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0" r:id="rId3"/>
    <p:sldId id="271" r:id="rId4"/>
    <p:sldId id="289" r:id="rId5"/>
    <p:sldId id="272" r:id="rId6"/>
    <p:sldId id="273" r:id="rId7"/>
    <p:sldId id="274" r:id="rId8"/>
    <p:sldId id="290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91" r:id="rId17"/>
    <p:sldId id="282" r:id="rId18"/>
    <p:sldId id="283" r:id="rId19"/>
    <p:sldId id="284" r:id="rId20"/>
    <p:sldId id="336" r:id="rId21"/>
    <p:sldId id="337" r:id="rId22"/>
    <p:sldId id="338" r:id="rId23"/>
    <p:sldId id="339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595" autoAdjust="0"/>
  </p:normalViewPr>
  <p:slideViewPr>
    <p:cSldViewPr>
      <p:cViewPr varScale="1">
        <p:scale>
          <a:sx n="43" d="100"/>
          <a:sy n="43" d="100"/>
        </p:scale>
        <p:origin x="-1445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NULL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53D02CEE-ED4C-438E-AE9E-DCE532B2E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197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9C667A5-42A4-4423-B6CA-211D5315C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3161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42A3D-F4C4-47DB-A283-D8C1007B015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1675"/>
            <a:ext cx="4586287" cy="3440113"/>
          </a:xfrm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1338"/>
            <a:ext cx="4997450" cy="4141787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11360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845089-407D-41F4-A5DC-8D6A7D619323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1675"/>
            <a:ext cx="4586287" cy="3440113"/>
          </a:xfrm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1338"/>
            <a:ext cx="4997450" cy="4141787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475054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1D6C4A-3EE8-46A1-BFF5-629D8C7A0856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1675"/>
            <a:ext cx="4586287" cy="3440113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1338"/>
            <a:ext cx="4997450" cy="4141787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096418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0B64E8-D579-4C54-B7FA-8FB5E1444344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1675"/>
            <a:ext cx="4586287" cy="3440113"/>
          </a:xfrm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2338" y="4351338"/>
            <a:ext cx="4997450" cy="4141787"/>
          </a:xfrm>
          <a:noFill/>
          <a:ln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11258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0" y="0"/>
            <a:ext cx="9148763" cy="6851650"/>
            <a:chOff x="1" y="0"/>
            <a:chExt cx="5763" cy="4316"/>
          </a:xfrm>
        </p:grpSpPr>
        <p:sp>
          <p:nvSpPr>
            <p:cNvPr id="5" name="Freeform 1027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6" name="Freeform 1028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7" name="Freeform 1029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grpSp>
          <p:nvGrpSpPr>
            <p:cNvPr id="8" name="Group 1030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1031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9" name="Freeform 1032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0" name="Freeform 1033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1" name="Freeform 1034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2" name="Freeform 1035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3" name="Freeform 1036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4" name="Freeform 1037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5" name="Freeform 1038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6" name="Freeform 1039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7" name="Freeform 1040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8" name="Freeform 1041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39" name="Freeform 1042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0" name="Freeform 1043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9" name="Freeform 1044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0" name="Freeform 1045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1" name="Freeform 1046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2" name="Freeform 1047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3" name="Freeform 1048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4" name="Freeform 1049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5" name="Freeform 1050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6" name="Freeform 1051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7" name="Line 1052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8" name="Line 1053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19" name="Line 1054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grpSp>
          <p:nvGrpSpPr>
            <p:cNvPr id="20" name="Group 1055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1056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4" name="Line 1057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5" name="Line 1058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6" name="Line 1059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27" name="Line 1060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21" name="Line 1061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22" name="Line 1062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</p:grpSp>
      <p:sp>
        <p:nvSpPr>
          <p:cNvPr id="44071" name="Rectangle 106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72" name="Rectangle 106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" name="Rectangle 1065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10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10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1FE51-954B-4BF6-A202-FE06E4DA7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1A699-45A7-40A7-8FE0-2BF62712C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BA72C-ECA8-4B0C-993E-4C4D1E29C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Başlık, 2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91462-F4C2-4A17-8BB4-BD4E4DB39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aşlık, Küçük Resim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Küçük Resim Yer Tutucusu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382ECE-2097-4A5E-92D3-2FB8551A0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C273B-282D-497C-B360-57AE96D79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Başlık ve Metin Üzerind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97C41-B56E-4856-924D-9B05EFF345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8F7FB-AC72-43B6-8B4E-BB30ED672B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A1208-3A53-40AC-8D31-DD075F0C1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3E850-8C2E-46E9-AE3F-024D98735F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3A5CC-390D-416B-8D92-BAF2820F2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5A3FE-6ED9-42F7-BCDA-B97DFFF08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5292-946A-4EFA-A212-77AF202B7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F1122-A5F3-4DB1-B8BA-E63B51E709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E109E-D12D-4DA4-AD46-861B012F9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881B7-80BD-4CC4-A791-96A689F6D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22E8-4375-4F49-BD67-F8BD2F4CC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4F0AE-24D0-40B6-9E75-3682F5D672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588" y="0"/>
            <a:ext cx="9148762" cy="6851650"/>
            <a:chOff x="1" y="0"/>
            <a:chExt cx="5763" cy="4316"/>
          </a:xfrm>
        </p:grpSpPr>
        <p:sp>
          <p:nvSpPr>
            <p:cNvPr id="43011" name="Freeform 3"/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/>
              <a:ahLst/>
              <a:cxnLst>
                <a:cxn ang="0">
                  <a:pos x="717" y="72"/>
                </a:cxn>
                <a:cxn ang="0">
                  <a:pos x="717" y="0"/>
                </a:cxn>
                <a:cxn ang="0">
                  <a:pos x="699" y="101"/>
                </a:cxn>
                <a:cxn ang="0">
                  <a:pos x="675" y="209"/>
                </a:cxn>
                <a:cxn ang="0">
                  <a:pos x="627" y="389"/>
                </a:cxn>
                <a:cxn ang="0">
                  <a:pos x="574" y="569"/>
                </a:cxn>
                <a:cxn ang="0">
                  <a:pos x="502" y="749"/>
                </a:cxn>
                <a:cxn ang="0">
                  <a:pos x="424" y="935"/>
                </a:cxn>
                <a:cxn ang="0">
                  <a:pos x="334" y="1121"/>
                </a:cxn>
                <a:cxn ang="0">
                  <a:pos x="233" y="1312"/>
                </a:cxn>
                <a:cxn ang="0">
                  <a:pos x="125" y="1498"/>
                </a:cxn>
                <a:cxn ang="0">
                  <a:pos x="0" y="1690"/>
                </a:cxn>
                <a:cxn ang="0">
                  <a:pos x="11" y="1690"/>
                </a:cxn>
                <a:cxn ang="0">
                  <a:pos x="137" y="1498"/>
                </a:cxn>
                <a:cxn ang="0">
                  <a:pos x="245" y="1312"/>
                </a:cxn>
                <a:cxn ang="0">
                  <a:pos x="346" y="1121"/>
                </a:cxn>
                <a:cxn ang="0">
                  <a:pos x="436" y="935"/>
                </a:cxn>
                <a:cxn ang="0">
                  <a:pos x="514" y="749"/>
                </a:cxn>
                <a:cxn ang="0">
                  <a:pos x="585" y="569"/>
                </a:cxn>
                <a:cxn ang="0">
                  <a:pos x="639" y="389"/>
                </a:cxn>
                <a:cxn ang="0">
                  <a:pos x="687" y="209"/>
                </a:cxn>
                <a:cxn ang="0">
                  <a:pos x="705" y="143"/>
                </a:cxn>
                <a:cxn ang="0">
                  <a:pos x="717" y="72"/>
                </a:cxn>
                <a:cxn ang="0">
                  <a:pos x="717" y="72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/>
              <a:ahLst/>
              <a:cxnLst>
                <a:cxn ang="0">
                  <a:pos x="377" y="0"/>
                </a:cxn>
                <a:cxn ang="0">
                  <a:pos x="293" y="132"/>
                </a:cxn>
                <a:cxn ang="0">
                  <a:pos x="204" y="264"/>
                </a:cxn>
                <a:cxn ang="0">
                  <a:pos x="102" y="396"/>
                </a:cxn>
                <a:cxn ang="0">
                  <a:pos x="0" y="522"/>
                </a:cxn>
                <a:cxn ang="0">
                  <a:pos x="12" y="522"/>
                </a:cxn>
                <a:cxn ang="0">
                  <a:pos x="114" y="402"/>
                </a:cxn>
                <a:cxn ang="0">
                  <a:pos x="204" y="282"/>
                </a:cxn>
                <a:cxn ang="0">
                  <a:pos x="377" y="24"/>
                </a:cxn>
                <a:cxn ang="0">
                  <a:pos x="377" y="0"/>
                </a:cxn>
                <a:cxn ang="0">
                  <a:pos x="377" y="0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13" name="Freeform 5"/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18" y="102"/>
                </a:cxn>
                <a:cxn ang="0">
                  <a:pos x="48" y="60"/>
                </a:cxn>
                <a:cxn ang="0">
                  <a:pos x="84" y="24"/>
                </a:cxn>
                <a:cxn ang="0">
                  <a:pos x="84" y="0"/>
                </a:cxn>
                <a:cxn ang="0">
                  <a:pos x="42" y="54"/>
                </a:cxn>
                <a:cxn ang="0">
                  <a:pos x="0" y="102"/>
                </a:cxn>
                <a:cxn ang="0">
                  <a:pos x="0" y="102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grpSp>
          <p:nvGrpSpPr>
            <p:cNvPr id="15371" name="Group 6"/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43015" name="Freeform 7"/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4316"/>
                  </a:cxn>
                  <a:cxn ang="0">
                    <a:pos x="72" y="4316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16" name="Freeform 8"/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12" y="0"/>
                  </a:cxn>
                  <a:cxn ang="0">
                    <a:pos x="42" y="216"/>
                  </a:cxn>
                  <a:cxn ang="0">
                    <a:pos x="72" y="444"/>
                  </a:cxn>
                  <a:cxn ang="0">
                    <a:pos x="96" y="689"/>
                  </a:cxn>
                  <a:cxn ang="0">
                    <a:pos x="120" y="947"/>
                  </a:cxn>
                  <a:cxn ang="0">
                    <a:pos x="132" y="1211"/>
                  </a:cxn>
                  <a:cxn ang="0">
                    <a:pos x="150" y="1487"/>
                  </a:cxn>
                  <a:cxn ang="0">
                    <a:pos x="156" y="1768"/>
                  </a:cxn>
                  <a:cxn ang="0">
                    <a:pos x="162" y="2062"/>
                  </a:cxn>
                  <a:cxn ang="0">
                    <a:pos x="156" y="2644"/>
                  </a:cxn>
                  <a:cxn ang="0">
                    <a:pos x="126" y="3225"/>
                  </a:cxn>
                  <a:cxn ang="0">
                    <a:pos x="108" y="3507"/>
                  </a:cxn>
                  <a:cxn ang="0">
                    <a:pos x="78" y="3788"/>
                  </a:cxn>
                  <a:cxn ang="0">
                    <a:pos x="42" y="4058"/>
                  </a:cxn>
                  <a:cxn ang="0">
                    <a:pos x="0" y="4316"/>
                  </a:cxn>
                  <a:cxn ang="0">
                    <a:pos x="12" y="4316"/>
                  </a:cxn>
                  <a:cxn ang="0">
                    <a:pos x="54" y="4058"/>
                  </a:cxn>
                  <a:cxn ang="0">
                    <a:pos x="90" y="3782"/>
                  </a:cxn>
                  <a:cxn ang="0">
                    <a:pos x="120" y="3507"/>
                  </a:cxn>
                  <a:cxn ang="0">
                    <a:pos x="138" y="3219"/>
                  </a:cxn>
                  <a:cxn ang="0">
                    <a:pos x="168" y="2638"/>
                  </a:cxn>
                  <a:cxn ang="0">
                    <a:pos x="174" y="2056"/>
                  </a:cxn>
                  <a:cxn ang="0">
                    <a:pos x="168" y="1768"/>
                  </a:cxn>
                  <a:cxn ang="0">
                    <a:pos x="162" y="1487"/>
                  </a:cxn>
                  <a:cxn ang="0">
                    <a:pos x="144" y="1211"/>
                  </a:cxn>
                  <a:cxn ang="0">
                    <a:pos x="132" y="941"/>
                  </a:cxn>
                  <a:cxn ang="0">
                    <a:pos x="108" y="689"/>
                  </a:cxn>
                  <a:cxn ang="0">
                    <a:pos x="84" y="444"/>
                  </a:cxn>
                  <a:cxn ang="0">
                    <a:pos x="54" y="216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17" name="Freeform 9"/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/>
                <a:ahLst/>
                <a:cxnLst>
                  <a:cxn ang="0">
                    <a:pos x="329" y="2014"/>
                  </a:cxn>
                  <a:cxn ang="0">
                    <a:pos x="317" y="1726"/>
                  </a:cxn>
                  <a:cxn ang="0">
                    <a:pos x="293" y="1445"/>
                  </a:cxn>
                  <a:cxn ang="0">
                    <a:pos x="263" y="1175"/>
                  </a:cxn>
                  <a:cxn ang="0">
                    <a:pos x="228" y="917"/>
                  </a:cxn>
                  <a:cxn ang="0">
                    <a:pos x="186" y="665"/>
                  </a:cxn>
                  <a:cxn ang="0">
                    <a:pos x="132" y="432"/>
                  </a:cxn>
                  <a:cxn ang="0">
                    <a:pos x="78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66" y="204"/>
                  </a:cxn>
                  <a:cxn ang="0">
                    <a:pos x="120" y="432"/>
                  </a:cxn>
                  <a:cxn ang="0">
                    <a:pos x="174" y="665"/>
                  </a:cxn>
                  <a:cxn ang="0">
                    <a:pos x="216" y="917"/>
                  </a:cxn>
                  <a:cxn ang="0">
                    <a:pos x="251" y="1175"/>
                  </a:cxn>
                  <a:cxn ang="0">
                    <a:pos x="281" y="1445"/>
                  </a:cxn>
                  <a:cxn ang="0">
                    <a:pos x="305" y="1726"/>
                  </a:cxn>
                  <a:cxn ang="0">
                    <a:pos x="317" y="2014"/>
                  </a:cxn>
                  <a:cxn ang="0">
                    <a:pos x="323" y="2314"/>
                  </a:cxn>
                  <a:cxn ang="0">
                    <a:pos x="317" y="2608"/>
                  </a:cxn>
                  <a:cxn ang="0">
                    <a:pos x="305" y="2907"/>
                  </a:cxn>
                  <a:cxn ang="0">
                    <a:pos x="281" y="3201"/>
                  </a:cxn>
                  <a:cxn ang="0">
                    <a:pos x="257" y="3489"/>
                  </a:cxn>
                  <a:cxn ang="0">
                    <a:pos x="216" y="3777"/>
                  </a:cxn>
                  <a:cxn ang="0">
                    <a:pos x="174" y="4052"/>
                  </a:cxn>
                  <a:cxn ang="0">
                    <a:pos x="120" y="4316"/>
                  </a:cxn>
                  <a:cxn ang="0">
                    <a:pos x="132" y="4316"/>
                  </a:cxn>
                  <a:cxn ang="0">
                    <a:pos x="186" y="4052"/>
                  </a:cxn>
                  <a:cxn ang="0">
                    <a:pos x="228" y="3777"/>
                  </a:cxn>
                  <a:cxn ang="0">
                    <a:pos x="269" y="3489"/>
                  </a:cxn>
                  <a:cxn ang="0">
                    <a:pos x="293" y="3201"/>
                  </a:cxn>
                  <a:cxn ang="0">
                    <a:pos x="317" y="2907"/>
                  </a:cxn>
                  <a:cxn ang="0">
                    <a:pos x="329" y="2608"/>
                  </a:cxn>
                  <a:cxn ang="0">
                    <a:pos x="335" y="2314"/>
                  </a:cxn>
                  <a:cxn ang="0">
                    <a:pos x="329" y="2014"/>
                  </a:cxn>
                  <a:cxn ang="0">
                    <a:pos x="329" y="2014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18" name="Freeform 10"/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/>
                <a:ahLst/>
                <a:cxnLst>
                  <a:cxn ang="0">
                    <a:pos x="413" y="1924"/>
                  </a:cxn>
                  <a:cxn ang="0">
                    <a:pos x="395" y="1690"/>
                  </a:cxn>
                  <a:cxn ang="0">
                    <a:pos x="365" y="1457"/>
                  </a:cxn>
                  <a:cxn ang="0">
                    <a:pos x="329" y="1229"/>
                  </a:cxn>
                  <a:cxn ang="0">
                    <a:pos x="281" y="1001"/>
                  </a:cxn>
                  <a:cxn ang="0">
                    <a:pos x="227" y="761"/>
                  </a:cxn>
                  <a:cxn ang="0">
                    <a:pos x="162" y="522"/>
                  </a:cxn>
                  <a:cxn ang="0">
                    <a:pos x="90" y="27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84" y="270"/>
                  </a:cxn>
                  <a:cxn ang="0">
                    <a:pos x="156" y="522"/>
                  </a:cxn>
                  <a:cxn ang="0">
                    <a:pos x="216" y="767"/>
                  </a:cxn>
                  <a:cxn ang="0">
                    <a:pos x="275" y="1001"/>
                  </a:cxn>
                  <a:cxn ang="0">
                    <a:pos x="317" y="1235"/>
                  </a:cxn>
                  <a:cxn ang="0">
                    <a:pos x="353" y="1463"/>
                  </a:cxn>
                  <a:cxn ang="0">
                    <a:pos x="383" y="1690"/>
                  </a:cxn>
                  <a:cxn ang="0">
                    <a:pos x="401" y="1924"/>
                  </a:cxn>
                  <a:cxn ang="0">
                    <a:pos x="413" y="2188"/>
                  </a:cxn>
                  <a:cxn ang="0">
                    <a:pos x="407" y="2458"/>
                  </a:cxn>
                  <a:cxn ang="0">
                    <a:pos x="395" y="2733"/>
                  </a:cxn>
                  <a:cxn ang="0">
                    <a:pos x="365" y="3021"/>
                  </a:cxn>
                  <a:cxn ang="0">
                    <a:pos x="329" y="3321"/>
                  </a:cxn>
                  <a:cxn ang="0">
                    <a:pos x="275" y="3639"/>
                  </a:cxn>
                  <a:cxn ang="0">
                    <a:pos x="204" y="3968"/>
                  </a:cxn>
                  <a:cxn ang="0">
                    <a:pos x="126" y="4316"/>
                  </a:cxn>
                  <a:cxn ang="0">
                    <a:pos x="138" y="4316"/>
                  </a:cxn>
                  <a:cxn ang="0">
                    <a:pos x="216" y="3968"/>
                  </a:cxn>
                  <a:cxn ang="0">
                    <a:pos x="287" y="3639"/>
                  </a:cxn>
                  <a:cxn ang="0">
                    <a:pos x="341" y="3321"/>
                  </a:cxn>
                  <a:cxn ang="0">
                    <a:pos x="377" y="3021"/>
                  </a:cxn>
                  <a:cxn ang="0">
                    <a:pos x="407" y="2733"/>
                  </a:cxn>
                  <a:cxn ang="0">
                    <a:pos x="419" y="2458"/>
                  </a:cxn>
                  <a:cxn ang="0">
                    <a:pos x="425" y="2188"/>
                  </a:cxn>
                  <a:cxn ang="0">
                    <a:pos x="413" y="1924"/>
                  </a:cxn>
                  <a:cxn ang="0">
                    <a:pos x="413" y="1924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19" name="Freeform 11"/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/>
                <a:ahLst/>
                <a:cxnLst>
                  <a:cxn ang="0">
                    <a:pos x="556" y="2020"/>
                  </a:cxn>
                  <a:cxn ang="0">
                    <a:pos x="538" y="1732"/>
                  </a:cxn>
                  <a:cxn ang="0">
                    <a:pos x="503" y="1445"/>
                  </a:cxn>
                  <a:cxn ang="0">
                    <a:pos x="455" y="1175"/>
                  </a:cxn>
                  <a:cxn ang="0">
                    <a:pos x="395" y="911"/>
                  </a:cxn>
                  <a:cxn ang="0">
                    <a:pos x="317" y="659"/>
                  </a:cxn>
                  <a:cxn ang="0">
                    <a:pos x="228" y="426"/>
                  </a:cxn>
                  <a:cxn ang="0">
                    <a:pos x="126" y="204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14" y="204"/>
                  </a:cxn>
                  <a:cxn ang="0">
                    <a:pos x="216" y="426"/>
                  </a:cxn>
                  <a:cxn ang="0">
                    <a:pos x="305" y="659"/>
                  </a:cxn>
                  <a:cxn ang="0">
                    <a:pos x="383" y="911"/>
                  </a:cxn>
                  <a:cxn ang="0">
                    <a:pos x="443" y="1175"/>
                  </a:cxn>
                  <a:cxn ang="0">
                    <a:pos x="491" y="1445"/>
                  </a:cxn>
                  <a:cxn ang="0">
                    <a:pos x="526" y="1732"/>
                  </a:cxn>
                  <a:cxn ang="0">
                    <a:pos x="544" y="2020"/>
                  </a:cxn>
                  <a:cxn ang="0">
                    <a:pos x="544" y="2326"/>
                  </a:cxn>
                  <a:cxn ang="0">
                    <a:pos x="532" y="2632"/>
                  </a:cxn>
                  <a:cxn ang="0">
                    <a:pos x="503" y="2931"/>
                  </a:cxn>
                  <a:cxn ang="0">
                    <a:pos x="455" y="3225"/>
                  </a:cxn>
                  <a:cxn ang="0">
                    <a:pos x="389" y="3513"/>
                  </a:cxn>
                  <a:cxn ang="0">
                    <a:pos x="311" y="3788"/>
                  </a:cxn>
                  <a:cxn ang="0">
                    <a:pos x="216" y="4058"/>
                  </a:cxn>
                  <a:cxn ang="0">
                    <a:pos x="102" y="4316"/>
                  </a:cxn>
                  <a:cxn ang="0">
                    <a:pos x="114" y="4316"/>
                  </a:cxn>
                  <a:cxn ang="0">
                    <a:pos x="228" y="4058"/>
                  </a:cxn>
                  <a:cxn ang="0">
                    <a:pos x="323" y="3788"/>
                  </a:cxn>
                  <a:cxn ang="0">
                    <a:pos x="401" y="3513"/>
                  </a:cxn>
                  <a:cxn ang="0">
                    <a:pos x="467" y="3225"/>
                  </a:cxn>
                  <a:cxn ang="0">
                    <a:pos x="515" y="2931"/>
                  </a:cxn>
                  <a:cxn ang="0">
                    <a:pos x="544" y="2632"/>
                  </a:cxn>
                  <a:cxn ang="0">
                    <a:pos x="556" y="2326"/>
                  </a:cxn>
                  <a:cxn ang="0">
                    <a:pos x="556" y="2020"/>
                  </a:cxn>
                  <a:cxn ang="0">
                    <a:pos x="556" y="2020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0" name="Freeform 12"/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/>
                <a:ahLst/>
                <a:cxnLst>
                  <a:cxn ang="0">
                    <a:pos x="688" y="2086"/>
                  </a:cxn>
                  <a:cxn ang="0">
                    <a:pos x="670" y="1810"/>
                  </a:cxn>
                  <a:cxn ang="0">
                    <a:pos x="634" y="1541"/>
                  </a:cxn>
                  <a:cxn ang="0">
                    <a:pos x="574" y="1271"/>
                  </a:cxn>
                  <a:cxn ang="0">
                    <a:pos x="497" y="1007"/>
                  </a:cxn>
                  <a:cxn ang="0">
                    <a:pos x="401" y="749"/>
                  </a:cxn>
                  <a:cxn ang="0">
                    <a:pos x="293" y="492"/>
                  </a:cxn>
                  <a:cxn ang="0">
                    <a:pos x="162" y="24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50" y="240"/>
                  </a:cxn>
                  <a:cxn ang="0">
                    <a:pos x="281" y="492"/>
                  </a:cxn>
                  <a:cxn ang="0">
                    <a:pos x="389" y="749"/>
                  </a:cxn>
                  <a:cxn ang="0">
                    <a:pos x="485" y="1007"/>
                  </a:cxn>
                  <a:cxn ang="0">
                    <a:pos x="562" y="1271"/>
                  </a:cxn>
                  <a:cxn ang="0">
                    <a:pos x="622" y="1541"/>
                  </a:cxn>
                  <a:cxn ang="0">
                    <a:pos x="658" y="1810"/>
                  </a:cxn>
                  <a:cxn ang="0">
                    <a:pos x="676" y="2086"/>
                  </a:cxn>
                  <a:cxn ang="0">
                    <a:pos x="676" y="2368"/>
                  </a:cxn>
                  <a:cxn ang="0">
                    <a:pos x="658" y="2650"/>
                  </a:cxn>
                  <a:cxn ang="0">
                    <a:pos x="616" y="2931"/>
                  </a:cxn>
                  <a:cxn ang="0">
                    <a:pos x="556" y="3213"/>
                  </a:cxn>
                  <a:cxn ang="0">
                    <a:pos x="473" y="3495"/>
                  </a:cxn>
                  <a:cxn ang="0">
                    <a:pos x="371" y="3777"/>
                  </a:cxn>
                  <a:cxn ang="0">
                    <a:pos x="251" y="4046"/>
                  </a:cxn>
                  <a:cxn ang="0">
                    <a:pos x="114" y="4316"/>
                  </a:cxn>
                  <a:cxn ang="0">
                    <a:pos x="126" y="4316"/>
                  </a:cxn>
                  <a:cxn ang="0">
                    <a:pos x="263" y="4046"/>
                  </a:cxn>
                  <a:cxn ang="0">
                    <a:pos x="383" y="3777"/>
                  </a:cxn>
                  <a:cxn ang="0">
                    <a:pos x="485" y="3495"/>
                  </a:cxn>
                  <a:cxn ang="0">
                    <a:pos x="568" y="3219"/>
                  </a:cxn>
                  <a:cxn ang="0">
                    <a:pos x="628" y="2937"/>
                  </a:cxn>
                  <a:cxn ang="0">
                    <a:pos x="670" y="2656"/>
                  </a:cxn>
                  <a:cxn ang="0">
                    <a:pos x="688" y="2368"/>
                  </a:cxn>
                  <a:cxn ang="0">
                    <a:pos x="688" y="2086"/>
                  </a:cxn>
                  <a:cxn ang="0">
                    <a:pos x="688" y="2086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1" name="Freeform 13"/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/>
                <a:ahLst/>
                <a:cxnLst>
                  <a:cxn ang="0">
                    <a:pos x="855" y="2128"/>
                  </a:cxn>
                  <a:cxn ang="0">
                    <a:pos x="831" y="1834"/>
                  </a:cxn>
                  <a:cxn ang="0">
                    <a:pos x="808" y="1684"/>
                  </a:cxn>
                  <a:cxn ang="0">
                    <a:pos x="784" y="1541"/>
                  </a:cxn>
                  <a:cxn ang="0">
                    <a:pos x="748" y="1397"/>
                  </a:cxn>
                  <a:cxn ang="0">
                    <a:pos x="712" y="1253"/>
                  </a:cxn>
                  <a:cxn ang="0">
                    <a:pos x="664" y="1115"/>
                  </a:cxn>
                  <a:cxn ang="0">
                    <a:pos x="610" y="977"/>
                  </a:cxn>
                  <a:cxn ang="0">
                    <a:pos x="491" y="719"/>
                  </a:cxn>
                  <a:cxn ang="0">
                    <a:pos x="353" y="468"/>
                  </a:cxn>
                  <a:cxn ang="0">
                    <a:pos x="192" y="228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180" y="228"/>
                  </a:cxn>
                  <a:cxn ang="0">
                    <a:pos x="341" y="468"/>
                  </a:cxn>
                  <a:cxn ang="0">
                    <a:pos x="479" y="719"/>
                  </a:cxn>
                  <a:cxn ang="0">
                    <a:pos x="598" y="983"/>
                  </a:cxn>
                  <a:cxn ang="0">
                    <a:pos x="652" y="1121"/>
                  </a:cxn>
                  <a:cxn ang="0">
                    <a:pos x="700" y="1259"/>
                  </a:cxn>
                  <a:cxn ang="0">
                    <a:pos x="736" y="1403"/>
                  </a:cxn>
                  <a:cxn ang="0">
                    <a:pos x="772" y="1547"/>
                  </a:cxn>
                  <a:cxn ang="0">
                    <a:pos x="802" y="1690"/>
                  </a:cxn>
                  <a:cxn ang="0">
                    <a:pos x="819" y="1834"/>
                  </a:cxn>
                  <a:cxn ang="0">
                    <a:pos x="837" y="1984"/>
                  </a:cxn>
                  <a:cxn ang="0">
                    <a:pos x="843" y="2128"/>
                  </a:cxn>
                  <a:cxn ang="0">
                    <a:pos x="849" y="2278"/>
                  </a:cxn>
                  <a:cxn ang="0">
                    <a:pos x="843" y="2428"/>
                  </a:cxn>
                  <a:cxn ang="0">
                    <a:pos x="831" y="2572"/>
                  </a:cxn>
                  <a:cxn ang="0">
                    <a:pos x="819" y="2721"/>
                  </a:cxn>
                  <a:cxn ang="0">
                    <a:pos x="796" y="2865"/>
                  </a:cxn>
                  <a:cxn ang="0">
                    <a:pos x="766" y="3015"/>
                  </a:cxn>
                  <a:cxn ang="0">
                    <a:pos x="724" y="3159"/>
                  </a:cxn>
                  <a:cxn ang="0">
                    <a:pos x="682" y="3303"/>
                  </a:cxn>
                  <a:cxn ang="0">
                    <a:pos x="586" y="3567"/>
                  </a:cxn>
                  <a:cxn ang="0">
                    <a:pos x="473" y="3824"/>
                  </a:cxn>
                  <a:cxn ang="0">
                    <a:pos x="335" y="4076"/>
                  </a:cxn>
                  <a:cxn ang="0">
                    <a:pos x="180" y="4316"/>
                  </a:cxn>
                  <a:cxn ang="0">
                    <a:pos x="192" y="4316"/>
                  </a:cxn>
                  <a:cxn ang="0">
                    <a:pos x="347" y="4076"/>
                  </a:cxn>
                  <a:cxn ang="0">
                    <a:pos x="485" y="3824"/>
                  </a:cxn>
                  <a:cxn ang="0">
                    <a:pos x="598" y="3573"/>
                  </a:cxn>
                  <a:cxn ang="0">
                    <a:pos x="694" y="3309"/>
                  </a:cxn>
                  <a:cxn ang="0">
                    <a:pos x="736" y="3165"/>
                  </a:cxn>
                  <a:cxn ang="0">
                    <a:pos x="778" y="3021"/>
                  </a:cxn>
                  <a:cxn ang="0">
                    <a:pos x="808" y="2871"/>
                  </a:cxn>
                  <a:cxn ang="0">
                    <a:pos x="831" y="2727"/>
                  </a:cxn>
                  <a:cxn ang="0">
                    <a:pos x="843" y="2578"/>
                  </a:cxn>
                  <a:cxn ang="0">
                    <a:pos x="855" y="2428"/>
                  </a:cxn>
                  <a:cxn ang="0">
                    <a:pos x="861" y="2278"/>
                  </a:cxn>
                  <a:cxn ang="0">
                    <a:pos x="855" y="2128"/>
                  </a:cxn>
                  <a:cxn ang="0">
                    <a:pos x="855" y="2128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2" name="Freeform 14"/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/>
                <a:ahLst/>
                <a:cxnLst>
                  <a:cxn ang="0">
                    <a:pos x="18" y="1942"/>
                  </a:cxn>
                  <a:cxn ang="0">
                    <a:pos x="30" y="1630"/>
                  </a:cxn>
                  <a:cxn ang="0">
                    <a:pos x="42" y="1331"/>
                  </a:cxn>
                  <a:cxn ang="0">
                    <a:pos x="59" y="1055"/>
                  </a:cxn>
                  <a:cxn ang="0">
                    <a:pos x="77" y="791"/>
                  </a:cxn>
                  <a:cxn ang="0">
                    <a:pos x="83" y="671"/>
                  </a:cxn>
                  <a:cxn ang="0">
                    <a:pos x="95" y="557"/>
                  </a:cxn>
                  <a:cxn ang="0">
                    <a:pos x="107" y="444"/>
                  </a:cxn>
                  <a:cxn ang="0">
                    <a:pos x="113" y="342"/>
                  </a:cxn>
                  <a:cxn ang="0">
                    <a:pos x="125" y="246"/>
                  </a:cxn>
                  <a:cxn ang="0">
                    <a:pos x="131" y="156"/>
                  </a:cxn>
                  <a:cxn ang="0">
                    <a:pos x="143" y="72"/>
                  </a:cxn>
                  <a:cxn ang="0">
                    <a:pos x="149" y="0"/>
                  </a:cxn>
                  <a:cxn ang="0">
                    <a:pos x="137" y="0"/>
                  </a:cxn>
                  <a:cxn ang="0">
                    <a:pos x="131" y="72"/>
                  </a:cxn>
                  <a:cxn ang="0">
                    <a:pos x="119" y="156"/>
                  </a:cxn>
                  <a:cxn ang="0">
                    <a:pos x="113" y="246"/>
                  </a:cxn>
                  <a:cxn ang="0">
                    <a:pos x="101" y="342"/>
                  </a:cxn>
                  <a:cxn ang="0">
                    <a:pos x="95" y="444"/>
                  </a:cxn>
                  <a:cxn ang="0">
                    <a:pos x="83" y="557"/>
                  </a:cxn>
                  <a:cxn ang="0">
                    <a:pos x="71" y="671"/>
                  </a:cxn>
                  <a:cxn ang="0">
                    <a:pos x="65" y="791"/>
                  </a:cxn>
                  <a:cxn ang="0">
                    <a:pos x="48" y="1055"/>
                  </a:cxn>
                  <a:cxn ang="0">
                    <a:pos x="30" y="1331"/>
                  </a:cxn>
                  <a:cxn ang="0">
                    <a:pos x="18" y="1630"/>
                  </a:cxn>
                  <a:cxn ang="0">
                    <a:pos x="6" y="1942"/>
                  </a:cxn>
                  <a:cxn ang="0">
                    <a:pos x="0" y="2278"/>
                  </a:cxn>
                  <a:cxn ang="0">
                    <a:pos x="6" y="2602"/>
                  </a:cxn>
                  <a:cxn ang="0">
                    <a:pos x="12" y="2919"/>
                  </a:cxn>
                  <a:cxn ang="0">
                    <a:pos x="24" y="3219"/>
                  </a:cxn>
                  <a:cxn ang="0">
                    <a:pos x="36" y="3513"/>
                  </a:cxn>
                  <a:cxn ang="0">
                    <a:pos x="59" y="3794"/>
                  </a:cxn>
                  <a:cxn ang="0">
                    <a:pos x="89" y="4058"/>
                  </a:cxn>
                  <a:cxn ang="0">
                    <a:pos x="125" y="4316"/>
                  </a:cxn>
                  <a:cxn ang="0">
                    <a:pos x="137" y="4316"/>
                  </a:cxn>
                  <a:cxn ang="0">
                    <a:pos x="101" y="4058"/>
                  </a:cxn>
                  <a:cxn ang="0">
                    <a:pos x="71" y="3794"/>
                  </a:cxn>
                  <a:cxn ang="0">
                    <a:pos x="48" y="3513"/>
                  </a:cxn>
                  <a:cxn ang="0">
                    <a:pos x="36" y="3225"/>
                  </a:cxn>
                  <a:cxn ang="0">
                    <a:pos x="24" y="2919"/>
                  </a:cxn>
                  <a:cxn ang="0">
                    <a:pos x="18" y="2608"/>
                  </a:cxn>
                  <a:cxn ang="0">
                    <a:pos x="12" y="2278"/>
                  </a:cxn>
                  <a:cxn ang="0">
                    <a:pos x="18" y="1942"/>
                  </a:cxn>
                  <a:cxn ang="0">
                    <a:pos x="18" y="1942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3" name="Freeform 15"/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/>
                <a:ahLst/>
                <a:cxnLst>
                  <a:cxn ang="0">
                    <a:pos x="18" y="2062"/>
                  </a:cxn>
                  <a:cxn ang="0">
                    <a:pos x="30" y="1750"/>
                  </a:cxn>
                  <a:cxn ang="0">
                    <a:pos x="54" y="1451"/>
                  </a:cxn>
                  <a:cxn ang="0">
                    <a:pos x="84" y="1169"/>
                  </a:cxn>
                  <a:cxn ang="0">
                    <a:pos x="126" y="899"/>
                  </a:cxn>
                  <a:cxn ang="0">
                    <a:pos x="162" y="641"/>
                  </a:cxn>
                  <a:cxn ang="0">
                    <a:pos x="209" y="408"/>
                  </a:cxn>
                  <a:cxn ang="0">
                    <a:pos x="251" y="192"/>
                  </a:cxn>
                  <a:cxn ang="0">
                    <a:pos x="299" y="0"/>
                  </a:cxn>
                  <a:cxn ang="0">
                    <a:pos x="287" y="0"/>
                  </a:cxn>
                  <a:cxn ang="0">
                    <a:pos x="239" y="192"/>
                  </a:cxn>
                  <a:cxn ang="0">
                    <a:pos x="198" y="408"/>
                  </a:cxn>
                  <a:cxn ang="0">
                    <a:pos x="156" y="641"/>
                  </a:cxn>
                  <a:cxn ang="0">
                    <a:pos x="114" y="899"/>
                  </a:cxn>
                  <a:cxn ang="0">
                    <a:pos x="78" y="1169"/>
                  </a:cxn>
                  <a:cxn ang="0">
                    <a:pos x="48" y="1451"/>
                  </a:cxn>
                  <a:cxn ang="0">
                    <a:pos x="24" y="1750"/>
                  </a:cxn>
                  <a:cxn ang="0">
                    <a:pos x="6" y="2062"/>
                  </a:cxn>
                  <a:cxn ang="0">
                    <a:pos x="0" y="2374"/>
                  </a:cxn>
                  <a:cxn ang="0">
                    <a:pos x="12" y="2674"/>
                  </a:cxn>
                  <a:cxn ang="0">
                    <a:pos x="30" y="2973"/>
                  </a:cxn>
                  <a:cxn ang="0">
                    <a:pos x="54" y="3255"/>
                  </a:cxn>
                  <a:cxn ang="0">
                    <a:pos x="96" y="3537"/>
                  </a:cxn>
                  <a:cxn ang="0">
                    <a:pos x="144" y="3806"/>
                  </a:cxn>
                  <a:cxn ang="0">
                    <a:pos x="203" y="4064"/>
                  </a:cxn>
                  <a:cxn ang="0">
                    <a:pos x="275" y="4316"/>
                  </a:cxn>
                  <a:cxn ang="0">
                    <a:pos x="287" y="4316"/>
                  </a:cxn>
                  <a:cxn ang="0">
                    <a:pos x="215" y="4064"/>
                  </a:cxn>
                  <a:cxn ang="0">
                    <a:pos x="156" y="3806"/>
                  </a:cxn>
                  <a:cxn ang="0">
                    <a:pos x="108" y="3537"/>
                  </a:cxn>
                  <a:cxn ang="0">
                    <a:pos x="66" y="3261"/>
                  </a:cxn>
                  <a:cxn ang="0">
                    <a:pos x="42" y="2973"/>
                  </a:cxn>
                  <a:cxn ang="0">
                    <a:pos x="24" y="2680"/>
                  </a:cxn>
                  <a:cxn ang="0">
                    <a:pos x="12" y="2374"/>
                  </a:cxn>
                  <a:cxn ang="0">
                    <a:pos x="18" y="2062"/>
                  </a:cxn>
                  <a:cxn ang="0">
                    <a:pos x="18" y="2062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4" name="Freeform 16"/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/>
                <a:ahLst/>
                <a:cxnLst>
                  <a:cxn ang="0">
                    <a:pos x="424" y="0"/>
                  </a:cxn>
                  <a:cxn ang="0">
                    <a:pos x="412" y="0"/>
                  </a:cxn>
                  <a:cxn ang="0">
                    <a:pos x="316" y="222"/>
                  </a:cxn>
                  <a:cxn ang="0">
                    <a:pos x="239" y="462"/>
                  </a:cxn>
                  <a:cxn ang="0">
                    <a:pos x="167" y="707"/>
                  </a:cxn>
                  <a:cxn ang="0">
                    <a:pos x="107" y="971"/>
                  </a:cxn>
                  <a:cxn ang="0">
                    <a:pos x="65" y="1247"/>
                  </a:cxn>
                  <a:cxn ang="0">
                    <a:pos x="29" y="1529"/>
                  </a:cxn>
                  <a:cxn ang="0">
                    <a:pos x="6" y="1822"/>
                  </a:cxn>
                  <a:cxn ang="0">
                    <a:pos x="0" y="2122"/>
                  </a:cxn>
                  <a:cxn ang="0">
                    <a:pos x="6" y="2404"/>
                  </a:cxn>
                  <a:cxn ang="0">
                    <a:pos x="24" y="2686"/>
                  </a:cxn>
                  <a:cxn ang="0">
                    <a:pos x="47" y="2961"/>
                  </a:cxn>
                  <a:cxn ang="0">
                    <a:pos x="89" y="3243"/>
                  </a:cxn>
                  <a:cxn ang="0">
                    <a:pos x="137" y="3519"/>
                  </a:cxn>
                  <a:cxn ang="0">
                    <a:pos x="197" y="3788"/>
                  </a:cxn>
                  <a:cxn ang="0">
                    <a:pos x="269" y="4058"/>
                  </a:cxn>
                  <a:cxn ang="0">
                    <a:pos x="346" y="4316"/>
                  </a:cxn>
                  <a:cxn ang="0">
                    <a:pos x="358" y="4316"/>
                  </a:cxn>
                  <a:cxn ang="0">
                    <a:pos x="281" y="4058"/>
                  </a:cxn>
                  <a:cxn ang="0">
                    <a:pos x="209" y="3788"/>
                  </a:cxn>
                  <a:cxn ang="0">
                    <a:pos x="149" y="3519"/>
                  </a:cxn>
                  <a:cxn ang="0">
                    <a:pos x="101" y="3243"/>
                  </a:cxn>
                  <a:cxn ang="0">
                    <a:pos x="59" y="2961"/>
                  </a:cxn>
                  <a:cxn ang="0">
                    <a:pos x="35" y="2686"/>
                  </a:cxn>
                  <a:cxn ang="0">
                    <a:pos x="18" y="2404"/>
                  </a:cxn>
                  <a:cxn ang="0">
                    <a:pos x="12" y="2122"/>
                  </a:cxn>
                  <a:cxn ang="0">
                    <a:pos x="18" y="1822"/>
                  </a:cxn>
                  <a:cxn ang="0">
                    <a:pos x="41" y="1529"/>
                  </a:cxn>
                  <a:cxn ang="0">
                    <a:pos x="71" y="1247"/>
                  </a:cxn>
                  <a:cxn ang="0">
                    <a:pos x="119" y="971"/>
                  </a:cxn>
                  <a:cxn ang="0">
                    <a:pos x="179" y="707"/>
                  </a:cxn>
                  <a:cxn ang="0">
                    <a:pos x="245" y="462"/>
                  </a:cxn>
                  <a:cxn ang="0">
                    <a:pos x="328" y="222"/>
                  </a:cxn>
                  <a:cxn ang="0">
                    <a:pos x="424" y="0"/>
                  </a:cxn>
                  <a:cxn ang="0">
                    <a:pos x="424" y="0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5" name="Freeform 17"/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/>
                <a:ahLst/>
                <a:cxnLst>
                  <a:cxn ang="0">
                    <a:pos x="12" y="2146"/>
                  </a:cxn>
                  <a:cxn ang="0">
                    <a:pos x="24" y="1846"/>
                  </a:cxn>
                  <a:cxn ang="0">
                    <a:pos x="54" y="1559"/>
                  </a:cxn>
                  <a:cxn ang="0">
                    <a:pos x="96" y="1277"/>
                  </a:cxn>
                  <a:cxn ang="0">
                    <a:pos x="162" y="1001"/>
                  </a:cxn>
                  <a:cxn ang="0">
                    <a:pos x="239" y="731"/>
                  </a:cxn>
                  <a:cxn ang="0">
                    <a:pos x="335" y="480"/>
                  </a:cxn>
                  <a:cxn ang="0">
                    <a:pos x="449" y="234"/>
                  </a:cxn>
                  <a:cxn ang="0">
                    <a:pos x="574" y="0"/>
                  </a:cxn>
                  <a:cxn ang="0">
                    <a:pos x="562" y="0"/>
                  </a:cxn>
                  <a:cxn ang="0">
                    <a:pos x="437" y="234"/>
                  </a:cxn>
                  <a:cxn ang="0">
                    <a:pos x="323" y="480"/>
                  </a:cxn>
                  <a:cxn ang="0">
                    <a:pos x="227" y="737"/>
                  </a:cxn>
                  <a:cxn ang="0">
                    <a:pos x="150" y="1001"/>
                  </a:cxn>
                  <a:cxn ang="0">
                    <a:pos x="84" y="1277"/>
                  </a:cxn>
                  <a:cxn ang="0">
                    <a:pos x="42" y="1559"/>
                  </a:cxn>
                  <a:cxn ang="0">
                    <a:pos x="12" y="1852"/>
                  </a:cxn>
                  <a:cxn ang="0">
                    <a:pos x="0" y="2146"/>
                  </a:cxn>
                  <a:cxn ang="0">
                    <a:pos x="6" y="2434"/>
                  </a:cxn>
                  <a:cxn ang="0">
                    <a:pos x="30" y="2715"/>
                  </a:cxn>
                  <a:cxn ang="0">
                    <a:pos x="66" y="2997"/>
                  </a:cxn>
                  <a:cxn ang="0">
                    <a:pos x="120" y="3273"/>
                  </a:cxn>
                  <a:cxn ang="0">
                    <a:pos x="191" y="3549"/>
                  </a:cxn>
                  <a:cxn ang="0">
                    <a:pos x="275" y="3812"/>
                  </a:cxn>
                  <a:cxn ang="0">
                    <a:pos x="371" y="4070"/>
                  </a:cxn>
                  <a:cxn ang="0">
                    <a:pos x="484" y="4316"/>
                  </a:cxn>
                  <a:cxn ang="0">
                    <a:pos x="496" y="4316"/>
                  </a:cxn>
                  <a:cxn ang="0">
                    <a:pos x="383" y="4070"/>
                  </a:cxn>
                  <a:cxn ang="0">
                    <a:pos x="287" y="3812"/>
                  </a:cxn>
                  <a:cxn ang="0">
                    <a:pos x="203" y="3549"/>
                  </a:cxn>
                  <a:cxn ang="0">
                    <a:pos x="132" y="3273"/>
                  </a:cxn>
                  <a:cxn ang="0">
                    <a:pos x="78" y="2997"/>
                  </a:cxn>
                  <a:cxn ang="0">
                    <a:pos x="42" y="2715"/>
                  </a:cxn>
                  <a:cxn ang="0">
                    <a:pos x="18" y="2434"/>
                  </a:cxn>
                  <a:cxn ang="0">
                    <a:pos x="12" y="2146"/>
                  </a:cxn>
                  <a:cxn ang="0">
                    <a:pos x="12" y="2146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6" name="Freeform 18"/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/>
                <a:ahLst/>
                <a:cxnLst>
                  <a:cxn ang="0">
                    <a:pos x="12" y="2098"/>
                  </a:cxn>
                  <a:cxn ang="0">
                    <a:pos x="29" y="1798"/>
                  </a:cxn>
                  <a:cxn ang="0">
                    <a:pos x="71" y="1505"/>
                  </a:cxn>
                  <a:cxn ang="0">
                    <a:pos x="131" y="1223"/>
                  </a:cxn>
                  <a:cxn ang="0">
                    <a:pos x="215" y="941"/>
                  </a:cxn>
                  <a:cxn ang="0">
                    <a:pos x="316" y="689"/>
                  </a:cxn>
                  <a:cxn ang="0">
                    <a:pos x="442" y="444"/>
                  </a:cxn>
                  <a:cxn ang="0">
                    <a:pos x="580" y="216"/>
                  </a:cxn>
                  <a:cxn ang="0">
                    <a:pos x="735" y="0"/>
                  </a:cxn>
                  <a:cxn ang="0">
                    <a:pos x="723" y="0"/>
                  </a:cxn>
                  <a:cxn ang="0">
                    <a:pos x="568" y="210"/>
                  </a:cxn>
                  <a:cxn ang="0">
                    <a:pos x="430" y="438"/>
                  </a:cxn>
                  <a:cxn ang="0">
                    <a:pos x="311" y="683"/>
                  </a:cxn>
                  <a:cxn ang="0">
                    <a:pos x="209" y="941"/>
                  </a:cxn>
                  <a:cxn ang="0">
                    <a:pos x="125" y="1217"/>
                  </a:cxn>
                  <a:cxn ang="0">
                    <a:pos x="59" y="1505"/>
                  </a:cxn>
                  <a:cxn ang="0">
                    <a:pos x="18" y="1798"/>
                  </a:cxn>
                  <a:cxn ang="0">
                    <a:pos x="0" y="2098"/>
                  </a:cxn>
                  <a:cxn ang="0">
                    <a:pos x="6" y="2404"/>
                  </a:cxn>
                  <a:cxn ang="0">
                    <a:pos x="29" y="2709"/>
                  </a:cxn>
                  <a:cxn ang="0">
                    <a:pos x="77" y="3015"/>
                  </a:cxn>
                  <a:cxn ang="0">
                    <a:pos x="149" y="3315"/>
                  </a:cxn>
                  <a:cxn ang="0">
                    <a:pos x="227" y="3573"/>
                  </a:cxn>
                  <a:cxn ang="0">
                    <a:pos x="316" y="3824"/>
                  </a:cxn>
                  <a:cxn ang="0">
                    <a:pos x="424" y="4076"/>
                  </a:cxn>
                  <a:cxn ang="0">
                    <a:pos x="544" y="4316"/>
                  </a:cxn>
                  <a:cxn ang="0">
                    <a:pos x="556" y="4316"/>
                  </a:cxn>
                  <a:cxn ang="0">
                    <a:pos x="436" y="4076"/>
                  </a:cxn>
                  <a:cxn ang="0">
                    <a:pos x="328" y="3824"/>
                  </a:cxn>
                  <a:cxn ang="0">
                    <a:pos x="239" y="3573"/>
                  </a:cxn>
                  <a:cxn ang="0">
                    <a:pos x="161" y="3315"/>
                  </a:cxn>
                  <a:cxn ang="0">
                    <a:pos x="89" y="3015"/>
                  </a:cxn>
                  <a:cxn ang="0">
                    <a:pos x="41" y="2709"/>
                  </a:cxn>
                  <a:cxn ang="0">
                    <a:pos x="18" y="2404"/>
                  </a:cxn>
                  <a:cxn ang="0">
                    <a:pos x="12" y="2098"/>
                  </a:cxn>
                  <a:cxn ang="0">
                    <a:pos x="12" y="2098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27" name="Freeform 19"/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/>
                <a:ahLst/>
                <a:cxnLst>
                  <a:cxn ang="0">
                    <a:pos x="18" y="1948"/>
                  </a:cxn>
                  <a:cxn ang="0">
                    <a:pos x="48" y="1708"/>
                  </a:cxn>
                  <a:cxn ang="0">
                    <a:pos x="96" y="1475"/>
                  </a:cxn>
                  <a:cxn ang="0">
                    <a:pos x="161" y="1235"/>
                  </a:cxn>
                  <a:cxn ang="0">
                    <a:pos x="251" y="995"/>
                  </a:cxn>
                  <a:cxn ang="0">
                    <a:pos x="365" y="755"/>
                  </a:cxn>
                  <a:cxn ang="0">
                    <a:pos x="496" y="510"/>
                  </a:cxn>
                  <a:cxn ang="0">
                    <a:pos x="658" y="258"/>
                  </a:cxn>
                  <a:cxn ang="0">
                    <a:pos x="741" y="132"/>
                  </a:cxn>
                  <a:cxn ang="0">
                    <a:pos x="837" y="0"/>
                  </a:cxn>
                  <a:cxn ang="0">
                    <a:pos x="825" y="0"/>
                  </a:cxn>
                  <a:cxn ang="0">
                    <a:pos x="729" y="132"/>
                  </a:cxn>
                  <a:cxn ang="0">
                    <a:pos x="640" y="258"/>
                  </a:cxn>
                  <a:cxn ang="0">
                    <a:pos x="562" y="384"/>
                  </a:cxn>
                  <a:cxn ang="0">
                    <a:pos x="484" y="510"/>
                  </a:cxn>
                  <a:cxn ang="0">
                    <a:pos x="353" y="755"/>
                  </a:cxn>
                  <a:cxn ang="0">
                    <a:pos x="239" y="995"/>
                  </a:cxn>
                  <a:cxn ang="0">
                    <a:pos x="150" y="1235"/>
                  </a:cxn>
                  <a:cxn ang="0">
                    <a:pos x="84" y="1469"/>
                  </a:cxn>
                  <a:cxn ang="0">
                    <a:pos x="36" y="1702"/>
                  </a:cxn>
                  <a:cxn ang="0">
                    <a:pos x="6" y="1942"/>
                  </a:cxn>
                  <a:cxn ang="0">
                    <a:pos x="0" y="2200"/>
                  </a:cxn>
                  <a:cxn ang="0">
                    <a:pos x="12" y="2470"/>
                  </a:cxn>
                  <a:cxn ang="0">
                    <a:pos x="48" y="2739"/>
                  </a:cxn>
                  <a:cxn ang="0">
                    <a:pos x="114" y="3027"/>
                  </a:cxn>
                  <a:cxn ang="0">
                    <a:pos x="150" y="3171"/>
                  </a:cxn>
                  <a:cxn ang="0">
                    <a:pos x="197" y="3321"/>
                  </a:cxn>
                  <a:cxn ang="0">
                    <a:pos x="245" y="3477"/>
                  </a:cxn>
                  <a:cxn ang="0">
                    <a:pos x="305" y="3639"/>
                  </a:cxn>
                  <a:cxn ang="0">
                    <a:pos x="365" y="3800"/>
                  </a:cxn>
                  <a:cxn ang="0">
                    <a:pos x="437" y="3968"/>
                  </a:cxn>
                  <a:cxn ang="0">
                    <a:pos x="508" y="4136"/>
                  </a:cxn>
                  <a:cxn ang="0">
                    <a:pos x="592" y="4316"/>
                  </a:cxn>
                  <a:cxn ang="0">
                    <a:pos x="604" y="4316"/>
                  </a:cxn>
                  <a:cxn ang="0">
                    <a:pos x="520" y="4136"/>
                  </a:cxn>
                  <a:cxn ang="0">
                    <a:pos x="448" y="3968"/>
                  </a:cxn>
                  <a:cxn ang="0">
                    <a:pos x="377" y="3800"/>
                  </a:cxn>
                  <a:cxn ang="0">
                    <a:pos x="317" y="3639"/>
                  </a:cxn>
                  <a:cxn ang="0">
                    <a:pos x="257" y="3477"/>
                  </a:cxn>
                  <a:cxn ang="0">
                    <a:pos x="209" y="3327"/>
                  </a:cxn>
                  <a:cxn ang="0">
                    <a:pos x="161" y="3171"/>
                  </a:cxn>
                  <a:cxn ang="0">
                    <a:pos x="126" y="3027"/>
                  </a:cxn>
                  <a:cxn ang="0">
                    <a:pos x="60" y="2739"/>
                  </a:cxn>
                  <a:cxn ang="0">
                    <a:pos x="24" y="2470"/>
                  </a:cxn>
                  <a:cxn ang="0">
                    <a:pos x="12" y="2206"/>
                  </a:cxn>
                  <a:cxn ang="0">
                    <a:pos x="18" y="1948"/>
                  </a:cxn>
                  <a:cxn ang="0">
                    <a:pos x="18" y="1948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43028" name="Freeform 20"/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/>
              <a:ahLst/>
              <a:cxnLst>
                <a:cxn ang="0">
                  <a:pos x="0" y="54"/>
                </a:cxn>
                <a:cxn ang="0">
                  <a:pos x="42" y="228"/>
                </a:cxn>
                <a:cxn ang="0">
                  <a:pos x="96" y="402"/>
                </a:cxn>
                <a:cxn ang="0">
                  <a:pos x="161" y="576"/>
                </a:cxn>
                <a:cxn ang="0">
                  <a:pos x="227" y="744"/>
                </a:cxn>
                <a:cxn ang="0">
                  <a:pos x="305" y="917"/>
                </a:cxn>
                <a:cxn ang="0">
                  <a:pos x="389" y="1085"/>
                </a:cxn>
                <a:cxn ang="0">
                  <a:pos x="484" y="1253"/>
                </a:cxn>
                <a:cxn ang="0">
                  <a:pos x="586" y="1415"/>
                </a:cxn>
                <a:cxn ang="0">
                  <a:pos x="604" y="1415"/>
                </a:cxn>
                <a:cxn ang="0">
                  <a:pos x="496" y="1247"/>
                </a:cxn>
                <a:cxn ang="0">
                  <a:pos x="401" y="1073"/>
                </a:cxn>
                <a:cxn ang="0">
                  <a:pos x="311" y="899"/>
                </a:cxn>
                <a:cxn ang="0">
                  <a:pos x="233" y="720"/>
                </a:cxn>
                <a:cxn ang="0">
                  <a:pos x="161" y="546"/>
                </a:cxn>
                <a:cxn ang="0">
                  <a:pos x="102" y="366"/>
                </a:cxn>
                <a:cxn ang="0">
                  <a:pos x="48" y="180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0" y="54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29" name="Freeform 21"/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/>
              <a:ahLst/>
              <a:cxnLst>
                <a:cxn ang="0">
                  <a:pos x="0" y="30"/>
                </a:cxn>
                <a:cxn ang="0">
                  <a:pos x="108" y="240"/>
                </a:cxn>
                <a:cxn ang="0">
                  <a:pos x="215" y="426"/>
                </a:cxn>
                <a:cxn ang="0">
                  <a:pos x="227" y="426"/>
                </a:cxn>
                <a:cxn ang="0">
                  <a:pos x="167" y="330"/>
                </a:cxn>
                <a:cxn ang="0">
                  <a:pos x="114" y="222"/>
                </a:cxn>
                <a:cxn ang="0">
                  <a:pos x="0" y="0"/>
                </a:cxn>
                <a:cxn ang="0">
                  <a:pos x="0" y="30"/>
                </a:cxn>
                <a:cxn ang="0">
                  <a:pos x="0" y="30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0" name="Freeform 22"/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/>
              <a:ahLst/>
              <a:cxnLst>
                <a:cxn ang="0">
                  <a:pos x="981" y="1786"/>
                </a:cxn>
                <a:cxn ang="0">
                  <a:pos x="981" y="1720"/>
                </a:cxn>
                <a:cxn ang="0">
                  <a:pos x="969" y="1666"/>
                </a:cxn>
                <a:cxn ang="0">
                  <a:pos x="957" y="1613"/>
                </a:cxn>
                <a:cxn ang="0">
                  <a:pos x="921" y="1487"/>
                </a:cxn>
                <a:cxn ang="0">
                  <a:pos x="885" y="1361"/>
                </a:cxn>
                <a:cxn ang="0">
                  <a:pos x="796" y="1121"/>
                </a:cxn>
                <a:cxn ang="0">
                  <a:pos x="682" y="899"/>
                </a:cxn>
                <a:cxn ang="0">
                  <a:pos x="562" y="689"/>
                </a:cxn>
                <a:cxn ang="0">
                  <a:pos x="431" y="498"/>
                </a:cxn>
                <a:cxn ang="0">
                  <a:pos x="293" y="318"/>
                </a:cxn>
                <a:cxn ang="0">
                  <a:pos x="150" y="15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38" y="150"/>
                </a:cxn>
                <a:cxn ang="0">
                  <a:pos x="275" y="318"/>
                </a:cxn>
                <a:cxn ang="0">
                  <a:pos x="413" y="498"/>
                </a:cxn>
                <a:cxn ang="0">
                  <a:pos x="545" y="689"/>
                </a:cxn>
                <a:cxn ang="0">
                  <a:pos x="670" y="899"/>
                </a:cxn>
                <a:cxn ang="0">
                  <a:pos x="778" y="1121"/>
                </a:cxn>
                <a:cxn ang="0">
                  <a:pos x="873" y="1361"/>
                </a:cxn>
                <a:cxn ang="0">
                  <a:pos x="909" y="1487"/>
                </a:cxn>
                <a:cxn ang="0">
                  <a:pos x="945" y="1619"/>
                </a:cxn>
                <a:cxn ang="0">
                  <a:pos x="963" y="1702"/>
                </a:cxn>
                <a:cxn ang="0">
                  <a:pos x="981" y="1786"/>
                </a:cxn>
                <a:cxn ang="0">
                  <a:pos x="981" y="1786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1" name="Freeform 23"/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/>
              <a:ahLst/>
              <a:cxnLst>
                <a:cxn ang="0">
                  <a:pos x="717" y="845"/>
                </a:cxn>
                <a:cxn ang="0">
                  <a:pos x="717" y="821"/>
                </a:cxn>
                <a:cxn ang="0">
                  <a:pos x="574" y="605"/>
                </a:cxn>
                <a:cxn ang="0">
                  <a:pos x="406" y="396"/>
                </a:cxn>
                <a:cxn ang="0">
                  <a:pos x="221" y="192"/>
                </a:cxn>
                <a:cxn ang="0">
                  <a:pos x="17" y="0"/>
                </a:cxn>
                <a:cxn ang="0">
                  <a:pos x="0" y="0"/>
                </a:cxn>
                <a:cxn ang="0">
                  <a:pos x="209" y="198"/>
                </a:cxn>
                <a:cxn ang="0">
                  <a:pos x="400" y="408"/>
                </a:cxn>
                <a:cxn ang="0">
                  <a:pos x="568" y="623"/>
                </a:cxn>
                <a:cxn ang="0">
                  <a:pos x="717" y="845"/>
                </a:cxn>
                <a:cxn ang="0">
                  <a:pos x="717" y="845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2" name="Freeform 24"/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/>
              <a:ahLst/>
              <a:cxnLst>
                <a:cxn ang="0">
                  <a:pos x="407" y="414"/>
                </a:cxn>
                <a:cxn ang="0">
                  <a:pos x="407" y="396"/>
                </a:cxn>
                <a:cxn ang="0">
                  <a:pos x="222" y="192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108" y="102"/>
                </a:cxn>
                <a:cxn ang="0">
                  <a:pos x="216" y="204"/>
                </a:cxn>
                <a:cxn ang="0">
                  <a:pos x="407" y="414"/>
                </a:cxn>
                <a:cxn ang="0">
                  <a:pos x="407" y="414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3" name="Freeform 25"/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/>
              <a:ahLst/>
              <a:cxnLst>
                <a:cxn ang="0">
                  <a:pos x="0" y="1361"/>
                </a:cxn>
                <a:cxn ang="0">
                  <a:pos x="0" y="1409"/>
                </a:cxn>
                <a:cxn ang="0">
                  <a:pos x="54" y="1211"/>
                </a:cxn>
                <a:cxn ang="0">
                  <a:pos x="126" y="1013"/>
                </a:cxn>
                <a:cxn ang="0">
                  <a:pos x="215" y="827"/>
                </a:cxn>
                <a:cxn ang="0">
                  <a:pos x="311" y="647"/>
                </a:cxn>
                <a:cxn ang="0">
                  <a:pos x="431" y="474"/>
                </a:cxn>
                <a:cxn ang="0">
                  <a:pos x="556" y="312"/>
                </a:cxn>
                <a:cxn ang="0">
                  <a:pos x="700" y="150"/>
                </a:cxn>
                <a:cxn ang="0">
                  <a:pos x="855" y="0"/>
                </a:cxn>
                <a:cxn ang="0">
                  <a:pos x="837" y="0"/>
                </a:cxn>
                <a:cxn ang="0">
                  <a:pos x="688" y="144"/>
                </a:cxn>
                <a:cxn ang="0">
                  <a:pos x="550" y="300"/>
                </a:cxn>
                <a:cxn ang="0">
                  <a:pos x="425" y="462"/>
                </a:cxn>
                <a:cxn ang="0">
                  <a:pos x="311" y="629"/>
                </a:cxn>
                <a:cxn ang="0">
                  <a:pos x="215" y="803"/>
                </a:cxn>
                <a:cxn ang="0">
                  <a:pos x="132" y="983"/>
                </a:cxn>
                <a:cxn ang="0">
                  <a:pos x="60" y="1169"/>
                </a:cxn>
                <a:cxn ang="0">
                  <a:pos x="0" y="1361"/>
                </a:cxn>
                <a:cxn ang="0">
                  <a:pos x="0" y="1361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4" name="Freeform 26"/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/>
              <a:ahLst/>
              <a:cxnLst>
                <a:cxn ang="0">
                  <a:pos x="586" y="0"/>
                </a:cxn>
                <a:cxn ang="0">
                  <a:pos x="568" y="0"/>
                </a:cxn>
                <a:cxn ang="0">
                  <a:pos x="407" y="132"/>
                </a:cxn>
                <a:cxn ang="0">
                  <a:pos x="257" y="270"/>
                </a:cxn>
                <a:cxn ang="0">
                  <a:pos x="120" y="420"/>
                </a:cxn>
                <a:cxn ang="0">
                  <a:pos x="0" y="575"/>
                </a:cxn>
                <a:cxn ang="0">
                  <a:pos x="0" y="599"/>
                </a:cxn>
                <a:cxn ang="0">
                  <a:pos x="120" y="432"/>
                </a:cxn>
                <a:cxn ang="0">
                  <a:pos x="257" y="282"/>
                </a:cxn>
                <a:cxn ang="0">
                  <a:pos x="413" y="138"/>
                </a:cxn>
                <a:cxn ang="0">
                  <a:pos x="586" y="0"/>
                </a:cxn>
                <a:cxn ang="0">
                  <a:pos x="586" y="0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5" name="Freeform 27"/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51" y="0"/>
                </a:cxn>
                <a:cxn ang="0">
                  <a:pos x="120" y="114"/>
                </a:cxn>
                <a:cxn ang="0">
                  <a:pos x="60" y="174"/>
                </a:cxn>
                <a:cxn ang="0">
                  <a:pos x="0" y="234"/>
                </a:cxn>
                <a:cxn ang="0">
                  <a:pos x="0" y="252"/>
                </a:cxn>
                <a:cxn ang="0">
                  <a:pos x="126" y="120"/>
                </a:cxn>
                <a:cxn ang="0">
                  <a:pos x="269" y="0"/>
                </a:cxn>
                <a:cxn ang="0">
                  <a:pos x="269" y="0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6" name="Line 28"/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7" name="Line 29"/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38" name="Line 30"/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grpSp>
          <p:nvGrpSpPr>
            <p:cNvPr id="15383" name="Group 31"/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43040" name="Line 32"/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41" name="Line 33"/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42" name="Line 34"/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43" name="Line 35"/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43044" name="Line 36"/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43045" name="Line 37"/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43046" name="Line 38"/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tr-TR">
                <a:cs typeface="+mn-cs"/>
              </a:endParaRPr>
            </a:p>
          </p:txBody>
        </p:sp>
      </p:grpSp>
      <p:sp>
        <p:nvSpPr>
          <p:cNvPr id="43047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48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49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50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F304CA73-222D-4389-AC0C-475BAC5E8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3051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33375"/>
            <a:ext cx="8686800" cy="28194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b="1"/>
              <a:t>ICD</a:t>
            </a:r>
            <a:r>
              <a:rPr lang="en-AU" sz="4000" b="1"/>
              <a:t>-10</a:t>
            </a:r>
            <a:br>
              <a:rPr lang="en-AU" sz="4000" b="1"/>
            </a:br>
            <a:r>
              <a:rPr lang="en-AU" sz="4000" b="1"/>
              <a:t>ULUSLARARASI HASTALIK SINIFLAMASI-10</a:t>
            </a:r>
            <a:endParaRPr lang="en-AU" sz="4000"/>
          </a:p>
        </p:txBody>
      </p:sp>
      <p:pic>
        <p:nvPicPr>
          <p:cNvPr id="17411" name="Picture 4" descr="Saglik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7" descr="esaglik_logo4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91400" y="0"/>
            <a:ext cx="1752600" cy="17526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28600" y="228600"/>
            <a:ext cx="8839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ICD-10</a:t>
            </a:r>
            <a:r>
              <a:rPr lang="en-A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/>
            </a:r>
            <a:br>
              <a:rPr lang="en-A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</a:br>
            <a:r>
              <a:rPr lang="en-A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4 BASMAKLI HASTALIK KODLARI</a:t>
            </a:r>
            <a:endParaRPr lang="en-A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28600" y="2133600"/>
            <a:ext cx="89154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2400" b="1">
                <a:cs typeface="+mn-cs"/>
              </a:rPr>
              <a:t>	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Dördüncü düzey, 3 basamaklı düzeydeki hastalığın daha detaylı olarak tanımlandığı düzeydir. 3 Basamaklı düzeydeki hastalıkların tümü, 4. Basamak ilavesi ile daha da ayrıntılandırılmıştır. 4 Basamaklı hastalık kodları, 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ICD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-10 yapısında bulunan en detaylı düzeyi oluşturmaktadır.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AU" sz="2400" i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Örnek olarak 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A00.0	Klasik Kolera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A00.1	Kolera Eltor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A00.9	Tiplendirilememiş Kolera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A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SINIFLAMA YAPISI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914400" y="1981200"/>
            <a:ext cx="8153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8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GENEL BAKIŞ</a:t>
            </a:r>
            <a:r>
              <a:rPr lang="en-A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:</a:t>
            </a:r>
            <a:endParaRPr lang="tr-TR" sz="28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Düzey	Bölümler				21 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Düzey	Bloklar		     	      260 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Düzey	Hst. Kodları (3)         2035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 typeface="Wingdings" pitchFamily="2" charset="2"/>
              <a:buAutoNum type="arabicPeriod"/>
              <a:defRPr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Düzey	Hst. Kodları (4)      10021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  <a:defRPr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 </a:t>
            </a:r>
            <a:endParaRPr lang="en-AU" sz="28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37892" name="AutoShape 29"/>
          <p:cNvSpPr>
            <a:spLocks noChangeArrowheads="1"/>
          </p:cNvSpPr>
          <p:nvPr/>
        </p:nvSpPr>
        <p:spPr bwMode="auto">
          <a:xfrm>
            <a:off x="3059113" y="2852738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37893" name="AutoShape 30"/>
          <p:cNvSpPr>
            <a:spLocks noChangeArrowheads="1"/>
          </p:cNvSpPr>
          <p:nvPr/>
        </p:nvSpPr>
        <p:spPr bwMode="auto">
          <a:xfrm>
            <a:off x="3059113" y="3427413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37894" name="AutoShape 31"/>
          <p:cNvSpPr>
            <a:spLocks noChangeArrowheads="1"/>
          </p:cNvSpPr>
          <p:nvPr/>
        </p:nvSpPr>
        <p:spPr bwMode="auto">
          <a:xfrm>
            <a:off x="6083300" y="3427413"/>
            <a:ext cx="1441450" cy="288925"/>
          </a:xfrm>
          <a:prstGeom prst="rightArrow">
            <a:avLst>
              <a:gd name="adj1" fmla="val 50000"/>
              <a:gd name="adj2" fmla="val 12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37895" name="AutoShape 32"/>
          <p:cNvSpPr>
            <a:spLocks noChangeArrowheads="1"/>
          </p:cNvSpPr>
          <p:nvPr/>
        </p:nvSpPr>
        <p:spPr bwMode="auto">
          <a:xfrm>
            <a:off x="6083300" y="2852738"/>
            <a:ext cx="1441450" cy="288925"/>
          </a:xfrm>
          <a:prstGeom prst="rightArrow">
            <a:avLst>
              <a:gd name="adj1" fmla="val 50000"/>
              <a:gd name="adj2" fmla="val 12472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37896" name="AutoShape 33"/>
          <p:cNvSpPr>
            <a:spLocks noChangeArrowheads="1"/>
          </p:cNvSpPr>
          <p:nvPr/>
        </p:nvSpPr>
        <p:spPr bwMode="auto">
          <a:xfrm>
            <a:off x="3059113" y="4003675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37897" name="AutoShape 34"/>
          <p:cNvSpPr>
            <a:spLocks noChangeArrowheads="1"/>
          </p:cNvSpPr>
          <p:nvPr/>
        </p:nvSpPr>
        <p:spPr bwMode="auto">
          <a:xfrm>
            <a:off x="7091363" y="4076700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37898" name="AutoShape 35"/>
          <p:cNvSpPr>
            <a:spLocks noChangeArrowheads="1"/>
          </p:cNvSpPr>
          <p:nvPr/>
        </p:nvSpPr>
        <p:spPr bwMode="auto">
          <a:xfrm>
            <a:off x="3059113" y="4581525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37899" name="AutoShape 36"/>
          <p:cNvSpPr>
            <a:spLocks noChangeArrowheads="1"/>
          </p:cNvSpPr>
          <p:nvPr/>
        </p:nvSpPr>
        <p:spPr bwMode="auto">
          <a:xfrm>
            <a:off x="6948488" y="4579938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295400" y="6096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ÖRNEK KODLAMALAR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09600" y="1600200"/>
            <a:ext cx="8077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tr-TR" sz="3600">
                <a:latin typeface="Impact" pitchFamily="34" charset="0"/>
              </a:rPr>
              <a:t> </a:t>
            </a:r>
            <a:r>
              <a:rPr lang="tr-TR" sz="3600" b="1">
                <a:latin typeface="Times New Roman" pitchFamily="18" charset="0"/>
              </a:rPr>
              <a:t>A54.3   Gözün Gonokok Enfeksiyonu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447800" y="2590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tr-TR" sz="3200">
                <a:latin typeface="Impact" pitchFamily="34" charset="0"/>
              </a:rPr>
              <a:t> </a:t>
            </a:r>
            <a:r>
              <a:rPr lang="tr-TR" sz="3200" b="1">
                <a:latin typeface="Times New Roman" pitchFamily="18" charset="0"/>
              </a:rPr>
              <a:t>A		 Enfeksiyon	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447800" y="32766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tr-TR" sz="3200" b="1">
                <a:latin typeface="Times New Roman" pitchFamily="18" charset="0"/>
              </a:rPr>
              <a:t> A54	Gonokok  enfeksiyonu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447800" y="39624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tr-TR" sz="3200">
                <a:latin typeface="Impact" pitchFamily="34" charset="0"/>
              </a:rPr>
              <a:t> </a:t>
            </a:r>
            <a:r>
              <a:rPr lang="tr-TR" sz="3200" b="1">
                <a:latin typeface="Times New Roman" pitchFamily="18" charset="0"/>
              </a:rPr>
              <a:t>A54.3	Gözün gonokok  enfeksiyonu</a:t>
            </a:r>
            <a:endParaRPr lang="tr-TR" sz="3200">
              <a:latin typeface="Impact" pitchFamily="34" charset="0"/>
            </a:endParaRPr>
          </a:p>
        </p:txBody>
      </p:sp>
      <p:graphicFrame>
        <p:nvGraphicFramePr>
          <p:cNvPr id="7170" name="Rectangle 102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Clip" r:id="rId3" imgW="0" imgH="0" progId="">
                  <p:embed/>
                </p:oleObj>
              </mc:Choice>
              <mc:Fallback>
                <p:oleObj name="Clip" r:id="rId3" imgW="0" imgH="0" progId="">
                  <p:embed/>
                  <p:pic>
                    <p:nvPicPr>
                      <p:cNvPr id="0" name="Rectangle 1024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025"/>
          <p:cNvGraphicFramePr>
            <a:graphicFrameLocks noChangeAspect="1"/>
          </p:cNvGraphicFramePr>
          <p:nvPr/>
        </p:nvGraphicFramePr>
        <p:xfrm>
          <a:off x="3429000" y="4724400"/>
          <a:ext cx="2362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Clip" r:id="rId4" imgW="2293200" imgH="2260080" progId="">
                  <p:embed/>
                </p:oleObj>
              </mc:Choice>
              <mc:Fallback>
                <p:oleObj name="Clip" r:id="rId4" imgW="2293200" imgH="2260080" progId="">
                  <p:embed/>
                  <p:pic>
                    <p:nvPicPr>
                      <p:cNvPr id="0" name="Object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724400"/>
                        <a:ext cx="2362200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28600" y="6096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A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DİĞER KODLAMA BİLGİLERİ</a:t>
            </a:r>
            <a:endParaRPr lang="en-A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1425575" y="1644650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600" b="1">
                <a:latin typeface="Times New Roman" pitchFamily="18" charset="0"/>
              </a:rPr>
              <a:t>NOS</a:t>
            </a:r>
            <a:endParaRPr kumimoji="1" lang="tr-TR" sz="3200">
              <a:latin typeface="Impact" pitchFamily="34" charset="0"/>
            </a:endParaRPr>
          </a:p>
        </p:txBody>
      </p:sp>
      <p:sp>
        <p:nvSpPr>
          <p:cNvPr id="38916" name="Text Box 6"/>
          <p:cNvSpPr txBox="1">
            <a:spLocks noChangeArrowheads="1"/>
          </p:cNvSpPr>
          <p:nvPr/>
        </p:nvSpPr>
        <p:spPr bwMode="auto">
          <a:xfrm>
            <a:off x="3727450" y="2220913"/>
            <a:ext cx="4167188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Hipoglisemik koma ile </a:t>
            </a:r>
          </a:p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beraber hiperinsülizm</a:t>
            </a:r>
            <a:endParaRPr kumimoji="1" lang="tr-TR" sz="3200">
              <a:latin typeface="Impact" pitchFamily="34" charset="0"/>
            </a:endParaRPr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2209800" y="2297113"/>
            <a:ext cx="1004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kumimoji="1" lang="tr-TR" sz="3200" b="1">
                <a:latin typeface="Times New Roman" pitchFamily="18" charset="0"/>
              </a:rPr>
              <a:t>E15</a:t>
            </a:r>
            <a:endParaRPr kumimoji="1" lang="tr-TR" sz="3200">
              <a:latin typeface="Impact" pitchFamily="34" charset="0"/>
            </a:endParaRPr>
          </a:p>
        </p:txBody>
      </p:sp>
      <p:sp>
        <p:nvSpPr>
          <p:cNvPr id="38918" name="Text Box 8"/>
          <p:cNvSpPr txBox="1">
            <a:spLocks noChangeArrowheads="1"/>
          </p:cNvSpPr>
          <p:nvPr/>
        </p:nvSpPr>
        <p:spPr bwMode="auto">
          <a:xfrm>
            <a:off x="2203450" y="3516313"/>
            <a:ext cx="13096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kumimoji="1" lang="tr-TR" sz="3200" b="1">
                <a:latin typeface="Times New Roman" pitchFamily="18" charset="0"/>
              </a:rPr>
              <a:t>E16.1</a:t>
            </a:r>
            <a:endParaRPr kumimoji="1" lang="tr-TR" sz="3200">
              <a:latin typeface="Impact" pitchFamily="34" charset="0"/>
            </a:endParaRPr>
          </a:p>
        </p:txBody>
      </p:sp>
      <p:sp>
        <p:nvSpPr>
          <p:cNvPr id="38919" name="Text Box 9"/>
          <p:cNvSpPr txBox="1">
            <a:spLocks noChangeArrowheads="1"/>
          </p:cNvSpPr>
          <p:nvPr/>
        </p:nvSpPr>
        <p:spPr bwMode="auto">
          <a:xfrm>
            <a:off x="3727450" y="3525838"/>
            <a:ext cx="5184775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Hiperinsülizm, </a:t>
            </a:r>
            <a:r>
              <a:rPr kumimoji="1" lang="tr-TR" sz="3200" b="1">
                <a:solidFill>
                  <a:schemeClr val="folHlink"/>
                </a:solidFill>
                <a:latin typeface="Times New Roman" pitchFamily="18" charset="0"/>
              </a:rPr>
              <a:t>başka şekilde</a:t>
            </a:r>
          </a:p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solidFill>
                  <a:schemeClr val="folHlink"/>
                </a:solidFill>
                <a:latin typeface="Times New Roman" pitchFamily="18" charset="0"/>
              </a:rPr>
              <a:t>belirtilmeyen</a:t>
            </a:r>
            <a:endParaRPr kumimoji="1" lang="tr-TR" sz="3200">
              <a:solidFill>
                <a:schemeClr val="folHlink"/>
              </a:solidFill>
              <a:latin typeface="Impact" pitchFamily="34" charset="0"/>
            </a:endParaRPr>
          </a:p>
        </p:txBody>
      </p:sp>
      <p:sp>
        <p:nvSpPr>
          <p:cNvPr id="38920" name="Text Box 10"/>
          <p:cNvSpPr txBox="1">
            <a:spLocks noChangeArrowheads="1"/>
          </p:cNvSpPr>
          <p:nvPr/>
        </p:nvSpPr>
        <p:spPr bwMode="auto">
          <a:xfrm>
            <a:off x="1441450" y="4532313"/>
            <a:ext cx="114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600" b="1">
                <a:latin typeface="Times New Roman" pitchFamily="18" charset="0"/>
              </a:rPr>
              <a:t>NEC</a:t>
            </a:r>
            <a:endParaRPr kumimoji="1" lang="tr-TR" sz="3200">
              <a:latin typeface="Impact" pitchFamily="34" charset="0"/>
            </a:endParaRPr>
          </a:p>
        </p:txBody>
      </p:sp>
      <p:sp>
        <p:nvSpPr>
          <p:cNvPr id="38921" name="Text Box 11"/>
          <p:cNvSpPr txBox="1">
            <a:spLocks noChangeArrowheads="1"/>
          </p:cNvSpPr>
          <p:nvPr/>
        </p:nvSpPr>
        <p:spPr bwMode="auto">
          <a:xfrm>
            <a:off x="2203450" y="5486400"/>
            <a:ext cx="6940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kumimoji="1" lang="tr-TR" sz="3200" b="1">
                <a:latin typeface="Times New Roman" pitchFamily="18" charset="0"/>
              </a:rPr>
              <a:t>Diğer yumuşak doku hastalıkları, </a:t>
            </a:r>
            <a:r>
              <a:rPr kumimoji="1" lang="tr-TR" sz="3200" b="1">
                <a:solidFill>
                  <a:schemeClr val="folHlink"/>
                </a:solidFill>
                <a:latin typeface="Times New Roman" pitchFamily="18" charset="0"/>
              </a:rPr>
              <a:t>başka yerde sınıflandırılmamış</a:t>
            </a:r>
            <a:endParaRPr kumimoji="1" lang="tr-TR" sz="3200">
              <a:solidFill>
                <a:schemeClr val="folHlink"/>
              </a:solidFill>
              <a:latin typeface="Impact" pitchFamily="34" charset="0"/>
            </a:endParaRPr>
          </a:p>
        </p:txBody>
      </p:sp>
      <p:sp>
        <p:nvSpPr>
          <p:cNvPr id="38922" name="Text Box 12"/>
          <p:cNvSpPr txBox="1">
            <a:spLocks noChangeArrowheads="1"/>
          </p:cNvSpPr>
          <p:nvPr/>
        </p:nvSpPr>
        <p:spPr bwMode="auto">
          <a:xfrm>
            <a:off x="2432050" y="1611313"/>
            <a:ext cx="48561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AU" sz="3200" b="1">
                <a:latin typeface="Times New Roman" pitchFamily="18" charset="0"/>
              </a:rPr>
              <a:t>( </a:t>
            </a:r>
            <a:r>
              <a:rPr kumimoji="1" lang="en-AU" sz="3200" b="1" u="sng">
                <a:latin typeface="Times New Roman" pitchFamily="18" charset="0"/>
              </a:rPr>
              <a:t>Not Otherwise Specified</a:t>
            </a:r>
            <a:r>
              <a:rPr kumimoji="1" lang="en-AU" sz="3200" b="1">
                <a:latin typeface="Times New Roman" pitchFamily="18" charset="0"/>
              </a:rPr>
              <a:t> )</a:t>
            </a:r>
            <a:endParaRPr kumimoji="1" lang="en-AU" sz="3200">
              <a:latin typeface="Impact" pitchFamily="34" charset="0"/>
            </a:endParaRPr>
          </a:p>
        </p:txBody>
      </p:sp>
      <p:sp>
        <p:nvSpPr>
          <p:cNvPr id="38923" name="Text Box 13"/>
          <p:cNvSpPr txBox="1">
            <a:spLocks noChangeArrowheads="1"/>
          </p:cNvSpPr>
          <p:nvPr/>
        </p:nvSpPr>
        <p:spPr bwMode="auto">
          <a:xfrm>
            <a:off x="2438400" y="4572000"/>
            <a:ext cx="49720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en-AU" sz="3200" b="1">
                <a:latin typeface="Times New Roman" pitchFamily="18" charset="0"/>
              </a:rPr>
              <a:t>( </a:t>
            </a:r>
            <a:r>
              <a:rPr kumimoji="1" lang="en-AU" sz="3200" b="1" u="sng">
                <a:latin typeface="Times New Roman" pitchFamily="18" charset="0"/>
              </a:rPr>
              <a:t>Not Elsewhere Classified</a:t>
            </a:r>
            <a:r>
              <a:rPr kumimoji="1" lang="en-AU" sz="3200" b="1">
                <a:latin typeface="Times New Roman" pitchFamily="18" charset="0"/>
              </a:rPr>
              <a:t> )</a:t>
            </a:r>
            <a:endParaRPr kumimoji="1" lang="en-AU" sz="3200"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ÇİFT (DUAL) KODLAMA SİSTEMİ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1433513" y="3201988"/>
            <a:ext cx="1557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kumimoji="1" lang="tr-TR" sz="3200">
                <a:latin typeface="Impact" pitchFamily="34" charset="0"/>
              </a:rPr>
              <a:t> </a:t>
            </a:r>
            <a:r>
              <a:rPr kumimoji="1" lang="tr-TR" sz="3200" b="1">
                <a:latin typeface="Times New Roman" pitchFamily="18" charset="0"/>
              </a:rPr>
              <a:t>B01.0</a:t>
            </a:r>
            <a:r>
              <a:rPr lang="tr-TR" sz="2800" b="1">
                <a:latin typeface="Times New Roman" pitchFamily="18" charset="0"/>
              </a:rPr>
              <a:t>†</a:t>
            </a:r>
            <a:endParaRPr lang="tr-TR" sz="2400" b="1">
              <a:latin typeface="Times New Roman" pitchFamily="18" charset="0"/>
            </a:endParaRPr>
          </a:p>
        </p:txBody>
      </p:sp>
      <p:sp>
        <p:nvSpPr>
          <p:cNvPr id="39940" name="Text Box 6"/>
          <p:cNvSpPr txBox="1">
            <a:spLocks noChangeArrowheads="1"/>
          </p:cNvSpPr>
          <p:nvPr/>
        </p:nvSpPr>
        <p:spPr bwMode="auto">
          <a:xfrm>
            <a:off x="3262313" y="3211513"/>
            <a:ext cx="50133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Varicella menenjiti (G02.0</a:t>
            </a:r>
            <a:r>
              <a:rPr lang="tr-TR" sz="2400" b="1" baseline="58000">
                <a:latin typeface="Times New Roman" pitchFamily="18" charset="0"/>
              </a:rPr>
              <a:t>*</a:t>
            </a:r>
            <a:r>
              <a:rPr lang="tr-TR" sz="3200" b="1">
                <a:latin typeface="Times New Roman" pitchFamily="18" charset="0"/>
              </a:rPr>
              <a:t>)</a:t>
            </a:r>
            <a:endParaRPr lang="tr-TR" sz="2400">
              <a:latin typeface="Andale Mono"/>
            </a:endParaRPr>
          </a:p>
        </p:txBody>
      </p:sp>
      <p:sp>
        <p:nvSpPr>
          <p:cNvPr id="39941" name="Text Box 7"/>
          <p:cNvSpPr txBox="1">
            <a:spLocks noChangeArrowheads="1"/>
          </p:cNvSpPr>
          <p:nvPr/>
        </p:nvSpPr>
        <p:spPr bwMode="auto">
          <a:xfrm>
            <a:off x="1219200" y="4876800"/>
            <a:ext cx="1525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r>
              <a:rPr kumimoji="1" lang="tr-TR" sz="3200">
                <a:latin typeface="Impact" pitchFamily="34" charset="0"/>
              </a:rPr>
              <a:t> </a:t>
            </a:r>
            <a:r>
              <a:rPr kumimoji="1" lang="tr-TR" sz="3200" b="1">
                <a:latin typeface="Times New Roman" pitchFamily="18" charset="0"/>
              </a:rPr>
              <a:t>G02.0</a:t>
            </a:r>
            <a:r>
              <a:rPr lang="tr-TR" sz="2400" b="1" baseline="58000">
                <a:latin typeface="Times New Roman" pitchFamily="18" charset="0"/>
              </a:rPr>
              <a:t>*</a:t>
            </a:r>
          </a:p>
        </p:txBody>
      </p:sp>
      <p:sp>
        <p:nvSpPr>
          <p:cNvPr id="39942" name="Text Box 8"/>
          <p:cNvSpPr txBox="1">
            <a:spLocks noChangeArrowheads="1"/>
          </p:cNvSpPr>
          <p:nvPr/>
        </p:nvSpPr>
        <p:spPr bwMode="auto">
          <a:xfrm>
            <a:off x="2743200" y="4657725"/>
            <a:ext cx="5627688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solidFill>
                  <a:schemeClr val="folHlink"/>
                </a:solidFill>
                <a:latin typeface="Times New Roman" pitchFamily="18" charset="0"/>
              </a:rPr>
              <a:t>Başka yerde sınıflanmış</a:t>
            </a:r>
            <a:r>
              <a:rPr kumimoji="1" lang="tr-TR" sz="3200" b="1">
                <a:latin typeface="Times New Roman" pitchFamily="18" charset="0"/>
              </a:rPr>
              <a:t> viral hastalıklarda menenjit</a:t>
            </a:r>
          </a:p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solidFill>
                  <a:schemeClr val="folHlink"/>
                </a:solidFill>
                <a:latin typeface="Times New Roman" pitchFamily="18" charset="0"/>
              </a:rPr>
              <a:t>Varicellaya</a:t>
            </a:r>
            <a:r>
              <a:rPr kumimoji="1" lang="tr-TR" sz="3200" b="1">
                <a:latin typeface="Times New Roman" pitchFamily="18" charset="0"/>
              </a:rPr>
              <a:t> bağlı menenjit (B01.0</a:t>
            </a:r>
            <a:r>
              <a:rPr lang="tr-TR" sz="2800" b="1">
                <a:latin typeface="Times New Roman" pitchFamily="18" charset="0"/>
              </a:rPr>
              <a:t>†</a:t>
            </a:r>
            <a:r>
              <a:rPr lang="tr-TR" sz="3600" b="1">
                <a:latin typeface="Times New Roman" pitchFamily="18" charset="0"/>
              </a:rPr>
              <a:t>)</a:t>
            </a:r>
          </a:p>
          <a:p>
            <a:pPr eaLnBrk="0" hangingPunct="0">
              <a:spcBef>
                <a:spcPct val="20000"/>
              </a:spcBef>
            </a:pPr>
            <a:endParaRPr lang="tr-TR" sz="2800">
              <a:latin typeface="Impact" pitchFamily="34" charset="0"/>
            </a:endParaRPr>
          </a:p>
        </p:txBody>
      </p:sp>
      <p:sp>
        <p:nvSpPr>
          <p:cNvPr id="39943" name="Text Box 9"/>
          <p:cNvSpPr txBox="1">
            <a:spLocks noChangeArrowheads="1"/>
          </p:cNvSpPr>
          <p:nvPr/>
        </p:nvSpPr>
        <p:spPr bwMode="auto">
          <a:xfrm>
            <a:off x="1617663" y="1612900"/>
            <a:ext cx="64801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kumimoji="1" lang="tr-TR" sz="3400" b="1">
                <a:latin typeface="Times New Roman" pitchFamily="18" charset="0"/>
              </a:rPr>
              <a:t>Hastalık 2 farklı kod ile belirtilir :</a:t>
            </a:r>
            <a:endParaRPr kumimoji="1" lang="tr-TR" sz="3200">
              <a:latin typeface="Impact" pitchFamily="34" charset="0"/>
            </a:endParaRPr>
          </a:p>
        </p:txBody>
      </p:sp>
      <p:sp>
        <p:nvSpPr>
          <p:cNvPr id="39944" name="Text Box 10"/>
          <p:cNvSpPr txBox="1">
            <a:spLocks noChangeArrowheads="1"/>
          </p:cNvSpPr>
          <p:nvPr/>
        </p:nvSpPr>
        <p:spPr bwMode="auto">
          <a:xfrm>
            <a:off x="1052513" y="2449513"/>
            <a:ext cx="81407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1. Hastalığın nedenine ve temel niteliğine göre</a:t>
            </a:r>
          </a:p>
        </p:txBody>
      </p:sp>
      <p:sp>
        <p:nvSpPr>
          <p:cNvPr id="39945" name="Text Box 11"/>
          <p:cNvSpPr txBox="1">
            <a:spLocks noChangeArrowheads="1"/>
          </p:cNvSpPr>
          <p:nvPr/>
        </p:nvSpPr>
        <p:spPr bwMode="auto">
          <a:xfrm>
            <a:off x="1052513" y="4049713"/>
            <a:ext cx="59293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2. Etkilediği vücut bölgesine göre</a:t>
            </a:r>
            <a:endParaRPr kumimoji="1" lang="tr-TR" sz="3200">
              <a:latin typeface="Impact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BİRDEN FAZLA KOD KULLANIMI</a:t>
            </a:r>
          </a:p>
        </p:txBody>
      </p:sp>
      <p:sp>
        <p:nvSpPr>
          <p:cNvPr id="40963" name="Text Box 5"/>
          <p:cNvSpPr txBox="1">
            <a:spLocks noChangeArrowheads="1"/>
          </p:cNvSpPr>
          <p:nvPr/>
        </p:nvSpPr>
        <p:spPr bwMode="auto">
          <a:xfrm>
            <a:off x="1371600" y="1763713"/>
            <a:ext cx="4335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1. M (morfoloji) kodları</a:t>
            </a:r>
            <a:endParaRPr kumimoji="1" lang="tr-TR" sz="3200">
              <a:latin typeface="Times New Roman" pitchFamily="18" charset="0"/>
            </a:endParaRPr>
          </a:p>
        </p:txBody>
      </p:sp>
      <p:sp>
        <p:nvSpPr>
          <p:cNvPr id="40964" name="Text Box 6"/>
          <p:cNvSpPr txBox="1">
            <a:spLocks noChangeArrowheads="1"/>
          </p:cNvSpPr>
          <p:nvPr/>
        </p:nvSpPr>
        <p:spPr bwMode="auto">
          <a:xfrm>
            <a:off x="1371600" y="2297113"/>
            <a:ext cx="7172325" cy="291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2. Fonksiyonel bir tümörün kodlanması</a:t>
            </a:r>
          </a:p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3. Bölüm XIX ve XX’ de yer alan kodlar</a:t>
            </a:r>
          </a:p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4. Akıl hastalıkları</a:t>
            </a:r>
          </a:p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5. HIV enfeksiyonları</a:t>
            </a:r>
          </a:p>
          <a:p>
            <a:pPr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6. Bölüm XXI’ deki kodlar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b="1"/>
              <a:t>BİRDEN FAZLA KOD KULLANIMI</a:t>
            </a:r>
            <a:endParaRPr lang="en-US" sz="3600" b="1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defRPr/>
            </a:pPr>
            <a:r>
              <a:rPr lang="tr-TR"/>
              <a:t>Özellikle hastalık ve ölümlerin dış nedenleri ile yaralanma, zehirlenme ve dış nedenlerin bazı diğer sonuçlarının yer aldığı 19 ve 20. ana bölümlerde; kodlar 5 basamağa genişletilebilmektedir.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/>
              <a:t>Beşinci basamak genişletme kodları yeni bir hastalık veya harici neden belirtmez.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tr-TR"/>
              <a:t>0-9 arası olan bu genişletme kodları olgunun meydana geldiği yeri belirtmek için kullanılmaktadır.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BEŞ BASAMAKLI KOD KULLANIMI</a:t>
            </a:r>
            <a:r>
              <a:rPr lang="tr-TR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 </a:t>
            </a:r>
            <a:endParaRPr lang="tr-TR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2438400" y="2286000"/>
            <a:ext cx="6705600" cy="291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spcBef>
                <a:spcPct val="20000"/>
              </a:spcBef>
              <a:buFontTx/>
              <a:buChar char="•"/>
            </a:pPr>
            <a:r>
              <a:rPr kumimoji="1" lang="tr-TR" sz="3200" b="1">
                <a:latin typeface="Times New Roman" pitchFamily="18" charset="0"/>
              </a:rPr>
              <a:t>M46.3	   Vertebra osteomyeliti</a:t>
            </a:r>
          </a:p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tr-TR" sz="3200" b="1">
              <a:latin typeface="Times New Roman" pitchFamily="18" charset="0"/>
            </a:endParaRPr>
          </a:p>
          <a:p>
            <a:pPr lvl="1" eaLnBrk="0" hangingPunct="0">
              <a:spcBef>
                <a:spcPct val="20000"/>
              </a:spcBef>
              <a:buFontTx/>
              <a:buChar char="•"/>
            </a:pPr>
            <a:r>
              <a:rPr kumimoji="1" lang="tr-TR" sz="3200" b="1">
                <a:latin typeface="Times New Roman" pitchFamily="18" charset="0"/>
              </a:rPr>
              <a:t>M46.3/5 Vertebra osteomyeliti,</a:t>
            </a:r>
          </a:p>
          <a:p>
            <a:pPr lvl="4" eaLnBrk="0" hangingPunct="0">
              <a:spcBef>
                <a:spcPct val="20000"/>
              </a:spcBef>
            </a:pPr>
            <a:r>
              <a:rPr kumimoji="1" lang="tr-TR" sz="3200" b="1">
                <a:latin typeface="Times New Roman" pitchFamily="18" charset="0"/>
              </a:rPr>
              <a:t>    torakolumbar bölgede</a:t>
            </a:r>
            <a:endParaRPr kumimoji="1" lang="tr-TR" sz="3200">
              <a:latin typeface="Impact" pitchFamily="34" charset="0"/>
            </a:endParaRPr>
          </a:p>
          <a:p>
            <a:pPr lvl="4" eaLnBrk="0" hangingPunct="0">
              <a:spcBef>
                <a:spcPct val="20000"/>
              </a:spcBef>
            </a:pPr>
            <a:r>
              <a:rPr kumimoji="1" lang="tr-TR" sz="3200">
                <a:latin typeface="Impact" pitchFamily="34" charset="0"/>
              </a:rPr>
              <a:t> </a:t>
            </a:r>
          </a:p>
        </p:txBody>
      </p:sp>
      <p:graphicFrame>
        <p:nvGraphicFramePr>
          <p:cNvPr id="8194" name="Object 1024"/>
          <p:cNvGraphicFramePr>
            <a:graphicFrameLocks noChangeAspect="1"/>
          </p:cNvGraphicFramePr>
          <p:nvPr/>
        </p:nvGraphicFramePr>
        <p:xfrm>
          <a:off x="914400" y="1828800"/>
          <a:ext cx="1189038" cy="343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lip" r:id="rId3" imgW="1189080" imgH="3429720" progId="">
                  <p:embed/>
                </p:oleObj>
              </mc:Choice>
              <mc:Fallback>
                <p:oleObj name="Clip" r:id="rId3" imgW="1189080" imgH="342972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828800"/>
                        <a:ext cx="1189038" cy="343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609600"/>
            <a:ext cx="906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A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SINIFLAMA YAPISI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906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AU" sz="2800" u="sng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ÖZEL TABULASYON LİSTESİ</a:t>
            </a:r>
          </a:p>
          <a:p>
            <a:pPr marL="342900" indent="-342900" algn="ctr">
              <a:lnSpc>
                <a:spcPct val="7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AU" sz="24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	</a:t>
            </a:r>
            <a:r>
              <a:rPr lang="en-AU" sz="28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ICD-10’un 4 basamaklı hastalık listesinin tamamı, ve hatta 3 basamaklı liste bile herhangi bir istatistik tablosunda verilemeyecek kadar uzun olması nedeniyle, rutin istatistiklerin çoğunda, bazı özel durumları vurgulayan bir tabulasyon listesi kullanılır.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28600" y="60960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A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SINIFLAMA YAPISI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28600" y="1752600"/>
            <a:ext cx="8915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8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Mortalite istatistikleri için </a:t>
            </a:r>
          </a:p>
          <a:p>
            <a:pPr marL="342900" indent="-342900" algn="ctr">
              <a:lnSpc>
                <a:spcPct val="1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AU" sz="2800" b="1" u="sng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Genel Mortalite Listesi-Kısaltılmış (103 Başlıklı)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Genel Mortalite Listesi-Seçilmiş nedenler (80 Başlıklı)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Bebeklik ve Çocukluk Dönemi Mortalite Listesi-Kısaltılmış (67 Başlıklı)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Bebeklik ve Çocukluk Dönemi Mortalite Listesi-Seçilmiş Nedenler (51 Başlıklı)</a:t>
            </a:r>
            <a:endParaRPr lang="en-AU" sz="2000" b="1" u="sng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742950" lvl="1" indent="-28575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tr-TR" sz="2400" b="1" u="sng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742950" lvl="1" indent="-28575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800" b="1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Morbidite İstatistikleri için</a:t>
            </a:r>
            <a:endParaRPr lang="tr-TR" sz="2800" b="1" u="sng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742950" lvl="1" indent="-285750" algn="ctr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tr-TR" sz="2800" b="1" u="sng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Morbidite Listesi (298 Başlıklı)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A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SINIFLAMA YAPISI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57200" y="14478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8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ICD-10’un sınıflama yapısında 4 düzey bulunmaktadır. Her düzey, bir üsttekinin detaylandırılmış halidir.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AU" sz="320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AU" sz="320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AU" sz="320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endParaRPr lang="en-AU" sz="320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8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1. Düzey, hastalıkların genel olarak sınıflandırıldığı bölümlerdir. ICD-10’da toplam 21 bölüm bulunmaktadır.</a:t>
            </a:r>
          </a:p>
        </p:txBody>
      </p:sp>
      <p:graphicFrame>
        <p:nvGraphicFramePr>
          <p:cNvPr id="6146" name="Object 1024"/>
          <p:cNvGraphicFramePr>
            <a:graphicFrameLocks noChangeAspect="1"/>
          </p:cNvGraphicFramePr>
          <p:nvPr/>
        </p:nvGraphicFramePr>
        <p:xfrm>
          <a:off x="6516688" y="2636838"/>
          <a:ext cx="1855787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Clip" r:id="rId3" imgW="2309760" imgH="3176280" progId="">
                  <p:embed/>
                </p:oleObj>
              </mc:Choice>
              <mc:Fallback>
                <p:oleObj name="Clip" r:id="rId3" imgW="2309760" imgH="3176280" progId="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636838"/>
                        <a:ext cx="1855787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Beklenen Faydalar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  <a:p>
            <a:pPr eaLnBrk="1" hangingPunct="1">
              <a:defRPr/>
            </a:pPr>
            <a:r>
              <a:rPr lang="tr-TR"/>
              <a:t>Ulusal ve uluslar arası düzeyde sağlık tehditlerine karşı hızlı ve etkili bir biçimde önlem alınabilecektir.</a:t>
            </a: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Beklenen Faydalar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r-TR"/>
              <a:t>Sağlık hizmeti sunan kamu ve özel kuruluşlardan sağlık hizmeti alımında hizmet ve malların tanımlanması, maliyetlerin kontrolü ve planlama yapılabilmesi ancak ulusal sağlık bilgi sistemi varlığında mümkündür. </a:t>
            </a: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Beklenen Faydalar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  <a:p>
            <a:pPr eaLnBrk="1" hangingPunct="1">
              <a:defRPr/>
            </a:pPr>
            <a:r>
              <a:rPr lang="tr-TR"/>
              <a:t>Sağlık hizmeti sunumu, finansmanı ve tedarikinde yer alan kurumların ulusal sağlık bilgi sistemine entegrasyonu sayesinde önemli ölçüde kaynak tasarrufu sağlanacaktır.</a:t>
            </a:r>
            <a:endParaRPr lang="en-US"/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/>
              <a:t>Beklenen Faydalar</a:t>
            </a: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/>
          </a:p>
          <a:p>
            <a:pPr eaLnBrk="1" hangingPunct="1">
              <a:defRPr/>
            </a:pPr>
            <a:r>
              <a:rPr lang="tr-TR"/>
              <a:t>WHO, OECD ve Avrupa Birliği ülkeleri ile karşılaştırılabilir düzeyde sağlık verileri elde edilebilecek ve uluslar arası kuruluşlarla zamanında ve güncel sağlık veri değişimi mümkün olabilecektir.</a:t>
            </a:r>
            <a:r>
              <a:rPr lang="en-US"/>
              <a:t> 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50825" y="1828800"/>
            <a:ext cx="889317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I 	Enfeksiyon ve paraziter hastalıklar   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A00-B99 )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II	Neoplazmlar  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(C00-D48)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III	Kan ve kan yapıcı organ hastalıkları ve immün    mekanizmayı içeren hastalıklar 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D50-D89 )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IV	Endokrin. Nutrisyonel ve metabolik hastalıklar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E00- E90 )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V	Akıl ve davranış bozuklukları  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F00-F99 )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endParaRPr lang="en-AU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/>
              <a:t>ICD-10</a:t>
            </a:r>
            <a:r>
              <a:rPr lang="en-AU" sz="3600" b="1"/>
              <a:t/>
            </a:r>
            <a:br>
              <a:rPr lang="en-AU" sz="3600" b="1"/>
            </a:br>
            <a:r>
              <a:rPr lang="en-AU" sz="3600" b="1"/>
              <a:t>BÖLÜMLER</a:t>
            </a:r>
            <a:endParaRPr lang="en-US" sz="36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/>
              <a:t>ICD-10</a:t>
            </a:r>
            <a:r>
              <a:rPr lang="en-AU" sz="3600" b="1"/>
              <a:t/>
            </a:r>
            <a:br>
              <a:rPr lang="en-AU" sz="3600" b="1"/>
            </a:br>
            <a:r>
              <a:rPr lang="en-AU" sz="3600" b="1"/>
              <a:t>BÖLÜMLER</a:t>
            </a:r>
            <a:endParaRPr lang="en-US" sz="3600" b="1"/>
          </a:p>
        </p:txBody>
      </p:sp>
      <p:sp>
        <p:nvSpPr>
          <p:cNvPr id="512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AU" sz="2000" b="1"/>
              <a:t>Bölüm VI	Sinir sistemi hastalıkları         </a:t>
            </a:r>
            <a:endParaRPr lang="tr-TR" sz="2000" b="1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2000" b="1"/>
              <a:t>( G00-G99 )</a:t>
            </a:r>
          </a:p>
          <a:p>
            <a:pPr eaLnBrk="1" hangingPunct="1">
              <a:defRPr/>
            </a:pPr>
            <a:r>
              <a:rPr lang="en-AU" sz="2000" b="1"/>
              <a:t>Bölüm VII	Göz ve gözle bağlantılı doku hastalıkları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2000" b="1"/>
              <a:t>( H00-H59 )</a:t>
            </a:r>
          </a:p>
          <a:p>
            <a:pPr eaLnBrk="1" hangingPunct="1">
              <a:defRPr/>
            </a:pPr>
            <a:r>
              <a:rPr lang="en-AU" sz="2000" b="1"/>
              <a:t>Bölüm VIII  Kulak ve mastoid oluşum hastalıkları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2000" b="1"/>
              <a:t>( H60-H95 )</a:t>
            </a:r>
          </a:p>
          <a:p>
            <a:pPr eaLnBrk="1" hangingPunct="1">
              <a:defRPr/>
            </a:pPr>
            <a:r>
              <a:rPr lang="en-AU" sz="2000" b="1"/>
              <a:t>Bölüm IX	  Dolaşım sistemi hastalıkları    </a:t>
            </a:r>
            <a:endParaRPr lang="tr-TR" sz="2000" b="1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AU" sz="2000" b="1"/>
              <a:t>( I00-I99 )</a:t>
            </a:r>
          </a:p>
          <a:p>
            <a:pPr eaLnBrk="1" hangingPunct="1">
              <a:defRPr/>
            </a:pPr>
            <a:r>
              <a:rPr lang="en-AU" sz="2000" b="1"/>
              <a:t>Bölüm X	  Solunum sistemi hastalıkları    </a:t>
            </a:r>
            <a:endParaRPr lang="tr-TR" sz="2000" b="1"/>
          </a:p>
          <a:p>
            <a:pPr eaLnBrk="1" hangingPunct="1">
              <a:defRPr/>
            </a:pPr>
            <a:r>
              <a:rPr lang="en-AU" sz="2000" b="1"/>
              <a:t>( J00-J99 )</a:t>
            </a:r>
          </a:p>
          <a:p>
            <a:pPr eaLnBrk="1" hangingPunct="1">
              <a:defRPr/>
            </a:pPr>
            <a:endParaRPr lang="en-US" sz="2000" b="1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85800" y="17526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XI     Sindirim sistemi hastalıkları   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K00-K93 )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XII   Cilt  ve cilt altı dokusu hastalıkları  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L00-L99 )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XIII Kas-iskelet ve bağ dokusu  hastalıkları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M00-M99 )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XIV Ürogenital sistem hastalıkları  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N00-N99 )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XV  Gebelik, doğum ve lohusalık dönemi          hastalıkları  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O00-O99 )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/>
              <a:t>ICD-10</a:t>
            </a:r>
            <a:r>
              <a:rPr lang="en-AU" sz="3600" b="1"/>
              <a:t/>
            </a:r>
            <a:br>
              <a:rPr lang="en-AU" sz="3600" b="1"/>
            </a:br>
            <a:r>
              <a:rPr lang="en-AU" sz="3600" b="1"/>
              <a:t>BÖLÜMLER</a:t>
            </a:r>
            <a:endParaRPr lang="en-US" sz="36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85800" y="2060575"/>
            <a:ext cx="8458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XVI     Perinatal dönemden kaynaklanan hastalıklar   ( POO-P96 )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XVII  Konjenital malformasyon, deformasyon ve kromozom anomalileri</a:t>
            </a:r>
            <a:r>
              <a:rPr lang="en-AU" sz="28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</a:t>
            </a: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Q00-Q99)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XVIII Semptomlar ve anormal klinik ve laboratuvar bulguları </a:t>
            </a:r>
            <a:endParaRPr lang="en-AU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XIX  Yaralama, zehirleme ve dış nedenlere bağlı       diğer durumlar    ( R00-R99 )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XX   Hastalık ve ölümün dış nedenleri  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S00-T98 )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XX</a:t>
            </a: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</a:t>
            </a: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Sağlık durumu ve sağlık hizmetlerinden</a:t>
            </a: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yararlanmayı etkileyen faktörler 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0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( V01-Y98 )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tr-TR" sz="3600" b="1"/>
              <a:t>ICD-10</a:t>
            </a:r>
            <a:r>
              <a:rPr lang="en-AU" sz="3600" b="1"/>
              <a:t/>
            </a:r>
            <a:br>
              <a:rPr lang="en-AU" sz="3600" b="1"/>
            </a:br>
            <a:r>
              <a:rPr lang="en-AU" sz="3600" b="1"/>
              <a:t>BÖLÜMLER</a:t>
            </a:r>
            <a:endParaRPr lang="en-US" sz="36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28600" y="228600"/>
            <a:ext cx="88392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AU" sz="4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85800" y="20574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/>
            </a:pPr>
            <a:r>
              <a:rPr lang="en-A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İkinci düzey</a:t>
            </a:r>
            <a:r>
              <a:rPr lang="en-AU" sz="24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, 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bölüm içindeki belli hastalıkların biraraya getirilmesiyle oluşan </a:t>
            </a:r>
            <a:r>
              <a:rPr lang="en-AU" sz="2400" i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bloklar’ 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dır. Blok sayısı bölümden bölüme değişmektedir. Örnek olarak Bölüm 1’de 21 blok yer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alırken, Bölüm III ’te sadece 6 blok bulunmaktadır. Her bloktaki hastalık sayısı da bloktan bloğa değişmektedir. 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ICD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-10’daki toplam blok sayısı </a:t>
            </a:r>
            <a:r>
              <a:rPr lang="en-AU" sz="24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260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’ tır.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en-AU" sz="2400" b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            </a:t>
            </a:r>
            <a:endParaRPr lang="en-AU" sz="2800"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b="1"/>
              <a:t>ICD-10</a:t>
            </a:r>
            <a:r>
              <a:rPr lang="en-AU" sz="3600" b="1"/>
              <a:t/>
            </a:r>
            <a:br>
              <a:rPr lang="en-AU" sz="3600" b="1"/>
            </a:br>
            <a:r>
              <a:rPr lang="en-AU" sz="3600" b="1"/>
              <a:t>BLOKLAR</a:t>
            </a:r>
            <a:endParaRPr lang="en-US" sz="3600" b="1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3600" b="1"/>
              <a:t>ICD-10</a:t>
            </a:r>
            <a:r>
              <a:rPr lang="en-AU" sz="3600" b="1"/>
              <a:t/>
            </a:r>
            <a:br>
              <a:rPr lang="en-AU" sz="3600" b="1"/>
            </a:br>
            <a:r>
              <a:rPr lang="en-AU" sz="3600" b="1"/>
              <a:t>BLOKLAR</a:t>
            </a:r>
            <a:endParaRPr lang="en-US" sz="3600" b="1"/>
          </a:p>
        </p:txBody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AU" sz="2400" b="1" i="1" u="sng"/>
              <a:t>Örnek olarak;</a:t>
            </a:r>
            <a:endParaRPr lang="en-AU" sz="2400" b="1"/>
          </a:p>
          <a:p>
            <a:pPr eaLnBrk="1" hangingPunct="1">
              <a:defRPr/>
            </a:pPr>
            <a:r>
              <a:rPr lang="en-AU" sz="2400" b="1"/>
              <a:t>A00-A09     Bağırsağın enfeksiyon hastalıkları</a:t>
            </a:r>
          </a:p>
          <a:p>
            <a:pPr eaLnBrk="1" hangingPunct="1">
              <a:defRPr/>
            </a:pPr>
            <a:r>
              <a:rPr lang="en-AU" sz="2400" b="1"/>
              <a:t>A15-A19       Tüberküloz</a:t>
            </a:r>
          </a:p>
          <a:p>
            <a:pPr eaLnBrk="1" hangingPunct="1">
              <a:defRPr/>
            </a:pPr>
            <a:r>
              <a:rPr lang="en-AU" sz="2400" b="1"/>
              <a:t>A20-A28      Bazı zoonotik bakteriyel hastalıklar</a:t>
            </a:r>
          </a:p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tr-TR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ICD-10</a:t>
            </a:r>
            <a:br>
              <a:rPr lang="tr-TR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</a:br>
            <a:r>
              <a:rPr lang="en-AU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3 BASAMAKLI HASTALIK KODLARI</a:t>
            </a:r>
            <a:endParaRPr lang="en-AU" sz="36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57200" y="2057400"/>
            <a:ext cx="8153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None/>
              <a:defRPr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	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Üçüncü düzey, blokları oluşturan hastaların tek tek ele alındığı 3 basamaklı hastalık kodlarıdır. 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ICD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-10’un temel çatısını bu 3 basmaklı hastalık kodları oluşturmaktadır (çekirdek sınıflama). Bu düzey,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WHO</a:t>
            </a: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mortalite veri tabanının oluşturulması ve uluslararası genel karşılaştırmaların yapılabilmesi için temel seviyeyi oluşturur.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AU" sz="2400" i="1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Örnek olarak ;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A00	Kolera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A01	Tifo ve Paratifo</a:t>
            </a:r>
          </a:p>
          <a:p>
            <a:pPr marL="742950" lvl="1" indent="-285750">
              <a:spcBef>
                <a:spcPct val="20000"/>
              </a:spcBef>
              <a:buClr>
                <a:schemeClr val="tx1"/>
              </a:buClr>
              <a:defRPr/>
            </a:pPr>
            <a:r>
              <a:rPr lang="en-AU" sz="2400"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A02	Diğer Salmonella Enfeksiyonları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1528</TotalTime>
  <Words>606</Words>
  <Application>Microsoft Office PowerPoint</Application>
  <PresentationFormat>Ekran Gösterisi (4:3)</PresentationFormat>
  <Paragraphs>151</Paragraphs>
  <Slides>23</Slides>
  <Notes>4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31" baseType="lpstr">
      <vt:lpstr>Andale Mono</vt:lpstr>
      <vt:lpstr>Arial</vt:lpstr>
      <vt:lpstr>Impact</vt:lpstr>
      <vt:lpstr>Times New Roman</vt:lpstr>
      <vt:lpstr>Verdana</vt:lpstr>
      <vt:lpstr>Wingdings</vt:lpstr>
      <vt:lpstr>Globe</vt:lpstr>
      <vt:lpstr>Clip</vt:lpstr>
      <vt:lpstr>ICD-10 ULUSLARARASI HASTALIK SINIFLAMASI-10</vt:lpstr>
      <vt:lpstr>PowerPoint Sunusu</vt:lpstr>
      <vt:lpstr>ICD-10 BÖLÜMLER</vt:lpstr>
      <vt:lpstr>ICD-10 BÖLÜMLER</vt:lpstr>
      <vt:lpstr>ICD-10 BÖLÜMLER</vt:lpstr>
      <vt:lpstr>ICD-10 BÖLÜMLER</vt:lpstr>
      <vt:lpstr>ICD-10 BLOKLAR</vt:lpstr>
      <vt:lpstr>ICD-10 BLOKLAR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BİRDEN FAZLA KOD KULLANIMI</vt:lpstr>
      <vt:lpstr>PowerPoint Sunusu</vt:lpstr>
      <vt:lpstr>PowerPoint Sunusu</vt:lpstr>
      <vt:lpstr>PowerPoint Sunusu</vt:lpstr>
      <vt:lpstr>Beklenen Faydalar</vt:lpstr>
      <vt:lpstr>Beklenen Faydalar</vt:lpstr>
      <vt:lpstr>Beklenen Faydalar</vt:lpstr>
      <vt:lpstr>Beklenen Faydalar</vt:lpstr>
    </vt:vector>
  </TitlesOfParts>
  <Company>PCU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UHS ULUSLARARASI HASTALIK SINIFLAMASI</dc:title>
  <dc:creator>trhealth</dc:creator>
  <cp:lastModifiedBy>Zeynep Köksal</cp:lastModifiedBy>
  <cp:revision>76</cp:revision>
  <dcterms:created xsi:type="dcterms:W3CDTF">2001-10-12T06:38:45Z</dcterms:created>
  <dcterms:modified xsi:type="dcterms:W3CDTF">2018-03-04T15:00:29Z</dcterms:modified>
</cp:coreProperties>
</file>