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61" r:id="rId3"/>
    <p:sldId id="262" r:id="rId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41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AA22F8-72FB-4BF6-B1BB-84AA6C1B765A}" type="datetimeFigureOut">
              <a:rPr lang="tr-TR" smtClean="0"/>
              <a:pPr/>
              <a:t>31.03.2018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D343D6-E9D9-4997-92B7-80A9A68E184C}" type="slidenum">
              <a:rPr lang="tr-TR" smtClean="0"/>
              <a:pPr/>
              <a:t>‹#›</a:t>
            </a:fld>
            <a:endParaRPr lang="tr-TR"/>
          </a:p>
        </p:txBody>
      </p:sp>
    </p:spTree>
    <p:extLst>
      <p:ext uri="{BB962C8B-B14F-4D97-AF65-F5344CB8AC3E}">
        <p14:creationId xmlns="" xmlns:p14="http://schemas.microsoft.com/office/powerpoint/2010/main" val="27949353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99D343D6-E9D9-4997-92B7-80A9A68E184C}" type="slidenum">
              <a:rPr lang="tr-TR" smtClean="0"/>
              <a:pPr/>
              <a:t>1</a:t>
            </a:fld>
            <a:endParaRPr lang="tr-TR"/>
          </a:p>
        </p:txBody>
      </p:sp>
    </p:spTree>
    <p:extLst>
      <p:ext uri="{BB962C8B-B14F-4D97-AF65-F5344CB8AC3E}">
        <p14:creationId xmlns="" xmlns:p14="http://schemas.microsoft.com/office/powerpoint/2010/main" val="475627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2E9CB81-6488-401E-8381-5FCCDB3C26A1}" type="datetimeFigureOut">
              <a:rPr lang="tr-TR" smtClean="0"/>
              <a:pPr/>
              <a:t>31.03.2018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B55015-7D39-4BC5-A051-B49B902FC56D}" type="slidenum">
              <a:rPr lang="tr-TR" smtClean="0"/>
              <a:pPr/>
              <a:t>‹#›</a:t>
            </a:fld>
            <a:endParaRPr lang="tr-TR"/>
          </a:p>
        </p:txBody>
      </p:sp>
    </p:spTree>
    <p:extLst>
      <p:ext uri="{BB962C8B-B14F-4D97-AF65-F5344CB8AC3E}">
        <p14:creationId xmlns="" xmlns:p14="http://schemas.microsoft.com/office/powerpoint/2010/main" val="4030511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2E9CB81-6488-401E-8381-5FCCDB3C26A1}" type="datetimeFigureOut">
              <a:rPr lang="tr-TR" smtClean="0"/>
              <a:pPr/>
              <a:t>31.03.2018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B55015-7D39-4BC5-A051-B49B902FC56D}" type="slidenum">
              <a:rPr lang="tr-TR" smtClean="0"/>
              <a:pPr/>
              <a:t>‹#›</a:t>
            </a:fld>
            <a:endParaRPr lang="tr-TR"/>
          </a:p>
        </p:txBody>
      </p:sp>
    </p:spTree>
    <p:extLst>
      <p:ext uri="{BB962C8B-B14F-4D97-AF65-F5344CB8AC3E}">
        <p14:creationId xmlns="" xmlns:p14="http://schemas.microsoft.com/office/powerpoint/2010/main" val="2630149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2E9CB81-6488-401E-8381-5FCCDB3C26A1}" type="datetimeFigureOut">
              <a:rPr lang="tr-TR" smtClean="0"/>
              <a:pPr/>
              <a:t>31.03.2018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B55015-7D39-4BC5-A051-B49B902FC56D}" type="slidenum">
              <a:rPr lang="tr-TR" smtClean="0"/>
              <a:pPr/>
              <a:t>‹#›</a:t>
            </a:fld>
            <a:endParaRPr lang="tr-TR"/>
          </a:p>
        </p:txBody>
      </p:sp>
    </p:spTree>
    <p:extLst>
      <p:ext uri="{BB962C8B-B14F-4D97-AF65-F5344CB8AC3E}">
        <p14:creationId xmlns="" xmlns:p14="http://schemas.microsoft.com/office/powerpoint/2010/main" val="1863441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2E9CB81-6488-401E-8381-5FCCDB3C26A1}" type="datetimeFigureOut">
              <a:rPr lang="tr-TR" smtClean="0"/>
              <a:pPr/>
              <a:t>31.03.2018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B55015-7D39-4BC5-A051-B49B902FC56D}" type="slidenum">
              <a:rPr lang="tr-TR" smtClean="0"/>
              <a:pPr/>
              <a:t>‹#›</a:t>
            </a:fld>
            <a:endParaRPr lang="tr-TR"/>
          </a:p>
        </p:txBody>
      </p:sp>
    </p:spTree>
    <p:extLst>
      <p:ext uri="{BB962C8B-B14F-4D97-AF65-F5344CB8AC3E}">
        <p14:creationId xmlns="" xmlns:p14="http://schemas.microsoft.com/office/powerpoint/2010/main" val="1106899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2E9CB81-6488-401E-8381-5FCCDB3C26A1}" type="datetimeFigureOut">
              <a:rPr lang="tr-TR" smtClean="0"/>
              <a:pPr/>
              <a:t>31.03.2018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B55015-7D39-4BC5-A051-B49B902FC56D}" type="slidenum">
              <a:rPr lang="tr-TR" smtClean="0"/>
              <a:pPr/>
              <a:t>‹#›</a:t>
            </a:fld>
            <a:endParaRPr lang="tr-TR"/>
          </a:p>
        </p:txBody>
      </p:sp>
    </p:spTree>
    <p:extLst>
      <p:ext uri="{BB962C8B-B14F-4D97-AF65-F5344CB8AC3E}">
        <p14:creationId xmlns="" xmlns:p14="http://schemas.microsoft.com/office/powerpoint/2010/main" val="686830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2E9CB81-6488-401E-8381-5FCCDB3C26A1}" type="datetimeFigureOut">
              <a:rPr lang="tr-TR" smtClean="0"/>
              <a:pPr/>
              <a:t>31.03.2018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B55015-7D39-4BC5-A051-B49B902FC56D}" type="slidenum">
              <a:rPr lang="tr-TR" smtClean="0"/>
              <a:pPr/>
              <a:t>‹#›</a:t>
            </a:fld>
            <a:endParaRPr lang="tr-TR"/>
          </a:p>
        </p:txBody>
      </p:sp>
    </p:spTree>
    <p:extLst>
      <p:ext uri="{BB962C8B-B14F-4D97-AF65-F5344CB8AC3E}">
        <p14:creationId xmlns="" xmlns:p14="http://schemas.microsoft.com/office/powerpoint/2010/main" val="2110408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2E9CB81-6488-401E-8381-5FCCDB3C26A1}" type="datetimeFigureOut">
              <a:rPr lang="tr-TR" smtClean="0"/>
              <a:pPr/>
              <a:t>31.03.2018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4B55015-7D39-4BC5-A051-B49B902FC56D}" type="slidenum">
              <a:rPr lang="tr-TR" smtClean="0"/>
              <a:pPr/>
              <a:t>‹#›</a:t>
            </a:fld>
            <a:endParaRPr lang="tr-TR"/>
          </a:p>
        </p:txBody>
      </p:sp>
    </p:spTree>
    <p:extLst>
      <p:ext uri="{BB962C8B-B14F-4D97-AF65-F5344CB8AC3E}">
        <p14:creationId xmlns="" xmlns:p14="http://schemas.microsoft.com/office/powerpoint/2010/main" val="2754518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2E9CB81-6488-401E-8381-5FCCDB3C26A1}" type="datetimeFigureOut">
              <a:rPr lang="tr-TR" smtClean="0"/>
              <a:pPr/>
              <a:t>31.03.2018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4B55015-7D39-4BC5-A051-B49B902FC56D}" type="slidenum">
              <a:rPr lang="tr-TR" smtClean="0"/>
              <a:pPr/>
              <a:t>‹#›</a:t>
            </a:fld>
            <a:endParaRPr lang="tr-TR"/>
          </a:p>
        </p:txBody>
      </p:sp>
    </p:spTree>
    <p:extLst>
      <p:ext uri="{BB962C8B-B14F-4D97-AF65-F5344CB8AC3E}">
        <p14:creationId xmlns="" xmlns:p14="http://schemas.microsoft.com/office/powerpoint/2010/main" val="2875705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2E9CB81-6488-401E-8381-5FCCDB3C26A1}" type="datetimeFigureOut">
              <a:rPr lang="tr-TR" smtClean="0"/>
              <a:pPr/>
              <a:t>31.03.2018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4B55015-7D39-4BC5-A051-B49B902FC56D}" type="slidenum">
              <a:rPr lang="tr-TR" smtClean="0"/>
              <a:pPr/>
              <a:t>‹#›</a:t>
            </a:fld>
            <a:endParaRPr lang="tr-TR"/>
          </a:p>
        </p:txBody>
      </p:sp>
    </p:spTree>
    <p:extLst>
      <p:ext uri="{BB962C8B-B14F-4D97-AF65-F5344CB8AC3E}">
        <p14:creationId xmlns="" xmlns:p14="http://schemas.microsoft.com/office/powerpoint/2010/main" val="1082021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2E9CB81-6488-401E-8381-5FCCDB3C26A1}" type="datetimeFigureOut">
              <a:rPr lang="tr-TR" smtClean="0"/>
              <a:pPr/>
              <a:t>31.03.2018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B55015-7D39-4BC5-A051-B49B902FC56D}" type="slidenum">
              <a:rPr lang="tr-TR" smtClean="0"/>
              <a:pPr/>
              <a:t>‹#›</a:t>
            </a:fld>
            <a:endParaRPr lang="tr-TR"/>
          </a:p>
        </p:txBody>
      </p:sp>
    </p:spTree>
    <p:extLst>
      <p:ext uri="{BB962C8B-B14F-4D97-AF65-F5344CB8AC3E}">
        <p14:creationId xmlns="" xmlns:p14="http://schemas.microsoft.com/office/powerpoint/2010/main" val="366873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2E9CB81-6488-401E-8381-5FCCDB3C26A1}" type="datetimeFigureOut">
              <a:rPr lang="tr-TR" smtClean="0"/>
              <a:pPr/>
              <a:t>31.03.2018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B55015-7D39-4BC5-A051-B49B902FC56D}" type="slidenum">
              <a:rPr lang="tr-TR" smtClean="0"/>
              <a:pPr/>
              <a:t>‹#›</a:t>
            </a:fld>
            <a:endParaRPr lang="tr-TR"/>
          </a:p>
        </p:txBody>
      </p:sp>
    </p:spTree>
    <p:extLst>
      <p:ext uri="{BB962C8B-B14F-4D97-AF65-F5344CB8AC3E}">
        <p14:creationId xmlns="" xmlns:p14="http://schemas.microsoft.com/office/powerpoint/2010/main" val="1013998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E9CB81-6488-401E-8381-5FCCDB3C26A1}" type="datetimeFigureOut">
              <a:rPr lang="tr-TR" smtClean="0"/>
              <a:pPr/>
              <a:t>31.03.2018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B55015-7D39-4BC5-A051-B49B902FC56D}" type="slidenum">
              <a:rPr lang="tr-TR" smtClean="0"/>
              <a:pPr/>
              <a:t>‹#›</a:t>
            </a:fld>
            <a:endParaRPr lang="tr-TR"/>
          </a:p>
        </p:txBody>
      </p:sp>
    </p:spTree>
    <p:extLst>
      <p:ext uri="{BB962C8B-B14F-4D97-AF65-F5344CB8AC3E}">
        <p14:creationId xmlns="" xmlns:p14="http://schemas.microsoft.com/office/powerpoint/2010/main" val="1024313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o 9"/>
          <p:cNvGraphicFramePr>
            <a:graphicFrameLocks noGrp="1"/>
          </p:cNvGraphicFramePr>
          <p:nvPr>
            <p:extLst>
              <p:ext uri="{D42A27DB-BD31-4B8C-83A1-F6EECF244321}">
                <p14:modId xmlns="" xmlns:p14="http://schemas.microsoft.com/office/powerpoint/2010/main" val="1725804126"/>
              </p:ext>
            </p:extLst>
          </p:nvPr>
        </p:nvGraphicFramePr>
        <p:xfrm>
          <a:off x="248575" y="255986"/>
          <a:ext cx="7754471" cy="1431250"/>
        </p:xfrm>
        <a:graphic>
          <a:graphicData uri="http://schemas.openxmlformats.org/drawingml/2006/table">
            <a:tbl>
              <a:tblPr firstRow="1" firstCol="1" lastRow="1" lastCol="1" bandRow="1" bandCol="1"/>
              <a:tblGrid>
                <a:gridCol w="1013308">
                  <a:extLst>
                    <a:ext uri="{9D8B030D-6E8A-4147-A177-3AD203B41FA5}">
                      <a16:colId xmlns="" xmlns:a16="http://schemas.microsoft.com/office/drawing/2014/main" val="20000"/>
                    </a:ext>
                  </a:extLst>
                </a:gridCol>
                <a:gridCol w="6741163">
                  <a:extLst>
                    <a:ext uri="{9D8B030D-6E8A-4147-A177-3AD203B41FA5}">
                      <a16:colId xmlns="" xmlns:a16="http://schemas.microsoft.com/office/drawing/2014/main" val="20001"/>
                    </a:ext>
                  </a:extLst>
                </a:gridCol>
              </a:tblGrid>
              <a:tr h="133350">
                <a:tc gridSpan="2">
                  <a:txBody>
                    <a:bodyPr/>
                    <a:lstStyle/>
                    <a:p>
                      <a:pPr algn="ctr">
                        <a:spcBef>
                          <a:spcPts val="300"/>
                        </a:spcBef>
                        <a:spcAft>
                          <a:spcPts val="300"/>
                        </a:spcAft>
                      </a:pPr>
                      <a:r>
                        <a:rPr lang="tr-TR" sz="2000" b="1" dirty="0">
                          <a:solidFill>
                            <a:srgbClr val="C00000"/>
                          </a:solidFill>
                          <a:effectLst/>
                          <a:latin typeface="+mn-lt"/>
                          <a:ea typeface="Times New Roman" panose="02020603050405020304" pitchFamily="18" charset="0"/>
                        </a:rPr>
                        <a:t>KİM 432 –KAUÇUK </a:t>
                      </a:r>
                      <a:r>
                        <a:rPr lang="tr-TR" sz="2000" b="1" dirty="0" smtClean="0">
                          <a:solidFill>
                            <a:srgbClr val="C00000"/>
                          </a:solidFill>
                          <a:effectLst/>
                          <a:latin typeface="+mn-lt"/>
                          <a:ea typeface="Times New Roman" panose="02020603050405020304" pitchFamily="18" charset="0"/>
                        </a:rPr>
                        <a:t>KİMYASI</a:t>
                      </a:r>
                      <a:endParaRPr lang="tr-TR" sz="2000" dirty="0">
                        <a:solidFill>
                          <a:srgbClr val="C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 xmlns:a16="http://schemas.microsoft.com/office/drawing/2014/main" val="10000"/>
                  </a:ext>
                </a:extLst>
              </a:tr>
              <a:tr h="76200">
                <a:tc>
                  <a:txBody>
                    <a:bodyPr/>
                    <a:lstStyle/>
                    <a:p>
                      <a:pPr algn="ctr">
                        <a:spcAft>
                          <a:spcPts val="0"/>
                        </a:spcAft>
                      </a:pPr>
                      <a:r>
                        <a:rPr lang="tr-TR" sz="2000" b="1" dirty="0">
                          <a:solidFill>
                            <a:srgbClr val="C00000"/>
                          </a:solidFill>
                          <a:effectLst/>
                          <a:latin typeface="+mn-lt"/>
                          <a:ea typeface="Times New Roman" panose="02020603050405020304" pitchFamily="18" charset="0"/>
                        </a:rPr>
                        <a:t>Hafta</a:t>
                      </a:r>
                      <a:endParaRPr lang="tr-TR" sz="2000" dirty="0">
                        <a:solidFill>
                          <a:srgbClr val="C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dbl" algn="ctr">
                      <a:solidFill>
                        <a:srgbClr val="000000"/>
                      </a:solidFill>
                      <a:prstDash val="solid"/>
                      <a:round/>
                      <a:headEnd type="none" w="med" len="med"/>
                      <a:tailEnd type="none" w="med" len="med"/>
                    </a:lnB>
                  </a:tcPr>
                </a:tc>
                <a:tc>
                  <a:txBody>
                    <a:bodyPr/>
                    <a:lstStyle/>
                    <a:p>
                      <a:pPr algn="ctr">
                        <a:spcAft>
                          <a:spcPts val="0"/>
                        </a:spcAft>
                      </a:pPr>
                      <a:r>
                        <a:rPr lang="tr-TR" sz="2000" b="1" dirty="0">
                          <a:effectLst/>
                          <a:latin typeface="+mn-lt"/>
                          <a:ea typeface="Times New Roman" panose="02020603050405020304" pitchFamily="18" charset="0"/>
                        </a:rPr>
                        <a:t> </a:t>
                      </a:r>
                      <a:endParaRPr lang="tr-TR" sz="20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38100" cap="flat" cmpd="dbl" algn="ctr">
                      <a:solidFill>
                        <a:srgbClr val="000000"/>
                      </a:solidFill>
                      <a:prstDash val="solid"/>
                      <a:round/>
                      <a:headEnd type="none" w="med" len="med"/>
                      <a:tailEnd type="none" w="med" len="med"/>
                    </a:lnB>
                    <a:gradFill>
                      <a:gsLst>
                        <a:gs pos="0">
                          <a:srgbClr val="5E9EFF"/>
                        </a:gs>
                        <a:gs pos="39999">
                          <a:srgbClr val="85C2FF"/>
                        </a:gs>
                        <a:gs pos="70000">
                          <a:srgbClr val="C4D6EB"/>
                        </a:gs>
                        <a:gs pos="100000">
                          <a:srgbClr val="FFEBFA"/>
                        </a:gs>
                      </a:gsLst>
                      <a:lin ang="5400000" scaled="0"/>
                    </a:gradFill>
                  </a:tcPr>
                </a:tc>
                <a:extLst>
                  <a:ext uri="{0D108BD9-81ED-4DB2-BD59-A6C34878D82A}">
                    <a16:rowId xmlns="" xmlns:a16="http://schemas.microsoft.com/office/drawing/2014/main" val="10001"/>
                  </a:ext>
                </a:extLst>
              </a:tr>
              <a:tr h="821650">
                <a:tc>
                  <a:txBody>
                    <a:bodyPr/>
                    <a:lstStyle/>
                    <a:p>
                      <a:pPr algn="ctr">
                        <a:spcBef>
                          <a:spcPts val="300"/>
                        </a:spcBef>
                        <a:spcAft>
                          <a:spcPts val="0"/>
                        </a:spcAft>
                      </a:pPr>
                      <a:r>
                        <a:rPr lang="tr-TR" sz="2000" b="1" dirty="0" smtClean="0">
                          <a:solidFill>
                            <a:srgbClr val="C00000"/>
                          </a:solidFill>
                          <a:effectLst/>
                          <a:latin typeface="+mn-lt"/>
                          <a:ea typeface="Times New Roman" panose="02020603050405020304" pitchFamily="18" charset="0"/>
                        </a:rPr>
                        <a:t>7</a:t>
                      </a:r>
                      <a:endParaRPr lang="tr-TR" sz="2000" dirty="0">
                        <a:solidFill>
                          <a:srgbClr val="C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85800" algn="just">
                        <a:lnSpc>
                          <a:spcPct val="150000"/>
                        </a:lnSpc>
                        <a:spcAft>
                          <a:spcPts val="0"/>
                        </a:spcAft>
                      </a:pPr>
                      <a:r>
                        <a:rPr lang="tr-TR" sz="2000" b="1" dirty="0" smtClean="0">
                          <a:ea typeface="Times New Roman" panose="02020603050405020304" pitchFamily="18" charset="0"/>
                        </a:rPr>
                        <a:t>KAUÇUK HAMURUNUN HAZIRLANMASI-3</a:t>
                      </a:r>
                      <a:endParaRPr lang="tr-TR" sz="2000" dirty="0">
                        <a:effectLs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bl>
          </a:graphicData>
        </a:graphic>
      </p:graphicFrame>
      <p:sp>
        <p:nvSpPr>
          <p:cNvPr id="2" name="Dikdörtgen 1"/>
          <p:cNvSpPr/>
          <p:nvPr/>
        </p:nvSpPr>
        <p:spPr>
          <a:xfrm>
            <a:off x="170516" y="2066138"/>
            <a:ext cx="11772440" cy="4524315"/>
          </a:xfrm>
          <a:prstGeom prst="rect">
            <a:avLst/>
          </a:prstGeom>
        </p:spPr>
        <p:txBody>
          <a:bodyPr wrap="square">
            <a:spAutoFit/>
          </a:bodyPr>
          <a:lstStyle/>
          <a:p>
            <a:pPr>
              <a:lnSpc>
                <a:spcPct val="150000"/>
              </a:lnSpc>
              <a:spcAft>
                <a:spcPts val="0"/>
              </a:spcAft>
              <a:tabLst>
                <a:tab pos="1762125" algn="l"/>
              </a:tabLst>
            </a:pPr>
            <a:r>
              <a:rPr lang="en-US" sz="2400" b="1" dirty="0">
                <a:ea typeface="Times New Roman" panose="02020603050405020304" pitchFamily="18" charset="0"/>
              </a:rPr>
              <a:t>DOLGU </a:t>
            </a:r>
            <a:r>
              <a:rPr lang="en-US" sz="2400" b="1" dirty="0" smtClean="0">
                <a:ea typeface="Times New Roman" panose="02020603050405020304" pitchFamily="18" charset="0"/>
              </a:rPr>
              <a:t>MADDELERİ</a:t>
            </a:r>
            <a:endParaRPr lang="tr-TR" sz="2400" b="1" dirty="0" smtClean="0">
              <a:ea typeface="Times New Roman" panose="02020603050405020304" pitchFamily="18" charset="0"/>
            </a:endParaRPr>
          </a:p>
          <a:p>
            <a:pPr>
              <a:lnSpc>
                <a:spcPct val="150000"/>
              </a:lnSpc>
              <a:spcAft>
                <a:spcPts val="0"/>
              </a:spcAft>
              <a:tabLst>
                <a:tab pos="1762125" algn="l"/>
              </a:tabLst>
            </a:pPr>
            <a:endParaRPr lang="tr-TR" sz="2400" dirty="0">
              <a:ea typeface="Times New Roman" panose="02020603050405020304" pitchFamily="18" charset="0"/>
            </a:endParaRPr>
          </a:p>
          <a:p>
            <a:pPr algn="just">
              <a:lnSpc>
                <a:spcPct val="150000"/>
              </a:lnSpc>
              <a:spcAft>
                <a:spcPts val="0"/>
              </a:spcAft>
              <a:tabLst>
                <a:tab pos="1762125" algn="l"/>
              </a:tabLst>
            </a:pPr>
            <a:r>
              <a:rPr lang="tr-TR" sz="2400" dirty="0">
                <a:ea typeface="Times New Roman" panose="02020603050405020304" pitchFamily="18" charset="0"/>
              </a:rPr>
              <a:t>Kauçuklara kuru toz halinde katılan çok küçük tane boyutlu maddeler, ya güçlendirici ya da dolgu maddeleri olarak tanımlanırlar. Bu maddeler kauçuğun kuvvetlendirilmesi, işlenebilme özelliklerinin geliştirilmesi, ekonomik karışımlar oluşturması ve renklendirebilmesi amacıyla kullanılmaktadır. </a:t>
            </a:r>
            <a:r>
              <a:rPr lang="tr-TR" sz="2400" dirty="0" smtClean="0">
                <a:ea typeface="Times New Roman" panose="02020603050405020304" pitchFamily="18" charset="0"/>
              </a:rPr>
              <a:t>Güçlendirici </a:t>
            </a:r>
            <a:r>
              <a:rPr lang="tr-TR" sz="2400" dirty="0">
                <a:ea typeface="Times New Roman" panose="02020603050405020304" pitchFamily="18" charset="0"/>
              </a:rPr>
              <a:t>türde olanlar, kauçuğun fiziksel ve mekaniksel özelliklerinde, kuvvetlendirici etkiler yaparken, dolgu maddesi türünde olanlar genellikle </a:t>
            </a:r>
            <a:r>
              <a:rPr lang="tr-TR" sz="2400" dirty="0" err="1">
                <a:ea typeface="Times New Roman" panose="02020603050405020304" pitchFamily="18" charset="0"/>
              </a:rPr>
              <a:t>formülasyonu</a:t>
            </a:r>
            <a:r>
              <a:rPr lang="tr-TR" sz="2400" dirty="0">
                <a:ea typeface="Times New Roman" panose="02020603050405020304" pitchFamily="18" charset="0"/>
              </a:rPr>
              <a:t> ucuzlatmakta ve bazı proses işlemlerinde iyileştirici özellikler sağlamaktadır.</a:t>
            </a:r>
          </a:p>
        </p:txBody>
      </p:sp>
    </p:spTree>
    <p:extLst>
      <p:ext uri="{BB962C8B-B14F-4D97-AF65-F5344CB8AC3E}">
        <p14:creationId xmlns="" xmlns:p14="http://schemas.microsoft.com/office/powerpoint/2010/main" val="4293686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327546" y="64322"/>
            <a:ext cx="11546402"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err="1" smtClean="0">
                <a:ln>
                  <a:noFill/>
                </a:ln>
                <a:solidFill>
                  <a:schemeClr val="tx1"/>
                </a:solidFill>
                <a:effectLst/>
                <a:ea typeface="Times New Roman" pitchFamily="18" charset="0"/>
                <a:cs typeface="Arial" pitchFamily="34" charset="0"/>
              </a:rPr>
              <a:t>Dolgu</a:t>
            </a:r>
            <a:r>
              <a:rPr kumimoji="0" lang="en-US" sz="2400" b="1" i="0" u="none" strike="noStrike" cap="none" normalizeH="0" baseline="0" dirty="0" smtClean="0">
                <a:ln>
                  <a:noFill/>
                </a:ln>
                <a:solidFill>
                  <a:schemeClr val="tx1"/>
                </a:solidFill>
                <a:effectLst/>
                <a:ea typeface="Times New Roman" pitchFamily="18" charset="0"/>
                <a:cs typeface="Arial" pitchFamily="34" charset="0"/>
              </a:rPr>
              <a:t> </a:t>
            </a:r>
            <a:r>
              <a:rPr kumimoji="0" lang="en-US" sz="2400" b="1" i="0" u="none" strike="noStrike" cap="none" normalizeH="0" baseline="0" dirty="0" err="1" smtClean="0">
                <a:ln>
                  <a:noFill/>
                </a:ln>
                <a:solidFill>
                  <a:schemeClr val="tx1"/>
                </a:solidFill>
                <a:effectLst/>
                <a:ea typeface="Times New Roman" pitchFamily="18" charset="0"/>
                <a:cs typeface="Arial" pitchFamily="34" charset="0"/>
              </a:rPr>
              <a:t>Maddelerinin</a:t>
            </a:r>
            <a:r>
              <a:rPr kumimoji="0" lang="en-US" sz="2400" b="1" i="0" u="none" strike="noStrike" cap="none" normalizeH="0" baseline="0" dirty="0" smtClean="0">
                <a:ln>
                  <a:noFill/>
                </a:ln>
                <a:solidFill>
                  <a:schemeClr val="tx1"/>
                </a:solidFill>
                <a:effectLst/>
                <a:ea typeface="Times New Roman" pitchFamily="18" charset="0"/>
                <a:cs typeface="Arial" pitchFamily="34" charset="0"/>
              </a:rPr>
              <a:t> </a:t>
            </a:r>
            <a:r>
              <a:rPr kumimoji="0" lang="en-US" sz="2400" b="1" i="0" u="none" strike="noStrike" cap="none" normalizeH="0" baseline="0" dirty="0" err="1" smtClean="0">
                <a:ln>
                  <a:noFill/>
                </a:ln>
                <a:solidFill>
                  <a:schemeClr val="tx1"/>
                </a:solidFill>
                <a:effectLst/>
                <a:ea typeface="Times New Roman" pitchFamily="18" charset="0"/>
                <a:cs typeface="Arial" pitchFamily="34" charset="0"/>
              </a:rPr>
              <a:t>Sınıflandırılması</a:t>
            </a:r>
            <a:r>
              <a:rPr kumimoji="0" lang="en-US" sz="2400" b="1" i="0" u="none" strike="noStrike" cap="none" normalizeH="0" baseline="0" dirty="0" smtClean="0">
                <a:ln>
                  <a:noFill/>
                </a:ln>
                <a:solidFill>
                  <a:schemeClr val="tx1"/>
                </a:solidFill>
                <a:effectLst/>
                <a:ea typeface="Times New Roman" pitchFamily="18" charset="0"/>
                <a:cs typeface="Arial" pitchFamily="34" charset="0"/>
              </a:rPr>
              <a:t> </a:t>
            </a:r>
            <a:endParaRPr kumimoji="0" lang="tr-TR" sz="2400" b="1" i="0" u="none" strike="noStrike" cap="none" normalizeH="0" baseline="0" dirty="0" smtClean="0">
              <a:ln>
                <a:noFill/>
              </a:ln>
              <a:solidFill>
                <a:schemeClr val="tx1"/>
              </a:solidFill>
              <a:effectLst/>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24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ea typeface="Times New Roman" pitchFamily="18" charset="0"/>
                <a:cs typeface="Arial" pitchFamily="34" charset="0"/>
              </a:rPr>
              <a:t>Dolgu maddelerini, siyah ve beyaz dolgu maddeleri olarak iki sınıfa ayırmak mümkündür. Yapmış oldukları tesirlere göre de;</a:t>
            </a:r>
            <a:endParaRPr kumimoji="0" lang="tr-TR" sz="2400" b="0" i="0" u="none" strike="noStrike" cap="none" normalizeH="0" baseline="0" dirty="0" smtClean="0">
              <a:ln>
                <a:noFill/>
              </a:ln>
              <a:solidFill>
                <a:schemeClr val="tx1"/>
              </a:solidFill>
              <a:effectLst/>
              <a:cs typeface="Arial" pitchFamily="34" charset="0"/>
            </a:endParaRPr>
          </a:p>
        </p:txBody>
      </p:sp>
      <p:sp>
        <p:nvSpPr>
          <p:cNvPr id="2050" name="Rectangle 2"/>
          <p:cNvSpPr>
            <a:spLocks noChangeArrowheads="1"/>
          </p:cNvSpPr>
          <p:nvPr/>
        </p:nvSpPr>
        <p:spPr bwMode="auto">
          <a:xfrm>
            <a:off x="318053" y="2194675"/>
            <a:ext cx="1152939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Char char="•"/>
              <a:tabLst/>
            </a:pPr>
            <a:r>
              <a:rPr kumimoji="0" lang="tr-TR" sz="2400" b="0" i="0" u="none" strike="noStrike" cap="none" normalizeH="0" baseline="0" dirty="0" smtClean="0">
                <a:ln>
                  <a:noFill/>
                </a:ln>
                <a:solidFill>
                  <a:schemeClr val="tx1"/>
                </a:solidFill>
                <a:effectLst/>
                <a:cs typeface="Arial" pitchFamily="34" charset="0"/>
              </a:rPr>
              <a:t>Aktif dolgu </a:t>
            </a:r>
            <a:r>
              <a:rPr kumimoji="0" lang="tr-TR" sz="2400" b="0" i="0" u="none" strike="noStrike" cap="none" normalizeH="0" baseline="0" dirty="0" smtClean="0">
                <a:ln>
                  <a:noFill/>
                </a:ln>
                <a:solidFill>
                  <a:schemeClr val="tx1"/>
                </a:solidFill>
                <a:effectLst/>
                <a:cs typeface="Arial" pitchFamily="34" charset="0"/>
              </a:rPr>
              <a:t>maddeleri: </a:t>
            </a:r>
            <a:r>
              <a:rPr kumimoji="0" lang="tr-TR" sz="2400" b="0" i="0" u="none" strike="noStrike" cap="none" normalizeH="0" baseline="0" dirty="0" smtClean="0">
                <a:ln>
                  <a:noFill/>
                </a:ln>
                <a:solidFill>
                  <a:schemeClr val="tx1"/>
                </a:solidFill>
                <a:effectLst/>
                <a:cs typeface="Arial" pitchFamily="34" charset="0"/>
              </a:rPr>
              <a:t>karbon siyahı ve </a:t>
            </a:r>
            <a:r>
              <a:rPr kumimoji="0" lang="tr-TR" sz="2400" b="0" i="0" u="none" strike="noStrike" cap="none" normalizeH="0" baseline="0" dirty="0" smtClean="0">
                <a:ln>
                  <a:noFill/>
                </a:ln>
                <a:solidFill>
                  <a:schemeClr val="tx1"/>
                </a:solidFill>
                <a:effectLst/>
                <a:cs typeface="Arial" pitchFamily="34" charset="0"/>
              </a:rPr>
              <a:t>çöktürülmüş </a:t>
            </a:r>
            <a:r>
              <a:rPr kumimoji="0" lang="tr-TR" sz="2400" b="0" i="0" u="none" strike="noStrike" cap="none" normalizeH="0" baseline="0" dirty="0" smtClean="0">
                <a:ln>
                  <a:noFill/>
                </a:ln>
                <a:solidFill>
                  <a:schemeClr val="tx1"/>
                </a:solidFill>
                <a:effectLst/>
                <a:cs typeface="Arial" pitchFamily="34" charset="0"/>
              </a:rPr>
              <a:t>silikalar</a:t>
            </a: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tr-TR" sz="2400" b="0" i="0" u="none" strike="noStrike" cap="none" normalizeH="0" baseline="0" dirty="0" smtClean="0">
                <a:ln>
                  <a:noFill/>
                </a:ln>
                <a:solidFill>
                  <a:schemeClr val="tx1"/>
                </a:solidFill>
                <a:effectLst/>
                <a:cs typeface="Arial" pitchFamily="34" charset="0"/>
              </a:rPr>
              <a:t>Yarı aktif dolgu </a:t>
            </a:r>
            <a:r>
              <a:rPr kumimoji="0" lang="tr-TR" sz="2400" b="0" i="0" u="none" strike="noStrike" cap="none" normalizeH="0" baseline="0" dirty="0" smtClean="0">
                <a:ln>
                  <a:noFill/>
                </a:ln>
                <a:solidFill>
                  <a:schemeClr val="tx1"/>
                </a:solidFill>
                <a:effectLst/>
                <a:cs typeface="Arial" pitchFamily="34" charset="0"/>
              </a:rPr>
              <a:t>maddeleri </a:t>
            </a:r>
            <a:r>
              <a:rPr kumimoji="0" lang="tr-TR" sz="2400" b="0" i="0" u="none" strike="noStrike" cap="none" normalizeH="0" baseline="0" dirty="0" smtClean="0">
                <a:ln>
                  <a:noFill/>
                </a:ln>
                <a:solidFill>
                  <a:schemeClr val="tx1"/>
                </a:solidFill>
                <a:effectLst/>
                <a:cs typeface="Arial" pitchFamily="34" charset="0"/>
              </a:rPr>
              <a:t>: sodyum alüminyum silikat, kalsiyum silikat, talk, kaolin </a:t>
            </a: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tr-TR" sz="2400" b="0" i="0" u="none" strike="noStrike" cap="none" normalizeH="0" baseline="0" dirty="0" err="1" smtClean="0">
                <a:ln>
                  <a:noFill/>
                </a:ln>
                <a:solidFill>
                  <a:schemeClr val="tx1"/>
                </a:solidFill>
                <a:effectLst/>
                <a:cs typeface="Arial" pitchFamily="34" charset="0"/>
              </a:rPr>
              <a:t>İnaktif</a:t>
            </a:r>
            <a:r>
              <a:rPr kumimoji="0" lang="tr-TR" sz="2400" b="0" i="0" u="none" strike="noStrike" cap="none" normalizeH="0" baseline="0" dirty="0" smtClean="0">
                <a:ln>
                  <a:noFill/>
                </a:ln>
                <a:solidFill>
                  <a:schemeClr val="tx1"/>
                </a:solidFill>
                <a:effectLst/>
                <a:cs typeface="Arial" pitchFamily="34" charset="0"/>
              </a:rPr>
              <a:t> dolgu </a:t>
            </a:r>
            <a:r>
              <a:rPr kumimoji="0" lang="tr-TR" sz="2400" b="0" i="0" u="none" strike="noStrike" cap="none" normalizeH="0" baseline="0" dirty="0" smtClean="0">
                <a:ln>
                  <a:noFill/>
                </a:ln>
                <a:solidFill>
                  <a:schemeClr val="tx1"/>
                </a:solidFill>
                <a:effectLst/>
                <a:cs typeface="Arial" pitchFamily="34" charset="0"/>
              </a:rPr>
              <a:t>maddeleri </a:t>
            </a:r>
            <a:r>
              <a:rPr kumimoji="0" lang="tr-TR" sz="2400" b="0" i="0" u="none" strike="noStrike" cap="none" normalizeH="0" baseline="0" dirty="0" smtClean="0">
                <a:ln>
                  <a:noFill/>
                </a:ln>
                <a:solidFill>
                  <a:schemeClr val="tx1"/>
                </a:solidFill>
                <a:effectLst/>
                <a:cs typeface="Arial" pitchFamily="34" charset="0"/>
              </a:rPr>
              <a:t>: kalsiyum </a:t>
            </a:r>
            <a:r>
              <a:rPr kumimoji="0" lang="tr-TR" sz="2400" b="0" i="0" u="none" strike="noStrike" cap="none" normalizeH="0" baseline="0" dirty="0" smtClean="0">
                <a:ln>
                  <a:noFill/>
                </a:ln>
                <a:solidFill>
                  <a:schemeClr val="tx1"/>
                </a:solidFill>
                <a:effectLst/>
                <a:cs typeface="Arial" pitchFamily="34" charset="0"/>
              </a:rPr>
              <a:t>karbonat </a:t>
            </a:r>
            <a:endParaRPr kumimoji="0" lang="tr-TR"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1" name="Rectangle 3"/>
          <p:cNvSpPr>
            <a:spLocks noChangeArrowheads="1"/>
          </p:cNvSpPr>
          <p:nvPr/>
        </p:nvSpPr>
        <p:spPr bwMode="auto">
          <a:xfrm>
            <a:off x="318051" y="4216284"/>
            <a:ext cx="11317357"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tab pos="1893888" algn="l"/>
              </a:tabLst>
            </a:pPr>
            <a:r>
              <a:rPr kumimoji="0" lang="en-US" sz="2400" b="1" i="0" u="none" strike="noStrike" cap="none" normalizeH="0" baseline="0" dirty="0" err="1" smtClean="0">
                <a:ln>
                  <a:noFill/>
                </a:ln>
                <a:solidFill>
                  <a:schemeClr val="tx1"/>
                </a:solidFill>
                <a:effectLst/>
                <a:ea typeface="Times New Roman" pitchFamily="18" charset="0"/>
                <a:cs typeface="Arial" pitchFamily="34" charset="0"/>
              </a:rPr>
              <a:t>Karbon</a:t>
            </a:r>
            <a:r>
              <a:rPr kumimoji="0" lang="en-US" sz="2400" b="1" i="0" u="none" strike="noStrike" cap="none" normalizeH="0" baseline="0" dirty="0" smtClean="0">
                <a:ln>
                  <a:noFill/>
                </a:ln>
                <a:solidFill>
                  <a:schemeClr val="tx1"/>
                </a:solidFill>
                <a:effectLst/>
                <a:ea typeface="Times New Roman" pitchFamily="18" charset="0"/>
                <a:cs typeface="Arial" pitchFamily="34" charset="0"/>
              </a:rPr>
              <a:t> </a:t>
            </a:r>
            <a:r>
              <a:rPr kumimoji="0" lang="en-US" sz="2400" b="1" i="0" u="none" strike="noStrike" cap="none" normalizeH="0" baseline="0" dirty="0" err="1" smtClean="0">
                <a:ln>
                  <a:noFill/>
                </a:ln>
                <a:solidFill>
                  <a:schemeClr val="tx1"/>
                </a:solidFill>
                <a:effectLst/>
                <a:ea typeface="Times New Roman" pitchFamily="18" charset="0"/>
                <a:cs typeface="Arial" pitchFamily="34" charset="0"/>
              </a:rPr>
              <a:t>Siyahları</a:t>
            </a:r>
            <a:r>
              <a:rPr kumimoji="0" lang="en-US" sz="2400" b="1" i="0" u="none" strike="noStrike" cap="none" normalizeH="0" baseline="0" dirty="0" smtClean="0">
                <a:ln>
                  <a:noFill/>
                </a:ln>
                <a:solidFill>
                  <a:schemeClr val="tx1"/>
                </a:solidFill>
                <a:effectLst/>
                <a:ea typeface="Times New Roman" pitchFamily="18" charset="0"/>
                <a:cs typeface="Arial" pitchFamily="34" charset="0"/>
              </a:rPr>
              <a:t> </a:t>
            </a:r>
            <a:endParaRPr kumimoji="0" lang="tr-TR" sz="24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tab pos="1893888" algn="l"/>
              </a:tabLst>
            </a:pPr>
            <a:r>
              <a:rPr kumimoji="0" lang="tr-TR" sz="2400" b="0" i="0" u="none" strike="noStrike" cap="none" normalizeH="0" baseline="0" dirty="0" smtClean="0">
                <a:ln>
                  <a:noFill/>
                </a:ln>
                <a:solidFill>
                  <a:schemeClr val="tx1"/>
                </a:solidFill>
                <a:effectLst/>
                <a:ea typeface="Times New Roman" pitchFamily="18" charset="0"/>
                <a:cs typeface="Arial" pitchFamily="34" charset="0"/>
              </a:rPr>
              <a:t>Karbon siyahı kauçuklarda en yaygın ve en fazla kullanılan dolgu maddesidir. </a:t>
            </a:r>
            <a:r>
              <a:rPr kumimoji="0" lang="tr-TR" sz="2400" b="0" i="0" u="none" strike="noStrike" cap="none" normalizeH="0" baseline="0" dirty="0" err="1" smtClean="0">
                <a:ln>
                  <a:noFill/>
                </a:ln>
                <a:solidFill>
                  <a:schemeClr val="tx1"/>
                </a:solidFill>
                <a:effectLst/>
                <a:ea typeface="Times New Roman" pitchFamily="18" charset="0"/>
                <a:cs typeface="Arial" pitchFamily="34" charset="0"/>
              </a:rPr>
              <a:t>Ayrıa</a:t>
            </a:r>
            <a:r>
              <a:rPr kumimoji="0" lang="tr-TR" sz="2400" b="0" i="0" u="none" strike="noStrike" cap="none" normalizeH="0" baseline="0" dirty="0" smtClean="0">
                <a:ln>
                  <a:noFill/>
                </a:ln>
                <a:solidFill>
                  <a:schemeClr val="tx1"/>
                </a:solidFill>
                <a:effectLst/>
                <a:ea typeface="Times New Roman" pitchFamily="18" charset="0"/>
                <a:cs typeface="Arial" pitchFamily="34" charset="0"/>
              </a:rPr>
              <a:t>,  </a:t>
            </a:r>
            <a:r>
              <a:rPr kumimoji="0" lang="tr-TR" sz="2400" b="0" i="0" u="none" strike="noStrike" cap="none" normalizeH="0" baseline="0" dirty="0" smtClean="0">
                <a:ln>
                  <a:noFill/>
                </a:ln>
                <a:solidFill>
                  <a:schemeClr val="tx1"/>
                </a:solidFill>
                <a:effectLst/>
                <a:ea typeface="Times New Roman" pitchFamily="18" charset="0"/>
                <a:cs typeface="Arial" pitchFamily="34" charset="0"/>
              </a:rPr>
              <a:t>renklendirme (siyah), UV-ışınlarından koruma ve iletkenliği artırmak amacıyla </a:t>
            </a:r>
            <a:r>
              <a:rPr kumimoji="0" lang="tr-TR" sz="2400" b="0" i="0" u="none" strike="noStrike" cap="none" normalizeH="0" baseline="0" dirty="0" smtClean="0">
                <a:ln>
                  <a:noFill/>
                </a:ln>
                <a:solidFill>
                  <a:schemeClr val="tx1"/>
                </a:solidFill>
                <a:effectLst/>
                <a:ea typeface="Times New Roman" pitchFamily="18" charset="0"/>
                <a:cs typeface="Arial" pitchFamily="34" charset="0"/>
              </a:rPr>
              <a:t>katkı </a:t>
            </a:r>
            <a:r>
              <a:rPr kumimoji="0" lang="tr-TR" sz="2400" b="0" i="0" u="none" strike="noStrike" cap="none" normalizeH="0" baseline="0" dirty="0" smtClean="0">
                <a:ln>
                  <a:noFill/>
                </a:ln>
                <a:solidFill>
                  <a:schemeClr val="tx1"/>
                </a:solidFill>
                <a:effectLst/>
                <a:ea typeface="Times New Roman" pitchFamily="18" charset="0"/>
                <a:cs typeface="Arial" pitchFamily="34" charset="0"/>
              </a:rPr>
              <a:t>maddesi olarak kullanılmaktadır. En fazla tüketildiği alan ise </a:t>
            </a:r>
            <a:r>
              <a:rPr kumimoji="0" lang="tr-TR" sz="2400" b="0" i="0" u="none" strike="noStrike" cap="none" normalizeH="0" baseline="0" dirty="0" smtClean="0">
                <a:ln>
                  <a:noFill/>
                </a:ln>
                <a:solidFill>
                  <a:schemeClr val="tx1"/>
                </a:solidFill>
                <a:effectLst/>
                <a:ea typeface="Times New Roman" pitchFamily="18" charset="0"/>
                <a:cs typeface="Arial" pitchFamily="34" charset="0"/>
              </a:rPr>
              <a:t>araç </a:t>
            </a:r>
            <a:r>
              <a:rPr kumimoji="0" lang="tr-TR" sz="2400" b="0" i="0" u="none" strike="noStrike" cap="none" normalizeH="0" baseline="0" dirty="0" smtClean="0">
                <a:ln>
                  <a:noFill/>
                </a:ln>
                <a:solidFill>
                  <a:schemeClr val="tx1"/>
                </a:solidFill>
                <a:effectLst/>
                <a:ea typeface="Times New Roman" pitchFamily="18" charset="0"/>
                <a:cs typeface="Arial" pitchFamily="34" charset="0"/>
              </a:rPr>
              <a:t>lastikleridir. </a:t>
            </a:r>
            <a:endParaRPr kumimoji="0" lang="tr-TR" sz="2400" b="0" i="0" u="none" strike="noStrike" cap="none" normalizeH="0" baseline="0" dirty="0" smtClean="0">
              <a:ln>
                <a:noFill/>
              </a:ln>
              <a:solidFill>
                <a:schemeClr val="tx1"/>
              </a:solidFill>
              <a:effectLst/>
              <a:cs typeface="Arial" pitchFamily="34" charset="0"/>
            </a:endParaRPr>
          </a:p>
        </p:txBody>
      </p:sp>
    </p:spTree>
    <p:extLst>
      <p:ext uri="{BB962C8B-B14F-4D97-AF65-F5344CB8AC3E}">
        <p14:creationId xmlns="" xmlns:p14="http://schemas.microsoft.com/office/powerpoint/2010/main" val="3963045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Dikdörtgen"/>
          <p:cNvSpPr/>
          <p:nvPr/>
        </p:nvSpPr>
        <p:spPr>
          <a:xfrm>
            <a:off x="304800" y="265191"/>
            <a:ext cx="11277600" cy="3139321"/>
          </a:xfrm>
          <a:prstGeom prst="rect">
            <a:avLst/>
          </a:prstGeom>
        </p:spPr>
        <p:txBody>
          <a:bodyPr wrap="square">
            <a:spAutoFit/>
          </a:bodyPr>
          <a:lstStyle/>
          <a:p>
            <a:r>
              <a:rPr lang="tr-TR" sz="2400" b="1" dirty="0" smtClean="0"/>
              <a:t>D</a:t>
            </a:r>
            <a:r>
              <a:rPr lang="tr-TR" sz="2400" b="1" dirty="0" smtClean="0"/>
              <a:t>olgu </a:t>
            </a:r>
            <a:r>
              <a:rPr lang="tr-TR" sz="2400" b="1" dirty="0" smtClean="0"/>
              <a:t>maddeleri </a:t>
            </a:r>
            <a:endParaRPr lang="tr-TR" sz="2400" b="1" dirty="0" smtClean="0"/>
          </a:p>
          <a:p>
            <a:endParaRPr lang="tr-TR" dirty="0" smtClean="0"/>
          </a:p>
          <a:p>
            <a:pPr algn="just"/>
            <a:r>
              <a:rPr lang="tr-TR" sz="2400" dirty="0" smtClean="0"/>
              <a:t>G</a:t>
            </a:r>
            <a:r>
              <a:rPr lang="tr-TR" sz="2400" dirty="0" smtClean="0"/>
              <a:t>enel </a:t>
            </a:r>
            <a:r>
              <a:rPr lang="tr-TR" sz="2400" dirty="0" smtClean="0"/>
              <a:t>olarak üç sınıfa ayırmak mümkündür: </a:t>
            </a:r>
          </a:p>
          <a:p>
            <a:pPr lvl="0" algn="just"/>
            <a:endParaRPr lang="tr-TR" sz="2400" dirty="0" smtClean="0"/>
          </a:p>
          <a:p>
            <a:pPr lvl="0" algn="just">
              <a:lnSpc>
                <a:spcPct val="150000"/>
              </a:lnSpc>
            </a:pPr>
            <a:r>
              <a:rPr lang="tr-TR" sz="2400" dirty="0" smtClean="0"/>
              <a:t>Güçlendirici </a:t>
            </a:r>
            <a:r>
              <a:rPr lang="tr-TR" sz="2400" dirty="0" smtClean="0"/>
              <a:t>etkisi olanlar </a:t>
            </a:r>
          </a:p>
          <a:p>
            <a:pPr lvl="0" algn="just">
              <a:lnSpc>
                <a:spcPct val="150000"/>
              </a:lnSpc>
            </a:pPr>
            <a:r>
              <a:rPr lang="tr-TR" sz="2400" dirty="0" smtClean="0"/>
              <a:t>Kısmen güçlendirici etkisi olanlar </a:t>
            </a:r>
          </a:p>
          <a:p>
            <a:pPr lvl="0" algn="just">
              <a:lnSpc>
                <a:spcPct val="150000"/>
              </a:lnSpc>
            </a:pPr>
            <a:r>
              <a:rPr lang="tr-TR" sz="2400" dirty="0" smtClean="0"/>
              <a:t>Güçlendirici etkisi olmayanlar </a:t>
            </a:r>
            <a:endParaRPr lang="tr-TR" sz="2400"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TotalTime>
  <Words>190</Words>
  <Application>Microsoft Office PowerPoint</Application>
  <PresentationFormat>Özel</PresentationFormat>
  <Paragraphs>24</Paragraphs>
  <Slides>3</Slides>
  <Notes>1</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Office Teması</vt:lpstr>
      <vt:lpstr>Slayt 1</vt:lpstr>
      <vt:lpstr>Slayt 2</vt:lpstr>
      <vt:lpstr>Slayt 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polimer_lab</dc:creator>
  <cp:lastModifiedBy>acer</cp:lastModifiedBy>
  <cp:revision>21</cp:revision>
  <dcterms:created xsi:type="dcterms:W3CDTF">2018-03-28T10:21:01Z</dcterms:created>
  <dcterms:modified xsi:type="dcterms:W3CDTF">2018-03-31T19:38:08Z</dcterms:modified>
</cp:coreProperties>
</file>