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4"/>
  </p:notesMasterIdLst>
  <p:sldIdLst>
    <p:sldId id="402" r:id="rId2"/>
    <p:sldId id="403" r:id="rId3"/>
    <p:sldId id="404" r:id="rId4"/>
    <p:sldId id="405"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284" r:id="rId26"/>
    <p:sldId id="285" r:id="rId27"/>
    <p:sldId id="366" r:id="rId28"/>
    <p:sldId id="381" r:id="rId29"/>
    <p:sldId id="380" r:id="rId30"/>
    <p:sldId id="289" r:id="rId31"/>
    <p:sldId id="290" r:id="rId32"/>
    <p:sldId id="358" r:id="rId33"/>
    <p:sldId id="360" r:id="rId34"/>
    <p:sldId id="362" r:id="rId35"/>
    <p:sldId id="292" r:id="rId36"/>
    <p:sldId id="359" r:id="rId37"/>
    <p:sldId id="293" r:id="rId38"/>
    <p:sldId id="363" r:id="rId39"/>
    <p:sldId id="364" r:id="rId40"/>
    <p:sldId id="365" r:id="rId41"/>
    <p:sldId id="367" r:id="rId42"/>
    <p:sldId id="368" r:id="rId43"/>
    <p:sldId id="369" r:id="rId44"/>
    <p:sldId id="371" r:id="rId45"/>
    <p:sldId id="370" r:id="rId46"/>
    <p:sldId id="378" r:id="rId47"/>
    <p:sldId id="379" r:id="rId48"/>
    <p:sldId id="372" r:id="rId49"/>
    <p:sldId id="373" r:id="rId50"/>
    <p:sldId id="374" r:id="rId51"/>
    <p:sldId id="375" r:id="rId52"/>
    <p:sldId id="376"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400" r:id="rId72"/>
    <p:sldId id="401" r:id="rId73"/>
  </p:sldIdLst>
  <p:sldSz cx="9144000" cy="6858000" type="screen4x3"/>
  <p:notesSz cx="6858000" cy="9144000"/>
  <p:defaultTextStyle>
    <a:defPPr>
      <a:defRPr lang="tr-TR"/>
    </a:defPPr>
    <a:lvl1pPr algn="r" rtl="0" fontAlgn="base">
      <a:spcBef>
        <a:spcPct val="20000"/>
      </a:spcBef>
      <a:spcAft>
        <a:spcPct val="0"/>
      </a:spcAft>
      <a:buClr>
        <a:schemeClr val="hlink"/>
      </a:buClr>
      <a:buSzPct val="70000"/>
      <a:buFont typeface="Wingdings" pitchFamily="2" charset="2"/>
      <a:defRPr sz="3200" b="1" kern="1200">
        <a:solidFill>
          <a:schemeClr val="tx1"/>
        </a:solidFill>
        <a:latin typeface="Arial" charset="0"/>
        <a:ea typeface="+mn-ea"/>
        <a:cs typeface="+mn-cs"/>
      </a:defRPr>
    </a:lvl1pPr>
    <a:lvl2pPr marL="457200" algn="r" rtl="0" fontAlgn="base">
      <a:spcBef>
        <a:spcPct val="20000"/>
      </a:spcBef>
      <a:spcAft>
        <a:spcPct val="0"/>
      </a:spcAft>
      <a:buClr>
        <a:schemeClr val="hlink"/>
      </a:buClr>
      <a:buSzPct val="70000"/>
      <a:buFont typeface="Wingdings" pitchFamily="2" charset="2"/>
      <a:defRPr sz="3200" b="1" kern="1200">
        <a:solidFill>
          <a:schemeClr val="tx1"/>
        </a:solidFill>
        <a:latin typeface="Arial" charset="0"/>
        <a:ea typeface="+mn-ea"/>
        <a:cs typeface="+mn-cs"/>
      </a:defRPr>
    </a:lvl2pPr>
    <a:lvl3pPr marL="914400" algn="r" rtl="0" fontAlgn="base">
      <a:spcBef>
        <a:spcPct val="20000"/>
      </a:spcBef>
      <a:spcAft>
        <a:spcPct val="0"/>
      </a:spcAft>
      <a:buClr>
        <a:schemeClr val="hlink"/>
      </a:buClr>
      <a:buSzPct val="70000"/>
      <a:buFont typeface="Wingdings" pitchFamily="2" charset="2"/>
      <a:defRPr sz="3200" b="1" kern="1200">
        <a:solidFill>
          <a:schemeClr val="tx1"/>
        </a:solidFill>
        <a:latin typeface="Arial" charset="0"/>
        <a:ea typeface="+mn-ea"/>
        <a:cs typeface="+mn-cs"/>
      </a:defRPr>
    </a:lvl3pPr>
    <a:lvl4pPr marL="1371600" algn="r" rtl="0" fontAlgn="base">
      <a:spcBef>
        <a:spcPct val="20000"/>
      </a:spcBef>
      <a:spcAft>
        <a:spcPct val="0"/>
      </a:spcAft>
      <a:buClr>
        <a:schemeClr val="hlink"/>
      </a:buClr>
      <a:buSzPct val="70000"/>
      <a:buFont typeface="Wingdings" pitchFamily="2" charset="2"/>
      <a:defRPr sz="3200" b="1" kern="1200">
        <a:solidFill>
          <a:schemeClr val="tx1"/>
        </a:solidFill>
        <a:latin typeface="Arial" charset="0"/>
        <a:ea typeface="+mn-ea"/>
        <a:cs typeface="+mn-cs"/>
      </a:defRPr>
    </a:lvl4pPr>
    <a:lvl5pPr marL="1828800" algn="r" rtl="0" fontAlgn="base">
      <a:spcBef>
        <a:spcPct val="20000"/>
      </a:spcBef>
      <a:spcAft>
        <a:spcPct val="0"/>
      </a:spcAft>
      <a:buClr>
        <a:schemeClr val="hlink"/>
      </a:buClr>
      <a:buSzPct val="70000"/>
      <a:buFont typeface="Wingdings" pitchFamily="2" charset="2"/>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665" autoAdjust="0"/>
    <p:restoredTop sz="94660"/>
  </p:normalViewPr>
  <p:slideViewPr>
    <p:cSldViewPr>
      <p:cViewPr>
        <p:scale>
          <a:sx n="75" d="100"/>
          <a:sy n="75" d="100"/>
        </p:scale>
        <p:origin x="-2064"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257450-F3D4-405D-9C1B-4EFCC1DD9929}" type="datetimeFigureOut">
              <a:rPr lang="tr-TR"/>
              <a:pPr>
                <a:defRPr/>
              </a:pPr>
              <a:t>18.4.2017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1C874E0-81B8-4600-91DA-953F5B92A1F3}"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DAD4102-33E4-47DF-B680-A2ED1510790D}" type="slidenum">
              <a:rPr lang="tr-TR" smtClean="0"/>
              <a:pPr/>
              <a:t>25</a:t>
            </a:fld>
            <a:endParaRPr lang="tr-TR"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A1B9688-F510-4D47-8394-29795132BB95}" type="slidenum">
              <a:rPr lang="tr-TR" smtClean="0"/>
              <a:pPr/>
              <a:t>40</a:t>
            </a:fld>
            <a:endParaRPr lang="tr-TR"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0363545-0648-4073-B4FC-5929FC641A69}" type="slidenum">
              <a:rPr lang="tr-TR" smtClean="0"/>
              <a:pPr/>
              <a:t>43</a:t>
            </a:fld>
            <a:endParaRPr lang="tr-TR"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18D7056-E7C6-4E5E-9115-DD4BF6F4D242}" type="slidenum">
              <a:rPr lang="tr-TR" smtClean="0"/>
              <a:pPr/>
              <a:t>48</a:t>
            </a:fld>
            <a:endParaRPr lang="tr-TR"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7D060BB-796D-45B9-B7FA-BBCFA3A7C4D4}" type="slidenum">
              <a:rPr lang="tr-TR" smtClean="0"/>
              <a:pPr/>
              <a:t>49</a:t>
            </a:fld>
            <a:endParaRPr lang="tr-TR"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0F4D297-2955-480C-8735-3CE559B3F7B1}" type="slidenum">
              <a:rPr lang="tr-TR" smtClean="0"/>
              <a:pPr/>
              <a:t>50</a:t>
            </a:fld>
            <a:endParaRPr lang="tr-TR"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31F48CB-8E44-4F24-9E15-37E0CDA31CA0}" type="slidenum">
              <a:rPr lang="tr-TR" smtClean="0"/>
              <a:pPr/>
              <a:t>51</a:t>
            </a:fld>
            <a:endParaRPr lang="tr-TR"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119F757-88A9-4418-B28A-C018171BDC55}" type="slidenum">
              <a:rPr lang="tr-TR" smtClean="0"/>
              <a:pPr/>
              <a:t>52</a:t>
            </a:fld>
            <a:endParaRPr lang="tr-TR"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CF502C4-1BD8-4A7A-B371-D6857E20E2D3}" type="slidenum">
              <a:rPr lang="tr-TR" smtClean="0"/>
              <a:pPr/>
              <a:t>26</a:t>
            </a:fld>
            <a:endParaRPr lang="tr-TR"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59FA67-49A4-4C97-BEEE-979E3E71B443}" type="slidenum">
              <a:rPr lang="tr-TR" smtClean="0"/>
              <a:pPr/>
              <a:t>30</a:t>
            </a:fld>
            <a:endParaRPr lang="tr-TR"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0109CD8-EFB1-4995-A89A-F41B65887E26}" type="slidenum">
              <a:rPr lang="tr-TR" smtClean="0"/>
              <a:pPr/>
              <a:t>31</a:t>
            </a:fld>
            <a:endParaRPr lang="tr-TR"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F5CBBEE-DA9A-4D22-AEF6-CD8B8D3D330D}" type="slidenum">
              <a:rPr lang="tr-TR" smtClean="0"/>
              <a:pPr/>
              <a:t>32</a:t>
            </a:fld>
            <a:endParaRPr lang="tr-TR"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996632-6844-48A8-80F9-2D04D9059C82}" type="slidenum">
              <a:rPr lang="tr-TR" smtClean="0"/>
              <a:pPr/>
              <a:t>33</a:t>
            </a:fld>
            <a:endParaRPr lang="tr-TR"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B608B3A-FBBC-402D-AE58-A89314ACC521}" type="slidenum">
              <a:rPr lang="tr-TR" smtClean="0"/>
              <a:pPr/>
              <a:t>34</a:t>
            </a:fld>
            <a:endParaRPr lang="tr-TR"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7FB7657-D278-4812-BC54-5B30318C853A}" type="slidenum">
              <a:rPr lang="tr-TR" smtClean="0"/>
              <a:pPr/>
              <a:t>35</a:t>
            </a:fld>
            <a:endParaRPr lang="tr-TR"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3F59574-E94A-45DC-B984-2FE39FD01251}" type="slidenum">
              <a:rPr lang="tr-TR" smtClean="0"/>
              <a:pPr/>
              <a:t>37</a:t>
            </a:fld>
            <a:endParaRPr lang="tr-TR"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tr-TR"/>
              <a:t>Asıl başlık stili için tıklatın</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tr-T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C89972E8-E4DE-4380-A516-8516FF91A69A}"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4BCB9173-0563-425A-BF90-594C1509B73F}"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8373EFA1-1ADA-4A86-9822-95FB1C859E07}"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2BFCF7CB-F862-482B-8703-9649E0741D41}"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71C85A00-E3AD-4926-8D17-DAC42707AA60}"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D106131D-91CA-41DB-92A2-E4260F727FFB}"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p>
        </p:txBody>
      </p:sp>
      <p:sp>
        <p:nvSpPr>
          <p:cNvPr id="8" name="Rectangle 3"/>
          <p:cNvSpPr>
            <a:spLocks noGrp="1" noChangeArrowheads="1"/>
          </p:cNvSpPr>
          <p:nvPr>
            <p:ph type="sldNum" sz="quarter" idx="11"/>
          </p:nvPr>
        </p:nvSpPr>
        <p:spPr>
          <a:ln/>
        </p:spPr>
        <p:txBody>
          <a:bodyPr/>
          <a:lstStyle>
            <a:lvl1pPr>
              <a:defRPr/>
            </a:lvl1pPr>
          </a:lstStyle>
          <a:p>
            <a:pPr>
              <a:defRPr/>
            </a:pPr>
            <a:fld id="{0F4F8AE2-E30E-4146-8CE6-753F1DC6DF54}" type="slidenum">
              <a:rPr lang="tr-TR"/>
              <a:pPr>
                <a:defRPr/>
              </a:pPr>
              <a:t>‹#›</a:t>
            </a:fld>
            <a:endParaRPr lang="tr-T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p>
        </p:txBody>
      </p:sp>
      <p:sp>
        <p:nvSpPr>
          <p:cNvPr id="4" name="Rectangle 3"/>
          <p:cNvSpPr>
            <a:spLocks noGrp="1" noChangeArrowheads="1"/>
          </p:cNvSpPr>
          <p:nvPr>
            <p:ph type="sldNum" sz="quarter" idx="11"/>
          </p:nvPr>
        </p:nvSpPr>
        <p:spPr>
          <a:ln/>
        </p:spPr>
        <p:txBody>
          <a:bodyPr/>
          <a:lstStyle>
            <a:lvl1pPr>
              <a:defRPr/>
            </a:lvl1pPr>
          </a:lstStyle>
          <a:p>
            <a:pPr>
              <a:defRPr/>
            </a:pPr>
            <a:fld id="{E6D9AE4C-2EC0-45B1-A187-F7F447B0DE20}" type="slidenum">
              <a:rPr lang="tr-TR"/>
              <a:pPr>
                <a:defRPr/>
              </a:pPr>
              <a:t>‹#›</a:t>
            </a:fld>
            <a:endParaRPr lang="tr-T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p>
        </p:txBody>
      </p:sp>
      <p:sp>
        <p:nvSpPr>
          <p:cNvPr id="3" name="Rectangle 3"/>
          <p:cNvSpPr>
            <a:spLocks noGrp="1" noChangeArrowheads="1"/>
          </p:cNvSpPr>
          <p:nvPr>
            <p:ph type="sldNum" sz="quarter" idx="11"/>
          </p:nvPr>
        </p:nvSpPr>
        <p:spPr>
          <a:ln/>
        </p:spPr>
        <p:txBody>
          <a:bodyPr/>
          <a:lstStyle>
            <a:lvl1pPr>
              <a:defRPr/>
            </a:lvl1pPr>
          </a:lstStyle>
          <a:p>
            <a:pPr>
              <a:defRPr/>
            </a:pPr>
            <a:fld id="{138F3FA9-3C94-4DB7-8B0A-FD751A2239B7}" type="slidenum">
              <a:rPr lang="tr-TR"/>
              <a:pPr>
                <a:defRPr/>
              </a:pPr>
              <a:t>‹#›</a:t>
            </a:fld>
            <a:endParaRPr lang="tr-T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5C93DAF2-8066-4445-9A82-2A08B514D2EB}"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2A6C7580-7828-4C4B-952C-0A756FB397AD}"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effectLst/>
                <a:latin typeface="Arial" charset="0"/>
              </a:defRPr>
            </a:lvl1pPr>
          </a:lstStyle>
          <a:p>
            <a:pPr>
              <a:defRPr/>
            </a:pPr>
            <a:endParaRPr lang="tr-TR"/>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effectLst/>
                <a:latin typeface="Arial" charset="0"/>
              </a:defRPr>
            </a:lvl1pPr>
          </a:lstStyle>
          <a:p>
            <a:pPr>
              <a:defRPr/>
            </a:pPr>
            <a:fld id="{1837BF0D-D50D-45C7-8B32-78F2048AF826}" type="slidenum">
              <a:rPr lang="tr-TR"/>
              <a:pPr>
                <a:defRPr/>
              </a:pPr>
              <a:t>‹#›</a:t>
            </a:fld>
            <a:endParaRPr lang="tr-T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lgn="l">
                <a:spcBef>
                  <a:spcPct val="0"/>
                </a:spcBef>
                <a:buClrTx/>
                <a:buSzTx/>
                <a:buFontTx/>
                <a:buNone/>
                <a:defRPr/>
              </a:pPr>
              <a:endParaRPr lang="tr-TR" sz="1800" b="0">
                <a:latin typeface="Garamond" pitchFamily="18" charset="0"/>
              </a:endParaRPr>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0">
                <a:effectLst/>
                <a:latin typeface="Arial" charset="0"/>
              </a:defRPr>
            </a:lvl1pPr>
          </a:lstStyle>
          <a:p>
            <a:pPr>
              <a:defRPr/>
            </a:pPr>
            <a:endParaRPr lang="tr-TR"/>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dk2" tx1="lt1" bg2="dk1" tx2="lt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tr/imgres?imgurl=http://www.lemesosdental.com/UserFiles/Image/image008.jpg&amp;imgrefurl=http://www.lemesosdental.com/dental-services/orthodontics/en/5&amp;usg=__WUBTHzuDOtEgQCkp2HVq4VFkHE0=&amp;h=155&amp;w=235&amp;sz=33&amp;hl=tr&amp;start=1&amp;itbs=1&amp;tbnid=P95JV12_h1OtZM:&amp;tbnh=72&amp;tbnw=109&amp;prev=/images%3Fq%3Ddeep%2Bbite%26hl%3Dtr%26gbv%3D2%26tbs%3Disch:1"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tr/imgres?imgurl=http://www.dimsandental.com/kerr/02opticlean002.jpg&amp;imgrefurl=http://www.dimsandental.com/kerr/02opticlean.htm&amp;usg=__W18yaVms8hoEFHICxENriCwOUcU=&amp;h=183&amp;w=400&amp;sz=23&amp;hl=tr&amp;start=4&amp;itbs=1&amp;tbnid=dvNDbio8pr24HM:&amp;tbnh=57&amp;tbnw=124&amp;prev=/images%3Fq%3Ddi%25C5%259F%2Bkesimi%26hl%3Dtr%26gbv%3D2%26tbs%3Disch:1"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imgres?imgurl=http://www.scielo.br/img/revistas/mr/v10n2/a10fig01.gif&amp;imgrefurl=http://www.scielo.br/scielo.php%3Fpid%3DS1516-14392007000200010%26script%3Dsci_arttext&amp;usg=__6hQdzN2jorV1ZH7aaYBwtzfLVAM=&amp;h=449&amp;w=445&amp;sz=176&amp;hl=tr&amp;start=17&amp;itbs=1&amp;tbnid=5CF0hZfbdA1ycM:&amp;tbnh=127&amp;tbnw=126&amp;prev=/images%3Fq%3Ddentin%2Btubulus%26hl%3Dtr%26sa%3DX%26gbv%3D2%26tbs%3Disch:1"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r/imgres?imgurl=http://www.denta-dent.com/assets/images/mak20_4.JPG&amp;imgrefurl=http://www.denta-dent.com/tr/makale20.htm&amp;usg=__SZmYnAYcRDYRCuHb7Aa-MQrWkM4=&amp;h=187&amp;w=250&amp;sz=9&amp;hl=tr&amp;start=19&amp;itbs=1&amp;tbnid=fBekOntJW9L5tM:&amp;tbnh=83&amp;tbnw=111&amp;prev=/images%3Fq%3Ddi%25C5%259F%2Bkesimi%26hl%3Dtr%26gbv%3D2%26tbs%3Disch:1"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7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tr/imgres?imgurl=http://www.pedodent.com/l1_dosyalar/image018.jpg&amp;imgrefurl=http://www.pedodent.com/l1.htm&amp;usg=__Y8uMhwyQfjMCTPOIehx7Ex3JHnI=&amp;h=131&amp;w=185&amp;sz=7&amp;hl=tr&amp;start=28&amp;um=1&amp;itbs=1&amp;tbnid=uUwR6klTKOzIGM:&amp;tbnh=72&amp;tbnw=102&amp;prev=/images?q=kanl+tedavili+di%C5%9Flerde+beyazlatma&amp;start=20&amp;um=1&amp;hl=tr&amp;sa=N&amp;ndsp=20&amp;tbs=isch:1" TargetMode="Externa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tr-TR" sz="5400" smtClean="0">
                <a:solidFill>
                  <a:srgbClr val="FF0000"/>
                </a:solidFill>
              </a:rPr>
              <a:t>PULPA HASTALIKLARININ ETİYOLOJİSİ</a:t>
            </a:r>
          </a:p>
        </p:txBody>
      </p:sp>
      <p:sp>
        <p:nvSpPr>
          <p:cNvPr id="3075" name="Text Box 5"/>
          <p:cNvSpPr txBox="1">
            <a:spLocks noChangeArrowheads="1"/>
          </p:cNvSpPr>
          <p:nvPr/>
        </p:nvSpPr>
        <p:spPr bwMode="auto">
          <a:xfrm>
            <a:off x="5219700" y="5949950"/>
            <a:ext cx="3556000" cy="396875"/>
          </a:xfrm>
          <a:prstGeom prst="rect">
            <a:avLst/>
          </a:prstGeom>
          <a:noFill/>
          <a:ln w="9525">
            <a:noFill/>
            <a:miter lim="800000"/>
            <a:headEnd/>
            <a:tailEnd/>
          </a:ln>
        </p:spPr>
        <p:txBody>
          <a:bodyPr wrap="none">
            <a:spAutoFit/>
          </a:bodyPr>
          <a:lstStyle/>
          <a:p>
            <a:pPr algn="l">
              <a:spcBef>
                <a:spcPct val="0"/>
              </a:spcBef>
              <a:buClrTx/>
              <a:buSzTx/>
              <a:buFontTx/>
              <a:buNone/>
            </a:pPr>
            <a:r>
              <a:rPr lang="tr-TR" sz="2000" i="1"/>
              <a:t>Prof.Dr. Fatmagül ZIRAMAN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0" y="333375"/>
            <a:ext cx="9144000" cy="1143000"/>
          </a:xfrm>
        </p:spPr>
        <p:txBody>
          <a:bodyPr/>
          <a:lstStyle/>
          <a:p>
            <a:pPr eaLnBrk="1" hangingPunct="1">
              <a:defRPr/>
            </a:pPr>
            <a:r>
              <a:rPr lang="tr-TR" sz="3600" dirty="0" smtClean="0">
                <a:solidFill>
                  <a:srgbClr val="FFFF00"/>
                </a:solidFill>
                <a:latin typeface="Arial" charset="0"/>
              </a:rPr>
              <a:t>B-PERİODONTAL YOLLA BAKTERİLERİN PULPAYA ULAŞMASI</a:t>
            </a:r>
          </a:p>
        </p:txBody>
      </p:sp>
      <p:sp>
        <p:nvSpPr>
          <p:cNvPr id="10243" name="Rectangle 3"/>
          <p:cNvSpPr>
            <a:spLocks noGrp="1" noChangeArrowheads="1"/>
          </p:cNvSpPr>
          <p:nvPr>
            <p:ph type="body" idx="1"/>
          </p:nvPr>
        </p:nvSpPr>
        <p:spPr>
          <a:xfrm>
            <a:off x="214313" y="4913313"/>
            <a:ext cx="8715375" cy="1944687"/>
          </a:xfrm>
        </p:spPr>
        <p:txBody>
          <a:bodyPr/>
          <a:lstStyle/>
          <a:p>
            <a:pPr algn="just" eaLnBrk="1" hangingPunct="1">
              <a:buFont typeface="Wingdings" pitchFamily="2" charset="2"/>
              <a:buNone/>
              <a:defRPr/>
            </a:pPr>
            <a:r>
              <a:rPr lang="tr-TR" sz="2000" dirty="0" smtClean="0"/>
              <a:t>	</a:t>
            </a:r>
            <a:r>
              <a:rPr lang="tr-TR" sz="2000" b="1" dirty="0" smtClean="0">
                <a:effectLst/>
                <a:latin typeface="Arial" charset="0"/>
              </a:rPr>
              <a:t>Kronik </a:t>
            </a:r>
            <a:r>
              <a:rPr lang="tr-TR" sz="2000" b="1" dirty="0" err="1" smtClean="0">
                <a:effectLst/>
                <a:latin typeface="Arial" charset="0"/>
              </a:rPr>
              <a:t>periodontal</a:t>
            </a:r>
            <a:r>
              <a:rPr lang="tr-TR" sz="2000" b="1" dirty="0" smtClean="0">
                <a:effectLst/>
                <a:latin typeface="Arial" charset="0"/>
              </a:rPr>
              <a:t> hastalıklarda aşırı derin cebin olduğu vakalarda </a:t>
            </a:r>
            <a:r>
              <a:rPr lang="tr-TR" sz="2000" b="1" dirty="0" err="1" smtClean="0">
                <a:effectLst/>
                <a:latin typeface="Arial" charset="0"/>
              </a:rPr>
              <a:t>pulpa</a:t>
            </a:r>
            <a:r>
              <a:rPr lang="tr-TR" sz="2000" b="1" dirty="0" smtClean="0">
                <a:effectLst/>
                <a:latin typeface="Arial" charset="0"/>
              </a:rPr>
              <a:t> dokularında </a:t>
            </a:r>
            <a:r>
              <a:rPr lang="tr-TR" sz="2000" b="1" dirty="0" err="1" smtClean="0">
                <a:effectLst/>
                <a:latin typeface="Arial" charset="0"/>
              </a:rPr>
              <a:t>atrofi</a:t>
            </a:r>
            <a:r>
              <a:rPr lang="tr-TR" sz="2000" b="1" dirty="0" smtClean="0">
                <a:effectLst/>
                <a:latin typeface="Arial" charset="0"/>
              </a:rPr>
              <a:t> ve kireçli </a:t>
            </a:r>
            <a:r>
              <a:rPr lang="tr-TR" sz="2000" b="1" dirty="0" err="1" smtClean="0">
                <a:effectLst/>
                <a:latin typeface="Arial" charset="0"/>
              </a:rPr>
              <a:t>distrofik</a:t>
            </a:r>
            <a:r>
              <a:rPr lang="tr-TR" sz="2000" b="1" dirty="0" smtClean="0">
                <a:effectLst/>
                <a:latin typeface="Arial" charset="0"/>
              </a:rPr>
              <a:t> </a:t>
            </a:r>
            <a:r>
              <a:rPr lang="tr-TR" sz="2000" b="1" dirty="0" err="1" smtClean="0">
                <a:effectLst/>
                <a:latin typeface="Arial" charset="0"/>
              </a:rPr>
              <a:t>dejenereasyonlar</a:t>
            </a:r>
            <a:r>
              <a:rPr lang="tr-TR" sz="2000" b="1" dirty="0" smtClean="0">
                <a:effectLst/>
                <a:latin typeface="Arial" charset="0"/>
              </a:rPr>
              <a:t> görülebilir. Ayrıca kronik bir </a:t>
            </a:r>
            <a:r>
              <a:rPr lang="tr-TR" sz="2000" b="1" dirty="0" err="1" smtClean="0">
                <a:effectLst/>
                <a:latin typeface="Arial" charset="0"/>
              </a:rPr>
              <a:t>peridontal</a:t>
            </a:r>
            <a:r>
              <a:rPr lang="tr-TR" sz="2000" b="1" dirty="0" smtClean="0">
                <a:effectLst/>
                <a:latin typeface="Arial" charset="0"/>
              </a:rPr>
              <a:t> cep varlığında </a:t>
            </a:r>
            <a:r>
              <a:rPr lang="tr-TR" sz="2000" b="1" dirty="0" err="1" smtClean="0">
                <a:effectLst/>
                <a:latin typeface="Arial" charset="0"/>
              </a:rPr>
              <a:t>pulpa</a:t>
            </a:r>
            <a:r>
              <a:rPr lang="tr-TR" sz="2000" b="1" dirty="0" smtClean="0">
                <a:effectLst/>
                <a:latin typeface="Arial" charset="0"/>
              </a:rPr>
              <a:t> dokusunun </a:t>
            </a:r>
            <a:r>
              <a:rPr lang="tr-TR" sz="2000" b="1" dirty="0" err="1" smtClean="0">
                <a:effectLst/>
                <a:latin typeface="Arial" charset="0"/>
              </a:rPr>
              <a:t>foramen</a:t>
            </a:r>
            <a:r>
              <a:rPr lang="tr-TR" sz="2000" b="1" dirty="0" smtClean="0">
                <a:effectLst/>
                <a:latin typeface="Arial" charset="0"/>
              </a:rPr>
              <a:t> </a:t>
            </a:r>
            <a:r>
              <a:rPr lang="tr-TR" sz="2000" b="1" dirty="0" err="1" smtClean="0">
                <a:effectLst/>
                <a:latin typeface="Arial" charset="0"/>
              </a:rPr>
              <a:t>apikale</a:t>
            </a:r>
            <a:r>
              <a:rPr lang="tr-TR" sz="2000" b="1" dirty="0" smtClean="0">
                <a:effectLst/>
                <a:latin typeface="Arial" charset="0"/>
              </a:rPr>
              <a:t> veya yan kanallar yoluyla </a:t>
            </a:r>
            <a:r>
              <a:rPr lang="tr-TR" sz="2000" b="1" dirty="0" err="1" smtClean="0">
                <a:effectLst/>
                <a:latin typeface="Arial" charset="0"/>
              </a:rPr>
              <a:t>retrograd</a:t>
            </a:r>
            <a:r>
              <a:rPr lang="tr-TR" sz="2000" b="1" dirty="0" smtClean="0">
                <a:effectLst/>
                <a:latin typeface="Arial" charset="0"/>
              </a:rPr>
              <a:t> yolla </a:t>
            </a:r>
            <a:r>
              <a:rPr lang="tr-TR" sz="2000" b="1" dirty="0" err="1" smtClean="0">
                <a:effectLst/>
                <a:latin typeface="Arial" charset="0"/>
              </a:rPr>
              <a:t>pulpa</a:t>
            </a:r>
            <a:r>
              <a:rPr lang="tr-TR" sz="2000" b="1" dirty="0" smtClean="0">
                <a:effectLst/>
                <a:latin typeface="Arial" charset="0"/>
              </a:rPr>
              <a:t> enfeksiyonu gelişebilir.</a:t>
            </a:r>
          </a:p>
        </p:txBody>
      </p:sp>
      <p:pic>
        <p:nvPicPr>
          <p:cNvPr id="12292" name="Picture 10" descr="periontoloji_2"/>
          <p:cNvPicPr>
            <a:picLocks noChangeAspect="1" noChangeArrowheads="1"/>
          </p:cNvPicPr>
          <p:nvPr/>
        </p:nvPicPr>
        <p:blipFill>
          <a:blip r:embed="rId2"/>
          <a:srcRect/>
          <a:stretch>
            <a:fillRect/>
          </a:stretch>
        </p:blipFill>
        <p:spPr bwMode="auto">
          <a:xfrm>
            <a:off x="1763713" y="1635125"/>
            <a:ext cx="5519737" cy="29464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ingivitis due to poor oral hygiene causes enlarged swollen painful and bleeding gums"/>
          <p:cNvPicPr>
            <a:picLocks noChangeAspect="1" noChangeArrowheads="1"/>
          </p:cNvPicPr>
          <p:nvPr/>
        </p:nvPicPr>
        <p:blipFill>
          <a:blip r:embed="rId2"/>
          <a:srcRect/>
          <a:stretch>
            <a:fillRect/>
          </a:stretch>
        </p:blipFill>
        <p:spPr bwMode="auto">
          <a:xfrm>
            <a:off x="3708400" y="2924175"/>
            <a:ext cx="4848225" cy="3636963"/>
          </a:xfrm>
          <a:prstGeom prst="rect">
            <a:avLst/>
          </a:prstGeom>
          <a:noFill/>
          <a:ln w="38100">
            <a:solidFill>
              <a:schemeClr val="tx1"/>
            </a:solidFill>
            <a:miter lim="800000"/>
            <a:headEnd/>
            <a:tailEnd/>
          </a:ln>
        </p:spPr>
      </p:pic>
      <p:pic>
        <p:nvPicPr>
          <p:cNvPr id="13315" name="Picture 8" descr="PERIO"/>
          <p:cNvPicPr>
            <a:picLocks noChangeAspect="1" noChangeArrowheads="1"/>
          </p:cNvPicPr>
          <p:nvPr/>
        </p:nvPicPr>
        <p:blipFill>
          <a:blip r:embed="rId3"/>
          <a:srcRect/>
          <a:stretch>
            <a:fillRect/>
          </a:stretch>
        </p:blipFill>
        <p:spPr bwMode="auto">
          <a:xfrm>
            <a:off x="684213" y="260350"/>
            <a:ext cx="2530475" cy="3629025"/>
          </a:xfrm>
          <a:prstGeom prst="rect">
            <a:avLst/>
          </a:prstGeom>
          <a:noFill/>
          <a:ln w="38100">
            <a:solidFill>
              <a:schemeClr val="tx1"/>
            </a:solidFill>
            <a:miter lim="800000"/>
            <a:headEnd/>
            <a:tailEnd/>
          </a:ln>
        </p:spPr>
      </p:pic>
      <p:sp>
        <p:nvSpPr>
          <p:cNvPr id="37897" name="Text Box 9"/>
          <p:cNvSpPr txBox="1">
            <a:spLocks noChangeArrowheads="1"/>
          </p:cNvSpPr>
          <p:nvPr/>
        </p:nvSpPr>
        <p:spPr bwMode="auto">
          <a:xfrm>
            <a:off x="5003800" y="1341438"/>
            <a:ext cx="3614738" cy="579437"/>
          </a:xfrm>
          <a:prstGeom prst="rect">
            <a:avLst/>
          </a:prstGeom>
          <a:noFill/>
          <a:ln w="9525" algn="ctr">
            <a:noFill/>
            <a:miter lim="800000"/>
            <a:headEnd/>
            <a:tailEnd/>
          </a:ln>
          <a:effectLst/>
        </p:spPr>
        <p:txBody>
          <a:bodyPr wrap="none">
            <a:spAutoFit/>
          </a:bodyPr>
          <a:lstStyle/>
          <a:p>
            <a:pPr marL="342900" indent="-342900">
              <a:defRPr/>
            </a:pPr>
            <a:r>
              <a:rPr lang="tr-TR">
                <a:effectLst>
                  <a:outerShdw blurRad="38100" dist="38100" dir="2700000" algn="tl">
                    <a:srgbClr val="000000"/>
                  </a:outerShdw>
                </a:effectLst>
              </a:rPr>
              <a:t>SAĞLIKLI DİŞ ETİ</a:t>
            </a:r>
          </a:p>
        </p:txBody>
      </p:sp>
      <p:sp>
        <p:nvSpPr>
          <p:cNvPr id="37900" name="Line 12"/>
          <p:cNvSpPr>
            <a:spLocks noChangeShapeType="1"/>
          </p:cNvSpPr>
          <p:nvPr/>
        </p:nvSpPr>
        <p:spPr bwMode="auto">
          <a:xfrm flipH="1">
            <a:off x="2411413" y="1773238"/>
            <a:ext cx="2592387" cy="1584325"/>
          </a:xfrm>
          <a:prstGeom prst="line">
            <a:avLst/>
          </a:prstGeom>
          <a:noFill/>
          <a:ln w="57150">
            <a:solidFill>
              <a:schemeClr val="tx1"/>
            </a:solidFill>
            <a:round/>
            <a:headEnd/>
            <a:tailEnd type="triangle" w="med" len="med"/>
          </a:ln>
          <a:effectLst/>
        </p:spPr>
        <p:txBody>
          <a:bodyPr/>
          <a:lstStyle/>
          <a:p>
            <a:pPr>
              <a:defRPr/>
            </a:pPr>
            <a:endParaRPr lang="tr-T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50825" y="692150"/>
            <a:ext cx="8686800" cy="1143000"/>
          </a:xfrm>
        </p:spPr>
        <p:txBody>
          <a:bodyPr/>
          <a:lstStyle/>
          <a:p>
            <a:pPr eaLnBrk="1" hangingPunct="1">
              <a:defRPr/>
            </a:pPr>
            <a:r>
              <a:rPr lang="tr-TR" sz="3600" dirty="0" smtClean="0">
                <a:solidFill>
                  <a:srgbClr val="FFFF00"/>
                </a:solidFill>
                <a:latin typeface="Arial" charset="0"/>
              </a:rPr>
              <a:t>C-KAN YOLUYLA BAKTERİLERİN PULPAYA ULAŞMASI</a:t>
            </a:r>
          </a:p>
        </p:txBody>
      </p:sp>
      <p:sp>
        <p:nvSpPr>
          <p:cNvPr id="11267" name="Rectangle 3"/>
          <p:cNvSpPr>
            <a:spLocks noGrp="1" noChangeArrowheads="1"/>
          </p:cNvSpPr>
          <p:nvPr>
            <p:ph type="body" idx="1"/>
          </p:nvPr>
        </p:nvSpPr>
        <p:spPr>
          <a:xfrm>
            <a:off x="539750" y="2060575"/>
            <a:ext cx="8229600" cy="4440238"/>
          </a:xfrm>
        </p:spPr>
        <p:txBody>
          <a:bodyPr/>
          <a:lstStyle/>
          <a:p>
            <a:pPr algn="just" eaLnBrk="1" hangingPunct="1">
              <a:lnSpc>
                <a:spcPct val="90000"/>
              </a:lnSpc>
              <a:buFont typeface="Wingdings" pitchFamily="2" charset="2"/>
              <a:buNone/>
              <a:defRPr/>
            </a:pPr>
            <a:r>
              <a:rPr lang="tr-TR" sz="2400" dirty="0" smtClean="0">
                <a:latin typeface="Arial" pitchFamily="34" charset="0"/>
                <a:cs typeface="Arial" pitchFamily="34" charset="0"/>
              </a:rPr>
              <a:t>	</a:t>
            </a:r>
            <a:r>
              <a:rPr lang="tr-TR" b="1" dirty="0" smtClean="0">
                <a:latin typeface="Arial" pitchFamily="34" charset="0"/>
                <a:cs typeface="Arial" pitchFamily="34" charset="0"/>
              </a:rPr>
              <a:t>Vücudun herhangi bir yerinde mevcut bulanan şiddetli enfeksiyonlar sonucunda mikroorganizmalar </a:t>
            </a:r>
            <a:r>
              <a:rPr lang="tr-TR" b="1" dirty="0" err="1" smtClean="0">
                <a:latin typeface="Arial" pitchFamily="34" charset="0"/>
                <a:cs typeface="Arial" pitchFamily="34" charset="0"/>
              </a:rPr>
              <a:t>pulpaya</a:t>
            </a:r>
            <a:r>
              <a:rPr lang="tr-TR" b="1" dirty="0" smtClean="0">
                <a:latin typeface="Arial" pitchFamily="34" charset="0"/>
                <a:cs typeface="Arial" pitchFamily="34" charset="0"/>
              </a:rPr>
              <a:t> kan dolaşımı yoluyla ulaşabilirler (tifo, </a:t>
            </a:r>
            <a:r>
              <a:rPr lang="tr-TR" b="1" dirty="0" err="1" smtClean="0">
                <a:latin typeface="Arial" pitchFamily="34" charset="0"/>
                <a:cs typeface="Arial" pitchFamily="34" charset="0"/>
              </a:rPr>
              <a:t>influenza</a:t>
            </a:r>
            <a:r>
              <a:rPr lang="tr-TR" b="1" dirty="0" smtClean="0">
                <a:latin typeface="Arial" pitchFamily="34" charset="0"/>
                <a:cs typeface="Arial" pitchFamily="34" charset="0"/>
              </a:rPr>
              <a:t>, </a:t>
            </a:r>
            <a:r>
              <a:rPr lang="tr-TR" b="1" dirty="0" err="1" smtClean="0">
                <a:latin typeface="Arial" pitchFamily="34" charset="0"/>
                <a:cs typeface="Arial" pitchFamily="34" charset="0"/>
              </a:rPr>
              <a:t>cüzzam</a:t>
            </a:r>
            <a:r>
              <a:rPr lang="tr-TR" b="1" dirty="0" smtClean="0">
                <a:latin typeface="Arial" pitchFamily="34" charset="0"/>
                <a:cs typeface="Arial" pitchFamily="34" charset="0"/>
              </a:rPr>
              <a:t>). Ayrıca </a:t>
            </a:r>
            <a:r>
              <a:rPr lang="tr-TR" b="1" dirty="0" err="1" smtClean="0">
                <a:latin typeface="Arial" pitchFamily="34" charset="0"/>
                <a:cs typeface="Arial" pitchFamily="34" charset="0"/>
              </a:rPr>
              <a:t>Diabet</a:t>
            </a:r>
            <a:r>
              <a:rPr lang="tr-TR" b="1" dirty="0" smtClean="0">
                <a:latin typeface="Arial" pitchFamily="34" charset="0"/>
                <a:cs typeface="Arial" pitchFamily="34" charset="0"/>
              </a:rPr>
              <a:t> ve Gut gibi  bazı </a:t>
            </a:r>
            <a:r>
              <a:rPr lang="tr-TR" b="1" dirty="0" err="1" smtClean="0">
                <a:latin typeface="Arial" pitchFamily="34" charset="0"/>
                <a:cs typeface="Arial" pitchFamily="34" charset="0"/>
              </a:rPr>
              <a:t>metabolik</a:t>
            </a:r>
            <a:r>
              <a:rPr lang="tr-TR" b="1" dirty="0" smtClean="0">
                <a:latin typeface="Arial" pitchFamily="34" charset="0"/>
                <a:cs typeface="Arial" pitchFamily="34" charset="0"/>
              </a:rPr>
              <a:t> hastalıklarda ortaya çıkan </a:t>
            </a:r>
            <a:r>
              <a:rPr lang="tr-TR" b="1" dirty="0" err="1" smtClean="0">
                <a:latin typeface="Arial" pitchFamily="34" charset="0"/>
                <a:cs typeface="Arial" pitchFamily="34" charset="0"/>
              </a:rPr>
              <a:t>toksik</a:t>
            </a:r>
            <a:r>
              <a:rPr lang="tr-TR" b="1" dirty="0" smtClean="0">
                <a:latin typeface="Arial" pitchFamily="34" charset="0"/>
                <a:cs typeface="Arial" pitchFamily="34" charset="0"/>
              </a:rPr>
              <a:t> maddeler olarak kan yoluyla (</a:t>
            </a:r>
            <a:r>
              <a:rPr lang="tr-TR" b="1" dirty="0" err="1" smtClean="0">
                <a:latin typeface="Arial" pitchFamily="34" charset="0"/>
                <a:cs typeface="Arial" pitchFamily="34" charset="0"/>
              </a:rPr>
              <a:t>anakoresiz</a:t>
            </a:r>
            <a:r>
              <a:rPr lang="tr-TR" b="1" dirty="0" smtClean="0">
                <a:latin typeface="Arial" pitchFamily="34" charset="0"/>
                <a:cs typeface="Arial" pitchFamily="34" charset="0"/>
              </a:rPr>
              <a:t>) </a:t>
            </a:r>
            <a:r>
              <a:rPr lang="tr-TR" b="1" dirty="0" err="1" smtClean="0">
                <a:latin typeface="Arial" pitchFamily="34" charset="0"/>
                <a:cs typeface="Arial" pitchFamily="34" charset="0"/>
              </a:rPr>
              <a:t>pulpaya</a:t>
            </a:r>
            <a:r>
              <a:rPr lang="tr-TR" b="1" dirty="0" smtClean="0">
                <a:latin typeface="Arial" pitchFamily="34" charset="0"/>
                <a:cs typeface="Arial" pitchFamily="34" charset="0"/>
              </a:rPr>
              <a:t> ulaşıp etkileyebilmektedir. </a:t>
            </a:r>
          </a:p>
          <a:p>
            <a:pPr algn="just" eaLnBrk="1" hangingPunct="1">
              <a:lnSpc>
                <a:spcPct val="90000"/>
              </a:lnSpc>
              <a:buFont typeface="Wingdings" pitchFamily="2" charset="2"/>
              <a:buNone/>
              <a:defRPr/>
            </a:pPr>
            <a:endParaRPr lang="tr-TR" b="1" dirty="0" smtClean="0">
              <a:latin typeface="Arial" pitchFamily="34" charset="0"/>
              <a:cs typeface="Arial" pitchFamily="34" charset="0"/>
            </a:endParaRPr>
          </a:p>
        </p:txBody>
      </p:sp>
      <p:sp>
        <p:nvSpPr>
          <p:cNvPr id="11274" name="Text Box 10"/>
          <p:cNvSpPr txBox="1">
            <a:spLocks noChangeArrowheads="1"/>
          </p:cNvSpPr>
          <p:nvPr/>
        </p:nvSpPr>
        <p:spPr bwMode="auto">
          <a:xfrm>
            <a:off x="1403350" y="4329113"/>
            <a:ext cx="7561263" cy="579437"/>
          </a:xfrm>
          <a:prstGeom prst="rect">
            <a:avLst/>
          </a:prstGeom>
          <a:noFill/>
          <a:ln w="9525" algn="ctr">
            <a:noFill/>
            <a:miter lim="800000"/>
            <a:headEnd/>
            <a:tailEnd/>
          </a:ln>
          <a:effectLst/>
        </p:spPr>
        <p:txBody>
          <a:bodyPr>
            <a:spAutoFit/>
          </a:bodyPr>
          <a:lstStyle/>
          <a:p>
            <a:pPr marL="342900" indent="-342900" algn="l">
              <a:defRPr/>
            </a:pPr>
            <a:r>
              <a:rPr lang="tr-TR">
                <a:effectLst>
                  <a:outerShdw blurRad="38100" dist="38100" dir="2700000" algn="tl">
                    <a:srgbClr val="000000"/>
                  </a:outerShdw>
                </a:effectLst>
              </a:rPr>
              <a:t>	</a:t>
            </a:r>
            <a:endParaRPr lang="tr-TR" sz="28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tr-TR" sz="4800" dirty="0" smtClean="0">
                <a:solidFill>
                  <a:srgbClr val="FF0000"/>
                </a:solidFill>
                <a:latin typeface="Arial" charset="0"/>
              </a:rPr>
              <a:t>2-TRAVMALAR</a:t>
            </a:r>
          </a:p>
        </p:txBody>
      </p:sp>
      <p:sp>
        <p:nvSpPr>
          <p:cNvPr id="12291" name="Rectangle 3"/>
          <p:cNvSpPr>
            <a:spLocks noGrp="1" noChangeArrowheads="1"/>
          </p:cNvSpPr>
          <p:nvPr>
            <p:ph type="body" idx="1"/>
          </p:nvPr>
        </p:nvSpPr>
        <p:spPr>
          <a:xfrm>
            <a:off x="2771775" y="1989138"/>
            <a:ext cx="3455988" cy="676275"/>
          </a:xfrm>
        </p:spPr>
        <p:txBody>
          <a:bodyPr/>
          <a:lstStyle/>
          <a:p>
            <a:pPr eaLnBrk="1" hangingPunct="1">
              <a:buFont typeface="Wingdings" pitchFamily="2" charset="2"/>
              <a:buNone/>
              <a:defRPr/>
            </a:pPr>
            <a:r>
              <a:rPr lang="tr-TR" sz="4000" b="1" dirty="0" smtClean="0">
                <a:solidFill>
                  <a:srgbClr val="FFFF00"/>
                </a:solidFill>
                <a:latin typeface="Arial" charset="0"/>
              </a:rPr>
              <a:t>TRAVMALAR</a:t>
            </a:r>
          </a:p>
        </p:txBody>
      </p:sp>
      <p:sp>
        <p:nvSpPr>
          <p:cNvPr id="12292" name="Line 5"/>
          <p:cNvSpPr>
            <a:spLocks noChangeShapeType="1"/>
          </p:cNvSpPr>
          <p:nvPr/>
        </p:nvSpPr>
        <p:spPr bwMode="auto">
          <a:xfrm flipH="1">
            <a:off x="2124075" y="2636838"/>
            <a:ext cx="1511300" cy="1871662"/>
          </a:xfrm>
          <a:prstGeom prst="line">
            <a:avLst/>
          </a:prstGeom>
          <a:noFill/>
          <a:ln w="28575">
            <a:solidFill>
              <a:schemeClr val="tx1"/>
            </a:solidFill>
            <a:round/>
            <a:headEnd/>
            <a:tailEnd type="triangle" w="med" len="med"/>
          </a:ln>
        </p:spPr>
        <p:txBody>
          <a:bodyPr/>
          <a:lstStyle/>
          <a:p>
            <a:pPr>
              <a:defRPr/>
            </a:pPr>
            <a:endParaRPr lang="tr-TR">
              <a:effectLst>
                <a:outerShdw blurRad="38100" dist="38100" dir="2700000" algn="tl">
                  <a:srgbClr val="000000">
                    <a:alpha val="43137"/>
                  </a:srgbClr>
                </a:outerShdw>
              </a:effectLst>
            </a:endParaRPr>
          </a:p>
        </p:txBody>
      </p:sp>
      <p:sp>
        <p:nvSpPr>
          <p:cNvPr id="12293" name="Line 6"/>
          <p:cNvSpPr>
            <a:spLocks noChangeShapeType="1"/>
          </p:cNvSpPr>
          <p:nvPr/>
        </p:nvSpPr>
        <p:spPr bwMode="auto">
          <a:xfrm>
            <a:off x="5364163" y="2636838"/>
            <a:ext cx="1079500" cy="1944687"/>
          </a:xfrm>
          <a:prstGeom prst="line">
            <a:avLst/>
          </a:prstGeom>
          <a:noFill/>
          <a:ln w="38100">
            <a:solidFill>
              <a:schemeClr val="tx1"/>
            </a:solidFill>
            <a:round/>
            <a:headEnd/>
            <a:tailEnd type="triangle" w="med" len="med"/>
          </a:ln>
        </p:spPr>
        <p:txBody>
          <a:bodyPr/>
          <a:lstStyle/>
          <a:p>
            <a:pPr>
              <a:defRPr/>
            </a:pPr>
            <a:endParaRPr lang="tr-TR">
              <a:effectLst>
                <a:outerShdw blurRad="38100" dist="38100" dir="2700000" algn="tl">
                  <a:srgbClr val="000000">
                    <a:alpha val="43137"/>
                  </a:srgbClr>
                </a:outerShdw>
              </a:effectLst>
            </a:endParaRPr>
          </a:p>
        </p:txBody>
      </p:sp>
      <p:sp>
        <p:nvSpPr>
          <p:cNvPr id="15366" name="Text Box 7"/>
          <p:cNvSpPr txBox="1">
            <a:spLocks noChangeArrowheads="1"/>
          </p:cNvSpPr>
          <p:nvPr/>
        </p:nvSpPr>
        <p:spPr bwMode="auto">
          <a:xfrm>
            <a:off x="1476375" y="4581525"/>
            <a:ext cx="1173163" cy="519113"/>
          </a:xfrm>
          <a:prstGeom prst="rect">
            <a:avLst/>
          </a:prstGeom>
          <a:noFill/>
          <a:ln w="9525">
            <a:noFill/>
            <a:miter lim="800000"/>
            <a:headEnd/>
            <a:tailEnd/>
          </a:ln>
        </p:spPr>
        <p:txBody>
          <a:bodyPr wrap="none">
            <a:spAutoFit/>
          </a:bodyPr>
          <a:lstStyle/>
          <a:p>
            <a:pPr algn="l">
              <a:spcBef>
                <a:spcPct val="0"/>
              </a:spcBef>
              <a:buClrTx/>
              <a:buSzTx/>
              <a:buFontTx/>
              <a:buNone/>
            </a:pPr>
            <a:r>
              <a:rPr lang="tr-TR" sz="2800">
                <a:solidFill>
                  <a:srgbClr val="FFFF00"/>
                </a:solidFill>
              </a:rPr>
              <a:t>AKUT</a:t>
            </a:r>
          </a:p>
        </p:txBody>
      </p:sp>
      <p:sp>
        <p:nvSpPr>
          <p:cNvPr id="15367" name="Text Box 8"/>
          <p:cNvSpPr txBox="1">
            <a:spLocks noChangeArrowheads="1"/>
          </p:cNvSpPr>
          <p:nvPr/>
        </p:nvSpPr>
        <p:spPr bwMode="auto">
          <a:xfrm>
            <a:off x="5724525" y="4652963"/>
            <a:ext cx="1587500" cy="519112"/>
          </a:xfrm>
          <a:prstGeom prst="rect">
            <a:avLst/>
          </a:prstGeom>
          <a:noFill/>
          <a:ln w="9525">
            <a:noFill/>
            <a:miter lim="800000"/>
            <a:headEnd/>
            <a:tailEnd/>
          </a:ln>
        </p:spPr>
        <p:txBody>
          <a:bodyPr wrap="none">
            <a:spAutoFit/>
          </a:bodyPr>
          <a:lstStyle/>
          <a:p>
            <a:pPr algn="l">
              <a:spcBef>
                <a:spcPct val="0"/>
              </a:spcBef>
              <a:buClrTx/>
              <a:buSzTx/>
              <a:buFontTx/>
              <a:buNone/>
            </a:pPr>
            <a:r>
              <a:rPr lang="tr-TR" sz="2800">
                <a:solidFill>
                  <a:srgbClr val="FFFF00"/>
                </a:solidFill>
              </a:rPr>
              <a:t>KRONİK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tr-TR" dirty="0" smtClean="0">
                <a:solidFill>
                  <a:srgbClr val="FFFF00"/>
                </a:solidFill>
                <a:latin typeface="Arial" charset="0"/>
              </a:rPr>
              <a:t>AKUT TRAVMA (ŞİDDETLİ)</a:t>
            </a:r>
          </a:p>
        </p:txBody>
      </p:sp>
      <p:sp>
        <p:nvSpPr>
          <p:cNvPr id="13315" name="Rectangle 3"/>
          <p:cNvSpPr>
            <a:spLocks noGrp="1" noChangeArrowheads="1"/>
          </p:cNvSpPr>
          <p:nvPr>
            <p:ph type="body" idx="1"/>
          </p:nvPr>
        </p:nvSpPr>
        <p:spPr/>
        <p:txBody>
          <a:bodyPr/>
          <a:lstStyle/>
          <a:p>
            <a:pPr algn="just" eaLnBrk="1" hangingPunct="1">
              <a:buFont typeface="Wingdings" pitchFamily="2" charset="2"/>
              <a:buNone/>
              <a:defRPr/>
            </a:pPr>
            <a:r>
              <a:rPr lang="tr-TR" dirty="0" smtClean="0"/>
              <a:t>	</a:t>
            </a:r>
            <a:r>
              <a:rPr lang="tr-TR" sz="2800" b="1" dirty="0" smtClean="0">
                <a:latin typeface="Arial" charset="0"/>
              </a:rPr>
              <a:t>Kırığın olmadığı vakalar kırığın olduğu vakalardan daha tehlikelidir. Çünkü </a:t>
            </a:r>
            <a:r>
              <a:rPr lang="tr-TR" sz="2800" b="1" dirty="0" err="1" smtClean="0">
                <a:latin typeface="Arial" charset="0"/>
              </a:rPr>
              <a:t>foramen</a:t>
            </a:r>
            <a:r>
              <a:rPr lang="tr-TR" sz="2800" b="1" dirty="0" smtClean="0">
                <a:latin typeface="Arial" charset="0"/>
              </a:rPr>
              <a:t> </a:t>
            </a:r>
            <a:r>
              <a:rPr lang="tr-TR" sz="2800" b="1" dirty="0" err="1" smtClean="0">
                <a:latin typeface="Arial" charset="0"/>
              </a:rPr>
              <a:t>apikale</a:t>
            </a:r>
            <a:r>
              <a:rPr lang="tr-TR" sz="2800" b="1" dirty="0" smtClean="0">
                <a:latin typeface="Arial" charset="0"/>
              </a:rPr>
              <a:t> civarındaki damarlarda zedelenme, kopma ezilme olabilir ve sonucunda </a:t>
            </a:r>
            <a:r>
              <a:rPr lang="tr-TR" sz="2800" b="1" dirty="0" err="1" smtClean="0">
                <a:latin typeface="Arial" charset="0"/>
              </a:rPr>
              <a:t>pulpa</a:t>
            </a:r>
            <a:r>
              <a:rPr lang="tr-TR" sz="2800" b="1" dirty="0" smtClean="0">
                <a:latin typeface="Arial" charset="0"/>
              </a:rPr>
              <a:t> dokusunun beslenmesi bozularak </a:t>
            </a:r>
            <a:r>
              <a:rPr lang="tr-TR" sz="2800" b="1" dirty="0" err="1" smtClean="0">
                <a:latin typeface="Arial" charset="0"/>
              </a:rPr>
              <a:t>pulpanın</a:t>
            </a:r>
            <a:r>
              <a:rPr lang="tr-TR" sz="2800" b="1" dirty="0" smtClean="0">
                <a:latin typeface="Arial" charset="0"/>
              </a:rPr>
              <a:t> canlılığını kaybetmesine neden olur. Gençlerde bu durum daha az </a:t>
            </a:r>
            <a:r>
              <a:rPr lang="tr-TR" sz="2800" b="1" dirty="0" err="1" smtClean="0">
                <a:latin typeface="Arial" charset="0"/>
              </a:rPr>
              <a:t>etikilidir</a:t>
            </a:r>
            <a:r>
              <a:rPr lang="tr-TR" sz="2800" b="1" dirty="0" smtClean="0">
                <a:latin typeface="Arial" charset="0"/>
              </a:rPr>
              <a:t>. Çünkü özellikle </a:t>
            </a:r>
            <a:r>
              <a:rPr lang="tr-TR" sz="2800" b="1" dirty="0" err="1" smtClean="0">
                <a:latin typeface="Arial" charset="0"/>
              </a:rPr>
              <a:t>apeksi</a:t>
            </a:r>
            <a:r>
              <a:rPr lang="tr-TR" sz="2800" b="1" dirty="0" smtClean="0">
                <a:latin typeface="Arial" charset="0"/>
              </a:rPr>
              <a:t> kapanmamış dişlerde kök ucundaki geniş ve tam oluşmamış damar şebekesinin tamir gücü daha fazladır.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DSC05373"/>
          <p:cNvPicPr>
            <a:picLocks noChangeAspect="1" noChangeArrowheads="1"/>
          </p:cNvPicPr>
          <p:nvPr/>
        </p:nvPicPr>
        <p:blipFill>
          <a:blip r:embed="rId2"/>
          <a:srcRect/>
          <a:stretch>
            <a:fillRect/>
          </a:stretch>
        </p:blipFill>
        <p:spPr bwMode="auto">
          <a:xfrm>
            <a:off x="2547938" y="3592513"/>
            <a:ext cx="3968750" cy="2978150"/>
          </a:xfrm>
          <a:prstGeom prst="rect">
            <a:avLst/>
          </a:prstGeom>
          <a:noFill/>
          <a:ln w="38100">
            <a:solidFill>
              <a:schemeClr val="tx1"/>
            </a:solidFill>
            <a:miter lim="800000"/>
            <a:headEnd/>
            <a:tailEnd/>
          </a:ln>
        </p:spPr>
      </p:pic>
      <p:pic>
        <p:nvPicPr>
          <p:cNvPr id="17411" name="Picture 4" descr="P1010154"/>
          <p:cNvPicPr>
            <a:picLocks noChangeAspect="1" noChangeArrowheads="1"/>
          </p:cNvPicPr>
          <p:nvPr/>
        </p:nvPicPr>
        <p:blipFill>
          <a:blip r:embed="rId3">
            <a:lum bright="12000" contrast="6000"/>
            <a:grayscl/>
          </a:blip>
          <a:srcRect l="5458" t="44800" r="3989" b="16740"/>
          <a:stretch>
            <a:fillRect/>
          </a:stretch>
        </p:blipFill>
        <p:spPr bwMode="auto">
          <a:xfrm>
            <a:off x="500063" y="476250"/>
            <a:ext cx="8137525" cy="2592388"/>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tr-TR" dirty="0" smtClean="0">
                <a:solidFill>
                  <a:srgbClr val="FFFF00"/>
                </a:solidFill>
                <a:latin typeface="Arial" charset="0"/>
              </a:rPr>
              <a:t>KRONİK TRAVMALAR</a:t>
            </a:r>
          </a:p>
        </p:txBody>
      </p:sp>
      <p:sp>
        <p:nvSpPr>
          <p:cNvPr id="14339"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tr-TR" smtClean="0"/>
              <a:t>	</a:t>
            </a:r>
            <a:r>
              <a:rPr lang="tr-TR" b="1" smtClean="0">
                <a:latin typeface="Arial" charset="0"/>
              </a:rPr>
              <a:t>Şiddetli olmayan ancak uzun süre devam eden travmalardır. Polimikrotravma’da denir. </a:t>
            </a:r>
          </a:p>
          <a:p>
            <a:pPr eaLnBrk="1" hangingPunct="1">
              <a:lnSpc>
                <a:spcPct val="90000"/>
              </a:lnSpc>
              <a:buFont typeface="Wingdings" pitchFamily="2" charset="2"/>
              <a:buNone/>
              <a:defRPr/>
            </a:pPr>
            <a:endParaRPr lang="tr-TR" b="1" smtClean="0">
              <a:latin typeface="Arial" charset="0"/>
            </a:endParaRPr>
          </a:p>
          <a:p>
            <a:pPr eaLnBrk="1" hangingPunct="1">
              <a:lnSpc>
                <a:spcPct val="90000"/>
              </a:lnSpc>
              <a:buFont typeface="Wingdings" pitchFamily="2" charset="2"/>
              <a:buNone/>
              <a:defRPr/>
            </a:pPr>
            <a:r>
              <a:rPr lang="tr-TR" b="1" smtClean="0">
                <a:latin typeface="Arial" charset="0"/>
              </a:rPr>
              <a:t>	Özellikle;</a:t>
            </a:r>
          </a:p>
          <a:p>
            <a:pPr eaLnBrk="1" hangingPunct="1">
              <a:lnSpc>
                <a:spcPct val="90000"/>
              </a:lnSpc>
              <a:buFont typeface="Wingdings" pitchFamily="2" charset="2"/>
              <a:buNone/>
              <a:defRPr/>
            </a:pPr>
            <a:r>
              <a:rPr lang="tr-TR" b="1" smtClean="0">
                <a:latin typeface="Arial" charset="0"/>
              </a:rPr>
              <a:t>- Bruksizm,</a:t>
            </a:r>
          </a:p>
          <a:p>
            <a:pPr eaLnBrk="1" hangingPunct="1">
              <a:lnSpc>
                <a:spcPct val="90000"/>
              </a:lnSpc>
              <a:buFont typeface="Wingdings" pitchFamily="2" charset="2"/>
              <a:buNone/>
              <a:defRPr/>
            </a:pPr>
            <a:r>
              <a:rPr lang="tr-TR" b="1" smtClean="0">
                <a:latin typeface="Arial" charset="0"/>
              </a:rPr>
              <a:t>- Örtülü kapanışta,</a:t>
            </a:r>
          </a:p>
          <a:p>
            <a:pPr eaLnBrk="1" hangingPunct="1">
              <a:lnSpc>
                <a:spcPct val="90000"/>
              </a:lnSpc>
              <a:buFont typeface="Wingdings" pitchFamily="2" charset="2"/>
              <a:buNone/>
              <a:defRPr/>
            </a:pPr>
            <a:r>
              <a:rPr lang="tr-TR" b="1" smtClean="0">
                <a:latin typeface="Arial" charset="0"/>
              </a:rPr>
              <a:t>- Yüksek yapılmış kronlar ve dolgularda görülür.</a:t>
            </a:r>
          </a:p>
          <a:p>
            <a:pPr eaLnBrk="1" hangingPunct="1">
              <a:lnSpc>
                <a:spcPct val="90000"/>
              </a:lnSpc>
              <a:buFont typeface="Wingdings" pitchFamily="2" charset="2"/>
              <a:buNone/>
              <a:defRPr/>
            </a:pPr>
            <a:endParaRPr lang="tr-TR" b="1" smtClean="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ite collapse due to aggressive bruxism habit"/>
          <p:cNvPicPr>
            <a:picLocks noGrp="1" noChangeAspect="1" noChangeArrowheads="1"/>
          </p:cNvPicPr>
          <p:nvPr>
            <p:ph idx="1"/>
          </p:nvPr>
        </p:nvPicPr>
        <p:blipFill>
          <a:blip r:embed="rId2"/>
          <a:srcRect/>
          <a:stretch>
            <a:fillRect/>
          </a:stretch>
        </p:blipFill>
        <p:spPr>
          <a:xfrm>
            <a:off x="5786438" y="500063"/>
            <a:ext cx="3048000" cy="2286000"/>
          </a:xfrm>
          <a:noFill/>
          <a:ln w="38100">
            <a:solidFill>
              <a:schemeClr val="tx1"/>
            </a:solidFill>
          </a:ln>
        </p:spPr>
      </p:pic>
      <p:sp>
        <p:nvSpPr>
          <p:cNvPr id="19459" name="4 Dikdörtgen"/>
          <p:cNvSpPr>
            <a:spLocks noChangeArrowheads="1"/>
          </p:cNvSpPr>
          <p:nvPr/>
        </p:nvSpPr>
        <p:spPr bwMode="auto">
          <a:xfrm>
            <a:off x="3619500" y="1428750"/>
            <a:ext cx="2095500" cy="584200"/>
          </a:xfrm>
          <a:prstGeom prst="rect">
            <a:avLst/>
          </a:prstGeom>
          <a:noFill/>
          <a:ln w="9525">
            <a:noFill/>
            <a:miter lim="800000"/>
            <a:headEnd/>
            <a:tailEnd/>
          </a:ln>
        </p:spPr>
        <p:txBody>
          <a:bodyPr wrap="none">
            <a:spAutoFit/>
          </a:bodyPr>
          <a:lstStyle/>
          <a:p>
            <a:pPr algn="l">
              <a:spcBef>
                <a:spcPct val="0"/>
              </a:spcBef>
              <a:buClrTx/>
              <a:buSzTx/>
            </a:pPr>
            <a:r>
              <a:rPr lang="tr-TR" sz="1800"/>
              <a:t> </a:t>
            </a:r>
            <a:r>
              <a:rPr lang="tr-TR"/>
              <a:t>Bruksizm</a:t>
            </a:r>
          </a:p>
        </p:txBody>
      </p:sp>
      <p:pic>
        <p:nvPicPr>
          <p:cNvPr id="19460" name="Picture 2" descr="http://t1.gstatic.com/images?q=tbn:P95JV12_h1OtZM:http://www.lemesosdental.com/UserFiles/Image/image008.jpg">
            <a:hlinkClick r:id="rId3"/>
          </p:cNvPr>
          <p:cNvPicPr>
            <a:picLocks noChangeAspect="1" noChangeArrowheads="1"/>
          </p:cNvPicPr>
          <p:nvPr/>
        </p:nvPicPr>
        <p:blipFill>
          <a:blip r:embed="rId4"/>
          <a:srcRect/>
          <a:stretch>
            <a:fillRect/>
          </a:stretch>
        </p:blipFill>
        <p:spPr bwMode="auto">
          <a:xfrm>
            <a:off x="5572125" y="3786188"/>
            <a:ext cx="3252788" cy="2147887"/>
          </a:xfrm>
          <a:prstGeom prst="rect">
            <a:avLst/>
          </a:prstGeom>
          <a:noFill/>
          <a:ln w="38100">
            <a:solidFill>
              <a:schemeClr val="tx1"/>
            </a:solidFill>
            <a:miter lim="800000"/>
            <a:headEnd/>
            <a:tailEnd/>
          </a:ln>
        </p:spPr>
      </p:pic>
      <p:sp>
        <p:nvSpPr>
          <p:cNvPr id="19461" name="6 Dikdörtgen"/>
          <p:cNvSpPr>
            <a:spLocks noChangeArrowheads="1"/>
          </p:cNvSpPr>
          <p:nvPr/>
        </p:nvSpPr>
        <p:spPr bwMode="auto">
          <a:xfrm>
            <a:off x="900113" y="4652963"/>
            <a:ext cx="3024187" cy="579437"/>
          </a:xfrm>
          <a:prstGeom prst="rect">
            <a:avLst/>
          </a:prstGeom>
          <a:noFill/>
          <a:ln w="9525">
            <a:noFill/>
            <a:miter lim="800000"/>
            <a:headEnd/>
            <a:tailEnd/>
          </a:ln>
        </p:spPr>
        <p:txBody>
          <a:bodyPr wrap="none">
            <a:spAutoFit/>
          </a:bodyPr>
          <a:lstStyle/>
          <a:p>
            <a:pPr algn="l">
              <a:spcBef>
                <a:spcPct val="0"/>
              </a:spcBef>
              <a:buClrTx/>
              <a:buSzTx/>
              <a:buFontTx/>
              <a:buNone/>
            </a:pPr>
            <a:r>
              <a:rPr lang="tr-TR"/>
              <a:t>Örtülü kapanış</a:t>
            </a:r>
            <a:endParaRPr lang="tr-TR">
              <a:latin typeface="Garamond" pitchFamily="18" charset="0"/>
            </a:endParaRPr>
          </a:p>
        </p:txBody>
      </p:sp>
      <p:pic>
        <p:nvPicPr>
          <p:cNvPr id="19462" name="Picture 4" descr="Severe tooth wear of the lower front teeth (attrition)"/>
          <p:cNvPicPr>
            <a:picLocks noChangeAspect="1" noChangeArrowheads="1"/>
          </p:cNvPicPr>
          <p:nvPr/>
        </p:nvPicPr>
        <p:blipFill>
          <a:blip r:embed="rId5"/>
          <a:srcRect/>
          <a:stretch>
            <a:fillRect/>
          </a:stretch>
        </p:blipFill>
        <p:spPr bwMode="auto">
          <a:xfrm>
            <a:off x="428625" y="476250"/>
            <a:ext cx="3048000" cy="2286000"/>
          </a:xfrm>
          <a:prstGeom prst="rect">
            <a:avLst/>
          </a:prstGeom>
          <a:noFill/>
          <a:ln w="38100">
            <a:solidFill>
              <a:schemeClr val="tx1"/>
            </a:solidFill>
            <a:miter lim="800000"/>
            <a:headEnd/>
            <a:tailEnd/>
          </a:ln>
        </p:spPr>
      </p:pic>
      <p:sp>
        <p:nvSpPr>
          <p:cNvPr id="16395" name="AutoShape 11"/>
          <p:cNvSpPr>
            <a:spLocks noChangeArrowheads="1"/>
          </p:cNvSpPr>
          <p:nvPr/>
        </p:nvSpPr>
        <p:spPr bwMode="auto">
          <a:xfrm>
            <a:off x="3995738" y="4868863"/>
            <a:ext cx="1296987" cy="215900"/>
          </a:xfrm>
          <a:prstGeom prst="rightArrow">
            <a:avLst>
              <a:gd name="adj1" fmla="val 50000"/>
              <a:gd name="adj2" fmla="val 150184"/>
            </a:avLst>
          </a:prstGeom>
          <a:solidFill>
            <a:schemeClr val="accent1"/>
          </a:solidFill>
          <a:ln w="9525" algn="ctr">
            <a:no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tr-TR" sz="4000" smtClean="0">
                <a:solidFill>
                  <a:srgbClr val="FF0000"/>
                </a:solidFill>
                <a:latin typeface="Arial" charset="0"/>
              </a:rPr>
              <a:t>3-DİŞ HEKİMİNİN HATALI UYGULAMALARI</a:t>
            </a:r>
          </a:p>
        </p:txBody>
      </p:sp>
      <p:sp>
        <p:nvSpPr>
          <p:cNvPr id="15363" name="Rectangle 3"/>
          <p:cNvSpPr>
            <a:spLocks noGrp="1" noChangeArrowheads="1"/>
          </p:cNvSpPr>
          <p:nvPr>
            <p:ph type="body" idx="1"/>
          </p:nvPr>
        </p:nvSpPr>
        <p:spPr>
          <a:xfrm>
            <a:off x="250825" y="1628775"/>
            <a:ext cx="8748713" cy="4752975"/>
          </a:xfrm>
        </p:spPr>
        <p:txBody>
          <a:bodyPr/>
          <a:lstStyle/>
          <a:p>
            <a:pPr algn="just" eaLnBrk="1" hangingPunct="1">
              <a:buFont typeface="Wingdings" pitchFamily="2" charset="2"/>
              <a:buNone/>
              <a:defRPr/>
            </a:pPr>
            <a:r>
              <a:rPr lang="tr-TR" dirty="0" smtClean="0"/>
              <a:t>	</a:t>
            </a:r>
          </a:p>
          <a:p>
            <a:pPr algn="just" eaLnBrk="1" hangingPunct="1">
              <a:buFont typeface="Wingdings" pitchFamily="2" charset="2"/>
              <a:buNone/>
              <a:defRPr/>
            </a:pPr>
            <a:r>
              <a:rPr lang="tr-TR" dirty="0" smtClean="0"/>
              <a:t>	</a:t>
            </a:r>
            <a:r>
              <a:rPr lang="tr-TR" b="1" dirty="0" smtClean="0">
                <a:latin typeface="Arial" charset="0"/>
              </a:rPr>
              <a:t>Diş kesimi ve diş </a:t>
            </a:r>
            <a:r>
              <a:rPr lang="tr-TR" b="1" dirty="0" err="1" smtClean="0">
                <a:latin typeface="Arial" charset="0"/>
              </a:rPr>
              <a:t>preparasyonunda</a:t>
            </a:r>
            <a:r>
              <a:rPr lang="tr-TR" b="1" dirty="0" smtClean="0">
                <a:latin typeface="Arial" charset="0"/>
              </a:rPr>
              <a:t> düşük ve yüksek devirli turlar kullanılır. Düşük devirli turlarda ısı gelişir ama en büyük problem vibrasyondur. Çünkü beraberinde fazla basınç getirir. Basınç, ısı, vibrasyon </a:t>
            </a:r>
            <a:r>
              <a:rPr lang="tr-TR" b="1" dirty="0" err="1" smtClean="0">
                <a:latin typeface="Arial" charset="0"/>
              </a:rPr>
              <a:t>pulpada</a:t>
            </a:r>
            <a:r>
              <a:rPr lang="tr-TR" b="1" dirty="0" smtClean="0">
                <a:latin typeface="Arial" charset="0"/>
              </a:rPr>
              <a:t> reaksiyonlar gelişmesine neden olur.</a:t>
            </a:r>
          </a:p>
          <a:p>
            <a:pPr algn="just" eaLnBrk="1" hangingPunct="1">
              <a:buFont typeface="Wingdings" pitchFamily="2" charset="2"/>
              <a:buNone/>
              <a:defRPr/>
            </a:pPr>
            <a:r>
              <a:rPr lang="tr-TR" b="1" dirty="0" smtClean="0">
                <a:latin typeface="Arial"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95288" y="714375"/>
            <a:ext cx="8748712" cy="4752975"/>
          </a:xfrm>
        </p:spPr>
        <p:txBody>
          <a:bodyPr/>
          <a:lstStyle/>
          <a:p>
            <a:pPr eaLnBrk="1" hangingPunct="1">
              <a:buFont typeface="Wingdings" pitchFamily="2" charset="2"/>
              <a:buNone/>
              <a:defRPr/>
            </a:pPr>
            <a:r>
              <a:rPr lang="tr-TR" dirty="0" smtClean="0"/>
              <a:t>	</a:t>
            </a:r>
          </a:p>
          <a:p>
            <a:pPr eaLnBrk="1" hangingPunct="1">
              <a:buFont typeface="Wingdings" pitchFamily="2" charset="2"/>
              <a:buNone/>
              <a:defRPr/>
            </a:pPr>
            <a:r>
              <a:rPr lang="tr-TR" b="1" dirty="0" smtClean="0">
                <a:latin typeface="Arial" pitchFamily="34" charset="0"/>
                <a:cs typeface="Arial" pitchFamily="34" charset="0"/>
              </a:rPr>
              <a:t>1-Derin </a:t>
            </a:r>
            <a:r>
              <a:rPr lang="tr-TR" b="1" dirty="0" err="1" smtClean="0">
                <a:latin typeface="Arial" pitchFamily="34" charset="0"/>
                <a:cs typeface="Arial" pitchFamily="34" charset="0"/>
              </a:rPr>
              <a:t>kavite</a:t>
            </a:r>
            <a:r>
              <a:rPr lang="tr-TR" b="1" dirty="0" smtClean="0">
                <a:latin typeface="Arial" pitchFamily="34" charset="0"/>
                <a:cs typeface="Arial" pitchFamily="34" charset="0"/>
              </a:rPr>
              <a:t> </a:t>
            </a:r>
            <a:r>
              <a:rPr lang="tr-TR" b="1" dirty="0" err="1" smtClean="0">
                <a:latin typeface="Arial" pitchFamily="34" charset="0"/>
                <a:cs typeface="Arial" pitchFamily="34" charset="0"/>
              </a:rPr>
              <a:t>preparasyonu</a:t>
            </a:r>
            <a:r>
              <a:rPr lang="tr-TR" b="1" dirty="0" smtClean="0">
                <a:latin typeface="Arial" pitchFamily="34" charset="0"/>
                <a:cs typeface="Arial" pitchFamily="34" charset="0"/>
              </a:rPr>
              <a:t> </a:t>
            </a:r>
          </a:p>
          <a:p>
            <a:pPr eaLnBrk="1" hangingPunct="1">
              <a:buFont typeface="Wingdings" pitchFamily="2" charset="2"/>
              <a:buNone/>
              <a:defRPr/>
            </a:pPr>
            <a:r>
              <a:rPr lang="tr-TR" b="1" dirty="0" smtClean="0">
                <a:latin typeface="Arial" charset="0"/>
              </a:rPr>
              <a:t>2- Yeterli su soğutması olmadan diş yapısının kaldırılması</a:t>
            </a:r>
          </a:p>
          <a:p>
            <a:pPr eaLnBrk="1" hangingPunct="1">
              <a:buFont typeface="Wingdings" pitchFamily="2" charset="2"/>
              <a:buNone/>
              <a:defRPr/>
            </a:pPr>
            <a:r>
              <a:rPr lang="tr-TR" b="1" dirty="0" smtClean="0">
                <a:latin typeface="Arial" charset="0"/>
              </a:rPr>
              <a:t>3-</a:t>
            </a:r>
            <a:r>
              <a:rPr lang="tr-TR" b="1" dirty="0" err="1" smtClean="0">
                <a:latin typeface="Arial" charset="0"/>
              </a:rPr>
              <a:t>Oklüzal</a:t>
            </a:r>
            <a:r>
              <a:rPr lang="tr-TR" b="1" dirty="0" smtClean="0">
                <a:latin typeface="Arial" charset="0"/>
              </a:rPr>
              <a:t> travma (yüksek yapılmış kron veya dolgu)</a:t>
            </a:r>
          </a:p>
          <a:p>
            <a:pPr eaLnBrk="1" hangingPunct="1">
              <a:buFont typeface="Wingdings" pitchFamily="2" charset="2"/>
              <a:buNone/>
              <a:defRPr/>
            </a:pPr>
            <a:r>
              <a:rPr lang="tr-TR" b="1" dirty="0" smtClean="0">
                <a:latin typeface="Arial" charset="0"/>
              </a:rPr>
              <a:t>4-Derin </a:t>
            </a:r>
            <a:r>
              <a:rPr lang="tr-TR" b="1" dirty="0" err="1" smtClean="0">
                <a:latin typeface="Arial" charset="0"/>
              </a:rPr>
              <a:t>Periodontal</a:t>
            </a:r>
            <a:r>
              <a:rPr lang="tr-TR" b="1" dirty="0" smtClean="0">
                <a:latin typeface="Arial" charset="0"/>
              </a:rPr>
              <a:t> </a:t>
            </a:r>
            <a:r>
              <a:rPr lang="tr-TR" b="1" dirty="0" err="1" smtClean="0">
                <a:latin typeface="Arial" charset="0"/>
              </a:rPr>
              <a:t>küretaj</a:t>
            </a:r>
            <a:endParaRPr lang="tr-TR" b="1" dirty="0" smtClean="0">
              <a:latin typeface="Arial" charset="0"/>
            </a:endParaRPr>
          </a:p>
          <a:p>
            <a:pPr eaLnBrk="1" hangingPunct="1">
              <a:buFont typeface="Wingdings" pitchFamily="2" charset="2"/>
              <a:buNone/>
              <a:defRPr/>
            </a:pPr>
            <a:r>
              <a:rPr lang="tr-TR" b="1" dirty="0" smtClean="0">
                <a:latin typeface="Arial" charset="0"/>
              </a:rPr>
              <a:t>5-Dişlerin </a:t>
            </a:r>
            <a:r>
              <a:rPr lang="tr-TR" b="1" dirty="0" err="1" smtClean="0">
                <a:latin typeface="Arial" charset="0"/>
              </a:rPr>
              <a:t>ortodontik</a:t>
            </a:r>
            <a:r>
              <a:rPr lang="tr-TR" b="1" dirty="0" smtClean="0">
                <a:latin typeface="Arial" charset="0"/>
              </a:rPr>
              <a:t> hareketlerinde fazla kuvvet uygulanması </a:t>
            </a:r>
            <a:r>
              <a:rPr lang="tr-TR" b="1" dirty="0" err="1" smtClean="0">
                <a:latin typeface="Arial" charset="0"/>
              </a:rPr>
              <a:t>pulpitise</a:t>
            </a:r>
            <a:r>
              <a:rPr lang="tr-TR" b="1" dirty="0" smtClean="0">
                <a:latin typeface="Arial" charset="0"/>
              </a:rPr>
              <a:t> yol açan diş hekiminin hatalı uygulamalarıdır.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79388" y="549275"/>
            <a:ext cx="8686800" cy="5173663"/>
          </a:xfrm>
        </p:spPr>
        <p:txBody>
          <a:bodyPr/>
          <a:lstStyle/>
          <a:p>
            <a:pPr eaLnBrk="1" hangingPunct="1">
              <a:lnSpc>
                <a:spcPct val="90000"/>
              </a:lnSpc>
              <a:buFont typeface="Wingdings" pitchFamily="2" charset="2"/>
              <a:buNone/>
              <a:defRPr/>
            </a:pPr>
            <a:r>
              <a:rPr lang="tr-TR" b="1" smtClean="0">
                <a:latin typeface="Arial" charset="0"/>
              </a:rPr>
              <a:t>1- BAKTERİLER</a:t>
            </a:r>
          </a:p>
          <a:p>
            <a:pPr eaLnBrk="1" hangingPunct="1">
              <a:lnSpc>
                <a:spcPct val="90000"/>
              </a:lnSpc>
              <a:buFont typeface="Wingdings" pitchFamily="2" charset="2"/>
              <a:buNone/>
              <a:defRPr/>
            </a:pPr>
            <a:endParaRPr lang="tr-TR" b="1" smtClean="0">
              <a:latin typeface="Arial" charset="0"/>
            </a:endParaRPr>
          </a:p>
          <a:p>
            <a:pPr eaLnBrk="1" hangingPunct="1">
              <a:lnSpc>
                <a:spcPct val="90000"/>
              </a:lnSpc>
              <a:buFont typeface="Wingdings" pitchFamily="2" charset="2"/>
              <a:buNone/>
              <a:defRPr/>
            </a:pPr>
            <a:r>
              <a:rPr lang="tr-TR" b="1" smtClean="0">
                <a:latin typeface="Arial" charset="0"/>
              </a:rPr>
              <a:t>2- TRAVMALAR</a:t>
            </a:r>
          </a:p>
          <a:p>
            <a:pPr eaLnBrk="1" hangingPunct="1">
              <a:lnSpc>
                <a:spcPct val="90000"/>
              </a:lnSpc>
              <a:buFont typeface="Wingdings" pitchFamily="2" charset="2"/>
              <a:buNone/>
              <a:defRPr/>
            </a:pPr>
            <a:endParaRPr lang="tr-TR" b="1" smtClean="0">
              <a:latin typeface="Arial" charset="0"/>
            </a:endParaRPr>
          </a:p>
          <a:p>
            <a:pPr eaLnBrk="1" hangingPunct="1">
              <a:lnSpc>
                <a:spcPct val="90000"/>
              </a:lnSpc>
              <a:buFont typeface="Wingdings" pitchFamily="2" charset="2"/>
              <a:buNone/>
              <a:defRPr/>
            </a:pPr>
            <a:r>
              <a:rPr lang="tr-TR" b="1" smtClean="0">
                <a:latin typeface="Arial" charset="0"/>
              </a:rPr>
              <a:t>3- DİŞ HEKİMİNİN HATALI UYGULAMALARI</a:t>
            </a:r>
          </a:p>
          <a:p>
            <a:pPr eaLnBrk="1" hangingPunct="1">
              <a:lnSpc>
                <a:spcPct val="90000"/>
              </a:lnSpc>
              <a:buFont typeface="Wingdings" pitchFamily="2" charset="2"/>
              <a:buNone/>
              <a:defRPr/>
            </a:pPr>
            <a:endParaRPr lang="tr-TR" b="1" smtClean="0">
              <a:latin typeface="Arial" charset="0"/>
            </a:endParaRPr>
          </a:p>
          <a:p>
            <a:pPr eaLnBrk="1" hangingPunct="1">
              <a:lnSpc>
                <a:spcPct val="90000"/>
              </a:lnSpc>
              <a:buFont typeface="Wingdings" pitchFamily="2" charset="2"/>
              <a:buNone/>
              <a:defRPr/>
            </a:pPr>
            <a:r>
              <a:rPr lang="tr-TR" b="1" smtClean="0">
                <a:latin typeface="Arial" charset="0"/>
              </a:rPr>
              <a:t>4- KÖK REZORBSİYONLARI</a:t>
            </a:r>
          </a:p>
          <a:p>
            <a:pPr eaLnBrk="1" hangingPunct="1">
              <a:lnSpc>
                <a:spcPct val="90000"/>
              </a:lnSpc>
              <a:buFont typeface="Wingdings" pitchFamily="2" charset="2"/>
              <a:buNone/>
              <a:defRPr/>
            </a:pPr>
            <a:endParaRPr lang="tr-TR" b="1" smtClean="0">
              <a:latin typeface="Arial" charset="0"/>
            </a:endParaRPr>
          </a:p>
          <a:p>
            <a:pPr eaLnBrk="1" hangingPunct="1">
              <a:lnSpc>
                <a:spcPct val="90000"/>
              </a:lnSpc>
              <a:buFont typeface="Wingdings" pitchFamily="2" charset="2"/>
              <a:buNone/>
              <a:defRPr/>
            </a:pPr>
            <a:r>
              <a:rPr lang="tr-TR" b="1" smtClean="0">
                <a:latin typeface="Arial" charset="0"/>
              </a:rPr>
              <a:t>5- RADYASYON</a:t>
            </a:r>
          </a:p>
          <a:p>
            <a:pPr eaLnBrk="1" hangingPunct="1">
              <a:lnSpc>
                <a:spcPct val="90000"/>
              </a:lnSpc>
              <a:buFont typeface="Wingdings" pitchFamily="2" charset="2"/>
              <a:buNone/>
              <a:defRPr/>
            </a:pPr>
            <a:endParaRPr lang="tr-TR" b="1" smtClean="0">
              <a:latin typeface="Arial" charset="0"/>
            </a:endParaRPr>
          </a:p>
          <a:p>
            <a:pPr eaLnBrk="1" hangingPunct="1">
              <a:lnSpc>
                <a:spcPct val="90000"/>
              </a:lnSpc>
              <a:buFont typeface="Wingdings" pitchFamily="2" charset="2"/>
              <a:buNone/>
              <a:defRPr/>
            </a:pPr>
            <a:r>
              <a:rPr lang="tr-TR" b="1" smtClean="0">
                <a:latin typeface="Arial" charset="0"/>
              </a:rPr>
              <a:t>6- İDYOPATİK NEDENLER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14313" y="500063"/>
            <a:ext cx="5176837" cy="5545137"/>
          </a:xfrm>
        </p:spPr>
        <p:txBody>
          <a:bodyPr/>
          <a:lstStyle/>
          <a:p>
            <a:pPr eaLnBrk="1" hangingPunct="1">
              <a:buFont typeface="Wingdings" pitchFamily="2" charset="2"/>
              <a:buNone/>
              <a:defRPr/>
            </a:pPr>
            <a:r>
              <a:rPr lang="tr-TR" sz="2400" b="1" dirty="0" smtClean="0">
                <a:latin typeface="Arial" charset="0"/>
              </a:rPr>
              <a:t>	Bunlardan kaçınmak için;</a:t>
            </a:r>
          </a:p>
          <a:p>
            <a:pPr eaLnBrk="1" hangingPunct="1">
              <a:buFont typeface="Wingdings" pitchFamily="2" charset="2"/>
              <a:buNone/>
              <a:defRPr/>
            </a:pPr>
            <a:endParaRPr lang="tr-TR" sz="2400" b="1" dirty="0" smtClean="0">
              <a:latin typeface="Arial" charset="0"/>
            </a:endParaRPr>
          </a:p>
          <a:p>
            <a:pPr eaLnBrk="1" hangingPunct="1">
              <a:buFont typeface="Wingdings" pitchFamily="2" charset="2"/>
              <a:buNone/>
              <a:defRPr/>
            </a:pPr>
            <a:r>
              <a:rPr lang="tr-TR" sz="2400" b="1" dirty="0" smtClean="0">
                <a:latin typeface="Arial" charset="0"/>
              </a:rPr>
              <a:t>	- Keskin olmayan </a:t>
            </a:r>
            <a:r>
              <a:rPr lang="tr-TR" sz="2400" b="1" dirty="0" err="1" smtClean="0">
                <a:latin typeface="Arial" charset="0"/>
              </a:rPr>
              <a:t>frezler</a:t>
            </a:r>
            <a:r>
              <a:rPr lang="tr-TR" sz="2400" b="1" dirty="0" smtClean="0">
                <a:latin typeface="Arial" charset="0"/>
              </a:rPr>
              <a:t> kullanılmamalı,</a:t>
            </a:r>
          </a:p>
          <a:p>
            <a:pPr eaLnBrk="1" hangingPunct="1">
              <a:buFont typeface="Wingdings" pitchFamily="2" charset="2"/>
              <a:buNone/>
              <a:defRPr/>
            </a:pPr>
            <a:r>
              <a:rPr lang="tr-TR" sz="2400" b="1" dirty="0" smtClean="0">
                <a:latin typeface="Arial" charset="0"/>
              </a:rPr>
              <a:t> </a:t>
            </a:r>
          </a:p>
          <a:p>
            <a:pPr eaLnBrk="1" hangingPunct="1">
              <a:buFont typeface="Wingdings" pitchFamily="2" charset="2"/>
              <a:buNone/>
              <a:defRPr/>
            </a:pPr>
            <a:r>
              <a:rPr lang="tr-TR" sz="2400" b="1" dirty="0" smtClean="0">
                <a:latin typeface="Arial" charset="0"/>
              </a:rPr>
              <a:t>	- </a:t>
            </a:r>
            <a:r>
              <a:rPr lang="tr-TR" sz="2400" b="1" dirty="0" err="1" smtClean="0">
                <a:latin typeface="Arial" charset="0"/>
              </a:rPr>
              <a:t>Frezler</a:t>
            </a:r>
            <a:r>
              <a:rPr lang="tr-TR" sz="2400" b="1" dirty="0" smtClean="0">
                <a:latin typeface="Arial" charset="0"/>
              </a:rPr>
              <a:t> diş üzerinde uzun süre tutulmamalı, genellikle virgül şeklinde hareketlerle </a:t>
            </a:r>
            <a:r>
              <a:rPr lang="tr-TR" sz="2400" b="1" dirty="0" err="1" smtClean="0">
                <a:latin typeface="Arial" charset="0"/>
              </a:rPr>
              <a:t>preparasyon</a:t>
            </a:r>
            <a:r>
              <a:rPr lang="tr-TR" sz="2400" b="1" dirty="0" smtClean="0">
                <a:latin typeface="Arial" charset="0"/>
              </a:rPr>
              <a:t> yapılmalı,</a:t>
            </a:r>
          </a:p>
          <a:p>
            <a:pPr eaLnBrk="1" hangingPunct="1">
              <a:buFont typeface="Wingdings" pitchFamily="2" charset="2"/>
              <a:buNone/>
              <a:defRPr/>
            </a:pPr>
            <a:endParaRPr lang="tr-TR" sz="2400" b="1" dirty="0" smtClean="0">
              <a:latin typeface="Arial" charset="0"/>
            </a:endParaRPr>
          </a:p>
          <a:p>
            <a:pPr eaLnBrk="1" hangingPunct="1">
              <a:buFont typeface="Wingdings" pitchFamily="2" charset="2"/>
              <a:buNone/>
              <a:defRPr/>
            </a:pPr>
            <a:r>
              <a:rPr lang="tr-TR" sz="2400" b="1" dirty="0" smtClean="0">
                <a:latin typeface="Arial" charset="0"/>
              </a:rPr>
              <a:t>	-Dolguların parlatılması esnasında (Polisaj) sürtünmeye bağlı olarak ısı meydana gelmemesi için su soğutması kullanılmalıdır .</a:t>
            </a:r>
          </a:p>
          <a:p>
            <a:pPr eaLnBrk="1" hangingPunct="1">
              <a:defRPr/>
            </a:pPr>
            <a:endParaRPr lang="tr-TR" sz="2400" b="1" dirty="0" smtClean="0">
              <a:latin typeface="Arial" charset="0"/>
            </a:endParaRPr>
          </a:p>
        </p:txBody>
      </p:sp>
      <p:pic>
        <p:nvPicPr>
          <p:cNvPr id="22531" name="Picture 4" descr="http://t3.gstatic.com/images?q=tbn:dvNDbio8pr24HM:http://www.dimsandental.com/kerr/02opticlean002.jpg">
            <a:hlinkClick r:id="rId2"/>
          </p:cNvPr>
          <p:cNvPicPr>
            <a:picLocks noChangeAspect="1" noChangeArrowheads="1"/>
          </p:cNvPicPr>
          <p:nvPr/>
        </p:nvPicPr>
        <p:blipFill>
          <a:blip r:embed="rId3"/>
          <a:srcRect/>
          <a:stretch>
            <a:fillRect/>
          </a:stretch>
        </p:blipFill>
        <p:spPr bwMode="auto">
          <a:xfrm>
            <a:off x="5176838" y="419100"/>
            <a:ext cx="3571875" cy="1641475"/>
          </a:xfrm>
          <a:prstGeom prst="rect">
            <a:avLst/>
          </a:prstGeom>
          <a:noFill/>
          <a:ln w="38100">
            <a:solidFill>
              <a:schemeClr val="tx1"/>
            </a:solidFill>
            <a:miter lim="800000"/>
            <a:headEnd/>
            <a:tailEnd/>
          </a:ln>
        </p:spPr>
      </p:pic>
      <p:pic>
        <p:nvPicPr>
          <p:cNvPr id="22532" name="Picture 6" descr="P1010041"/>
          <p:cNvPicPr>
            <a:picLocks noChangeAspect="1" noChangeArrowheads="1"/>
          </p:cNvPicPr>
          <p:nvPr/>
        </p:nvPicPr>
        <p:blipFill>
          <a:blip r:embed="rId4"/>
          <a:srcRect l="40446" t="22473" r="32092" b="40918"/>
          <a:stretch>
            <a:fillRect/>
          </a:stretch>
        </p:blipFill>
        <p:spPr bwMode="auto">
          <a:xfrm>
            <a:off x="6043613" y="2276475"/>
            <a:ext cx="2057400" cy="2057400"/>
          </a:xfrm>
          <a:prstGeom prst="rect">
            <a:avLst/>
          </a:prstGeom>
          <a:noFill/>
          <a:ln w="38100">
            <a:solidFill>
              <a:schemeClr val="tx1"/>
            </a:solidFill>
            <a:miter lim="800000"/>
            <a:headEnd/>
            <a:tailEnd/>
          </a:ln>
        </p:spPr>
      </p:pic>
      <p:pic>
        <p:nvPicPr>
          <p:cNvPr id="22533" name="Picture 7" descr="P1010049"/>
          <p:cNvPicPr>
            <a:picLocks noChangeAspect="1" noChangeArrowheads="1"/>
          </p:cNvPicPr>
          <p:nvPr/>
        </p:nvPicPr>
        <p:blipFill>
          <a:blip r:embed="rId5"/>
          <a:srcRect l="37201" t="34715" r="37273" b="41469"/>
          <a:stretch>
            <a:fillRect/>
          </a:stretch>
        </p:blipFill>
        <p:spPr bwMode="auto">
          <a:xfrm>
            <a:off x="5580063" y="4508500"/>
            <a:ext cx="2971800" cy="2079625"/>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2857500" y="1071563"/>
            <a:ext cx="6121400" cy="6013450"/>
          </a:xfrm>
          <a:prstGeom prst="rect">
            <a:avLst/>
          </a:prstGeom>
          <a:noFill/>
          <a:ln w="9525" algn="ctr">
            <a:noFill/>
            <a:miter lim="800000"/>
            <a:headEnd/>
            <a:tailEnd/>
          </a:ln>
        </p:spPr>
        <p:txBody>
          <a:bodyPr>
            <a:spAutoFit/>
          </a:bodyPr>
          <a:lstStyle/>
          <a:p>
            <a:pPr marL="342900" indent="-342900" algn="just"/>
            <a:r>
              <a:rPr lang="tr-TR"/>
              <a:t>	</a:t>
            </a:r>
            <a:r>
              <a:rPr lang="tr-TR" sz="2000">
                <a:solidFill>
                  <a:srgbClr val="FFFF00"/>
                </a:solidFill>
              </a:rPr>
              <a:t>Resorbsiyon, osteoklastlar tarafından diş dokusunun yıkılmasıdır. Dişin mineralize dokuları normalde rezorbe olmaz. </a:t>
            </a:r>
            <a:r>
              <a:rPr lang="tr-TR" sz="2000"/>
              <a:t>Kök kanalı içinde predentin, kök kanalı dış yüzeyinde ise odontoblastlar, sementoblastlar ve presementum bu rezorbsiyonları önleyen faktörlerdir. </a:t>
            </a:r>
            <a:r>
              <a:rPr lang="tr-TR" sz="2000">
                <a:solidFill>
                  <a:srgbClr val="FFFF00"/>
                </a:solidFill>
              </a:rPr>
              <a:t>Predentin ve presementin demineralize olduğu ya da presementin mekanik olarak hasar gördüğü durumlarda resorbsiyon oluşmaya başlar.</a:t>
            </a:r>
          </a:p>
          <a:p>
            <a:pPr marL="342900" indent="-342900" algn="just"/>
            <a:endParaRPr lang="tr-TR" sz="2000"/>
          </a:p>
          <a:p>
            <a:pPr marL="342900" indent="-342900" algn="just"/>
            <a:r>
              <a:rPr lang="tr-TR" sz="2000"/>
              <a:t>	Dış rezorbsiyon periodontal aralıktan kaynaklanır ve sementi, dentini rezorbe ederek pulpaya ulaşır ve pulpitis oluşumuna sebep olur.</a:t>
            </a:r>
          </a:p>
          <a:p>
            <a:pPr marL="342900" indent="-342900"/>
            <a:endParaRPr lang="tr-TR" sz="2400"/>
          </a:p>
          <a:p>
            <a:pPr marL="342900" indent="-342900">
              <a:spcBef>
                <a:spcPct val="50000"/>
              </a:spcBef>
              <a:buClrTx/>
              <a:buSzTx/>
              <a:buFontTx/>
              <a:buNone/>
            </a:pPr>
            <a:endParaRPr lang="tr-TR" sz="2400">
              <a:latin typeface="Comic Sans MS" pitchFamily="66" charset="0"/>
            </a:endParaRPr>
          </a:p>
        </p:txBody>
      </p:sp>
      <p:sp>
        <p:nvSpPr>
          <p:cNvPr id="40965" name="Rectangle 5"/>
          <p:cNvSpPr>
            <a:spLocks noChangeArrowheads="1"/>
          </p:cNvSpPr>
          <p:nvPr/>
        </p:nvSpPr>
        <p:spPr bwMode="auto">
          <a:xfrm>
            <a:off x="1116013" y="188913"/>
            <a:ext cx="6954837" cy="701675"/>
          </a:xfrm>
          <a:prstGeom prst="rect">
            <a:avLst/>
          </a:prstGeom>
          <a:noFill/>
          <a:ln w="9525">
            <a:noFill/>
            <a:miter lim="800000"/>
            <a:headEnd/>
            <a:tailEnd/>
          </a:ln>
          <a:effectLst/>
        </p:spPr>
        <p:txBody>
          <a:bodyPr wrap="none">
            <a:spAutoFit/>
          </a:bodyPr>
          <a:lstStyle/>
          <a:p>
            <a:pPr algn="l">
              <a:spcBef>
                <a:spcPct val="0"/>
              </a:spcBef>
              <a:buClrTx/>
              <a:buSzTx/>
              <a:buFontTx/>
              <a:buNone/>
              <a:defRPr/>
            </a:pPr>
            <a:r>
              <a:rPr lang="tr-TR" sz="4000">
                <a:solidFill>
                  <a:srgbClr val="FF3300"/>
                </a:solidFill>
                <a:effectLst>
                  <a:outerShdw blurRad="38100" dist="38100" dir="2700000" algn="tl">
                    <a:srgbClr val="000000"/>
                  </a:outerShdw>
                </a:effectLst>
              </a:rPr>
              <a:t>4- KÖK REZORBSİYONLARI</a:t>
            </a:r>
          </a:p>
        </p:txBody>
      </p:sp>
      <p:pic>
        <p:nvPicPr>
          <p:cNvPr id="23556" name="Picture 6"/>
          <p:cNvPicPr>
            <a:picLocks noChangeAspect="1" noChangeArrowheads="1"/>
          </p:cNvPicPr>
          <p:nvPr/>
        </p:nvPicPr>
        <p:blipFill>
          <a:blip r:embed="rId2"/>
          <a:srcRect/>
          <a:stretch>
            <a:fillRect/>
          </a:stretch>
        </p:blipFill>
        <p:spPr bwMode="auto">
          <a:xfrm>
            <a:off x="785813" y="1000125"/>
            <a:ext cx="1800225" cy="2724150"/>
          </a:xfrm>
          <a:prstGeom prst="rect">
            <a:avLst/>
          </a:prstGeom>
          <a:noFill/>
          <a:ln w="57150">
            <a:solidFill>
              <a:schemeClr val="tx1"/>
            </a:solidFill>
            <a:miter lim="800000"/>
            <a:headEnd/>
            <a:tailEnd/>
          </a:ln>
        </p:spPr>
      </p:pic>
      <p:pic>
        <p:nvPicPr>
          <p:cNvPr id="23557" name="Picture 7"/>
          <p:cNvPicPr>
            <a:picLocks noChangeAspect="1" noChangeArrowheads="1"/>
          </p:cNvPicPr>
          <p:nvPr/>
        </p:nvPicPr>
        <p:blipFill>
          <a:blip r:embed="rId3">
            <a:grayscl/>
          </a:blip>
          <a:srcRect/>
          <a:stretch>
            <a:fillRect/>
          </a:stretch>
        </p:blipFill>
        <p:spPr bwMode="auto">
          <a:xfrm>
            <a:off x="500063" y="3857625"/>
            <a:ext cx="2257425" cy="273685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foto4"/>
          <p:cNvPicPr>
            <a:picLocks noChangeAspect="1" noChangeArrowheads="1"/>
          </p:cNvPicPr>
          <p:nvPr/>
        </p:nvPicPr>
        <p:blipFill>
          <a:blip r:embed="rId2"/>
          <a:srcRect/>
          <a:stretch>
            <a:fillRect/>
          </a:stretch>
        </p:blipFill>
        <p:spPr bwMode="auto">
          <a:xfrm>
            <a:off x="6213475" y="3573463"/>
            <a:ext cx="2030413" cy="3141662"/>
          </a:xfrm>
          <a:prstGeom prst="rect">
            <a:avLst/>
          </a:prstGeom>
          <a:noFill/>
          <a:ln w="57150">
            <a:solidFill>
              <a:schemeClr val="tx1"/>
            </a:solidFill>
            <a:miter lim="800000"/>
            <a:headEnd/>
            <a:tailEnd/>
          </a:ln>
        </p:spPr>
      </p:pic>
      <p:pic>
        <p:nvPicPr>
          <p:cNvPr id="24579" name="Picture 5" descr="foto22"/>
          <p:cNvPicPr>
            <a:picLocks noChangeAspect="1" noChangeArrowheads="1"/>
          </p:cNvPicPr>
          <p:nvPr/>
        </p:nvPicPr>
        <p:blipFill>
          <a:blip r:embed="rId3"/>
          <a:srcRect/>
          <a:stretch>
            <a:fillRect/>
          </a:stretch>
        </p:blipFill>
        <p:spPr bwMode="auto">
          <a:xfrm>
            <a:off x="323850" y="3789363"/>
            <a:ext cx="4051300" cy="2644775"/>
          </a:xfrm>
          <a:prstGeom prst="rect">
            <a:avLst/>
          </a:prstGeom>
          <a:noFill/>
          <a:ln w="57150">
            <a:solidFill>
              <a:schemeClr val="tx1"/>
            </a:solidFill>
            <a:miter lim="800000"/>
            <a:headEnd/>
            <a:tailEnd/>
          </a:ln>
        </p:spPr>
      </p:pic>
      <p:sp>
        <p:nvSpPr>
          <p:cNvPr id="39943" name="AutoShape 7"/>
          <p:cNvSpPr>
            <a:spLocks noChangeArrowheads="1"/>
          </p:cNvSpPr>
          <p:nvPr/>
        </p:nvSpPr>
        <p:spPr bwMode="auto">
          <a:xfrm>
            <a:off x="4643438" y="4868863"/>
            <a:ext cx="1152525" cy="358775"/>
          </a:xfrm>
          <a:prstGeom prst="rightArrow">
            <a:avLst>
              <a:gd name="adj1" fmla="val 50000"/>
              <a:gd name="adj2" fmla="val 80310"/>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pic>
        <p:nvPicPr>
          <p:cNvPr id="24581" name="Picture 8"/>
          <p:cNvPicPr>
            <a:picLocks noChangeAspect="1" noChangeArrowheads="1"/>
          </p:cNvPicPr>
          <p:nvPr/>
        </p:nvPicPr>
        <p:blipFill>
          <a:blip r:embed="rId4"/>
          <a:srcRect/>
          <a:stretch>
            <a:fillRect/>
          </a:stretch>
        </p:blipFill>
        <p:spPr bwMode="auto">
          <a:xfrm>
            <a:off x="4643438" y="403225"/>
            <a:ext cx="2251075" cy="2881313"/>
          </a:xfrm>
          <a:prstGeom prst="rect">
            <a:avLst/>
          </a:prstGeom>
          <a:noFill/>
          <a:ln w="38100">
            <a:solidFill>
              <a:schemeClr val="tx1"/>
            </a:solidFill>
            <a:miter lim="800000"/>
            <a:headEnd/>
            <a:tailEnd/>
          </a:ln>
        </p:spPr>
      </p:pic>
      <p:pic>
        <p:nvPicPr>
          <p:cNvPr id="24582" name="Picture 9" descr="DSCF0032"/>
          <p:cNvPicPr>
            <a:picLocks noChangeAspect="1" noChangeArrowheads="1"/>
          </p:cNvPicPr>
          <p:nvPr/>
        </p:nvPicPr>
        <p:blipFill>
          <a:blip r:embed="rId5">
            <a:lum bright="-12000"/>
            <a:grayscl/>
          </a:blip>
          <a:srcRect l="66786" t="20364" r="8414" b="21123"/>
          <a:stretch>
            <a:fillRect/>
          </a:stretch>
        </p:blipFill>
        <p:spPr bwMode="auto">
          <a:xfrm>
            <a:off x="1908175" y="333375"/>
            <a:ext cx="1627188" cy="2879725"/>
          </a:xfrm>
          <a:prstGeom prst="rect">
            <a:avLst/>
          </a:prstGeom>
          <a:noFill/>
          <a:ln w="57150">
            <a:solidFill>
              <a:schemeClr val="tx1"/>
            </a:solidFill>
            <a:miter lim="800000"/>
            <a:headEnd/>
            <a:tailEnd/>
          </a:ln>
        </p:spPr>
      </p:pic>
      <p:sp>
        <p:nvSpPr>
          <p:cNvPr id="39946" name="Line 10"/>
          <p:cNvSpPr>
            <a:spLocks noChangeShapeType="1"/>
          </p:cNvSpPr>
          <p:nvPr/>
        </p:nvSpPr>
        <p:spPr bwMode="auto">
          <a:xfrm>
            <a:off x="2987675" y="4868863"/>
            <a:ext cx="3384550" cy="1368425"/>
          </a:xfrm>
          <a:prstGeom prst="line">
            <a:avLst/>
          </a:prstGeom>
          <a:noFill/>
          <a:ln w="28575">
            <a:solidFill>
              <a:schemeClr val="tx1"/>
            </a:solidFill>
            <a:round/>
            <a:headEnd/>
            <a:tailEnd type="triangle" w="med" len="med"/>
          </a:ln>
          <a:effectLst/>
        </p:spPr>
        <p:txBody>
          <a:bodyPr/>
          <a:lstStyle/>
          <a:p>
            <a:pPr>
              <a:defRPr/>
            </a:pPr>
            <a:endParaRPr lang="tr-T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7"/>
          <p:cNvSpPr txBox="1">
            <a:spLocks noChangeArrowheads="1"/>
          </p:cNvSpPr>
          <p:nvPr/>
        </p:nvSpPr>
        <p:spPr bwMode="auto">
          <a:xfrm>
            <a:off x="592138" y="1228725"/>
            <a:ext cx="184150" cy="366713"/>
          </a:xfrm>
          <a:prstGeom prst="rect">
            <a:avLst/>
          </a:prstGeom>
          <a:noFill/>
          <a:ln w="9525">
            <a:noFill/>
            <a:miter lim="800000"/>
            <a:headEnd/>
            <a:tailEnd/>
          </a:ln>
        </p:spPr>
        <p:txBody>
          <a:bodyPr wrap="none">
            <a:spAutoFit/>
          </a:bodyPr>
          <a:lstStyle/>
          <a:p>
            <a:pPr algn="l">
              <a:spcBef>
                <a:spcPct val="0"/>
              </a:spcBef>
              <a:buClrTx/>
              <a:buSzTx/>
              <a:buFontTx/>
              <a:buNone/>
            </a:pPr>
            <a:endParaRPr lang="tr-TR" sz="1800" b="0">
              <a:latin typeface="Garamond" pitchFamily="18" charset="0"/>
            </a:endParaRPr>
          </a:p>
        </p:txBody>
      </p:sp>
      <p:sp>
        <p:nvSpPr>
          <p:cNvPr id="19464" name="Rectangle 8"/>
          <p:cNvSpPr>
            <a:spLocks noChangeArrowheads="1"/>
          </p:cNvSpPr>
          <p:nvPr/>
        </p:nvSpPr>
        <p:spPr bwMode="auto">
          <a:xfrm>
            <a:off x="2555875" y="188913"/>
            <a:ext cx="4251325" cy="695325"/>
          </a:xfrm>
          <a:prstGeom prst="rect">
            <a:avLst/>
          </a:prstGeom>
          <a:noFill/>
          <a:ln w="9525">
            <a:noFill/>
            <a:miter lim="800000"/>
            <a:headEnd/>
            <a:tailEnd/>
          </a:ln>
          <a:effectLst/>
        </p:spPr>
        <p:txBody>
          <a:bodyPr wrap="none">
            <a:spAutoFit/>
          </a:bodyPr>
          <a:lstStyle/>
          <a:p>
            <a:pPr algn="l">
              <a:lnSpc>
                <a:spcPct val="90000"/>
              </a:lnSpc>
              <a:defRPr/>
            </a:pPr>
            <a:r>
              <a:rPr lang="tr-TR" sz="4400">
                <a:solidFill>
                  <a:srgbClr val="FF3300"/>
                </a:solidFill>
                <a:effectLst>
                  <a:outerShdw blurRad="38100" dist="38100" dir="2700000" algn="tl">
                    <a:srgbClr val="000000"/>
                  </a:outerShdw>
                </a:effectLst>
              </a:rPr>
              <a:t>5-RADYASYON</a:t>
            </a:r>
          </a:p>
        </p:txBody>
      </p:sp>
      <p:pic>
        <p:nvPicPr>
          <p:cNvPr id="25604" name="Picture 10" descr="biberon_curugu2"/>
          <p:cNvPicPr>
            <a:picLocks noChangeAspect="1" noChangeArrowheads="1"/>
          </p:cNvPicPr>
          <p:nvPr/>
        </p:nvPicPr>
        <p:blipFill>
          <a:blip r:embed="rId2"/>
          <a:srcRect/>
          <a:stretch>
            <a:fillRect/>
          </a:stretch>
        </p:blipFill>
        <p:spPr bwMode="auto">
          <a:xfrm>
            <a:off x="458788" y="1916113"/>
            <a:ext cx="3608387" cy="2384425"/>
          </a:xfrm>
          <a:prstGeom prst="rect">
            <a:avLst/>
          </a:prstGeom>
          <a:noFill/>
          <a:ln w="38100">
            <a:solidFill>
              <a:schemeClr val="tx1"/>
            </a:solidFill>
            <a:miter lim="800000"/>
            <a:headEnd/>
            <a:tailEnd/>
          </a:ln>
        </p:spPr>
      </p:pic>
      <p:sp>
        <p:nvSpPr>
          <p:cNvPr id="25605" name="Text Box 11"/>
          <p:cNvSpPr txBox="1">
            <a:spLocks noChangeArrowheads="1"/>
          </p:cNvSpPr>
          <p:nvPr/>
        </p:nvSpPr>
        <p:spPr bwMode="auto">
          <a:xfrm>
            <a:off x="1095375" y="4325938"/>
            <a:ext cx="184150" cy="366712"/>
          </a:xfrm>
          <a:prstGeom prst="rect">
            <a:avLst/>
          </a:prstGeom>
          <a:noFill/>
          <a:ln w="9525">
            <a:noFill/>
            <a:miter lim="800000"/>
            <a:headEnd/>
            <a:tailEnd/>
          </a:ln>
        </p:spPr>
        <p:txBody>
          <a:bodyPr wrap="none">
            <a:spAutoFit/>
          </a:bodyPr>
          <a:lstStyle/>
          <a:p>
            <a:pPr algn="l">
              <a:spcBef>
                <a:spcPct val="0"/>
              </a:spcBef>
              <a:buClrTx/>
              <a:buSzTx/>
              <a:buFontTx/>
              <a:buNone/>
            </a:pPr>
            <a:endParaRPr lang="tr-TR" sz="1800" b="0">
              <a:latin typeface="Garamond" pitchFamily="18" charset="0"/>
            </a:endParaRPr>
          </a:p>
        </p:txBody>
      </p:sp>
      <p:sp>
        <p:nvSpPr>
          <p:cNvPr id="25606" name="Text Box 12"/>
          <p:cNvSpPr txBox="1">
            <a:spLocks noChangeArrowheads="1"/>
          </p:cNvSpPr>
          <p:nvPr/>
        </p:nvSpPr>
        <p:spPr bwMode="auto">
          <a:xfrm>
            <a:off x="3924300" y="1196975"/>
            <a:ext cx="4967288" cy="4248150"/>
          </a:xfrm>
          <a:prstGeom prst="rect">
            <a:avLst/>
          </a:prstGeom>
          <a:noFill/>
          <a:ln w="9525" algn="ctr">
            <a:noFill/>
            <a:miter lim="800000"/>
            <a:headEnd/>
            <a:tailEnd/>
          </a:ln>
        </p:spPr>
        <p:txBody>
          <a:bodyPr>
            <a:spAutoFit/>
          </a:bodyPr>
          <a:lstStyle/>
          <a:p>
            <a:pPr marL="342900" indent="-342900" algn="just"/>
            <a:r>
              <a:rPr lang="tr-TR" sz="1400"/>
              <a:t>	</a:t>
            </a:r>
            <a:r>
              <a:rPr lang="tr-TR" sz="1600"/>
              <a:t>Diş çürükleri radyoterapinin en önemli komplikasyonlarından biridir. Radyoterapinin 2. haftasından itibaren </a:t>
            </a:r>
            <a:r>
              <a:rPr lang="tr-TR" sz="1600">
                <a:solidFill>
                  <a:srgbClr val="FFFF00"/>
                </a:solidFill>
              </a:rPr>
              <a:t>tükürük akış hızının azalması ve buna bağlı olarak tükürük tamponlama kapasitesinin düşmesi</a:t>
            </a:r>
            <a:r>
              <a:rPr lang="tr-TR" sz="1600"/>
              <a:t> kariojenik mikroorganizma sayısında bir artışa neden olur. Hasta tedavi başlangıcında düşük çürük riskinde olsa bile, yukarıdaki koşullar hastanın çürük riskini çok yüksek düzeylere çıkarır. Ağız kuruluğu iyileşmesinin, radyoterapinin bitiminden iki yıl sonrasına kadar uzayabilmesi hastanın kontrollerinin ve koruyucu programının devamlılığı açısından önem taşır</a:t>
            </a:r>
            <a:r>
              <a:rPr lang="tr-TR" sz="1600">
                <a:solidFill>
                  <a:srgbClr val="FFFF00"/>
                </a:solidFill>
              </a:rPr>
              <a:t>. Ağız kuruluğu ve mukositis nedeniyle ortaya çıkan yutkunma güçlüğü de hastaya ilave bir rahatsızlık verir.</a:t>
            </a:r>
            <a:br>
              <a:rPr lang="tr-TR" sz="1600">
                <a:solidFill>
                  <a:srgbClr val="FFFF00"/>
                </a:solidFill>
              </a:rPr>
            </a:br>
            <a:endParaRPr lang="tr-TR" sz="1600">
              <a:solidFill>
                <a:srgbClr val="FFFF00"/>
              </a:solidFill>
            </a:endParaRPr>
          </a:p>
        </p:txBody>
      </p:sp>
      <p:sp>
        <p:nvSpPr>
          <p:cNvPr id="25607" name="Rectangle 13"/>
          <p:cNvSpPr>
            <a:spLocks noChangeArrowheads="1"/>
          </p:cNvSpPr>
          <p:nvPr/>
        </p:nvSpPr>
        <p:spPr bwMode="auto">
          <a:xfrm>
            <a:off x="250825" y="5699125"/>
            <a:ext cx="8497888" cy="825500"/>
          </a:xfrm>
          <a:prstGeom prst="rect">
            <a:avLst/>
          </a:prstGeom>
          <a:noFill/>
          <a:ln w="9525" algn="ctr">
            <a:noFill/>
            <a:miter lim="800000"/>
            <a:headEnd/>
            <a:tailEnd/>
          </a:ln>
        </p:spPr>
        <p:txBody>
          <a:bodyPr>
            <a:spAutoFit/>
          </a:bodyPr>
          <a:lstStyle/>
          <a:p>
            <a:pPr marL="342900" indent="-342900" algn="just"/>
            <a:r>
              <a:rPr lang="tr-TR" sz="1600"/>
              <a:t>	Bunun yanı sıra, hastada bağışıklık sisteminin baskılanması nedeniyle, bakteri, virus ve mantar enfeksiyonlarına artan eğilim de dikkate alınması gereken önemli bir noktadır.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Dikdörtgen"/>
          <p:cNvSpPr>
            <a:spLocks noChangeArrowheads="1"/>
          </p:cNvSpPr>
          <p:nvPr/>
        </p:nvSpPr>
        <p:spPr bwMode="auto">
          <a:xfrm>
            <a:off x="1214438" y="285750"/>
            <a:ext cx="7143750" cy="701675"/>
          </a:xfrm>
          <a:prstGeom prst="rect">
            <a:avLst/>
          </a:prstGeom>
          <a:noFill/>
          <a:ln w="9525">
            <a:noFill/>
            <a:miter lim="800000"/>
            <a:headEnd/>
            <a:tailEnd/>
          </a:ln>
        </p:spPr>
        <p:txBody>
          <a:bodyPr>
            <a:spAutoFit/>
          </a:bodyPr>
          <a:lstStyle/>
          <a:p>
            <a:pPr algn="l">
              <a:spcBef>
                <a:spcPct val="0"/>
              </a:spcBef>
              <a:buClrTx/>
              <a:buSzTx/>
              <a:buFontTx/>
              <a:buNone/>
            </a:pPr>
            <a:r>
              <a:rPr lang="tr-TR" sz="4000">
                <a:solidFill>
                  <a:srgbClr val="FF0000"/>
                </a:solidFill>
              </a:rPr>
              <a:t>6-İDİYOPATİK NEDENLER</a:t>
            </a:r>
            <a:endParaRPr lang="tr-TR" sz="4000">
              <a:latin typeface="Garamond" pitchFamily="18" charset="0"/>
            </a:endParaRPr>
          </a:p>
        </p:txBody>
      </p:sp>
      <p:sp>
        <p:nvSpPr>
          <p:cNvPr id="26627" name="4 Metin kutusu"/>
          <p:cNvSpPr txBox="1">
            <a:spLocks noChangeArrowheads="1"/>
          </p:cNvSpPr>
          <p:nvPr/>
        </p:nvSpPr>
        <p:spPr bwMode="auto">
          <a:xfrm>
            <a:off x="642938" y="1000125"/>
            <a:ext cx="7858125" cy="5632450"/>
          </a:xfrm>
          <a:prstGeom prst="rect">
            <a:avLst/>
          </a:prstGeom>
          <a:noFill/>
          <a:ln w="9525">
            <a:noFill/>
            <a:miter lim="800000"/>
            <a:headEnd/>
            <a:tailEnd/>
          </a:ln>
        </p:spPr>
        <p:txBody>
          <a:bodyPr>
            <a:spAutoFit/>
          </a:bodyPr>
          <a:lstStyle/>
          <a:p>
            <a:pPr algn="just">
              <a:spcBef>
                <a:spcPct val="0"/>
              </a:spcBef>
              <a:buClrTx/>
              <a:buSzTx/>
              <a:buFontTx/>
              <a:buNone/>
            </a:pPr>
            <a:r>
              <a:rPr lang="tr-TR" sz="2400">
                <a:cs typeface="Arial" charset="0"/>
              </a:rPr>
              <a:t>Yaşlılıkla pulpa dokusunda hücreler  ve odontoblastların aktivitesi azalır. Bunun sonucunda pulpada dejenerasyonlara rastlanabilinir. Ayrıca yaşlanma ile birlikte pulpada pulpa hücrelerinin su ve hacminde azalma ve kollojen fibrillerde artma olur. Yine pulpa hacminde sekonder dentin oluşumu ile daralma görülür.</a:t>
            </a:r>
          </a:p>
          <a:p>
            <a:pPr algn="just">
              <a:spcBef>
                <a:spcPct val="0"/>
              </a:spcBef>
              <a:buClrTx/>
              <a:buSzTx/>
              <a:buFontTx/>
              <a:buNone/>
            </a:pPr>
            <a:endParaRPr lang="tr-TR" sz="2400">
              <a:cs typeface="Arial" charset="0"/>
            </a:endParaRPr>
          </a:p>
          <a:p>
            <a:pPr algn="just">
              <a:spcBef>
                <a:spcPct val="0"/>
              </a:spcBef>
              <a:buClrTx/>
              <a:buSzTx/>
              <a:buFontTx/>
              <a:buNone/>
            </a:pPr>
            <a:r>
              <a:rPr lang="tr-TR" sz="2400" u="sng">
                <a:solidFill>
                  <a:schemeClr val="hlink"/>
                </a:solidFill>
                <a:cs typeface="Arial" charset="0"/>
              </a:rPr>
              <a:t>Hipofosfatemi:</a:t>
            </a:r>
            <a:r>
              <a:rPr lang="tr-TR" sz="2400">
                <a:cs typeface="Arial" charset="0"/>
              </a:rPr>
              <a:t> Bu tip hastalarda vücuttaki alkalen fosfataz enzimi azalır. Vücutaki fosfat seviyesi 2.5 mg/dL altına düşer. Bu durum dişlerin minerilizasyonda problemler ortaya çıkmasına neden olur. Minerilizasyon tam gelişmediğinden mine tabakası dış etkenlere karşı direncini kaybeder ve pulpa daha kolay enfekte olur.</a:t>
            </a:r>
            <a:endParaRPr lang="tr-TR" sz="2400" b="0">
              <a:latin typeface="Garamond"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1331913" y="2006600"/>
            <a:ext cx="6670675" cy="2079625"/>
          </a:xfrm>
        </p:spPr>
        <p:txBody>
          <a:bodyPr/>
          <a:lstStyle/>
          <a:p>
            <a:pPr eaLnBrk="1" hangingPunct="1">
              <a:buFont typeface="Wingdings" pitchFamily="2" charset="2"/>
              <a:buNone/>
              <a:defRPr/>
            </a:pPr>
            <a:r>
              <a:rPr lang="tr-TR" sz="4400" b="1" smtClean="0">
                <a:latin typeface="Comic Sans MS" pitchFamily="66" charset="0"/>
              </a:rPr>
              <a:t> </a:t>
            </a:r>
            <a:r>
              <a:rPr lang="tr-TR" sz="4400" b="1" smtClean="0">
                <a:solidFill>
                  <a:srgbClr val="FFFF00"/>
                </a:solidFill>
                <a:latin typeface="Comic Sans MS" pitchFamily="66" charset="0"/>
              </a:rPr>
              <a:t>PULPA İLTİHAPLARI</a:t>
            </a:r>
          </a:p>
          <a:p>
            <a:pPr eaLnBrk="1" hangingPunct="1">
              <a:buFont typeface="Wingdings" pitchFamily="2" charset="2"/>
              <a:buNone/>
              <a:defRPr/>
            </a:pPr>
            <a:r>
              <a:rPr lang="tr-TR" sz="4400" b="1" smtClean="0">
                <a:solidFill>
                  <a:srgbClr val="FFFF00"/>
                </a:solidFill>
                <a:latin typeface="Comic Sans MS" pitchFamily="66" charset="0"/>
              </a:rPr>
              <a:t>     (PULPİTİSLER)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500063" y="428625"/>
            <a:ext cx="8358187" cy="6072188"/>
          </a:xfrm>
        </p:spPr>
        <p:txBody>
          <a:bodyPr/>
          <a:lstStyle/>
          <a:p>
            <a:pPr marL="342900" indent="-342900" algn="just">
              <a:spcBef>
                <a:spcPct val="20000"/>
              </a:spcBef>
              <a:defRPr/>
            </a:pPr>
            <a:r>
              <a:rPr lang="tr-TR" sz="2400" dirty="0" smtClean="0">
                <a:solidFill>
                  <a:srgbClr val="FF0000"/>
                </a:solidFill>
              </a:rPr>
              <a:t>	İltihap; </a:t>
            </a:r>
            <a:r>
              <a:rPr lang="tr-TR" sz="2000" dirty="0" smtClean="0">
                <a:latin typeface="Arial" pitchFamily="34" charset="0"/>
                <a:cs typeface="Arial" pitchFamily="34" charset="0"/>
              </a:rPr>
              <a:t>her hangi bir dış </a:t>
            </a:r>
            <a:r>
              <a:rPr lang="tr-TR" sz="2000" dirty="0" err="1" smtClean="0">
                <a:latin typeface="Arial" pitchFamily="34" charset="0"/>
                <a:cs typeface="Arial" pitchFamily="34" charset="0"/>
              </a:rPr>
              <a:t>irritana</a:t>
            </a:r>
            <a:r>
              <a:rPr lang="tr-TR" sz="2000" dirty="0" smtClean="0">
                <a:latin typeface="Arial" pitchFamily="34" charset="0"/>
                <a:cs typeface="Arial" pitchFamily="34" charset="0"/>
              </a:rPr>
              <a:t> karşı canlı dokuların vermiş olduğu hücresel, </a:t>
            </a:r>
            <a:r>
              <a:rPr lang="tr-TR" sz="2000" dirty="0" err="1" smtClean="0">
                <a:latin typeface="Arial" pitchFamily="34" charset="0"/>
                <a:cs typeface="Arial" pitchFamily="34" charset="0"/>
              </a:rPr>
              <a:t>vasküler</a:t>
            </a:r>
            <a:r>
              <a:rPr lang="tr-TR" sz="2000" dirty="0" smtClean="0">
                <a:latin typeface="Arial" pitchFamily="34" charset="0"/>
                <a:cs typeface="Arial" pitchFamily="34" charset="0"/>
              </a:rPr>
              <a:t> ve lenfatik bir yanıttır ve </a:t>
            </a:r>
            <a:r>
              <a:rPr lang="tr-TR" sz="2000" dirty="0" err="1" smtClean="0">
                <a:latin typeface="Arial" pitchFamily="34" charset="0"/>
                <a:cs typeface="Arial" pitchFamily="34" charset="0"/>
              </a:rPr>
              <a:t>kapiller</a:t>
            </a:r>
            <a:r>
              <a:rPr lang="tr-TR" sz="2000" dirty="0" smtClean="0">
                <a:latin typeface="Arial" pitchFamily="34" charset="0"/>
                <a:cs typeface="Arial" pitchFamily="34" charset="0"/>
              </a:rPr>
              <a:t> çeperlerinde </a:t>
            </a:r>
            <a:r>
              <a:rPr lang="tr-TR" sz="2000" dirty="0" err="1" smtClean="0">
                <a:latin typeface="Arial" pitchFamily="34" charset="0"/>
                <a:cs typeface="Arial" pitchFamily="34" charset="0"/>
              </a:rPr>
              <a:t>permabilite</a:t>
            </a:r>
            <a:r>
              <a:rPr lang="tr-TR" sz="2000" dirty="0" smtClean="0">
                <a:latin typeface="Arial" pitchFamily="34" charset="0"/>
                <a:cs typeface="Arial" pitchFamily="34" charset="0"/>
              </a:rPr>
              <a:t> artışı, hücreler ve hücreler arası madde de yapısal ve </a:t>
            </a:r>
            <a:r>
              <a:rPr lang="tr-TR" sz="2000" dirty="0" err="1" smtClean="0">
                <a:latin typeface="Arial" pitchFamily="34" charset="0"/>
                <a:cs typeface="Arial" pitchFamily="34" charset="0"/>
              </a:rPr>
              <a:t>metabolik</a:t>
            </a:r>
            <a:r>
              <a:rPr lang="tr-TR" sz="2000" dirty="0" smtClean="0">
                <a:latin typeface="Arial" pitchFamily="34" charset="0"/>
                <a:cs typeface="Arial" pitchFamily="34" charset="0"/>
              </a:rPr>
              <a:t> bozulmalar üzere 2 ana değişim görülür. </a:t>
            </a:r>
            <a:r>
              <a:rPr lang="tr-TR" sz="2000" dirty="0" err="1" smtClean="0">
                <a:latin typeface="Arial" pitchFamily="34" charset="0"/>
                <a:cs typeface="Arial" pitchFamily="34" charset="0"/>
              </a:rPr>
              <a:t>Pulpa</a:t>
            </a:r>
            <a:r>
              <a:rPr lang="tr-TR" sz="2000" dirty="0" smtClean="0">
                <a:latin typeface="Arial" pitchFamily="34" charset="0"/>
                <a:cs typeface="Arial" pitchFamily="34" charset="0"/>
              </a:rPr>
              <a:t> bir bağ dokusu olduğundan vücudun herhangi bir yerindeki gevşek bağ dokusunun gösterdiği iltihap evreleri izlenir.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88" y="214313"/>
            <a:ext cx="8586787" cy="6429375"/>
          </a:xfrm>
        </p:spPr>
        <p:txBody>
          <a:bodyPr/>
          <a:lstStyle/>
          <a:p>
            <a:pPr algn="just">
              <a:buFont typeface="Wingdings" pitchFamily="2" charset="2"/>
              <a:buNone/>
              <a:defRPr/>
            </a:pPr>
            <a:r>
              <a:rPr lang="tr-TR" sz="2000" dirty="0" smtClean="0">
                <a:latin typeface="Arial" pitchFamily="34" charset="0"/>
                <a:cs typeface="Arial" pitchFamily="34" charset="0"/>
              </a:rPr>
              <a:t>	</a:t>
            </a:r>
            <a:r>
              <a:rPr lang="tr-TR" sz="2000" b="1" dirty="0" err="1" smtClean="0">
                <a:latin typeface="Arial" pitchFamily="34" charset="0"/>
                <a:cs typeface="Arial" pitchFamily="34" charset="0"/>
              </a:rPr>
              <a:t>Pulpa</a:t>
            </a:r>
            <a:r>
              <a:rPr lang="tr-TR" sz="2000" b="1" dirty="0" smtClean="0">
                <a:latin typeface="Arial" pitchFamily="34" charset="0"/>
                <a:cs typeface="Arial" pitchFamily="34" charset="0"/>
              </a:rPr>
              <a:t> patolojisinde klinik semptomlar ve histolojik bulgular arasında kesin ilişkiler bulunmaması nedeniyle </a:t>
            </a:r>
            <a:r>
              <a:rPr lang="tr-TR" sz="2000" b="1" dirty="0" err="1" smtClean="0">
                <a:latin typeface="Arial" pitchFamily="34" charset="0"/>
                <a:cs typeface="Arial" pitchFamily="34" charset="0"/>
              </a:rPr>
              <a:t>pulpa</a:t>
            </a:r>
            <a:r>
              <a:rPr lang="tr-TR" sz="2000" b="1" dirty="0" smtClean="0">
                <a:latin typeface="Arial" pitchFamily="34" charset="0"/>
                <a:cs typeface="Arial" pitchFamily="34" charset="0"/>
              </a:rPr>
              <a:t> hastalıklarının tanısı, sınıflandırılması </a:t>
            </a:r>
            <a:r>
              <a:rPr lang="tr-TR" sz="2000" b="1" dirty="0" err="1" smtClean="0">
                <a:latin typeface="Arial" pitchFamily="34" charset="0"/>
                <a:cs typeface="Arial" pitchFamily="34" charset="0"/>
              </a:rPr>
              <a:t>histopatolojik</a:t>
            </a:r>
            <a:r>
              <a:rPr lang="tr-TR" sz="2000" b="1" dirty="0" smtClean="0">
                <a:latin typeface="Arial" pitchFamily="34" charset="0"/>
                <a:cs typeface="Arial" pitchFamily="34" charset="0"/>
              </a:rPr>
              <a:t> bulgular yerine klinik semptomlar ve radyografik incelemelerle yapılmaya çalışılır. Genelde </a:t>
            </a:r>
            <a:r>
              <a:rPr lang="tr-TR" sz="2000" b="1" dirty="0" err="1" smtClean="0">
                <a:latin typeface="Arial" pitchFamily="34" charset="0"/>
                <a:cs typeface="Arial" pitchFamily="34" charset="0"/>
              </a:rPr>
              <a:t>pulpa</a:t>
            </a:r>
            <a:r>
              <a:rPr lang="tr-TR" sz="2000" b="1" dirty="0" smtClean="0">
                <a:latin typeface="Arial" pitchFamily="34" charset="0"/>
                <a:cs typeface="Arial" pitchFamily="34" charset="0"/>
              </a:rPr>
              <a:t> iltihapları </a:t>
            </a:r>
            <a:r>
              <a:rPr lang="tr-TR" sz="2000" b="1" dirty="0" err="1" smtClean="0">
                <a:latin typeface="Arial" pitchFamily="34" charset="0"/>
                <a:cs typeface="Arial" pitchFamily="34" charset="0"/>
              </a:rPr>
              <a:t>reversible</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pulpitisler</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irreverisible</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pulpitisler</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ülseratif</a:t>
            </a:r>
            <a:r>
              <a:rPr lang="tr-TR" sz="2000" b="1" dirty="0" smtClean="0">
                <a:latin typeface="Arial" pitchFamily="34" charset="0"/>
                <a:cs typeface="Arial" pitchFamily="34" charset="0"/>
              </a:rPr>
              <a:t> ve </a:t>
            </a:r>
            <a:r>
              <a:rPr lang="tr-TR" sz="2000" b="1" dirty="0" err="1" smtClean="0">
                <a:latin typeface="Arial" pitchFamily="34" charset="0"/>
                <a:cs typeface="Arial" pitchFamily="34" charset="0"/>
              </a:rPr>
              <a:t>hiperplastik</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pulpitisler</a:t>
            </a:r>
            <a:r>
              <a:rPr lang="tr-TR" sz="2000" b="1" dirty="0" smtClean="0">
                <a:latin typeface="Arial" pitchFamily="34" charset="0"/>
                <a:cs typeface="Arial" pitchFamily="34" charset="0"/>
              </a:rPr>
              <a:t>, nekroz şeklinde gruplandırılabilirler.</a:t>
            </a:r>
          </a:p>
          <a:p>
            <a:pPr algn="just">
              <a:buFont typeface="Wingdings" pitchFamily="2" charset="2"/>
              <a:buNone/>
              <a:defRPr/>
            </a:pPr>
            <a:endParaRPr lang="tr-TR" sz="2000" b="1" dirty="0" smtClean="0">
              <a:latin typeface="Arial" pitchFamily="34" charset="0"/>
              <a:cs typeface="Arial" pitchFamily="34" charset="0"/>
            </a:endParaRPr>
          </a:p>
          <a:p>
            <a:pPr algn="just">
              <a:buFont typeface="Wingdings" pitchFamily="2" charset="2"/>
              <a:buNone/>
              <a:defRPr/>
            </a:pPr>
            <a:r>
              <a:rPr lang="tr-TR" sz="2000" b="1" dirty="0" smtClean="0">
                <a:latin typeface="Arial" pitchFamily="34" charset="0"/>
                <a:cs typeface="Arial" pitchFamily="34" charset="0"/>
              </a:rPr>
              <a:t>	Sınıflandırma, hastalıklara tanı konulmasında ve tedavi planlamasında yol gösterme açısından önemli bir konudur. </a:t>
            </a:r>
            <a:r>
              <a:rPr lang="tr-TR" sz="2000" b="1" dirty="0" err="1" smtClean="0">
                <a:latin typeface="Arial" pitchFamily="34" charset="0"/>
                <a:cs typeface="Arial" pitchFamily="34" charset="0"/>
              </a:rPr>
              <a:t>Histopatolojik</a:t>
            </a:r>
            <a:r>
              <a:rPr lang="tr-TR" sz="2000" b="1" dirty="0" smtClean="0">
                <a:latin typeface="Arial" pitchFamily="34" charset="0"/>
                <a:cs typeface="Arial" pitchFamily="34" charset="0"/>
              </a:rPr>
              <a:t> sınıflandırma</a:t>
            </a:r>
          </a:p>
          <a:p>
            <a:pPr algn="just">
              <a:buFont typeface="Wingdings" pitchFamily="2" charset="2"/>
              <a:buNone/>
              <a:defRPr/>
            </a:pPr>
            <a:r>
              <a:rPr lang="tr-TR" sz="2000" b="1" dirty="0" smtClean="0">
                <a:latin typeface="Arial" pitchFamily="34" charset="0"/>
                <a:cs typeface="Arial" pitchFamily="34" charset="0"/>
              </a:rPr>
              <a:t>	</a:t>
            </a:r>
            <a:r>
              <a:rPr lang="tr-TR" sz="2000" b="1" u="sng" dirty="0" smtClean="0">
                <a:latin typeface="Arial" pitchFamily="34" charset="0"/>
                <a:cs typeface="Arial" pitchFamily="34" charset="0"/>
              </a:rPr>
              <a:t>Akut </a:t>
            </a:r>
            <a:r>
              <a:rPr lang="tr-TR" sz="2000" b="1" u="sng" dirty="0" err="1" smtClean="0">
                <a:latin typeface="Arial" pitchFamily="34" charset="0"/>
                <a:cs typeface="Arial" pitchFamily="34" charset="0"/>
              </a:rPr>
              <a:t>pulpa</a:t>
            </a:r>
            <a:r>
              <a:rPr lang="tr-TR" sz="2000" b="1" u="sng" dirty="0" smtClean="0">
                <a:latin typeface="Arial" pitchFamily="34" charset="0"/>
                <a:cs typeface="Arial" pitchFamily="34" charset="0"/>
              </a:rPr>
              <a:t> iltihapları;</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Pulpa</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hiperemesi</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Pulpitis</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seroza</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Pulpitis</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pürülenta</a:t>
            </a:r>
            <a:endParaRPr lang="tr-TR" sz="2000" b="1" dirty="0" smtClean="0">
              <a:latin typeface="Arial" pitchFamily="34" charset="0"/>
              <a:cs typeface="Arial" pitchFamily="34" charset="0"/>
            </a:endParaRPr>
          </a:p>
          <a:p>
            <a:pPr algn="just">
              <a:buFont typeface="Wingdings" pitchFamily="2" charset="2"/>
              <a:buNone/>
              <a:defRPr/>
            </a:pPr>
            <a:r>
              <a:rPr lang="tr-TR" sz="2000" b="1" dirty="0" smtClean="0">
                <a:latin typeface="Arial" pitchFamily="34" charset="0"/>
                <a:cs typeface="Arial" pitchFamily="34" charset="0"/>
              </a:rPr>
              <a:t>	</a:t>
            </a:r>
            <a:r>
              <a:rPr lang="tr-TR" sz="2000" b="1" u="sng" dirty="0" smtClean="0">
                <a:latin typeface="Arial" pitchFamily="34" charset="0"/>
                <a:cs typeface="Arial" pitchFamily="34" charset="0"/>
              </a:rPr>
              <a:t>Kronik </a:t>
            </a:r>
            <a:r>
              <a:rPr lang="tr-TR" sz="2000" b="1" u="sng" dirty="0" err="1" smtClean="0">
                <a:latin typeface="Arial" pitchFamily="34" charset="0"/>
                <a:cs typeface="Arial" pitchFamily="34" charset="0"/>
              </a:rPr>
              <a:t>pulpa</a:t>
            </a:r>
            <a:r>
              <a:rPr lang="tr-TR" sz="2000" b="1" u="sng" dirty="0" smtClean="0">
                <a:latin typeface="Arial" pitchFamily="34" charset="0"/>
                <a:cs typeface="Arial" pitchFamily="34" charset="0"/>
              </a:rPr>
              <a:t> iltihapları;</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Pulpitis</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ülseroza</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Hiperplastik</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pulpitis</a:t>
            </a:r>
            <a:endParaRPr lang="tr-TR" sz="2000" b="1" dirty="0" smtClean="0">
              <a:latin typeface="Arial" pitchFamily="34" charset="0"/>
              <a:cs typeface="Arial" pitchFamily="34" charset="0"/>
            </a:endParaRPr>
          </a:p>
          <a:p>
            <a:pPr algn="just">
              <a:buFont typeface="Wingdings" pitchFamily="2" charset="2"/>
              <a:buNone/>
              <a:defRPr/>
            </a:pPr>
            <a:r>
              <a:rPr lang="tr-TR" sz="2000" b="1" dirty="0" smtClean="0">
                <a:latin typeface="Arial" pitchFamily="34" charset="0"/>
                <a:cs typeface="Arial" pitchFamily="34" charset="0"/>
              </a:rPr>
              <a:t>	</a:t>
            </a:r>
            <a:r>
              <a:rPr lang="tr-TR" sz="2000" b="1" u="sng" dirty="0" err="1" smtClean="0">
                <a:latin typeface="Arial" pitchFamily="34" charset="0"/>
                <a:cs typeface="Arial" pitchFamily="34" charset="0"/>
              </a:rPr>
              <a:t>Pulpanın</a:t>
            </a:r>
            <a:r>
              <a:rPr lang="tr-TR" sz="2000" b="1" u="sng" dirty="0" smtClean="0">
                <a:latin typeface="Arial" pitchFamily="34" charset="0"/>
                <a:cs typeface="Arial" pitchFamily="34" charset="0"/>
              </a:rPr>
              <a:t> canlı olmadığı durumlar; </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Pulpa</a:t>
            </a:r>
            <a:r>
              <a:rPr lang="tr-TR" sz="2000" b="1" dirty="0" smtClean="0">
                <a:latin typeface="Arial" pitchFamily="34" charset="0"/>
                <a:cs typeface="Arial" pitchFamily="34" charset="0"/>
              </a:rPr>
              <a:t> nekrozu, </a:t>
            </a:r>
            <a:r>
              <a:rPr lang="tr-TR" sz="2000" b="1" dirty="0" err="1" smtClean="0">
                <a:latin typeface="Arial" pitchFamily="34" charset="0"/>
                <a:cs typeface="Arial" pitchFamily="34" charset="0"/>
              </a:rPr>
              <a:t>Pulpa</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gangreni</a:t>
            </a:r>
            <a:endParaRPr lang="tr-TR" sz="2000" b="1" dirty="0" smtClean="0">
              <a:latin typeface="Arial" pitchFamily="34" charset="0"/>
              <a:cs typeface="Arial" pitchFamily="34" charset="0"/>
            </a:endParaRPr>
          </a:p>
          <a:p>
            <a:pPr algn="just">
              <a:buFont typeface="Wingdings" pitchFamily="2" charset="2"/>
              <a:buNone/>
              <a:defRPr/>
            </a:pPr>
            <a:r>
              <a:rPr lang="tr-TR" sz="2000" b="1" dirty="0" smtClean="0">
                <a:latin typeface="Arial" pitchFamily="34" charset="0"/>
                <a:cs typeface="Arial" pitchFamily="34" charset="0"/>
              </a:rPr>
              <a:t>     </a:t>
            </a:r>
            <a:r>
              <a:rPr lang="tr-TR" sz="2000" b="1" u="sng" dirty="0" err="1" smtClean="0">
                <a:latin typeface="Arial" pitchFamily="34" charset="0"/>
                <a:cs typeface="Arial" pitchFamily="34" charset="0"/>
              </a:rPr>
              <a:t>Pulpa</a:t>
            </a:r>
            <a:r>
              <a:rPr lang="tr-TR" sz="2000" b="1" u="sng" dirty="0" smtClean="0">
                <a:latin typeface="Arial" pitchFamily="34" charset="0"/>
                <a:cs typeface="Arial" pitchFamily="34" charset="0"/>
              </a:rPr>
              <a:t> dejenerasyonları;</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Pulpa</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atrofisi</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Pulpa</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kalsifikayonu</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Vakuollü</a:t>
            </a:r>
            <a:r>
              <a:rPr lang="tr-TR" sz="2000" b="1" dirty="0" smtClean="0">
                <a:latin typeface="Arial" pitchFamily="34" charset="0"/>
                <a:cs typeface="Arial" pitchFamily="34" charset="0"/>
              </a:rPr>
              <a:t> dejenerasyon, </a:t>
            </a:r>
            <a:r>
              <a:rPr lang="tr-TR" sz="2000" b="1" dirty="0" err="1" smtClean="0">
                <a:latin typeface="Arial" pitchFamily="34" charset="0"/>
                <a:cs typeface="Arial" pitchFamily="34" charset="0"/>
              </a:rPr>
              <a:t>Fibrotik</a:t>
            </a:r>
            <a:r>
              <a:rPr lang="tr-TR" sz="2000" b="1" dirty="0" smtClean="0">
                <a:latin typeface="Arial" pitchFamily="34" charset="0"/>
                <a:cs typeface="Arial" pitchFamily="34" charset="0"/>
              </a:rPr>
              <a:t> dejenerasyon, </a:t>
            </a:r>
            <a:r>
              <a:rPr lang="tr-TR" sz="2000" b="1" dirty="0" err="1" smtClean="0">
                <a:latin typeface="Arial" pitchFamily="34" charset="0"/>
                <a:cs typeface="Arial" pitchFamily="34" charset="0"/>
              </a:rPr>
              <a:t>Hiyalinli</a:t>
            </a:r>
            <a:r>
              <a:rPr lang="tr-TR" sz="2000" b="1" dirty="0" smtClean="0">
                <a:latin typeface="Arial" pitchFamily="34" charset="0"/>
                <a:cs typeface="Arial" pitchFamily="34" charset="0"/>
              </a:rPr>
              <a:t> dejenerasyon,  </a:t>
            </a:r>
            <a:r>
              <a:rPr lang="tr-TR" sz="2000" b="1" dirty="0" err="1" smtClean="0">
                <a:latin typeface="Arial" pitchFamily="34" charset="0"/>
                <a:cs typeface="Arial" pitchFamily="34" charset="0"/>
              </a:rPr>
              <a:t>Amiloid</a:t>
            </a:r>
            <a:r>
              <a:rPr lang="tr-TR" sz="2000" b="1" dirty="0" smtClean="0">
                <a:latin typeface="Arial" pitchFamily="34" charset="0"/>
                <a:cs typeface="Arial" pitchFamily="34" charset="0"/>
              </a:rPr>
              <a:t> dejenerasyon, Yağlı dejenerasyon</a:t>
            </a:r>
          </a:p>
          <a:p>
            <a:pPr algn="just">
              <a:buFont typeface="Wingdings" pitchFamily="2" charset="2"/>
              <a:buNone/>
              <a:defRPr/>
            </a:pPr>
            <a:endParaRPr lang="tr-TR" sz="2000" b="1" dirty="0" smtClean="0">
              <a:solidFill>
                <a:srgbClr val="FFFFFF"/>
              </a:solidFill>
              <a:latin typeface="Arial" pitchFamily="34" charset="0"/>
              <a:cs typeface="Arial" pitchFamily="34" charset="0"/>
            </a:endParaRPr>
          </a:p>
          <a:p>
            <a:pPr algn="just">
              <a:buFont typeface="Wingdings" pitchFamily="2" charset="2"/>
              <a:buNone/>
              <a:defRPr/>
            </a:pPr>
            <a:r>
              <a:rPr lang="tr-TR" sz="2000" b="1" dirty="0" smtClean="0">
                <a:solidFill>
                  <a:srgbClr val="FFFFFF"/>
                </a:solidFill>
                <a:latin typeface="Arial" pitchFamily="34" charset="0"/>
                <a:cs typeface="Arial" pitchFamily="34" charset="0"/>
              </a:rPr>
              <a:t>	</a:t>
            </a:r>
            <a:endParaRPr lang="tr-TR"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63" y="214313"/>
            <a:ext cx="8229600" cy="6500812"/>
          </a:xfrm>
        </p:spPr>
        <p:txBody>
          <a:bodyPr/>
          <a:lstStyle/>
          <a:p>
            <a:pPr>
              <a:buFont typeface="Wingdings" pitchFamily="2" charset="2"/>
              <a:buNone/>
              <a:defRPr/>
            </a:pPr>
            <a:r>
              <a:rPr lang="tr-TR" sz="2000" b="1" dirty="0" smtClean="0"/>
              <a:t>Klinik sınıflandırma;</a:t>
            </a:r>
          </a:p>
          <a:p>
            <a:pPr>
              <a:buFont typeface="Wingdings" pitchFamily="2" charset="2"/>
              <a:buNone/>
              <a:defRPr/>
            </a:pPr>
            <a:r>
              <a:rPr lang="tr-TR" sz="2000" b="1" u="sng" dirty="0" smtClean="0"/>
              <a:t>Normal  </a:t>
            </a:r>
            <a:r>
              <a:rPr lang="tr-TR" sz="2000" b="1" u="sng" dirty="0" err="1" smtClean="0"/>
              <a:t>pulpa</a:t>
            </a:r>
            <a:endParaRPr lang="tr-TR" sz="2000" b="1" u="sng" dirty="0" smtClean="0"/>
          </a:p>
          <a:p>
            <a:pPr>
              <a:buFont typeface="Wingdings" pitchFamily="2" charset="2"/>
              <a:buNone/>
              <a:defRPr/>
            </a:pPr>
            <a:r>
              <a:rPr lang="tr-TR" sz="2000" b="1" u="sng" dirty="0" err="1" smtClean="0"/>
              <a:t>Pulpa</a:t>
            </a:r>
            <a:r>
              <a:rPr lang="tr-TR" sz="2000" b="1" u="sng" dirty="0" smtClean="0"/>
              <a:t> iltihabı</a:t>
            </a:r>
          </a:p>
          <a:p>
            <a:pPr marL="514350" indent="-514350">
              <a:buFont typeface="Wingdings" pitchFamily="2" charset="2"/>
              <a:buNone/>
              <a:defRPr/>
            </a:pPr>
            <a:r>
              <a:rPr lang="tr-TR" sz="2000" b="1" dirty="0" smtClean="0"/>
              <a:t>A) Geri dönebilen (</a:t>
            </a:r>
            <a:r>
              <a:rPr lang="tr-TR" sz="2000" b="1" dirty="0" err="1" smtClean="0"/>
              <a:t>Reversible</a:t>
            </a:r>
            <a:r>
              <a:rPr lang="tr-TR" sz="2000" b="1" dirty="0" smtClean="0"/>
              <a:t>) </a:t>
            </a:r>
            <a:r>
              <a:rPr lang="tr-TR" sz="2000" b="1" dirty="0" err="1" smtClean="0"/>
              <a:t>pulpitis</a:t>
            </a:r>
            <a:endParaRPr lang="tr-TR" sz="2000" b="1" dirty="0" smtClean="0"/>
          </a:p>
          <a:p>
            <a:pPr marL="514350" indent="-514350">
              <a:buFont typeface="Wingdings" pitchFamily="2" charset="2"/>
              <a:buNone/>
              <a:defRPr/>
            </a:pPr>
            <a:r>
              <a:rPr lang="tr-TR" sz="2000" b="1" dirty="0" smtClean="0"/>
              <a:t>			 </a:t>
            </a:r>
            <a:r>
              <a:rPr lang="tr-TR" sz="2000" b="1" dirty="0" err="1" smtClean="0"/>
              <a:t>Semptomatik</a:t>
            </a:r>
            <a:r>
              <a:rPr lang="tr-TR" sz="2000" b="1" dirty="0" smtClean="0"/>
              <a:t> </a:t>
            </a:r>
          </a:p>
          <a:p>
            <a:pPr marL="514350" indent="-514350">
              <a:buFont typeface="Wingdings" pitchFamily="2" charset="2"/>
              <a:buNone/>
              <a:defRPr/>
            </a:pPr>
            <a:r>
              <a:rPr lang="tr-TR" sz="2000" b="1" dirty="0" smtClean="0"/>
              <a:t>			 </a:t>
            </a:r>
            <a:r>
              <a:rPr lang="tr-TR" sz="2000" b="1" dirty="0" err="1" smtClean="0"/>
              <a:t>Asemptomatik</a:t>
            </a:r>
            <a:endParaRPr lang="tr-TR" sz="2000" b="1" dirty="0" smtClean="0"/>
          </a:p>
          <a:p>
            <a:pPr marL="514350" indent="-514350">
              <a:buFont typeface="Wingdings" pitchFamily="2" charset="2"/>
              <a:buNone/>
              <a:defRPr/>
            </a:pPr>
            <a:r>
              <a:rPr lang="tr-TR" sz="2000" b="1" dirty="0" smtClean="0"/>
              <a:t>B) Geri dönmeyen (</a:t>
            </a:r>
            <a:r>
              <a:rPr lang="tr-TR" sz="2000" b="1" dirty="0" err="1" smtClean="0"/>
              <a:t>İrreversible</a:t>
            </a:r>
            <a:r>
              <a:rPr lang="tr-TR" sz="2000" b="1" dirty="0" smtClean="0"/>
              <a:t>) </a:t>
            </a:r>
            <a:r>
              <a:rPr lang="tr-TR" sz="2000" b="1" dirty="0" err="1" smtClean="0"/>
              <a:t>pulpits</a:t>
            </a:r>
            <a:r>
              <a:rPr lang="tr-TR" sz="2000" b="1" dirty="0" smtClean="0"/>
              <a:t> </a:t>
            </a:r>
          </a:p>
          <a:p>
            <a:pPr marL="514350" indent="-514350">
              <a:buFont typeface="Wingdings" pitchFamily="2" charset="2"/>
              <a:buNone/>
              <a:defRPr/>
            </a:pPr>
            <a:r>
              <a:rPr lang="tr-TR" sz="2000" b="1" dirty="0" smtClean="0"/>
              <a:t>			  </a:t>
            </a:r>
            <a:r>
              <a:rPr lang="tr-TR" sz="2000" b="1" dirty="0" err="1" smtClean="0"/>
              <a:t>Semptomatik</a:t>
            </a:r>
            <a:r>
              <a:rPr lang="tr-TR" sz="2000" b="1" dirty="0" smtClean="0"/>
              <a:t> </a:t>
            </a:r>
          </a:p>
          <a:p>
            <a:pPr marL="514350" indent="-514350">
              <a:buFont typeface="Wingdings" pitchFamily="2" charset="2"/>
              <a:buNone/>
              <a:defRPr/>
            </a:pPr>
            <a:r>
              <a:rPr lang="tr-TR" sz="2000" b="1" dirty="0" smtClean="0"/>
              <a:t>			  </a:t>
            </a:r>
            <a:r>
              <a:rPr lang="tr-TR" sz="2000" b="1" dirty="0" err="1" smtClean="0"/>
              <a:t>Asemptomatik</a:t>
            </a:r>
            <a:endParaRPr lang="tr-TR" sz="2000" b="1" dirty="0" smtClean="0"/>
          </a:p>
          <a:p>
            <a:pPr marL="514350" indent="-514350">
              <a:buFont typeface="Wingdings" pitchFamily="2" charset="2"/>
              <a:buNone/>
              <a:defRPr/>
            </a:pPr>
            <a:r>
              <a:rPr lang="tr-TR" sz="2000" b="1" dirty="0" smtClean="0"/>
              <a:t>				</a:t>
            </a:r>
            <a:r>
              <a:rPr lang="tr-TR" sz="2000" b="1" dirty="0" err="1" smtClean="0"/>
              <a:t>Ülseratif</a:t>
            </a:r>
            <a:r>
              <a:rPr lang="tr-TR" sz="2000" b="1" dirty="0" smtClean="0"/>
              <a:t> </a:t>
            </a:r>
            <a:r>
              <a:rPr lang="tr-TR" sz="2000" b="1" dirty="0" err="1" smtClean="0"/>
              <a:t>pulpitis</a:t>
            </a:r>
            <a:r>
              <a:rPr lang="tr-TR" sz="2000" b="1" dirty="0" smtClean="0"/>
              <a:t>, </a:t>
            </a:r>
            <a:r>
              <a:rPr lang="tr-TR" sz="2000" b="1" dirty="0" err="1" smtClean="0"/>
              <a:t>Hiperplastik</a:t>
            </a:r>
            <a:r>
              <a:rPr lang="tr-TR" sz="2000" b="1" dirty="0" smtClean="0"/>
              <a:t> </a:t>
            </a:r>
            <a:r>
              <a:rPr lang="tr-TR" sz="2000" b="1" dirty="0" err="1" smtClean="0"/>
              <a:t>pulpitis</a:t>
            </a:r>
            <a:endParaRPr lang="tr-TR" sz="2000" b="1" dirty="0" smtClean="0"/>
          </a:p>
          <a:p>
            <a:pPr marL="514350" indent="-514350">
              <a:buFont typeface="Wingdings" pitchFamily="2" charset="2"/>
              <a:buNone/>
              <a:defRPr/>
            </a:pPr>
            <a:r>
              <a:rPr lang="tr-TR" sz="2000" b="1" u="sng" dirty="0" err="1" smtClean="0"/>
              <a:t>Pulpanın</a:t>
            </a:r>
            <a:r>
              <a:rPr lang="tr-TR" sz="2000" b="1" u="sng" dirty="0" smtClean="0"/>
              <a:t> canlı olmadığı durumlar</a:t>
            </a:r>
          </a:p>
          <a:p>
            <a:pPr marL="514350" indent="-514350">
              <a:buFont typeface="Wingdings" pitchFamily="2" charset="2"/>
              <a:buNone/>
              <a:defRPr/>
            </a:pPr>
            <a:r>
              <a:rPr lang="tr-TR" sz="2000" b="1" dirty="0" err="1" smtClean="0"/>
              <a:t>Pulpa</a:t>
            </a:r>
            <a:r>
              <a:rPr lang="tr-TR" sz="2000" b="1" dirty="0" smtClean="0"/>
              <a:t> nekrozu, </a:t>
            </a:r>
            <a:r>
              <a:rPr lang="tr-TR" sz="2000" b="1" dirty="0" err="1" smtClean="0"/>
              <a:t>Pulpa</a:t>
            </a:r>
            <a:r>
              <a:rPr lang="tr-TR" sz="2000" b="1" dirty="0" smtClean="0"/>
              <a:t> </a:t>
            </a:r>
            <a:r>
              <a:rPr lang="tr-TR" sz="2000" b="1" dirty="0" err="1" smtClean="0"/>
              <a:t>gangreni</a:t>
            </a:r>
            <a:endParaRPr lang="tr-TR" sz="2000" b="1" dirty="0" smtClean="0"/>
          </a:p>
          <a:p>
            <a:pPr marL="514350" indent="-514350">
              <a:buFont typeface="Wingdings" pitchFamily="2" charset="2"/>
              <a:buNone/>
              <a:defRPr/>
            </a:pPr>
            <a:r>
              <a:rPr lang="tr-TR" sz="2000" b="1" u="sng" dirty="0" err="1" smtClean="0"/>
              <a:t>İnternal</a:t>
            </a:r>
            <a:r>
              <a:rPr lang="tr-TR" sz="2000" b="1" u="sng" dirty="0" smtClean="0"/>
              <a:t> kök </a:t>
            </a:r>
            <a:r>
              <a:rPr lang="tr-TR" sz="2000" b="1" u="sng" dirty="0" err="1" smtClean="0"/>
              <a:t>rezorbsiyonu</a:t>
            </a:r>
            <a:endParaRPr lang="tr-TR" sz="2000" b="1" u="sng" dirty="0" smtClean="0"/>
          </a:p>
          <a:p>
            <a:pPr marL="514350" indent="-514350">
              <a:buFont typeface="Wingdings" pitchFamily="2" charset="2"/>
              <a:buNone/>
              <a:defRPr/>
            </a:pPr>
            <a:r>
              <a:rPr lang="tr-TR" sz="2000" b="1" u="sng" dirty="0" err="1" smtClean="0"/>
              <a:t>Pulpa</a:t>
            </a:r>
            <a:r>
              <a:rPr lang="tr-TR" sz="2000" b="1" u="sng" dirty="0" smtClean="0"/>
              <a:t> dejenerasyonları</a:t>
            </a:r>
          </a:p>
          <a:p>
            <a:pPr marL="514350" indent="-514350">
              <a:buFont typeface="Wingdings" pitchFamily="2" charset="2"/>
              <a:buNone/>
              <a:defRPr/>
            </a:pPr>
            <a:r>
              <a:rPr lang="tr-TR" sz="2000" b="1" u="sng" dirty="0" smtClean="0">
                <a:effectLst/>
              </a:rPr>
              <a:t>Yetersiz </a:t>
            </a:r>
            <a:r>
              <a:rPr lang="tr-TR" sz="2000" b="1" u="sng" dirty="0" err="1" smtClean="0">
                <a:effectLst/>
              </a:rPr>
              <a:t>endodontik</a:t>
            </a:r>
            <a:r>
              <a:rPr lang="tr-TR" sz="2000" b="1" u="sng" dirty="0" smtClean="0">
                <a:effectLst/>
              </a:rPr>
              <a:t>  tedavili dişler</a:t>
            </a:r>
          </a:p>
          <a:p>
            <a:pPr marL="514350" indent="-514350">
              <a:buFont typeface="Wingdings" pitchFamily="2" charset="2"/>
              <a:buNone/>
              <a:defRPr/>
            </a:pPr>
            <a:r>
              <a:rPr lang="tr-TR" sz="2000" b="1" dirty="0" smtClean="0"/>
              <a:t>			 </a:t>
            </a:r>
            <a:r>
              <a:rPr lang="tr-TR" sz="2000" b="1" dirty="0" err="1" smtClean="0"/>
              <a:t>Semptomatik</a:t>
            </a:r>
            <a:r>
              <a:rPr lang="tr-TR" sz="2000" b="1" dirty="0" smtClean="0"/>
              <a:t> </a:t>
            </a:r>
          </a:p>
          <a:p>
            <a:pPr marL="514350" indent="-514350">
              <a:buFont typeface="Wingdings" pitchFamily="2" charset="2"/>
              <a:buNone/>
              <a:defRPr/>
            </a:pPr>
            <a:r>
              <a:rPr lang="tr-TR" sz="2000" b="1" dirty="0" smtClean="0"/>
              <a:t>			  </a:t>
            </a:r>
            <a:r>
              <a:rPr lang="tr-TR" sz="2000" b="1" dirty="0" err="1" smtClean="0"/>
              <a:t>Asemptomatik</a:t>
            </a:r>
            <a:endParaRPr lang="tr-TR" sz="2000" b="1" dirty="0" smtClean="0"/>
          </a:p>
          <a:p>
            <a:pPr marL="514350" indent="-514350">
              <a:buFont typeface="Wingdings" pitchFamily="2" charset="2"/>
              <a:buNone/>
              <a:defRPr/>
            </a:pPr>
            <a:endParaRPr lang="tr-TR" sz="2000" b="1" dirty="0" smtClean="0"/>
          </a:p>
          <a:p>
            <a:pPr marL="2228850" lvl="4" indent="-514350">
              <a:buFont typeface="Wingdings" pitchFamily="2" charset="2"/>
              <a:buNone/>
              <a:defRPr/>
            </a:pPr>
            <a:endParaRPr lang="tr-TR"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63" y="857250"/>
            <a:ext cx="8229600" cy="4525963"/>
          </a:xfrm>
        </p:spPr>
        <p:txBody>
          <a:bodyPr/>
          <a:lstStyle/>
          <a:p>
            <a:pPr algn="just">
              <a:buFont typeface="Wingdings" pitchFamily="2" charset="2"/>
              <a:buNone/>
              <a:defRPr/>
            </a:pPr>
            <a:r>
              <a:rPr lang="tr-TR" b="1" dirty="0" smtClean="0">
                <a:solidFill>
                  <a:srgbClr val="FFFFFF"/>
                </a:solidFill>
                <a:latin typeface="Arial" pitchFamily="34" charset="0"/>
                <a:cs typeface="Arial" pitchFamily="34" charset="0"/>
              </a:rPr>
              <a:t>	</a:t>
            </a:r>
            <a:r>
              <a:rPr lang="tr-TR" b="1" dirty="0" err="1" smtClean="0">
                <a:solidFill>
                  <a:srgbClr val="FFFFFF"/>
                </a:solidFill>
                <a:latin typeface="Arial" pitchFamily="34" charset="0"/>
                <a:cs typeface="Arial" pitchFamily="34" charset="0"/>
              </a:rPr>
              <a:t>Reversible</a:t>
            </a:r>
            <a:r>
              <a:rPr lang="tr-TR" b="1" dirty="0" smtClean="0">
                <a:solidFill>
                  <a:srgbClr val="FFFFFF"/>
                </a:solidFill>
                <a:latin typeface="Arial" pitchFamily="34" charset="0"/>
                <a:cs typeface="Arial" pitchFamily="34" charset="0"/>
              </a:rPr>
              <a:t> </a:t>
            </a:r>
            <a:r>
              <a:rPr lang="tr-TR" b="1" dirty="0" err="1" smtClean="0">
                <a:solidFill>
                  <a:srgbClr val="FFFFFF"/>
                </a:solidFill>
                <a:latin typeface="Arial" pitchFamily="34" charset="0"/>
                <a:cs typeface="Arial" pitchFamily="34" charset="0"/>
              </a:rPr>
              <a:t>pulpitis</a:t>
            </a:r>
            <a:r>
              <a:rPr lang="tr-TR" b="1" dirty="0" smtClean="0">
                <a:solidFill>
                  <a:srgbClr val="FFFFFF"/>
                </a:solidFill>
                <a:latin typeface="Arial" pitchFamily="34" charset="0"/>
                <a:cs typeface="Arial" pitchFamily="34" charset="0"/>
              </a:rPr>
              <a:t>; </a:t>
            </a:r>
            <a:r>
              <a:rPr lang="tr-TR" b="1" dirty="0" err="1" smtClean="0">
                <a:solidFill>
                  <a:srgbClr val="FFFFFF"/>
                </a:solidFill>
                <a:latin typeface="Arial" pitchFamily="34" charset="0"/>
                <a:cs typeface="Arial" pitchFamily="34" charset="0"/>
              </a:rPr>
              <a:t>dentin</a:t>
            </a:r>
            <a:r>
              <a:rPr lang="tr-TR" b="1" dirty="0" smtClean="0">
                <a:solidFill>
                  <a:srgbClr val="FFFFFF"/>
                </a:solidFill>
                <a:latin typeface="Arial" pitchFamily="34" charset="0"/>
                <a:cs typeface="Arial" pitchFamily="34" charset="0"/>
              </a:rPr>
              <a:t> </a:t>
            </a:r>
            <a:r>
              <a:rPr lang="tr-TR" b="1" dirty="0" err="1" smtClean="0">
                <a:solidFill>
                  <a:srgbClr val="FFFFFF"/>
                </a:solidFill>
                <a:latin typeface="Arial" pitchFamily="34" charset="0"/>
                <a:cs typeface="Arial" pitchFamily="34" charset="0"/>
              </a:rPr>
              <a:t>hipersensitivitesi</a:t>
            </a:r>
            <a:r>
              <a:rPr lang="tr-TR" b="1" dirty="0" smtClean="0">
                <a:solidFill>
                  <a:srgbClr val="FFFFFF"/>
                </a:solidFill>
                <a:latin typeface="Arial" pitchFamily="34" charset="0"/>
                <a:cs typeface="Arial" pitchFamily="34" charset="0"/>
              </a:rPr>
              <a:t> ve </a:t>
            </a:r>
            <a:r>
              <a:rPr lang="tr-TR" b="1" dirty="0" err="1" smtClean="0">
                <a:solidFill>
                  <a:srgbClr val="FFFFFF"/>
                </a:solidFill>
                <a:latin typeface="Arial" pitchFamily="34" charset="0"/>
                <a:cs typeface="Arial" pitchFamily="34" charset="0"/>
              </a:rPr>
              <a:t>hiperemiyi</a:t>
            </a:r>
            <a:r>
              <a:rPr lang="tr-TR" b="1" dirty="0" smtClean="0">
                <a:solidFill>
                  <a:srgbClr val="FFFFFF"/>
                </a:solidFill>
                <a:latin typeface="Arial" pitchFamily="34" charset="0"/>
                <a:cs typeface="Arial" pitchFamily="34" charset="0"/>
              </a:rPr>
              <a:t> içerir. İltihap devamlılık gösteren dinamik bir olaylar bütünüdür ve </a:t>
            </a:r>
            <a:r>
              <a:rPr lang="tr-TR" b="1" dirty="0" err="1" smtClean="0">
                <a:solidFill>
                  <a:srgbClr val="FFFFFF"/>
                </a:solidFill>
                <a:latin typeface="Arial" pitchFamily="34" charset="0"/>
                <a:cs typeface="Arial" pitchFamily="34" charset="0"/>
              </a:rPr>
              <a:t>pulpada</a:t>
            </a:r>
            <a:r>
              <a:rPr lang="tr-TR" b="1" dirty="0" smtClean="0">
                <a:solidFill>
                  <a:srgbClr val="FFFFFF"/>
                </a:solidFill>
                <a:latin typeface="Arial" pitchFamily="34" charset="0"/>
                <a:cs typeface="Arial" pitchFamily="34" charset="0"/>
              </a:rPr>
              <a:t> 1,2 faz aynı anda bulunabilir. </a:t>
            </a:r>
            <a:r>
              <a:rPr lang="tr-TR" b="1" dirty="0" err="1" smtClean="0">
                <a:solidFill>
                  <a:srgbClr val="FFFFFF"/>
                </a:solidFill>
                <a:latin typeface="Arial" pitchFamily="34" charset="0"/>
                <a:cs typeface="Arial" pitchFamily="34" charset="0"/>
              </a:rPr>
              <a:t>Hiperemi</a:t>
            </a:r>
            <a:r>
              <a:rPr lang="tr-TR" b="1" dirty="0" smtClean="0">
                <a:solidFill>
                  <a:srgbClr val="FFFFFF"/>
                </a:solidFill>
                <a:latin typeface="Arial" pitchFamily="34" charset="0"/>
                <a:cs typeface="Arial" pitchFamily="34" charset="0"/>
              </a:rPr>
              <a:t> genel anlamda </a:t>
            </a:r>
            <a:r>
              <a:rPr lang="tr-TR" b="1" dirty="0" err="1" smtClean="0">
                <a:solidFill>
                  <a:srgbClr val="FFFFFF"/>
                </a:solidFill>
                <a:latin typeface="Arial" pitchFamily="34" charset="0"/>
                <a:cs typeface="Arial" pitchFamily="34" charset="0"/>
              </a:rPr>
              <a:t>pulpa</a:t>
            </a:r>
            <a:r>
              <a:rPr lang="tr-TR" b="1" dirty="0" smtClean="0">
                <a:solidFill>
                  <a:srgbClr val="FFFFFF"/>
                </a:solidFill>
                <a:latin typeface="Arial" pitchFamily="34" charset="0"/>
                <a:cs typeface="Arial" pitchFamily="34" charset="0"/>
              </a:rPr>
              <a:t> dokusunu damarlarının genişlemesi ve kanla dolması olayıdır. </a:t>
            </a:r>
            <a:r>
              <a:rPr lang="tr-TR" b="1" dirty="0" err="1" smtClean="0">
                <a:solidFill>
                  <a:srgbClr val="FFFFFF"/>
                </a:solidFill>
                <a:latin typeface="Arial" pitchFamily="34" charset="0"/>
                <a:cs typeface="Arial" pitchFamily="34" charset="0"/>
              </a:rPr>
              <a:t>Hiperemiye</a:t>
            </a:r>
            <a:r>
              <a:rPr lang="tr-TR" b="1" dirty="0" smtClean="0">
                <a:solidFill>
                  <a:srgbClr val="FFFFFF"/>
                </a:solidFill>
                <a:latin typeface="Arial" pitchFamily="34" charset="0"/>
                <a:cs typeface="Arial" pitchFamily="34" charset="0"/>
              </a:rPr>
              <a:t> neden olan faktör ortadan kaldırılınca </a:t>
            </a:r>
            <a:r>
              <a:rPr lang="tr-TR" b="1" dirty="0" err="1" smtClean="0">
                <a:solidFill>
                  <a:srgbClr val="FFFFFF"/>
                </a:solidFill>
                <a:latin typeface="Arial" pitchFamily="34" charset="0"/>
                <a:cs typeface="Arial" pitchFamily="34" charset="0"/>
              </a:rPr>
              <a:t>pulpa</a:t>
            </a:r>
            <a:r>
              <a:rPr lang="tr-TR" b="1" dirty="0" smtClean="0">
                <a:solidFill>
                  <a:srgbClr val="FFFFFF"/>
                </a:solidFill>
                <a:latin typeface="Arial" pitchFamily="34" charset="0"/>
                <a:cs typeface="Arial" pitchFamily="34" charset="0"/>
              </a:rPr>
              <a:t> tekrar eski haline döner.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Rot="1" noChangeArrowheads="1"/>
          </p:cNvSpPr>
          <p:nvPr/>
        </p:nvSpPr>
        <p:spPr bwMode="auto">
          <a:xfrm>
            <a:off x="428625" y="285750"/>
            <a:ext cx="8229600" cy="785813"/>
          </a:xfrm>
          <a:prstGeom prst="rect">
            <a:avLst/>
          </a:prstGeom>
          <a:noFill/>
          <a:ln w="9525">
            <a:noFill/>
            <a:miter lim="800000"/>
            <a:headEnd/>
            <a:tailEnd/>
          </a:ln>
        </p:spPr>
        <p:txBody>
          <a:bodyPr anchor="ctr"/>
          <a:lstStyle/>
          <a:p>
            <a:pPr algn="ctr">
              <a:spcBef>
                <a:spcPct val="0"/>
              </a:spcBef>
              <a:buClrTx/>
              <a:buSzTx/>
              <a:buFontTx/>
              <a:buNone/>
              <a:defRPr/>
            </a:pPr>
            <a:r>
              <a:rPr lang="tr-TR" sz="3600" kern="0" dirty="0">
                <a:solidFill>
                  <a:schemeClr val="tx2"/>
                </a:solidFill>
                <a:effectLst>
                  <a:outerShdw blurRad="38100" dist="38100" dir="2700000" algn="tl">
                    <a:srgbClr val="000000"/>
                  </a:outerShdw>
                </a:effectLst>
                <a:ea typeface="+mj-ea"/>
                <a:cs typeface="+mj-cs"/>
              </a:rPr>
              <a:t/>
            </a:r>
            <a:br>
              <a:rPr lang="tr-TR" sz="3600" kern="0" dirty="0">
                <a:solidFill>
                  <a:schemeClr val="tx2"/>
                </a:solidFill>
                <a:effectLst>
                  <a:outerShdw blurRad="38100" dist="38100" dir="2700000" algn="tl">
                    <a:srgbClr val="000000"/>
                  </a:outerShdw>
                </a:effectLst>
                <a:ea typeface="+mj-ea"/>
                <a:cs typeface="+mj-cs"/>
              </a:rPr>
            </a:br>
            <a:r>
              <a:rPr lang="tr-TR" sz="4000" kern="0" dirty="0">
                <a:solidFill>
                  <a:srgbClr val="FF0000"/>
                </a:solidFill>
                <a:effectLst>
                  <a:outerShdw blurRad="38100" dist="38100" dir="2700000" algn="tl">
                    <a:srgbClr val="000000"/>
                  </a:outerShdw>
                </a:effectLst>
                <a:ea typeface="+mj-ea"/>
                <a:cs typeface="+mj-cs"/>
              </a:rPr>
              <a:t>1-BAKTERİLER</a:t>
            </a:r>
            <a:br>
              <a:rPr lang="tr-TR" sz="4000" kern="0" dirty="0">
                <a:solidFill>
                  <a:srgbClr val="FF0000"/>
                </a:solidFill>
                <a:effectLst>
                  <a:outerShdw blurRad="38100" dist="38100" dir="2700000" algn="tl">
                    <a:srgbClr val="000000"/>
                  </a:outerShdw>
                </a:effectLst>
                <a:ea typeface="+mj-ea"/>
                <a:cs typeface="+mj-cs"/>
              </a:rPr>
            </a:br>
            <a:endParaRPr lang="tr-TR" sz="4000" kern="0" dirty="0">
              <a:solidFill>
                <a:srgbClr val="FF0000"/>
              </a:solidFill>
              <a:effectLst>
                <a:outerShdw blurRad="38100" dist="38100" dir="2700000" algn="tl">
                  <a:srgbClr val="000000"/>
                </a:outerShdw>
              </a:effectLst>
              <a:ea typeface="+mj-ea"/>
              <a:cs typeface="+mj-cs"/>
            </a:endParaRPr>
          </a:p>
        </p:txBody>
      </p:sp>
      <p:sp>
        <p:nvSpPr>
          <p:cNvPr id="4" name="3 Metin kutusu"/>
          <p:cNvSpPr txBox="1"/>
          <p:nvPr/>
        </p:nvSpPr>
        <p:spPr>
          <a:xfrm>
            <a:off x="3214688" y="1163638"/>
            <a:ext cx="5429250" cy="5694362"/>
          </a:xfrm>
          <a:prstGeom prst="rect">
            <a:avLst/>
          </a:prstGeom>
          <a:noFill/>
        </p:spPr>
        <p:txBody>
          <a:bodyPr>
            <a:spAutoFit/>
          </a:bodyPr>
          <a:lstStyle/>
          <a:p>
            <a:pPr algn="just">
              <a:defRPr/>
            </a:pPr>
            <a:r>
              <a:rPr lang="tr-TR" sz="2800" dirty="0">
                <a:effectLst>
                  <a:outerShdw blurRad="38100" dist="38100" dir="2700000" algn="tl">
                    <a:srgbClr val="000000">
                      <a:alpha val="43137"/>
                    </a:srgbClr>
                  </a:outerShdw>
                </a:effectLst>
              </a:rPr>
              <a:t>Bakteriler </a:t>
            </a:r>
            <a:r>
              <a:rPr lang="tr-TR" sz="2800" dirty="0" err="1">
                <a:effectLst>
                  <a:outerShdw blurRad="38100" dist="38100" dir="2700000" algn="tl">
                    <a:srgbClr val="000000">
                      <a:alpha val="43137"/>
                    </a:srgbClr>
                  </a:outerShdw>
                </a:effectLst>
              </a:rPr>
              <a:t>pulpa</a:t>
            </a:r>
            <a:r>
              <a:rPr lang="tr-TR" sz="2800" dirty="0">
                <a:effectLst>
                  <a:outerShdw blurRad="38100" dist="38100" dir="2700000" algn="tl">
                    <a:srgbClr val="000000">
                      <a:alpha val="43137"/>
                    </a:srgbClr>
                  </a:outerShdw>
                </a:effectLst>
              </a:rPr>
              <a:t> iltihaplarının oluşmasında en önemli etkenlerdir. Ya doğrudan doğruya kendileri ya da toksinleri aracılıyla </a:t>
            </a:r>
            <a:r>
              <a:rPr lang="tr-TR" sz="2800" dirty="0" err="1">
                <a:effectLst>
                  <a:outerShdw blurRad="38100" dist="38100" dir="2700000" algn="tl">
                    <a:srgbClr val="000000">
                      <a:alpha val="43137"/>
                    </a:srgbClr>
                  </a:outerShdw>
                </a:effectLst>
              </a:rPr>
              <a:t>pulpa</a:t>
            </a:r>
            <a:r>
              <a:rPr lang="tr-TR" sz="2800" dirty="0">
                <a:effectLst>
                  <a:outerShdw blurRad="38100" dist="38100" dir="2700000" algn="tl">
                    <a:srgbClr val="000000">
                      <a:alpha val="43137"/>
                    </a:srgbClr>
                  </a:outerShdw>
                </a:effectLst>
              </a:rPr>
              <a:t> enfeksiyonuna neden olurlar. Ancak bu konuda bakteri </a:t>
            </a:r>
            <a:r>
              <a:rPr lang="tr-TR" sz="2800" dirty="0" err="1">
                <a:effectLst>
                  <a:outerShdw blurRad="38100" dist="38100" dir="2700000" algn="tl">
                    <a:srgbClr val="000000">
                      <a:alpha val="43137"/>
                    </a:srgbClr>
                  </a:outerShdw>
                </a:effectLst>
              </a:rPr>
              <a:t>virulansı</a:t>
            </a:r>
            <a:r>
              <a:rPr lang="tr-TR" sz="2800" dirty="0">
                <a:effectLst>
                  <a:outerShdw blurRad="38100" dist="38100" dir="2700000" algn="tl">
                    <a:srgbClr val="000000">
                      <a:alpha val="43137"/>
                    </a:srgbClr>
                  </a:outerShdw>
                </a:effectLst>
              </a:rPr>
              <a:t> ve konak direncide önemli bir faktördür. Buna bağlı olarak </a:t>
            </a:r>
            <a:r>
              <a:rPr lang="tr-TR" sz="2800" dirty="0" err="1">
                <a:effectLst>
                  <a:outerShdw blurRad="38100" dist="38100" dir="2700000" algn="tl">
                    <a:srgbClr val="000000">
                      <a:alpha val="43137"/>
                    </a:srgbClr>
                  </a:outerShdw>
                </a:effectLst>
              </a:rPr>
              <a:t>pulpa</a:t>
            </a:r>
            <a:r>
              <a:rPr lang="tr-TR" sz="2800" dirty="0">
                <a:effectLst>
                  <a:outerShdw blurRad="38100" dist="38100" dir="2700000" algn="tl">
                    <a:srgbClr val="000000">
                      <a:alpha val="43137"/>
                    </a:srgbClr>
                  </a:outerShdw>
                </a:effectLst>
              </a:rPr>
              <a:t> iltihabı çok uzun zamanda gelişebileceği gibi hızla nekroz oluşumu da görülebilir.</a:t>
            </a:r>
          </a:p>
        </p:txBody>
      </p:sp>
      <p:pic>
        <p:nvPicPr>
          <p:cNvPr id="5124" name="Picture 8" descr="Dental caries or tooth decay is caused by streptococcus mutans bacteria"/>
          <p:cNvPicPr>
            <a:picLocks noChangeAspect="1" noChangeArrowheads="1"/>
          </p:cNvPicPr>
          <p:nvPr/>
        </p:nvPicPr>
        <p:blipFill>
          <a:blip r:embed="rId2"/>
          <a:srcRect/>
          <a:stretch>
            <a:fillRect/>
          </a:stretch>
        </p:blipFill>
        <p:spPr bwMode="auto">
          <a:xfrm>
            <a:off x="285750" y="2643188"/>
            <a:ext cx="2678113" cy="1857375"/>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tr-TR" sz="4000" u="sng" smtClean="0">
                <a:solidFill>
                  <a:srgbClr val="FFFF00"/>
                </a:solidFill>
              </a:rPr>
              <a:t>Hipereminin nedenleri</a:t>
            </a:r>
            <a:r>
              <a:rPr lang="tr-TR" sz="4000" smtClean="0">
                <a:solidFill>
                  <a:srgbClr val="FFFF00"/>
                </a:solidFill>
              </a:rPr>
              <a:t>:</a:t>
            </a:r>
            <a:br>
              <a:rPr lang="tr-TR" sz="4000" smtClean="0">
                <a:solidFill>
                  <a:srgbClr val="FFFF00"/>
                </a:solidFill>
              </a:rPr>
            </a:br>
            <a:endParaRPr lang="tr-TR" sz="4000" smtClean="0">
              <a:solidFill>
                <a:srgbClr val="FFFF00"/>
              </a:solidFill>
            </a:endParaRPr>
          </a:p>
        </p:txBody>
      </p:sp>
      <p:sp>
        <p:nvSpPr>
          <p:cNvPr id="176131" name="Rectangle 3"/>
          <p:cNvSpPr>
            <a:spLocks noGrp="1" noChangeArrowheads="1"/>
          </p:cNvSpPr>
          <p:nvPr>
            <p:ph type="body" idx="1"/>
          </p:nvPr>
        </p:nvSpPr>
        <p:spPr>
          <a:xfrm>
            <a:off x="428625" y="1071563"/>
            <a:ext cx="8229600" cy="4525962"/>
          </a:xfrm>
        </p:spPr>
        <p:txBody>
          <a:bodyPr/>
          <a:lstStyle/>
          <a:p>
            <a:pPr eaLnBrk="1" hangingPunct="1">
              <a:defRPr/>
            </a:pPr>
            <a:r>
              <a:rPr lang="tr-TR" sz="2400" dirty="0" smtClean="0">
                <a:latin typeface="Comic Sans MS" pitchFamily="66" charset="0"/>
              </a:rPr>
              <a:t>Çürük</a:t>
            </a:r>
          </a:p>
          <a:p>
            <a:pPr eaLnBrk="1" hangingPunct="1">
              <a:defRPr/>
            </a:pPr>
            <a:r>
              <a:rPr lang="tr-TR" sz="2400" dirty="0" smtClean="0">
                <a:latin typeface="Comic Sans MS" pitchFamily="66" charset="0"/>
              </a:rPr>
              <a:t>Yüksek dolgu ve kron</a:t>
            </a:r>
          </a:p>
          <a:p>
            <a:pPr eaLnBrk="1" hangingPunct="1">
              <a:defRPr/>
            </a:pPr>
            <a:r>
              <a:rPr lang="tr-TR" sz="2400" dirty="0" smtClean="0">
                <a:latin typeface="Comic Sans MS" pitchFamily="66" charset="0"/>
              </a:rPr>
              <a:t>Kaidesiz dolgu</a:t>
            </a:r>
          </a:p>
          <a:p>
            <a:pPr eaLnBrk="1" hangingPunct="1">
              <a:defRPr/>
            </a:pPr>
            <a:r>
              <a:rPr lang="tr-TR" sz="2400" dirty="0" err="1" smtClean="0">
                <a:latin typeface="Comic Sans MS" pitchFamily="66" charset="0"/>
              </a:rPr>
              <a:t>Politür</a:t>
            </a:r>
            <a:r>
              <a:rPr lang="tr-TR" sz="2400" dirty="0" smtClean="0">
                <a:latin typeface="Comic Sans MS" pitchFamily="66" charset="0"/>
              </a:rPr>
              <a:t> hataları</a:t>
            </a:r>
          </a:p>
          <a:p>
            <a:pPr eaLnBrk="1" hangingPunct="1">
              <a:defRPr/>
            </a:pPr>
            <a:r>
              <a:rPr lang="tr-TR" sz="2400" dirty="0" smtClean="0">
                <a:latin typeface="Comic Sans MS" pitchFamily="66" charset="0"/>
              </a:rPr>
              <a:t>Şiddetli </a:t>
            </a:r>
            <a:r>
              <a:rPr lang="tr-TR" sz="2400" dirty="0" err="1" smtClean="0">
                <a:latin typeface="Comic Sans MS" pitchFamily="66" charset="0"/>
              </a:rPr>
              <a:t>gripal</a:t>
            </a:r>
            <a:r>
              <a:rPr lang="tr-TR" sz="2400" dirty="0" smtClean="0">
                <a:latin typeface="Comic Sans MS" pitchFamily="66" charset="0"/>
              </a:rPr>
              <a:t> enfeksiyon</a:t>
            </a:r>
          </a:p>
          <a:p>
            <a:pPr eaLnBrk="1" hangingPunct="1">
              <a:defRPr/>
            </a:pPr>
            <a:r>
              <a:rPr lang="tr-TR" sz="2400" dirty="0" smtClean="0">
                <a:latin typeface="Comic Sans MS" pitchFamily="66" charset="0"/>
              </a:rPr>
              <a:t>Sinüzit</a:t>
            </a:r>
          </a:p>
          <a:p>
            <a:pPr eaLnBrk="1" hangingPunct="1">
              <a:defRPr/>
            </a:pPr>
            <a:r>
              <a:rPr lang="tr-TR" sz="2400" dirty="0" smtClean="0">
                <a:latin typeface="Comic Sans MS" pitchFamily="66" charset="0"/>
              </a:rPr>
              <a:t>Hamilelik ve </a:t>
            </a:r>
            <a:r>
              <a:rPr lang="tr-TR" sz="2400" dirty="0" err="1" smtClean="0">
                <a:latin typeface="Comic Sans MS" pitchFamily="66" charset="0"/>
              </a:rPr>
              <a:t>mensturasyon</a:t>
            </a:r>
            <a:endParaRPr lang="tr-TR" sz="2400" dirty="0" smtClean="0">
              <a:latin typeface="Comic Sans MS" pitchFamily="66" charset="0"/>
            </a:endParaRPr>
          </a:p>
          <a:p>
            <a:pPr eaLnBrk="1" hangingPunct="1">
              <a:defRPr/>
            </a:pPr>
            <a:r>
              <a:rPr lang="tr-TR" sz="2400" dirty="0" err="1" smtClean="0">
                <a:latin typeface="Comic Sans MS" pitchFamily="66" charset="0"/>
              </a:rPr>
              <a:t>Servikal</a:t>
            </a:r>
            <a:r>
              <a:rPr lang="tr-TR" sz="2400" dirty="0" smtClean="0">
                <a:latin typeface="Comic Sans MS" pitchFamily="66" charset="0"/>
              </a:rPr>
              <a:t> </a:t>
            </a:r>
            <a:r>
              <a:rPr lang="tr-TR" sz="2400" dirty="0" err="1" smtClean="0">
                <a:latin typeface="Comic Sans MS" pitchFamily="66" charset="0"/>
              </a:rPr>
              <a:t>rezorbsiyon</a:t>
            </a:r>
            <a:endParaRPr lang="tr-TR" sz="2400" dirty="0" smtClean="0">
              <a:latin typeface="Comic Sans MS" pitchFamily="66" charset="0"/>
            </a:endParaRPr>
          </a:p>
          <a:p>
            <a:pPr eaLnBrk="1" hangingPunct="1">
              <a:defRPr/>
            </a:pPr>
            <a:r>
              <a:rPr lang="tr-TR" sz="2400" dirty="0" err="1" smtClean="0">
                <a:latin typeface="Comic Sans MS" pitchFamily="66" charset="0"/>
              </a:rPr>
              <a:t>Oklüzal</a:t>
            </a:r>
            <a:r>
              <a:rPr lang="tr-TR" sz="2400" dirty="0" smtClean="0">
                <a:latin typeface="Comic Sans MS" pitchFamily="66" charset="0"/>
              </a:rPr>
              <a:t> </a:t>
            </a:r>
            <a:r>
              <a:rPr lang="tr-TR" sz="2400" dirty="0" err="1" smtClean="0">
                <a:latin typeface="Comic Sans MS" pitchFamily="66" charset="0"/>
              </a:rPr>
              <a:t>atrizyon</a:t>
            </a:r>
            <a:r>
              <a:rPr lang="tr-TR" sz="2400" dirty="0" smtClean="0">
                <a:latin typeface="Comic Sans MS" pitchFamily="66" charset="0"/>
              </a:rPr>
              <a:t> </a:t>
            </a:r>
          </a:p>
          <a:p>
            <a:pPr eaLnBrk="1" hangingPunct="1">
              <a:defRPr/>
            </a:pPr>
            <a:r>
              <a:rPr lang="tr-TR" sz="2400" dirty="0" smtClean="0">
                <a:latin typeface="Comic Sans MS" pitchFamily="66" charset="0"/>
              </a:rPr>
              <a:t>Tüm </a:t>
            </a:r>
            <a:r>
              <a:rPr lang="tr-TR" sz="2400" dirty="0" err="1" smtClean="0">
                <a:latin typeface="Comic Sans MS" pitchFamily="66" charset="0"/>
              </a:rPr>
              <a:t>operatif</a:t>
            </a:r>
            <a:r>
              <a:rPr lang="tr-TR" sz="2400" dirty="0" smtClean="0">
                <a:latin typeface="Comic Sans MS" pitchFamily="66" charset="0"/>
              </a:rPr>
              <a:t> işlemler</a:t>
            </a:r>
          </a:p>
          <a:p>
            <a:pPr eaLnBrk="1" hangingPunct="1">
              <a:defRPr/>
            </a:pPr>
            <a:r>
              <a:rPr lang="tr-TR" sz="2400" dirty="0" smtClean="0">
                <a:latin typeface="Comic Sans MS" pitchFamily="66" charset="0"/>
              </a:rPr>
              <a:t>Derin </a:t>
            </a:r>
            <a:r>
              <a:rPr lang="tr-TR" sz="2400" dirty="0" err="1" smtClean="0">
                <a:latin typeface="Comic Sans MS" pitchFamily="66" charset="0"/>
              </a:rPr>
              <a:t>periodontal</a:t>
            </a:r>
            <a:r>
              <a:rPr lang="tr-TR" sz="2400" dirty="0" smtClean="0">
                <a:latin typeface="Comic Sans MS" pitchFamily="66" charset="0"/>
              </a:rPr>
              <a:t> </a:t>
            </a:r>
            <a:r>
              <a:rPr lang="tr-TR" sz="2400" dirty="0" err="1" smtClean="0">
                <a:latin typeface="Comic Sans MS" pitchFamily="66" charset="0"/>
              </a:rPr>
              <a:t>küretaj</a:t>
            </a:r>
            <a:endParaRPr lang="tr-TR" sz="2400" dirty="0" smtClean="0">
              <a:latin typeface="Comic Sans MS" pitchFamily="66" charset="0"/>
            </a:endParaRPr>
          </a:p>
          <a:p>
            <a:pPr eaLnBrk="1" hangingPunct="1">
              <a:defRPr/>
            </a:pPr>
            <a:r>
              <a:rPr lang="tr-TR" sz="2400" dirty="0" err="1" smtClean="0">
                <a:latin typeface="Comic Sans MS" pitchFamily="66" charset="0"/>
              </a:rPr>
              <a:t>Dentin</a:t>
            </a:r>
            <a:r>
              <a:rPr lang="tr-TR" sz="2400" dirty="0" smtClean="0">
                <a:latin typeface="Comic Sans MS" pitchFamily="66" charset="0"/>
              </a:rPr>
              <a:t> kanalcıklarını açılmasına yol açan mine kırıkları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68313" y="549275"/>
            <a:ext cx="8229600" cy="1143000"/>
          </a:xfrm>
        </p:spPr>
        <p:txBody>
          <a:bodyPr/>
          <a:lstStyle/>
          <a:p>
            <a:pPr eaLnBrk="1" hangingPunct="1">
              <a:defRPr/>
            </a:pPr>
            <a:r>
              <a:rPr lang="tr-TR" sz="4000" smtClean="0">
                <a:solidFill>
                  <a:srgbClr val="FFFF00"/>
                </a:solidFill>
                <a:latin typeface="Comic Sans MS" pitchFamily="66" charset="0"/>
              </a:rPr>
              <a:t>Klinik Belirtiler</a:t>
            </a:r>
            <a:br>
              <a:rPr lang="tr-TR" sz="4000" smtClean="0">
                <a:solidFill>
                  <a:srgbClr val="FFFF00"/>
                </a:solidFill>
                <a:latin typeface="Comic Sans MS" pitchFamily="66" charset="0"/>
              </a:rPr>
            </a:br>
            <a:endParaRPr lang="tr-TR" sz="4000" smtClean="0">
              <a:solidFill>
                <a:srgbClr val="FFFF00"/>
              </a:solidFill>
              <a:latin typeface="Comic Sans MS" pitchFamily="66" charset="0"/>
            </a:endParaRPr>
          </a:p>
        </p:txBody>
      </p:sp>
      <p:sp>
        <p:nvSpPr>
          <p:cNvPr id="178179" name="Rectangle 3"/>
          <p:cNvSpPr>
            <a:spLocks noGrp="1" noChangeArrowheads="1"/>
          </p:cNvSpPr>
          <p:nvPr>
            <p:ph type="body" idx="1"/>
          </p:nvPr>
        </p:nvSpPr>
        <p:spPr>
          <a:xfrm>
            <a:off x="323850" y="1679575"/>
            <a:ext cx="8229600" cy="5178425"/>
          </a:xfrm>
        </p:spPr>
        <p:txBody>
          <a:bodyPr/>
          <a:lstStyle/>
          <a:p>
            <a:pPr eaLnBrk="1" hangingPunct="1">
              <a:defRPr/>
            </a:pPr>
            <a:r>
              <a:rPr lang="tr-TR" sz="3600" dirty="0" err="1" smtClean="0">
                <a:latin typeface="Comic Sans MS" pitchFamily="66" charset="0"/>
              </a:rPr>
              <a:t>Proveke</a:t>
            </a:r>
            <a:r>
              <a:rPr lang="tr-TR" sz="3600" dirty="0" smtClean="0">
                <a:latin typeface="Comic Sans MS" pitchFamily="66" charset="0"/>
              </a:rPr>
              <a:t> ( uyarana bağlı ) ağrılar</a:t>
            </a:r>
          </a:p>
          <a:p>
            <a:pPr eaLnBrk="1" hangingPunct="1">
              <a:buFont typeface="Wingdings" pitchFamily="2" charset="2"/>
              <a:buNone/>
              <a:defRPr/>
            </a:pPr>
            <a:r>
              <a:rPr lang="tr-TR" sz="3600" dirty="0" smtClean="0">
                <a:latin typeface="Comic Sans MS" pitchFamily="66" charset="0"/>
              </a:rPr>
              <a:t>(soğuk, sıcak, tatlı ve ekşi yiyecek ve </a:t>
            </a:r>
            <a:r>
              <a:rPr lang="tr-TR" sz="3600" dirty="0" err="1" smtClean="0">
                <a:latin typeface="Comic Sans MS" pitchFamily="66" charset="0"/>
              </a:rPr>
              <a:t>içeçekler</a:t>
            </a:r>
            <a:r>
              <a:rPr lang="tr-TR" sz="3600" dirty="0" smtClean="0">
                <a:latin typeface="Comic Sans MS" pitchFamily="66" charset="0"/>
              </a:rPr>
              <a:t>)</a:t>
            </a:r>
          </a:p>
          <a:p>
            <a:pPr eaLnBrk="1" hangingPunct="1">
              <a:defRPr/>
            </a:pPr>
            <a:r>
              <a:rPr lang="tr-TR" sz="3600" dirty="0" smtClean="0">
                <a:latin typeface="Comic Sans MS" pitchFamily="66" charset="0"/>
              </a:rPr>
              <a:t>Kısa süreli ağrılar ( 1 </a:t>
            </a:r>
            <a:r>
              <a:rPr lang="tr-TR" sz="3600" dirty="0" err="1" smtClean="0">
                <a:latin typeface="Comic Sans MS" pitchFamily="66" charset="0"/>
              </a:rPr>
              <a:t>dk</a:t>
            </a:r>
            <a:r>
              <a:rPr lang="tr-TR" sz="3600" dirty="0" smtClean="0">
                <a:latin typeface="Comic Sans MS" pitchFamily="66" charset="0"/>
              </a:rPr>
              <a:t> )</a:t>
            </a:r>
          </a:p>
          <a:p>
            <a:pPr eaLnBrk="1" hangingPunct="1">
              <a:buFont typeface="Wingdings" pitchFamily="2" charset="2"/>
              <a:buNone/>
              <a:defRPr/>
            </a:pPr>
            <a:endParaRPr lang="tr-TR" sz="3600" dirty="0" smtClean="0">
              <a:latin typeface="Comic Sans MS" pitchFamily="66" charset="0"/>
            </a:endParaRPr>
          </a:p>
          <a:p>
            <a:pPr eaLnBrk="1" hangingPunct="1">
              <a:defRPr/>
            </a:pPr>
            <a:r>
              <a:rPr lang="tr-TR" sz="3600" dirty="0" smtClean="0">
                <a:latin typeface="Comic Sans MS" pitchFamily="66" charset="0"/>
              </a:rPr>
              <a:t>Yeni bir uyaran gelmedikçe devam etmeyen ve etken kalktığında kesilen ağrı</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500063" y="1357313"/>
            <a:ext cx="8229600" cy="4530725"/>
          </a:xfrm>
        </p:spPr>
        <p:txBody>
          <a:bodyPr/>
          <a:lstStyle/>
          <a:p>
            <a:pPr algn="just" eaLnBrk="1" hangingPunct="1">
              <a:buFont typeface="Wingdings" pitchFamily="2" charset="2"/>
              <a:buNone/>
              <a:defRPr/>
            </a:pPr>
            <a:r>
              <a:rPr lang="tr-TR" sz="2800" b="1" dirty="0" smtClean="0">
                <a:latin typeface="Arial" pitchFamily="34" charset="0"/>
                <a:cs typeface="Arial" pitchFamily="34" charset="0"/>
              </a:rPr>
              <a:t>	Radyografide; çürük veya </a:t>
            </a:r>
            <a:r>
              <a:rPr lang="tr-TR" sz="2800" b="1" dirty="0" err="1" smtClean="0">
                <a:latin typeface="Arial" pitchFamily="34" charset="0"/>
                <a:cs typeface="Arial" pitchFamily="34" charset="0"/>
              </a:rPr>
              <a:t>kavite</a:t>
            </a:r>
            <a:r>
              <a:rPr lang="tr-TR" sz="2800" b="1" dirty="0" smtClean="0">
                <a:latin typeface="Arial" pitchFamily="34" charset="0"/>
                <a:cs typeface="Arial" pitchFamily="34" charset="0"/>
              </a:rPr>
              <a:t> </a:t>
            </a:r>
            <a:r>
              <a:rPr lang="tr-TR" sz="2800" b="1" dirty="0" err="1" smtClean="0">
                <a:latin typeface="Arial" pitchFamily="34" charset="0"/>
                <a:cs typeface="Arial" pitchFamily="34" charset="0"/>
              </a:rPr>
              <a:t>preparasyonu</a:t>
            </a:r>
            <a:r>
              <a:rPr lang="tr-TR" sz="2800" b="1" dirty="0" smtClean="0">
                <a:latin typeface="Arial" pitchFamily="34" charset="0"/>
                <a:cs typeface="Arial" pitchFamily="34" charset="0"/>
              </a:rPr>
              <a:t> izlenir. Perküsyon hassasiyeti görülmez. Termal testlerde </a:t>
            </a:r>
            <a:r>
              <a:rPr lang="tr-TR" sz="2800" b="1" dirty="0" err="1" smtClean="0">
                <a:latin typeface="Arial" pitchFamily="34" charset="0"/>
                <a:cs typeface="Arial" pitchFamily="34" charset="0"/>
              </a:rPr>
              <a:t>pulpa</a:t>
            </a:r>
            <a:r>
              <a:rPr lang="tr-TR" sz="2800" b="1" dirty="0" smtClean="0">
                <a:latin typeface="Arial" pitchFamily="34" charset="0"/>
                <a:cs typeface="Arial" pitchFamily="34" charset="0"/>
              </a:rPr>
              <a:t> sıcaktan daha çok soğuk uyaranlara cevap verir. Elektik </a:t>
            </a:r>
            <a:r>
              <a:rPr lang="tr-TR" sz="2800" b="1" dirty="0" err="1" smtClean="0">
                <a:latin typeface="Arial" pitchFamily="34" charset="0"/>
                <a:cs typeface="Arial" pitchFamily="34" charset="0"/>
              </a:rPr>
              <a:t>pulpa</a:t>
            </a:r>
            <a:r>
              <a:rPr lang="tr-TR" sz="2800" b="1" dirty="0" smtClean="0">
                <a:latin typeface="Arial" pitchFamily="34" charset="0"/>
                <a:cs typeface="Arial" pitchFamily="34" charset="0"/>
              </a:rPr>
              <a:t> testinde akım en düşük düzeyde verilmelidir.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68313" y="260350"/>
            <a:ext cx="8229600" cy="1143000"/>
          </a:xfrm>
        </p:spPr>
        <p:txBody>
          <a:bodyPr/>
          <a:lstStyle/>
          <a:p>
            <a:pPr eaLnBrk="1" hangingPunct="1">
              <a:defRPr/>
            </a:pPr>
            <a:r>
              <a:rPr lang="tr-TR" dirty="0" smtClean="0">
                <a:solidFill>
                  <a:srgbClr val="FFFF00"/>
                </a:solidFill>
                <a:latin typeface="Comic Sans MS" pitchFamily="66" charset="0"/>
              </a:rPr>
              <a:t>Tedavi yaklaşımı</a:t>
            </a:r>
          </a:p>
        </p:txBody>
      </p:sp>
      <p:sp>
        <p:nvSpPr>
          <p:cNvPr id="182275" name="Rectangle 3"/>
          <p:cNvSpPr>
            <a:spLocks noGrp="1" noChangeArrowheads="1"/>
          </p:cNvSpPr>
          <p:nvPr>
            <p:ph type="body" idx="1"/>
          </p:nvPr>
        </p:nvSpPr>
        <p:spPr>
          <a:xfrm>
            <a:off x="357188" y="1285875"/>
            <a:ext cx="8358187" cy="5072063"/>
          </a:xfrm>
        </p:spPr>
        <p:txBody>
          <a:bodyPr/>
          <a:lstStyle/>
          <a:p>
            <a:pPr algn="just" eaLnBrk="1" hangingPunct="1">
              <a:buFont typeface="Wingdings" pitchFamily="2" charset="2"/>
              <a:buNone/>
              <a:defRPr/>
            </a:pPr>
            <a:r>
              <a:rPr lang="tr-TR" sz="2800" b="1" dirty="0" smtClean="0">
                <a:latin typeface="Comic Sans MS" pitchFamily="66" charset="0"/>
              </a:rPr>
              <a:t>	Öncelikle </a:t>
            </a:r>
            <a:r>
              <a:rPr lang="tr-TR" sz="2800" b="1" dirty="0" err="1" smtClean="0">
                <a:latin typeface="Comic Sans MS" pitchFamily="66" charset="0"/>
              </a:rPr>
              <a:t>operatif</a:t>
            </a:r>
            <a:r>
              <a:rPr lang="tr-TR" sz="2800" b="1" dirty="0" smtClean="0">
                <a:latin typeface="Comic Sans MS" pitchFamily="66" charset="0"/>
              </a:rPr>
              <a:t> işlemler kontrollü bir şekilde yapılmalı </a:t>
            </a:r>
            <a:r>
              <a:rPr lang="tr-TR" sz="2800" b="1" dirty="0" err="1" smtClean="0">
                <a:latin typeface="Comic Sans MS" pitchFamily="66" charset="0"/>
              </a:rPr>
              <a:t>toksik</a:t>
            </a:r>
            <a:r>
              <a:rPr lang="tr-TR" sz="2800" b="1" dirty="0" smtClean="0">
                <a:latin typeface="Comic Sans MS" pitchFamily="66" charset="0"/>
              </a:rPr>
              <a:t> ve </a:t>
            </a:r>
            <a:r>
              <a:rPr lang="tr-TR" sz="2800" b="1" dirty="0" err="1" smtClean="0">
                <a:latin typeface="Comic Sans MS" pitchFamily="66" charset="0"/>
              </a:rPr>
              <a:t>irritan</a:t>
            </a:r>
            <a:r>
              <a:rPr lang="tr-TR" sz="2800" b="1" dirty="0" smtClean="0">
                <a:latin typeface="Comic Sans MS" pitchFamily="66" charset="0"/>
              </a:rPr>
              <a:t> maddelerin </a:t>
            </a:r>
            <a:r>
              <a:rPr lang="tr-TR" sz="2800" b="1" dirty="0" err="1" smtClean="0">
                <a:latin typeface="Comic Sans MS" pitchFamily="66" charset="0"/>
              </a:rPr>
              <a:t>kullanılımından</a:t>
            </a:r>
            <a:r>
              <a:rPr lang="tr-TR" sz="2800" b="1" dirty="0" smtClean="0">
                <a:latin typeface="Comic Sans MS" pitchFamily="66" charset="0"/>
              </a:rPr>
              <a:t> kaçınılmalı yani </a:t>
            </a:r>
            <a:r>
              <a:rPr lang="tr-TR" sz="2800" b="1" dirty="0" err="1" smtClean="0">
                <a:latin typeface="Comic Sans MS" pitchFamily="66" charset="0"/>
              </a:rPr>
              <a:t>hipereminin</a:t>
            </a:r>
            <a:r>
              <a:rPr lang="tr-TR" sz="2800" b="1" dirty="0" smtClean="0">
                <a:latin typeface="Comic Sans MS" pitchFamily="66" charset="0"/>
              </a:rPr>
              <a:t> oluşmamasına gayret edilmelidir. Tedavide kalsiyum hidroksit, çinko oksit </a:t>
            </a:r>
            <a:r>
              <a:rPr lang="tr-TR" sz="2800" b="1" dirty="0" err="1" smtClean="0">
                <a:latin typeface="Comic Sans MS" pitchFamily="66" charset="0"/>
              </a:rPr>
              <a:t>öjenol</a:t>
            </a:r>
            <a:r>
              <a:rPr lang="tr-TR" sz="2800" b="1" dirty="0" smtClean="0">
                <a:latin typeface="Comic Sans MS" pitchFamily="66" charset="0"/>
              </a:rPr>
              <a:t> gibi </a:t>
            </a:r>
            <a:r>
              <a:rPr lang="tr-TR" sz="2800" b="1" dirty="0" err="1" smtClean="0">
                <a:latin typeface="Comic Sans MS" pitchFamily="66" charset="0"/>
              </a:rPr>
              <a:t>sedatif</a:t>
            </a:r>
            <a:r>
              <a:rPr lang="tr-TR" sz="2800" b="1" dirty="0" smtClean="0">
                <a:latin typeface="Comic Sans MS" pitchFamily="66" charset="0"/>
              </a:rPr>
              <a:t> materyaller, MTA gibi doku dostu maddeler kullanılmalıdır. </a:t>
            </a:r>
            <a:r>
              <a:rPr lang="tr-TR" sz="2800" b="1" dirty="0" err="1" smtClean="0">
                <a:latin typeface="Comic Sans MS" pitchFamily="66" charset="0"/>
              </a:rPr>
              <a:t>Hiperemiyi</a:t>
            </a:r>
            <a:r>
              <a:rPr lang="tr-TR" sz="2800" b="1" dirty="0" smtClean="0">
                <a:latin typeface="Comic Sans MS" pitchFamily="66" charset="0"/>
              </a:rPr>
              <a:t>  oluşturan etiyolojik faktörün kısa sürede ortadan kaldırılması gerekir. Örneğin sebep yüksek dolgu nedeniyle oluşan </a:t>
            </a:r>
            <a:r>
              <a:rPr lang="tr-TR" sz="2800" b="1" dirty="0" err="1" smtClean="0">
                <a:latin typeface="Comic Sans MS" pitchFamily="66" charset="0"/>
              </a:rPr>
              <a:t>oklüzal</a:t>
            </a:r>
            <a:r>
              <a:rPr lang="tr-TR" sz="2800" b="1" dirty="0" smtClean="0">
                <a:latin typeface="Comic Sans MS" pitchFamily="66" charset="0"/>
              </a:rPr>
              <a:t> travma ise </a:t>
            </a:r>
            <a:r>
              <a:rPr lang="tr-TR" sz="2800" b="1" dirty="0" err="1" smtClean="0">
                <a:latin typeface="Comic Sans MS" pitchFamily="66" charset="0"/>
              </a:rPr>
              <a:t>oklüzal</a:t>
            </a:r>
            <a:r>
              <a:rPr lang="tr-TR" sz="2800" b="1" dirty="0" smtClean="0">
                <a:latin typeface="Comic Sans MS" pitchFamily="66" charset="0"/>
              </a:rPr>
              <a:t> uyumsuzluk derhal giderilmelidir.</a:t>
            </a:r>
          </a:p>
          <a:p>
            <a:pPr algn="just" eaLnBrk="1" hangingPunct="1">
              <a:buFont typeface="Wingdings" pitchFamily="2" charset="2"/>
              <a:buNone/>
              <a:defRPr/>
            </a:pPr>
            <a:endParaRPr lang="tr-TR" sz="2800" b="1" dirty="0" smtClean="0">
              <a:latin typeface="Comic Sans MS" pitchFamily="66" charset="0"/>
            </a:endParaRPr>
          </a:p>
          <a:p>
            <a:pPr eaLnBrk="1" hangingPunct="1">
              <a:buFont typeface="Wingdings" pitchFamily="2" charset="2"/>
              <a:buNone/>
              <a:defRPr/>
            </a:pPr>
            <a:endParaRPr lang="tr-TR" sz="2800" dirty="0" smtClean="0">
              <a:latin typeface="Comic Sans MS" pitchFamily="66" charset="0"/>
            </a:endParaRPr>
          </a:p>
          <a:p>
            <a:pPr eaLnBrk="1" hangingPunct="1">
              <a:buFont typeface="Wingdings" pitchFamily="2" charset="2"/>
              <a:buNone/>
              <a:defRPr/>
            </a:pPr>
            <a:endParaRPr lang="tr-TR"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395288" y="1052513"/>
            <a:ext cx="8229600" cy="1143000"/>
          </a:xfrm>
        </p:spPr>
        <p:txBody>
          <a:bodyPr/>
          <a:lstStyle/>
          <a:p>
            <a:pPr eaLnBrk="1" hangingPunct="1">
              <a:defRPr/>
            </a:pPr>
            <a:r>
              <a:rPr lang="tr-TR" dirty="0" smtClean="0">
                <a:solidFill>
                  <a:srgbClr val="FFFF00"/>
                </a:solidFill>
                <a:latin typeface="Comic Sans MS" pitchFamily="66" charset="0"/>
              </a:rPr>
              <a:t>LATENT FAZ</a:t>
            </a:r>
          </a:p>
        </p:txBody>
      </p:sp>
      <p:sp>
        <p:nvSpPr>
          <p:cNvPr id="188419" name="Rectangle 3"/>
          <p:cNvSpPr>
            <a:spLocks noGrp="1" noChangeArrowheads="1"/>
          </p:cNvSpPr>
          <p:nvPr>
            <p:ph type="body" idx="1"/>
          </p:nvPr>
        </p:nvSpPr>
        <p:spPr>
          <a:xfrm>
            <a:off x="971550" y="2924175"/>
            <a:ext cx="7138988" cy="2333625"/>
          </a:xfrm>
        </p:spPr>
        <p:txBody>
          <a:bodyPr/>
          <a:lstStyle/>
          <a:p>
            <a:pPr algn="just" eaLnBrk="1" hangingPunct="1">
              <a:buFont typeface="Wingdings" pitchFamily="2" charset="2"/>
              <a:buNone/>
              <a:defRPr/>
            </a:pPr>
            <a:r>
              <a:rPr lang="tr-TR" dirty="0" smtClean="0">
                <a:latin typeface="Comic Sans MS" pitchFamily="66" charset="0"/>
              </a:rPr>
              <a:t>	Patojen </a:t>
            </a:r>
            <a:r>
              <a:rPr lang="tr-TR" dirty="0" err="1" smtClean="0">
                <a:latin typeface="Comic Sans MS" pitchFamily="66" charset="0"/>
              </a:rPr>
              <a:t>stimulusun</a:t>
            </a:r>
            <a:r>
              <a:rPr lang="tr-TR" dirty="0" smtClean="0">
                <a:latin typeface="Comic Sans MS" pitchFamily="66" charset="0"/>
              </a:rPr>
              <a:t> dokuya ulaşımı ve ilk belirtilerin ortaya çıkması arasındaki evreye </a:t>
            </a:r>
            <a:r>
              <a:rPr lang="tr-TR" dirty="0" err="1" smtClean="0">
                <a:latin typeface="Comic Sans MS" pitchFamily="66" charset="0"/>
              </a:rPr>
              <a:t>Latent</a:t>
            </a:r>
            <a:r>
              <a:rPr lang="tr-TR" dirty="0" smtClean="0">
                <a:latin typeface="Comic Sans MS" pitchFamily="66" charset="0"/>
              </a:rPr>
              <a:t> faz denir.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68313" y="260350"/>
            <a:ext cx="8229600" cy="1143000"/>
          </a:xfrm>
        </p:spPr>
        <p:txBody>
          <a:bodyPr/>
          <a:lstStyle/>
          <a:p>
            <a:pPr eaLnBrk="1" hangingPunct="1">
              <a:defRPr/>
            </a:pPr>
            <a:r>
              <a:rPr lang="tr-TR" dirty="0" err="1" smtClean="0">
                <a:solidFill>
                  <a:srgbClr val="FFFF00"/>
                </a:solidFill>
                <a:latin typeface="Comic Sans MS" pitchFamily="66" charset="0"/>
              </a:rPr>
              <a:t>Histopatolojisi</a:t>
            </a:r>
            <a:r>
              <a:rPr lang="tr-TR" dirty="0" smtClean="0">
                <a:solidFill>
                  <a:srgbClr val="FFFF00"/>
                </a:solidFill>
                <a:latin typeface="Comic Sans MS" pitchFamily="66" charset="0"/>
              </a:rPr>
              <a:t>;</a:t>
            </a:r>
          </a:p>
        </p:txBody>
      </p:sp>
      <p:sp>
        <p:nvSpPr>
          <p:cNvPr id="182275" name="Rectangle 3"/>
          <p:cNvSpPr>
            <a:spLocks noGrp="1" noChangeArrowheads="1"/>
          </p:cNvSpPr>
          <p:nvPr>
            <p:ph type="body" idx="1"/>
          </p:nvPr>
        </p:nvSpPr>
        <p:spPr>
          <a:xfrm>
            <a:off x="395288" y="1557338"/>
            <a:ext cx="8229600" cy="4530725"/>
          </a:xfrm>
        </p:spPr>
        <p:txBody>
          <a:bodyPr/>
          <a:lstStyle/>
          <a:p>
            <a:pPr eaLnBrk="1" hangingPunct="1">
              <a:defRPr/>
            </a:pPr>
            <a:r>
              <a:rPr lang="tr-TR" sz="2800" b="1" dirty="0" err="1" smtClean="0">
                <a:latin typeface="Comic Sans MS" pitchFamily="66" charset="0"/>
              </a:rPr>
              <a:t>Kapillerlerde</a:t>
            </a:r>
            <a:r>
              <a:rPr lang="tr-TR" sz="2800" b="1" dirty="0" smtClean="0">
                <a:latin typeface="Comic Sans MS" pitchFamily="66" charset="0"/>
              </a:rPr>
              <a:t> </a:t>
            </a:r>
            <a:r>
              <a:rPr lang="tr-TR" sz="2800" b="1" dirty="0" err="1" smtClean="0">
                <a:latin typeface="Comic Sans MS" pitchFamily="66" charset="0"/>
              </a:rPr>
              <a:t>endotel</a:t>
            </a:r>
            <a:r>
              <a:rPr lang="tr-TR" sz="2800" b="1" dirty="0" smtClean="0">
                <a:latin typeface="Comic Sans MS" pitchFamily="66" charset="0"/>
              </a:rPr>
              <a:t> hücrelerin </a:t>
            </a:r>
            <a:r>
              <a:rPr lang="tr-TR" sz="2800" b="1" dirty="0" err="1" smtClean="0">
                <a:latin typeface="Comic Sans MS" pitchFamily="66" charset="0"/>
              </a:rPr>
              <a:t>nükleusları</a:t>
            </a:r>
            <a:r>
              <a:rPr lang="tr-TR" sz="2800" b="1" dirty="0" smtClean="0">
                <a:latin typeface="Comic Sans MS" pitchFamily="66" charset="0"/>
              </a:rPr>
              <a:t> birbirinden uzaklaşmış,</a:t>
            </a:r>
          </a:p>
          <a:p>
            <a:pPr eaLnBrk="1" hangingPunct="1">
              <a:defRPr/>
            </a:pPr>
            <a:r>
              <a:rPr lang="tr-TR" sz="2800" b="1" dirty="0" smtClean="0">
                <a:latin typeface="Comic Sans MS" pitchFamily="66" charset="0"/>
              </a:rPr>
              <a:t>Çok az bir miktar lökosit </a:t>
            </a:r>
            <a:r>
              <a:rPr lang="tr-TR" sz="2800" b="1" dirty="0" err="1" smtClean="0">
                <a:latin typeface="Comic Sans MS" pitchFamily="66" charset="0"/>
              </a:rPr>
              <a:t>infiltrasyonu</a:t>
            </a:r>
            <a:r>
              <a:rPr lang="tr-TR" sz="2800" b="1" dirty="0" smtClean="0">
                <a:latin typeface="Comic Sans MS" pitchFamily="66" charset="0"/>
              </a:rPr>
              <a:t> ve az sayıda damar dışına çıkışı (</a:t>
            </a:r>
            <a:r>
              <a:rPr lang="tr-TR" sz="2800" b="1" dirty="0" err="1" smtClean="0">
                <a:latin typeface="Comic Sans MS" pitchFamily="66" charset="0"/>
              </a:rPr>
              <a:t>ekstravazyon</a:t>
            </a:r>
            <a:r>
              <a:rPr lang="tr-TR" sz="2800" b="1" dirty="0" smtClean="0">
                <a:latin typeface="Comic Sans MS" pitchFamily="66" charset="0"/>
              </a:rPr>
              <a:t>),</a:t>
            </a:r>
          </a:p>
          <a:p>
            <a:pPr eaLnBrk="1" hangingPunct="1">
              <a:defRPr/>
            </a:pPr>
            <a:r>
              <a:rPr lang="tr-TR" sz="2800" b="1" dirty="0" smtClean="0">
                <a:latin typeface="Comic Sans MS" pitchFamily="66" charset="0"/>
              </a:rPr>
              <a:t>Bu evrede damar dışına sıvı çıkışı yok,</a:t>
            </a:r>
          </a:p>
          <a:p>
            <a:pPr eaLnBrk="1" hangingPunct="1">
              <a:defRPr/>
            </a:pPr>
            <a:r>
              <a:rPr lang="tr-TR" sz="2800" b="1" dirty="0" smtClean="0">
                <a:latin typeface="Comic Sans MS" pitchFamily="66" charset="0"/>
              </a:rPr>
              <a:t>Genellikle bakteriler yok, toksinleri olabilir,</a:t>
            </a:r>
          </a:p>
          <a:p>
            <a:pPr eaLnBrk="1" hangingPunct="1">
              <a:defRPr/>
            </a:pPr>
            <a:r>
              <a:rPr lang="tr-TR" sz="2800" b="1" dirty="0" smtClean="0">
                <a:latin typeface="Comic Sans MS" pitchFamily="66" charset="0"/>
              </a:rPr>
              <a:t>Hücreden fakir bölgedeki damarlarda belirgin </a:t>
            </a:r>
            <a:r>
              <a:rPr lang="tr-TR" sz="2800" b="1" dirty="0" err="1" smtClean="0">
                <a:latin typeface="Comic Sans MS" pitchFamily="66" charset="0"/>
              </a:rPr>
              <a:t>dilatasyon</a:t>
            </a:r>
            <a:r>
              <a:rPr lang="tr-TR" sz="2800" b="1" dirty="0" smtClean="0">
                <a:latin typeface="Comic Sans MS" pitchFamily="66" charset="0"/>
              </a:rPr>
              <a:t> görülür.</a:t>
            </a:r>
          </a:p>
          <a:p>
            <a:pPr eaLnBrk="1" hangingPunct="1">
              <a:buFont typeface="Wingdings" pitchFamily="2" charset="2"/>
              <a:buNone/>
              <a:defRPr/>
            </a:pPr>
            <a:endParaRPr lang="tr-TR" sz="2800" dirty="0" smtClean="0">
              <a:latin typeface="Comic Sans MS" pitchFamily="66" charset="0"/>
            </a:endParaRPr>
          </a:p>
          <a:p>
            <a:pPr eaLnBrk="1" hangingPunct="1">
              <a:buFont typeface="Wingdings" pitchFamily="2" charset="2"/>
              <a:buNone/>
              <a:defRPr/>
            </a:pPr>
            <a:endParaRPr lang="tr-TR"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63" y="1071563"/>
            <a:ext cx="8229600" cy="4525962"/>
          </a:xfrm>
        </p:spPr>
        <p:txBody>
          <a:bodyPr/>
          <a:lstStyle/>
          <a:p>
            <a:pPr algn="just">
              <a:buFont typeface="Wingdings" pitchFamily="2" charset="2"/>
              <a:buNone/>
              <a:defRPr/>
            </a:pPr>
            <a:r>
              <a:rPr lang="tr-TR" b="1" dirty="0" smtClean="0">
                <a:latin typeface="Arial" pitchFamily="34" charset="0"/>
                <a:cs typeface="Arial" pitchFamily="34" charset="0"/>
              </a:rPr>
              <a:t>	Uzun süreli </a:t>
            </a:r>
            <a:r>
              <a:rPr lang="tr-TR" b="1" dirty="0" err="1" smtClean="0">
                <a:latin typeface="Arial" pitchFamily="34" charset="0"/>
                <a:cs typeface="Arial" pitchFamily="34" charset="0"/>
              </a:rPr>
              <a:t>vazodilatasyon</a:t>
            </a:r>
            <a:r>
              <a:rPr lang="tr-TR" b="1" dirty="0" smtClean="0">
                <a:latin typeface="Arial" pitchFamily="34" charset="0"/>
                <a:cs typeface="Arial" pitchFamily="34" charset="0"/>
              </a:rPr>
              <a:t> sonucu damarlarda kan hacmi artar buna bağlı </a:t>
            </a:r>
            <a:r>
              <a:rPr lang="tr-TR" b="1" dirty="0" err="1" smtClean="0">
                <a:latin typeface="Arial" pitchFamily="34" charset="0"/>
                <a:cs typeface="Arial" pitchFamily="34" charset="0"/>
              </a:rPr>
              <a:t>olarakta</a:t>
            </a:r>
            <a:r>
              <a:rPr lang="tr-TR" b="1" dirty="0" smtClean="0">
                <a:latin typeface="Arial" pitchFamily="34" charset="0"/>
                <a:cs typeface="Arial" pitchFamily="34" charset="0"/>
              </a:rPr>
              <a:t> </a:t>
            </a:r>
            <a:r>
              <a:rPr lang="tr-TR" b="1" dirty="0" err="1" smtClean="0">
                <a:latin typeface="Arial" pitchFamily="34" charset="0"/>
                <a:cs typeface="Arial" pitchFamily="34" charset="0"/>
              </a:rPr>
              <a:t>pulpa</a:t>
            </a:r>
            <a:r>
              <a:rPr lang="tr-TR" b="1" dirty="0" smtClean="0">
                <a:latin typeface="Arial" pitchFamily="34" charset="0"/>
                <a:cs typeface="Arial" pitchFamily="34" charset="0"/>
              </a:rPr>
              <a:t> içi basınçta artış görülür. Yine </a:t>
            </a:r>
            <a:r>
              <a:rPr lang="tr-TR" b="1" dirty="0" err="1" smtClean="0">
                <a:latin typeface="Arial" pitchFamily="34" charset="0"/>
                <a:cs typeface="Arial" pitchFamily="34" charset="0"/>
              </a:rPr>
              <a:t>vazodilatasyon</a:t>
            </a:r>
            <a:r>
              <a:rPr lang="tr-TR" b="1" dirty="0" smtClean="0">
                <a:latin typeface="Arial" pitchFamily="34" charset="0"/>
                <a:cs typeface="Arial" pitchFamily="34" charset="0"/>
              </a:rPr>
              <a:t> sonucu plazma </a:t>
            </a:r>
            <a:r>
              <a:rPr lang="tr-TR" b="1" dirty="0" smtClean="0">
                <a:effectLst/>
                <a:latin typeface="Arial" pitchFamily="34" charset="0"/>
                <a:cs typeface="Arial" pitchFamily="34" charset="0"/>
              </a:rPr>
              <a:t>sıvısının kaybı yani ödem, az miktarda da lökosit </a:t>
            </a:r>
            <a:r>
              <a:rPr lang="tr-TR" b="1" dirty="0" err="1" smtClean="0">
                <a:effectLst/>
                <a:latin typeface="Arial" pitchFamily="34" charset="0"/>
                <a:cs typeface="Arial" pitchFamily="34" charset="0"/>
              </a:rPr>
              <a:t>infiltrasyonu</a:t>
            </a:r>
            <a:r>
              <a:rPr lang="tr-TR" b="1" dirty="0" smtClean="0">
                <a:effectLst/>
                <a:latin typeface="Arial" pitchFamily="34" charset="0"/>
                <a:cs typeface="Arial" pitchFamily="34" charset="0"/>
              </a:rPr>
              <a:t> izlenir. Daha sonra genişlemiş </a:t>
            </a:r>
            <a:r>
              <a:rPr lang="tr-TR" b="1" dirty="0" err="1" smtClean="0">
                <a:effectLst/>
                <a:latin typeface="Arial" pitchFamily="34" charset="0"/>
                <a:cs typeface="Arial" pitchFamily="34" charset="0"/>
              </a:rPr>
              <a:t>kapillerler</a:t>
            </a:r>
            <a:r>
              <a:rPr lang="tr-TR" b="1" dirty="0" smtClean="0">
                <a:effectLst/>
                <a:latin typeface="Arial" pitchFamily="34" charset="0"/>
                <a:cs typeface="Arial" pitchFamily="34" charset="0"/>
              </a:rPr>
              <a:t> içinde kan akımı yavaşlar ve durur. Bu duruma </a:t>
            </a:r>
            <a:r>
              <a:rPr lang="tr-TR" b="1" dirty="0" err="1" smtClean="0">
                <a:effectLst/>
                <a:latin typeface="Arial" pitchFamily="34" charset="0"/>
                <a:cs typeface="Arial" pitchFamily="34" charset="0"/>
              </a:rPr>
              <a:t>staz</a:t>
            </a:r>
            <a:r>
              <a:rPr lang="tr-TR" b="1" dirty="0" smtClean="0">
                <a:effectLst/>
                <a:latin typeface="Arial" pitchFamily="34" charset="0"/>
                <a:cs typeface="Arial" pitchFamily="34" charset="0"/>
              </a:rPr>
              <a:t> denir ve ortama oksijen taşınması aksamış ve kesilmiştir.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57188" y="1357313"/>
            <a:ext cx="8572500" cy="4786312"/>
          </a:xfrm>
        </p:spPr>
        <p:txBody>
          <a:bodyPr/>
          <a:lstStyle/>
          <a:p>
            <a:pPr algn="just" eaLnBrk="1" hangingPunct="1">
              <a:lnSpc>
                <a:spcPct val="90000"/>
              </a:lnSpc>
              <a:buFont typeface="Wingdings" pitchFamily="2" charset="2"/>
              <a:buNone/>
              <a:defRPr/>
            </a:pPr>
            <a:r>
              <a:rPr lang="tr-TR" sz="2000" b="1" dirty="0" smtClean="0">
                <a:latin typeface="Comic Sans MS" pitchFamily="66" charset="0"/>
              </a:rPr>
              <a:t>  	</a:t>
            </a:r>
            <a:r>
              <a:rPr lang="tr-TR" sz="2000" b="1" dirty="0" err="1" smtClean="0">
                <a:latin typeface="Comic Sans MS" pitchFamily="66" charset="0"/>
              </a:rPr>
              <a:t>Pulpanın</a:t>
            </a:r>
            <a:r>
              <a:rPr lang="tr-TR" sz="2000" b="1" dirty="0" smtClean="0">
                <a:latin typeface="Comic Sans MS" pitchFamily="66" charset="0"/>
              </a:rPr>
              <a:t> savunma gücü uzun süreli ve şiddetli dış etkilere karşı koyamaz ve </a:t>
            </a:r>
            <a:r>
              <a:rPr lang="tr-TR" sz="2000" b="1" dirty="0" err="1" smtClean="0">
                <a:latin typeface="Comic Sans MS" pitchFamily="66" charset="0"/>
              </a:rPr>
              <a:t>hiperemi</a:t>
            </a:r>
            <a:r>
              <a:rPr lang="tr-TR" sz="2000" b="1" dirty="0" smtClean="0">
                <a:latin typeface="Comic Sans MS" pitchFamily="66" charset="0"/>
              </a:rPr>
              <a:t> ilerleyerek </a:t>
            </a:r>
            <a:r>
              <a:rPr lang="tr-TR" sz="2000" b="1" dirty="0" err="1" smtClean="0">
                <a:latin typeface="Comic Sans MS" pitchFamily="66" charset="0"/>
              </a:rPr>
              <a:t>irreversible</a:t>
            </a:r>
            <a:r>
              <a:rPr lang="tr-TR" sz="2000" b="1" dirty="0" smtClean="0">
                <a:latin typeface="Comic Sans MS" pitchFamily="66" charset="0"/>
              </a:rPr>
              <a:t> </a:t>
            </a:r>
            <a:r>
              <a:rPr lang="tr-TR" sz="2000" b="1" dirty="0" err="1" smtClean="0">
                <a:latin typeface="Comic Sans MS" pitchFamily="66" charset="0"/>
              </a:rPr>
              <a:t>pulpitis</a:t>
            </a:r>
            <a:r>
              <a:rPr lang="tr-TR" sz="2000" b="1" dirty="0" smtClean="0">
                <a:latin typeface="Comic Sans MS" pitchFamily="66" charset="0"/>
              </a:rPr>
              <a:t> evresine geçilir. Bu aşamada </a:t>
            </a:r>
            <a:r>
              <a:rPr lang="tr-TR" sz="2000" b="1" dirty="0" err="1" smtClean="0">
                <a:latin typeface="Comic Sans MS" pitchFamily="66" charset="0"/>
              </a:rPr>
              <a:t>pulpada</a:t>
            </a:r>
            <a:r>
              <a:rPr lang="tr-TR" sz="2000" b="1" dirty="0" smtClean="0">
                <a:latin typeface="Comic Sans MS" pitchFamily="66" charset="0"/>
              </a:rPr>
              <a:t> </a:t>
            </a:r>
            <a:r>
              <a:rPr lang="tr-TR" sz="2000" b="1" dirty="0" err="1" smtClean="0">
                <a:latin typeface="Comic Sans MS" pitchFamily="66" charset="0"/>
              </a:rPr>
              <a:t>eksüdatif</a:t>
            </a:r>
            <a:r>
              <a:rPr lang="tr-TR" sz="2000" b="1" dirty="0" smtClean="0">
                <a:latin typeface="Comic Sans MS" pitchFamily="66" charset="0"/>
              </a:rPr>
              <a:t> olgular etkindir ve ağrı reseptörlerinin eşik sınırlarını geçen </a:t>
            </a:r>
            <a:r>
              <a:rPr lang="tr-TR" sz="2000" b="1" dirty="0" err="1" smtClean="0">
                <a:latin typeface="Comic Sans MS" pitchFamily="66" charset="0"/>
              </a:rPr>
              <a:t>pulpa</a:t>
            </a:r>
            <a:r>
              <a:rPr lang="tr-TR" sz="2000" b="1" dirty="0" smtClean="0">
                <a:latin typeface="Comic Sans MS" pitchFamily="66" charset="0"/>
              </a:rPr>
              <a:t> içi basınç ağrı semptomlarında da artışa yol açar.</a:t>
            </a:r>
          </a:p>
          <a:p>
            <a:pPr algn="just" eaLnBrk="1" hangingPunct="1">
              <a:lnSpc>
                <a:spcPct val="90000"/>
              </a:lnSpc>
              <a:buFont typeface="Wingdings" pitchFamily="2" charset="2"/>
              <a:buNone/>
              <a:defRPr/>
            </a:pPr>
            <a:endParaRPr lang="tr-TR" sz="2000" b="1" dirty="0" smtClean="0">
              <a:latin typeface="Comic Sans MS" pitchFamily="66" charset="0"/>
            </a:endParaRPr>
          </a:p>
          <a:p>
            <a:pPr algn="just" eaLnBrk="1" hangingPunct="1">
              <a:lnSpc>
                <a:spcPct val="90000"/>
              </a:lnSpc>
              <a:buFont typeface="Wingdings" pitchFamily="2" charset="2"/>
              <a:buNone/>
              <a:defRPr/>
            </a:pPr>
            <a:r>
              <a:rPr lang="tr-TR" sz="2000" b="1" dirty="0" smtClean="0">
                <a:latin typeface="Comic Sans MS" pitchFamily="66" charset="0"/>
              </a:rPr>
              <a:t>   </a:t>
            </a:r>
            <a:r>
              <a:rPr lang="tr-TR" sz="2000" b="1" dirty="0" err="1" smtClean="0">
                <a:latin typeface="Comic Sans MS" pitchFamily="66" charset="0"/>
              </a:rPr>
              <a:t>İrreversible</a:t>
            </a:r>
            <a:r>
              <a:rPr lang="tr-TR" sz="2000" b="1" dirty="0" smtClean="0">
                <a:latin typeface="Comic Sans MS" pitchFamily="66" charset="0"/>
              </a:rPr>
              <a:t> </a:t>
            </a:r>
            <a:r>
              <a:rPr lang="tr-TR" sz="2000" b="1" dirty="0" err="1" smtClean="0">
                <a:latin typeface="Comic Sans MS" pitchFamily="66" charset="0"/>
              </a:rPr>
              <a:t>pulpitisli</a:t>
            </a:r>
            <a:r>
              <a:rPr lang="tr-TR" sz="2000" b="1" dirty="0" smtClean="0">
                <a:latin typeface="Comic Sans MS" pitchFamily="66" charset="0"/>
              </a:rPr>
              <a:t> bir dişin klinik olarak </a:t>
            </a:r>
            <a:r>
              <a:rPr lang="tr-TR" sz="2000" b="1" dirty="0" err="1" smtClean="0">
                <a:latin typeface="Comic Sans MS" pitchFamily="66" charset="0"/>
              </a:rPr>
              <a:t>seröz</a:t>
            </a:r>
            <a:r>
              <a:rPr lang="tr-TR" sz="2000" b="1" dirty="0" smtClean="0">
                <a:latin typeface="Comic Sans MS" pitchFamily="66" charset="0"/>
              </a:rPr>
              <a:t>, </a:t>
            </a:r>
            <a:r>
              <a:rPr lang="tr-TR" sz="2000" b="1" dirty="0" err="1" smtClean="0">
                <a:latin typeface="Comic Sans MS" pitchFamily="66" charset="0"/>
              </a:rPr>
              <a:t>süpüratif</a:t>
            </a:r>
            <a:r>
              <a:rPr lang="tr-TR" sz="2000" b="1" dirty="0" smtClean="0">
                <a:latin typeface="Comic Sans MS" pitchFamily="66" charset="0"/>
              </a:rPr>
              <a:t> ya da ara evrede olduğunu bilmek mümkün değildir. Etkenler </a:t>
            </a:r>
            <a:r>
              <a:rPr lang="tr-TR" sz="2000" b="1" dirty="0" err="1" smtClean="0">
                <a:latin typeface="Comic Sans MS" pitchFamily="66" charset="0"/>
              </a:rPr>
              <a:t>reversible</a:t>
            </a:r>
            <a:r>
              <a:rPr lang="tr-TR" sz="2000" b="1" dirty="0" smtClean="0">
                <a:latin typeface="Comic Sans MS" pitchFamily="66" charset="0"/>
              </a:rPr>
              <a:t> </a:t>
            </a:r>
            <a:r>
              <a:rPr lang="tr-TR" sz="2000" b="1" dirty="0" err="1" smtClean="0">
                <a:latin typeface="Comic Sans MS" pitchFamily="66" charset="0"/>
              </a:rPr>
              <a:t>pulpa</a:t>
            </a:r>
            <a:r>
              <a:rPr lang="tr-TR" sz="2000" b="1" dirty="0" smtClean="0">
                <a:latin typeface="Comic Sans MS" pitchFamily="66" charset="0"/>
              </a:rPr>
              <a:t> iltihabı ile aynı olmak ile beraber etken ortadan kalksa  bile ağrı devam eder. Bunun </a:t>
            </a:r>
            <a:r>
              <a:rPr lang="tr-TR" sz="2000" b="1" dirty="0" err="1" smtClean="0">
                <a:latin typeface="Comic Sans MS" pitchFamily="66" charset="0"/>
              </a:rPr>
              <a:t>yanısıra</a:t>
            </a:r>
            <a:r>
              <a:rPr lang="tr-TR" sz="2000" b="1" dirty="0" smtClean="0">
                <a:latin typeface="Comic Sans MS" pitchFamily="66" charset="0"/>
              </a:rPr>
              <a:t> </a:t>
            </a:r>
            <a:r>
              <a:rPr lang="tr-TR" sz="2000" b="1" dirty="0" err="1" smtClean="0">
                <a:latin typeface="Comic Sans MS" pitchFamily="66" charset="0"/>
              </a:rPr>
              <a:t>asemptaomatik</a:t>
            </a:r>
            <a:r>
              <a:rPr lang="tr-TR" sz="2000" b="1" dirty="0" smtClean="0">
                <a:latin typeface="Comic Sans MS" pitchFamily="66" charset="0"/>
              </a:rPr>
              <a:t> kronik </a:t>
            </a:r>
            <a:r>
              <a:rPr lang="tr-TR" sz="2000" b="1" dirty="0" err="1" smtClean="0">
                <a:latin typeface="Comic Sans MS" pitchFamily="66" charset="0"/>
              </a:rPr>
              <a:t>pulpitisli</a:t>
            </a:r>
            <a:r>
              <a:rPr lang="tr-TR" sz="2000" b="1" dirty="0" smtClean="0">
                <a:latin typeface="Comic Sans MS" pitchFamily="66" charset="0"/>
              </a:rPr>
              <a:t> bir dişte akut alevlenme göstererek böyle bir evreye girebilir. (Çürüğün ilerlemesi ya da çürüğün temizlenmesi gibi </a:t>
            </a:r>
            <a:r>
              <a:rPr lang="tr-TR" sz="2000" b="1" dirty="0" err="1" smtClean="0">
                <a:latin typeface="Comic Sans MS" pitchFamily="66" charset="0"/>
              </a:rPr>
              <a:t>operatif</a:t>
            </a:r>
            <a:r>
              <a:rPr lang="tr-TR" sz="2000" b="1" dirty="0" smtClean="0">
                <a:latin typeface="Comic Sans MS" pitchFamily="66" charset="0"/>
              </a:rPr>
              <a:t> işlemler nedeniyle) </a:t>
            </a:r>
          </a:p>
          <a:p>
            <a:pPr eaLnBrk="1" hangingPunct="1">
              <a:lnSpc>
                <a:spcPct val="90000"/>
              </a:lnSpc>
              <a:buFont typeface="Wingdings" pitchFamily="2" charset="2"/>
              <a:buNone/>
              <a:defRPr/>
            </a:pPr>
            <a:endParaRPr lang="tr-TR" sz="2000" b="1" dirty="0" smtClean="0">
              <a:latin typeface="Comic Sans MS" pitchFamily="66" charset="0"/>
            </a:endParaRPr>
          </a:p>
          <a:p>
            <a:pPr eaLnBrk="1" hangingPunct="1">
              <a:lnSpc>
                <a:spcPct val="90000"/>
              </a:lnSpc>
              <a:buFont typeface="Wingdings" pitchFamily="2" charset="2"/>
              <a:buNone/>
              <a:defRPr/>
            </a:pPr>
            <a:endParaRPr lang="tr-TR" sz="2000" b="1" dirty="0" smtClean="0">
              <a:latin typeface="Comic Sans MS" pitchFamily="66" charset="0"/>
            </a:endParaRPr>
          </a:p>
          <a:p>
            <a:pPr eaLnBrk="1" hangingPunct="1">
              <a:lnSpc>
                <a:spcPct val="90000"/>
              </a:lnSpc>
              <a:buFont typeface="Wingdings" pitchFamily="2" charset="2"/>
              <a:buNone/>
              <a:defRPr/>
            </a:pPr>
            <a:r>
              <a:rPr lang="tr-TR" sz="2000" b="1" dirty="0" smtClean="0">
                <a:latin typeface="Comic Sans MS" pitchFamily="66"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625" y="1071563"/>
            <a:ext cx="8229600" cy="4857750"/>
          </a:xfrm>
        </p:spPr>
        <p:txBody>
          <a:bodyPr/>
          <a:lstStyle/>
          <a:p>
            <a:pPr algn="just">
              <a:buFont typeface="Wingdings" pitchFamily="2" charset="2"/>
              <a:buNone/>
              <a:defRPr/>
            </a:pPr>
            <a:r>
              <a:rPr lang="tr-TR" sz="2000" b="1" dirty="0" smtClean="0">
                <a:latin typeface="Comic Sans MS" pitchFamily="66" charset="0"/>
              </a:rPr>
              <a:t>	Radyografide derin çürük </a:t>
            </a:r>
            <a:r>
              <a:rPr lang="tr-TR" sz="2000" b="1" dirty="0" err="1" smtClean="0">
                <a:latin typeface="Comic Sans MS" pitchFamily="66" charset="0"/>
              </a:rPr>
              <a:t>kavitesi</a:t>
            </a:r>
            <a:r>
              <a:rPr lang="tr-TR" sz="2000" b="1" dirty="0" smtClean="0">
                <a:latin typeface="Comic Sans MS" pitchFamily="66" charset="0"/>
              </a:rPr>
              <a:t> ya da </a:t>
            </a:r>
            <a:r>
              <a:rPr lang="tr-TR" sz="2000" b="1" dirty="0" err="1" smtClean="0">
                <a:latin typeface="Comic Sans MS" pitchFamily="66" charset="0"/>
              </a:rPr>
              <a:t>sekonder</a:t>
            </a:r>
            <a:r>
              <a:rPr lang="tr-TR" sz="2000" b="1" dirty="0" smtClean="0">
                <a:latin typeface="Comic Sans MS" pitchFamily="66" charset="0"/>
              </a:rPr>
              <a:t> çürük oluşumu izlenir. </a:t>
            </a:r>
            <a:r>
              <a:rPr lang="tr-TR" sz="2000" b="1" dirty="0" err="1" smtClean="0">
                <a:latin typeface="Comic Sans MS" pitchFamily="66" charset="0"/>
              </a:rPr>
              <a:t>Periodontal</a:t>
            </a:r>
            <a:r>
              <a:rPr lang="tr-TR" sz="2000" b="1" dirty="0" smtClean="0">
                <a:latin typeface="Comic Sans MS" pitchFamily="66" charset="0"/>
              </a:rPr>
              <a:t> aralık ve </a:t>
            </a:r>
            <a:r>
              <a:rPr lang="tr-TR" sz="2000" b="1" dirty="0" err="1" smtClean="0">
                <a:latin typeface="Comic Sans MS" pitchFamily="66" charset="0"/>
              </a:rPr>
              <a:t>lamina</a:t>
            </a:r>
            <a:r>
              <a:rPr lang="tr-TR" sz="2000" b="1" dirty="0" smtClean="0">
                <a:latin typeface="Comic Sans MS" pitchFamily="66" charset="0"/>
              </a:rPr>
              <a:t> dura normal görünümdedir. </a:t>
            </a:r>
          </a:p>
          <a:p>
            <a:pPr algn="just">
              <a:buFont typeface="Wingdings" pitchFamily="2" charset="2"/>
              <a:buNone/>
              <a:defRPr/>
            </a:pPr>
            <a:endParaRPr lang="tr-TR" sz="2000" b="1" dirty="0" smtClean="0">
              <a:latin typeface="Comic Sans MS" pitchFamily="66" charset="0"/>
            </a:endParaRPr>
          </a:p>
          <a:p>
            <a:pPr algn="just">
              <a:buFont typeface="Wingdings" pitchFamily="2" charset="2"/>
              <a:buNone/>
              <a:defRPr/>
            </a:pPr>
            <a:r>
              <a:rPr lang="tr-TR" sz="2000" b="1" dirty="0" smtClean="0">
                <a:latin typeface="Comic Sans MS" pitchFamily="66" charset="0"/>
              </a:rPr>
              <a:t>	Klinik olarak </a:t>
            </a:r>
            <a:r>
              <a:rPr lang="tr-TR" sz="2000" b="1" dirty="0" err="1" smtClean="0">
                <a:latin typeface="Comic Sans MS" pitchFamily="66" charset="0"/>
              </a:rPr>
              <a:t>pulpa</a:t>
            </a:r>
            <a:r>
              <a:rPr lang="tr-TR" sz="2000" b="1" dirty="0" smtClean="0">
                <a:latin typeface="Comic Sans MS" pitchFamily="66" charset="0"/>
              </a:rPr>
              <a:t> odası kapalıdır. Perküsyon, </a:t>
            </a:r>
            <a:r>
              <a:rPr lang="tr-TR" sz="2000" b="1" dirty="0" err="1" smtClean="0">
                <a:latin typeface="Comic Sans MS" pitchFamily="66" charset="0"/>
              </a:rPr>
              <a:t>palpasyon</a:t>
            </a:r>
            <a:r>
              <a:rPr lang="tr-TR" sz="2000" b="1" dirty="0" smtClean="0">
                <a:latin typeface="Comic Sans MS" pitchFamily="66" charset="0"/>
              </a:rPr>
              <a:t> ve </a:t>
            </a:r>
            <a:r>
              <a:rPr lang="tr-TR" sz="2000" b="1" dirty="0" err="1" smtClean="0">
                <a:latin typeface="Comic Sans MS" pitchFamily="66" charset="0"/>
              </a:rPr>
              <a:t>mobilite</a:t>
            </a:r>
            <a:r>
              <a:rPr lang="tr-TR" sz="2000" b="1" dirty="0" smtClean="0">
                <a:latin typeface="Comic Sans MS" pitchFamily="66" charset="0"/>
              </a:rPr>
              <a:t> normaldir. Elektrik </a:t>
            </a:r>
            <a:r>
              <a:rPr lang="tr-TR" sz="2000" b="1" dirty="0" err="1" smtClean="0">
                <a:latin typeface="Comic Sans MS" pitchFamily="66" charset="0"/>
              </a:rPr>
              <a:t>pulpa</a:t>
            </a:r>
            <a:r>
              <a:rPr lang="tr-TR" sz="2000" b="1" dirty="0" smtClean="0">
                <a:latin typeface="Comic Sans MS" pitchFamily="66" charset="0"/>
              </a:rPr>
              <a:t> testinde normalden düşük akımda cevap alınır. Çoğunlukla geceleri </a:t>
            </a:r>
            <a:r>
              <a:rPr lang="tr-TR" sz="2000" b="1" dirty="0" err="1" smtClean="0">
                <a:latin typeface="Comic Sans MS" pitchFamily="66" charset="0"/>
              </a:rPr>
              <a:t>spontan</a:t>
            </a:r>
            <a:r>
              <a:rPr lang="tr-TR" sz="2000" b="1" dirty="0" smtClean="0">
                <a:latin typeface="Comic Sans MS" pitchFamily="66" charset="0"/>
              </a:rPr>
              <a:t> başlayan aralıklı ya da sürekli şiddetli ağrı vardır ve çenenin yarısını kaplayan tarzda yaygın ağrılar olduğu için sorunlu dişi tespit etmekte zordur.Ayrıca üzeri yumuşamış </a:t>
            </a:r>
            <a:r>
              <a:rPr lang="tr-TR" sz="2000" b="1" dirty="0" err="1" smtClean="0">
                <a:latin typeface="Comic Sans MS" pitchFamily="66" charset="0"/>
              </a:rPr>
              <a:t>dentinle</a:t>
            </a:r>
            <a:r>
              <a:rPr lang="tr-TR" sz="2000" b="1" dirty="0" smtClean="0">
                <a:latin typeface="Comic Sans MS" pitchFamily="66" charset="0"/>
              </a:rPr>
              <a:t> örtülü olan </a:t>
            </a:r>
            <a:r>
              <a:rPr lang="tr-TR" sz="2000" b="1" dirty="0" err="1" smtClean="0">
                <a:latin typeface="Comic Sans MS" pitchFamily="66" charset="0"/>
              </a:rPr>
              <a:t>kaviteyi</a:t>
            </a:r>
            <a:r>
              <a:rPr lang="tr-TR" sz="2000" b="1" dirty="0" smtClean="0">
                <a:latin typeface="Comic Sans MS" pitchFamily="66" charset="0"/>
              </a:rPr>
              <a:t> gıda artıklarının kapaması mekanik olarak ağrının artmasına yol açar. Yine başın hareketi eğilip kalkma ile de ağrı görülebilir.</a:t>
            </a:r>
            <a:endParaRPr lang="tr-TR"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357188" y="1071563"/>
            <a:ext cx="8229600" cy="4429125"/>
          </a:xfrm>
        </p:spPr>
        <p:txBody>
          <a:bodyPr/>
          <a:lstStyle/>
          <a:p>
            <a:pPr algn="just">
              <a:buFont typeface="Wingdings" pitchFamily="2" charset="2"/>
              <a:buNone/>
              <a:defRPr/>
            </a:pPr>
            <a:r>
              <a:rPr lang="tr-TR" sz="2000" b="1" dirty="0" smtClean="0">
                <a:latin typeface="Comic Sans MS" pitchFamily="66" charset="0"/>
              </a:rPr>
              <a:t>	</a:t>
            </a:r>
            <a:r>
              <a:rPr lang="tr-TR" sz="2000" b="1" dirty="0" err="1" smtClean="0">
                <a:latin typeface="Comic Sans MS" pitchFamily="66" charset="0"/>
              </a:rPr>
              <a:t>Spontan</a:t>
            </a:r>
            <a:r>
              <a:rPr lang="tr-TR" sz="2000" b="1" dirty="0" smtClean="0">
                <a:latin typeface="Comic Sans MS" pitchFamily="66" charset="0"/>
              </a:rPr>
              <a:t> başlayan ve gittikçe artan ağrının nedeni zamanla ölü hücrelerin odak oluşturması nedeniyle </a:t>
            </a:r>
            <a:r>
              <a:rPr lang="tr-TR" sz="2000" b="1" dirty="0" err="1" smtClean="0">
                <a:latin typeface="Comic Sans MS" pitchFamily="66" charset="0"/>
              </a:rPr>
              <a:t>pulpa</a:t>
            </a:r>
            <a:r>
              <a:rPr lang="tr-TR" sz="2000" b="1" dirty="0" smtClean="0">
                <a:latin typeface="Comic Sans MS" pitchFamily="66" charset="0"/>
              </a:rPr>
              <a:t> içi basıncın artması ve artan iltihabın </a:t>
            </a:r>
            <a:r>
              <a:rPr lang="tr-TR" sz="2000" b="1" dirty="0" err="1" smtClean="0">
                <a:latin typeface="Comic Sans MS" pitchFamily="66" charset="0"/>
              </a:rPr>
              <a:t>sensitize</a:t>
            </a:r>
            <a:r>
              <a:rPr lang="tr-TR" sz="2000" b="1" dirty="0" smtClean="0">
                <a:latin typeface="Comic Sans MS" pitchFamily="66" charset="0"/>
              </a:rPr>
              <a:t> olan </a:t>
            </a:r>
            <a:r>
              <a:rPr lang="tr-TR" sz="2000" b="1" dirty="0" err="1" smtClean="0">
                <a:latin typeface="Comic Sans MS" pitchFamily="66" charset="0"/>
              </a:rPr>
              <a:t>periferal</a:t>
            </a:r>
            <a:r>
              <a:rPr lang="tr-TR" sz="2000" b="1" dirty="0" smtClean="0">
                <a:latin typeface="Comic Sans MS" pitchFamily="66" charset="0"/>
              </a:rPr>
              <a:t> sinirlerin uyarılma eşiklerini düşürmesidir.</a:t>
            </a:r>
          </a:p>
          <a:p>
            <a:pPr algn="just">
              <a:buFont typeface="Wingdings" pitchFamily="2" charset="2"/>
              <a:buNone/>
              <a:defRPr/>
            </a:pPr>
            <a:endParaRPr lang="tr-TR" sz="2000" b="1" dirty="0" smtClean="0">
              <a:latin typeface="Comic Sans MS" pitchFamily="66" charset="0"/>
            </a:endParaRPr>
          </a:p>
          <a:p>
            <a:pPr algn="just">
              <a:buFont typeface="Wingdings" pitchFamily="2" charset="2"/>
              <a:buNone/>
              <a:defRPr/>
            </a:pPr>
            <a:r>
              <a:rPr lang="tr-TR" sz="2000" b="1" dirty="0" smtClean="0">
                <a:latin typeface="Comic Sans MS" pitchFamily="66" charset="0"/>
              </a:rPr>
              <a:t>	Termal uyaranlara verilen cevap </a:t>
            </a:r>
            <a:r>
              <a:rPr lang="tr-TR" sz="2000" b="1" dirty="0" err="1" smtClean="0">
                <a:latin typeface="Comic Sans MS" pitchFamily="66" charset="0"/>
              </a:rPr>
              <a:t>reversible</a:t>
            </a:r>
            <a:r>
              <a:rPr lang="tr-TR" sz="2000" b="1" dirty="0" smtClean="0">
                <a:latin typeface="Comic Sans MS" pitchFamily="66" charset="0"/>
              </a:rPr>
              <a:t> </a:t>
            </a:r>
            <a:r>
              <a:rPr lang="tr-TR" sz="2000" b="1" dirty="0" err="1" smtClean="0">
                <a:latin typeface="Comic Sans MS" pitchFamily="66" charset="0"/>
              </a:rPr>
              <a:t>pulpitisle</a:t>
            </a:r>
            <a:r>
              <a:rPr lang="tr-TR" sz="2000" b="1" dirty="0" smtClean="0">
                <a:latin typeface="Comic Sans MS" pitchFamily="66" charset="0"/>
              </a:rPr>
              <a:t> aynı olmakla birlikte etken kalktığında bile ağrı devam eder. İltihabın ilerlemesiyle ısının kan damarları üzerinde genişletici etkisi sıcağa verilen cevabı artırır. Damarlarda büzülme yaparak </a:t>
            </a:r>
            <a:r>
              <a:rPr lang="tr-TR" sz="2000" b="1" dirty="0" err="1" smtClean="0">
                <a:latin typeface="Comic Sans MS" pitchFamily="66" charset="0"/>
              </a:rPr>
              <a:t>pulpa</a:t>
            </a:r>
            <a:r>
              <a:rPr lang="tr-TR" sz="2000" b="1" dirty="0" smtClean="0">
                <a:latin typeface="Comic Sans MS" pitchFamily="66" charset="0"/>
              </a:rPr>
              <a:t> içi </a:t>
            </a:r>
            <a:r>
              <a:rPr lang="tr-TR" sz="2000" b="1" dirty="0" err="1" smtClean="0">
                <a:latin typeface="Comic Sans MS" pitchFamily="66" charset="0"/>
              </a:rPr>
              <a:t>basınçı</a:t>
            </a:r>
            <a:r>
              <a:rPr lang="tr-TR" sz="2000" b="1" dirty="0" smtClean="0">
                <a:latin typeface="Comic Sans MS" pitchFamily="66" charset="0"/>
              </a:rPr>
              <a:t> düşürmesiyle de soğuk ağrıyı dindirir.</a:t>
            </a:r>
            <a:endParaRPr lang="tr-T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57188" y="214313"/>
            <a:ext cx="8643937" cy="4254500"/>
          </a:xfrm>
          <a:prstGeom prst="rect">
            <a:avLst/>
          </a:prstGeom>
          <a:noFill/>
          <a:ln w="9525">
            <a:noFill/>
            <a:miter lim="800000"/>
            <a:headEnd/>
            <a:tailEnd/>
          </a:ln>
          <a:effectLst/>
        </p:spPr>
        <p:txBody>
          <a:bodyPr/>
          <a:lstStyle/>
          <a:p>
            <a:pPr marL="342900" indent="-342900" algn="l">
              <a:lnSpc>
                <a:spcPct val="90000"/>
              </a:lnSpc>
              <a:defRPr/>
            </a:pPr>
            <a:r>
              <a:rPr lang="tr-TR" kern="0" dirty="0">
                <a:effectLst>
                  <a:outerShdw blurRad="38100" dist="38100" dir="2700000" algn="tl">
                    <a:srgbClr val="000000"/>
                  </a:outerShdw>
                </a:effectLst>
              </a:rPr>
              <a:t>	</a:t>
            </a:r>
            <a:r>
              <a:rPr lang="tr-TR" kern="0" dirty="0">
                <a:solidFill>
                  <a:srgbClr val="FF0000"/>
                </a:solidFill>
                <a:effectLst>
                  <a:outerShdw blurRad="38100" dist="38100" dir="2700000" algn="tl">
                    <a:srgbClr val="000000"/>
                  </a:outerShdw>
                </a:effectLst>
              </a:rPr>
              <a:t>A- Açık </a:t>
            </a:r>
            <a:r>
              <a:rPr lang="tr-TR" kern="0" dirty="0" err="1">
                <a:solidFill>
                  <a:srgbClr val="FF0000"/>
                </a:solidFill>
                <a:effectLst>
                  <a:outerShdw blurRad="38100" dist="38100" dir="2700000" algn="tl">
                    <a:srgbClr val="000000"/>
                  </a:outerShdw>
                </a:effectLst>
              </a:rPr>
              <a:t>dentin</a:t>
            </a:r>
            <a:r>
              <a:rPr lang="tr-TR" kern="0" dirty="0">
                <a:solidFill>
                  <a:srgbClr val="FF0000"/>
                </a:solidFill>
                <a:effectLst>
                  <a:outerShdw blurRad="38100" dist="38100" dir="2700000" algn="tl">
                    <a:srgbClr val="000000"/>
                  </a:outerShdw>
                </a:effectLst>
              </a:rPr>
              <a:t> kanalları:</a:t>
            </a:r>
          </a:p>
          <a:p>
            <a:pPr marL="342900" indent="-342900" algn="l">
              <a:lnSpc>
                <a:spcPct val="90000"/>
              </a:lnSpc>
              <a:defRPr/>
            </a:pPr>
            <a:endParaRPr lang="tr-TR" kern="0" dirty="0">
              <a:effectLst>
                <a:outerShdw blurRad="38100" dist="38100" dir="2700000" algn="tl">
                  <a:srgbClr val="000000"/>
                </a:outerShdw>
              </a:effectLst>
            </a:endParaRPr>
          </a:p>
          <a:p>
            <a:pPr marL="342900" indent="-342900" algn="l">
              <a:lnSpc>
                <a:spcPct val="90000"/>
              </a:lnSpc>
              <a:defRPr/>
            </a:pPr>
            <a:r>
              <a:rPr lang="tr-TR" kern="0" dirty="0">
                <a:effectLst>
                  <a:outerShdw blurRad="38100" dist="38100" dir="2700000" algn="tl">
                    <a:srgbClr val="000000"/>
                  </a:outerShdw>
                </a:effectLst>
              </a:rPr>
              <a:t>		</a:t>
            </a:r>
            <a:r>
              <a:rPr lang="tr-TR" kern="0" dirty="0">
                <a:solidFill>
                  <a:srgbClr val="FFFF00"/>
                </a:solidFill>
                <a:effectLst>
                  <a:outerShdw blurRad="38100" dist="38100" dir="2700000" algn="tl">
                    <a:srgbClr val="000000"/>
                  </a:outerShdw>
                </a:effectLst>
              </a:rPr>
              <a:t>- Çürük</a:t>
            </a:r>
          </a:p>
          <a:p>
            <a:pPr marL="342900" indent="-342900" algn="l">
              <a:lnSpc>
                <a:spcPct val="90000"/>
              </a:lnSpc>
              <a:defRPr/>
            </a:pPr>
            <a:r>
              <a:rPr lang="tr-TR" kern="0" dirty="0">
                <a:solidFill>
                  <a:srgbClr val="FFFF00"/>
                </a:solidFill>
                <a:effectLst>
                  <a:outerShdw blurRad="38100" dist="38100" dir="2700000" algn="tl">
                    <a:srgbClr val="000000"/>
                  </a:outerShdw>
                </a:effectLst>
              </a:rPr>
              <a:t>		- Diş kesimi ve </a:t>
            </a:r>
            <a:r>
              <a:rPr lang="tr-TR" kern="0" dirty="0" err="1">
                <a:solidFill>
                  <a:srgbClr val="FFFF00"/>
                </a:solidFill>
                <a:effectLst>
                  <a:outerShdw blurRad="38100" dist="38100" dir="2700000" algn="tl">
                    <a:srgbClr val="000000"/>
                  </a:outerShdw>
                </a:effectLst>
              </a:rPr>
              <a:t>kavite</a:t>
            </a:r>
            <a:r>
              <a:rPr lang="tr-TR" kern="0" dirty="0">
                <a:solidFill>
                  <a:srgbClr val="FFFF00"/>
                </a:solidFill>
                <a:effectLst>
                  <a:outerShdw blurRad="38100" dist="38100" dir="2700000" algn="tl">
                    <a:srgbClr val="000000"/>
                  </a:outerShdw>
                </a:effectLst>
              </a:rPr>
              <a:t> </a:t>
            </a:r>
            <a:r>
              <a:rPr lang="tr-TR" kern="0" dirty="0" err="1">
                <a:solidFill>
                  <a:srgbClr val="FFFF00"/>
                </a:solidFill>
                <a:effectLst>
                  <a:outerShdw blurRad="38100" dist="38100" dir="2700000" algn="tl">
                    <a:srgbClr val="000000"/>
                  </a:outerShdw>
                </a:effectLst>
              </a:rPr>
              <a:t>preparasyonu</a:t>
            </a:r>
            <a:endParaRPr lang="tr-TR" kern="0" dirty="0">
              <a:solidFill>
                <a:srgbClr val="FFFF00"/>
              </a:solidFill>
              <a:effectLst>
                <a:outerShdw blurRad="38100" dist="38100" dir="2700000" algn="tl">
                  <a:srgbClr val="000000"/>
                </a:outerShdw>
              </a:effectLst>
            </a:endParaRPr>
          </a:p>
          <a:p>
            <a:pPr marL="342900" indent="-342900" algn="l">
              <a:lnSpc>
                <a:spcPct val="90000"/>
              </a:lnSpc>
              <a:defRPr/>
            </a:pPr>
            <a:r>
              <a:rPr lang="tr-TR" kern="0" dirty="0">
                <a:solidFill>
                  <a:srgbClr val="FFFF00"/>
                </a:solidFill>
                <a:effectLst>
                  <a:outerShdw blurRad="38100" dist="38100" dir="2700000" algn="tl">
                    <a:srgbClr val="000000"/>
                  </a:outerShdw>
                </a:effectLst>
              </a:rPr>
              <a:t>		- Diş anomalileri</a:t>
            </a:r>
          </a:p>
          <a:p>
            <a:pPr marL="342900" indent="-342900" algn="l">
              <a:lnSpc>
                <a:spcPct val="90000"/>
              </a:lnSpc>
              <a:defRPr/>
            </a:pPr>
            <a:r>
              <a:rPr lang="tr-TR" kern="0" dirty="0">
                <a:solidFill>
                  <a:srgbClr val="FFFF00"/>
                </a:solidFill>
                <a:effectLst>
                  <a:outerShdw blurRad="38100" dist="38100" dir="2700000" algn="tl">
                    <a:srgbClr val="000000"/>
                  </a:outerShdw>
                </a:effectLst>
              </a:rPr>
              <a:t>		- Kronda oluşan çatlak ve kırıklar</a:t>
            </a:r>
          </a:p>
          <a:p>
            <a:pPr marL="342900" indent="-342900" algn="l">
              <a:lnSpc>
                <a:spcPct val="150000"/>
              </a:lnSpc>
              <a:defRPr/>
            </a:pPr>
            <a:r>
              <a:rPr lang="tr-TR" kern="0" dirty="0">
                <a:solidFill>
                  <a:srgbClr val="FF0000"/>
                </a:solidFill>
                <a:effectLst>
                  <a:outerShdw blurRad="38100" dist="38100" dir="2700000" algn="tl">
                    <a:srgbClr val="000000"/>
                  </a:outerShdw>
                </a:effectLst>
              </a:rPr>
              <a:t>	B- </a:t>
            </a:r>
            <a:r>
              <a:rPr lang="tr-TR" kern="0" dirty="0" err="1">
                <a:solidFill>
                  <a:srgbClr val="FF0000"/>
                </a:solidFill>
                <a:effectLst>
                  <a:outerShdw blurRad="38100" dist="38100" dir="2700000" algn="tl">
                    <a:srgbClr val="000000"/>
                  </a:outerShdw>
                </a:effectLst>
              </a:rPr>
              <a:t>Periodontal</a:t>
            </a:r>
            <a:r>
              <a:rPr lang="tr-TR" kern="0" dirty="0">
                <a:solidFill>
                  <a:srgbClr val="FF0000"/>
                </a:solidFill>
                <a:effectLst>
                  <a:outerShdw blurRad="38100" dist="38100" dir="2700000" algn="tl">
                    <a:srgbClr val="000000"/>
                  </a:outerShdw>
                </a:effectLst>
              </a:rPr>
              <a:t> hastalıklarda </a:t>
            </a:r>
            <a:r>
              <a:rPr lang="tr-TR" kern="0" dirty="0" err="1">
                <a:solidFill>
                  <a:srgbClr val="FF0000"/>
                </a:solidFill>
                <a:effectLst>
                  <a:outerShdw blurRad="38100" dist="38100" dir="2700000" algn="tl">
                    <a:srgbClr val="000000"/>
                  </a:outerShdw>
                </a:effectLst>
              </a:rPr>
              <a:t>periodontal</a:t>
            </a:r>
            <a:r>
              <a:rPr lang="tr-TR" kern="0" dirty="0">
                <a:solidFill>
                  <a:srgbClr val="FF0000"/>
                </a:solidFill>
                <a:effectLst>
                  <a:outerShdw blurRad="38100" dist="38100" dir="2700000" algn="tl">
                    <a:srgbClr val="000000"/>
                  </a:outerShdw>
                </a:effectLst>
              </a:rPr>
              <a:t> </a:t>
            </a:r>
            <a:r>
              <a:rPr lang="tr-TR" kern="0" dirty="0" err="1">
                <a:solidFill>
                  <a:srgbClr val="FF0000"/>
                </a:solidFill>
                <a:effectLst>
                  <a:outerShdw blurRad="38100" dist="38100" dir="2700000" algn="tl">
                    <a:srgbClr val="000000"/>
                  </a:outerShdw>
                </a:effectLst>
              </a:rPr>
              <a:t>mebran</a:t>
            </a:r>
            <a:r>
              <a:rPr lang="tr-TR" kern="0" dirty="0">
                <a:solidFill>
                  <a:srgbClr val="FF0000"/>
                </a:solidFill>
                <a:effectLst>
                  <a:outerShdw blurRad="38100" dist="38100" dir="2700000" algn="tl">
                    <a:srgbClr val="000000"/>
                  </a:outerShdw>
                </a:effectLst>
              </a:rPr>
              <a:t> yoluyla</a:t>
            </a:r>
          </a:p>
          <a:p>
            <a:pPr marL="342900" indent="-342900" algn="l">
              <a:lnSpc>
                <a:spcPct val="150000"/>
              </a:lnSpc>
              <a:defRPr/>
            </a:pPr>
            <a:r>
              <a:rPr lang="tr-TR" kern="0" dirty="0">
                <a:solidFill>
                  <a:srgbClr val="FF0000"/>
                </a:solidFill>
                <a:effectLst>
                  <a:outerShdw blurRad="38100" dist="38100" dir="2700000" algn="tl">
                    <a:srgbClr val="000000"/>
                  </a:outerShdw>
                </a:effectLst>
              </a:rPr>
              <a:t>	C- </a:t>
            </a:r>
            <a:r>
              <a:rPr lang="tr-TR" kern="0" dirty="0" err="1">
                <a:solidFill>
                  <a:srgbClr val="FF0000"/>
                </a:solidFill>
                <a:effectLst>
                  <a:outerShdw blurRad="38100" dist="38100" dir="2700000" algn="tl">
                    <a:srgbClr val="000000"/>
                  </a:outerShdw>
                </a:effectLst>
              </a:rPr>
              <a:t>Bakteriyemi</a:t>
            </a:r>
            <a:r>
              <a:rPr lang="tr-TR" kern="0" dirty="0">
                <a:solidFill>
                  <a:srgbClr val="FF0000"/>
                </a:solidFill>
                <a:effectLst>
                  <a:outerShdw blurRad="38100" dist="38100" dir="2700000" algn="tl">
                    <a:srgbClr val="000000"/>
                  </a:outerShdw>
                </a:effectLst>
              </a:rPr>
              <a:t> veya septisemi esnasında kan dolaşım yoluyla</a:t>
            </a:r>
            <a:endParaRPr lang="tr-TR" b="0" kern="0" dirty="0">
              <a:solidFill>
                <a:srgbClr val="FF0000"/>
              </a:solidFill>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p:txBody>
          <a:bodyPr/>
          <a:lstStyle/>
          <a:p>
            <a:pPr eaLnBrk="1" hangingPunct="1">
              <a:buFont typeface="Wingdings" pitchFamily="2" charset="2"/>
              <a:buNone/>
              <a:defRPr/>
            </a:pPr>
            <a:r>
              <a:rPr lang="tr-TR" sz="3600" b="1" dirty="0" smtClean="0">
                <a:solidFill>
                  <a:srgbClr val="FFFF00"/>
                </a:solidFill>
                <a:latin typeface="Comic Sans MS" pitchFamily="66" charset="0"/>
              </a:rPr>
              <a:t>            TEDAVİSİ :</a:t>
            </a:r>
          </a:p>
          <a:p>
            <a:pPr eaLnBrk="1" hangingPunct="1">
              <a:buFont typeface="Wingdings" pitchFamily="2" charset="2"/>
              <a:buNone/>
              <a:defRPr/>
            </a:pPr>
            <a:endParaRPr lang="tr-TR" sz="3600" b="1" dirty="0" smtClean="0">
              <a:solidFill>
                <a:srgbClr val="FFFF00"/>
              </a:solidFill>
              <a:latin typeface="Comic Sans MS" pitchFamily="66" charset="0"/>
            </a:endParaRPr>
          </a:p>
          <a:p>
            <a:pPr eaLnBrk="1" hangingPunct="1">
              <a:buFont typeface="Wingdings" pitchFamily="2" charset="2"/>
              <a:buNone/>
              <a:defRPr/>
            </a:pPr>
            <a:r>
              <a:rPr lang="tr-TR" dirty="0" smtClean="0">
                <a:latin typeface="Comic Sans MS" pitchFamily="66" charset="0"/>
              </a:rPr>
              <a:t>Anestezi altında kök kanal tedavisidir.</a:t>
            </a:r>
          </a:p>
          <a:p>
            <a:pPr eaLnBrk="1" hangingPunct="1">
              <a:buFont typeface="Wingdings" pitchFamily="2" charset="2"/>
              <a:buNone/>
              <a:defRPr/>
            </a:pPr>
            <a:endParaRPr lang="tr-TR" dirty="0" smtClean="0">
              <a:latin typeface="Comic Sans MS"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3200" dirty="0" smtClean="0"/>
              <a:t>ÜLSERATİF VE HİPERPLASTİK PULPİTİS </a:t>
            </a:r>
            <a:br>
              <a:rPr lang="tr-TR" sz="3200" dirty="0" smtClean="0"/>
            </a:br>
            <a:endParaRPr lang="tr-TR" sz="3200" dirty="0"/>
          </a:p>
        </p:txBody>
      </p:sp>
      <p:sp>
        <p:nvSpPr>
          <p:cNvPr id="3" name="2 İçerik Yer Tutucusu"/>
          <p:cNvSpPr>
            <a:spLocks noGrp="1"/>
          </p:cNvSpPr>
          <p:nvPr>
            <p:ph idx="1"/>
          </p:nvPr>
        </p:nvSpPr>
        <p:spPr/>
        <p:txBody>
          <a:bodyPr/>
          <a:lstStyle/>
          <a:p>
            <a:pPr algn="just">
              <a:buFont typeface="Wingdings" pitchFamily="2" charset="2"/>
              <a:buNone/>
              <a:defRPr/>
            </a:pPr>
            <a:r>
              <a:rPr lang="tr-TR" sz="2400" b="1" dirty="0" smtClean="0"/>
              <a:t>	Bu evrede akut evredeki </a:t>
            </a:r>
            <a:r>
              <a:rPr lang="tr-TR" sz="2400" b="1" dirty="0" err="1" smtClean="0"/>
              <a:t>eksüdatif</a:t>
            </a:r>
            <a:r>
              <a:rPr lang="tr-TR" sz="2400" b="1" dirty="0" smtClean="0"/>
              <a:t> ürünler çürük lezyonunda direne olmakta, </a:t>
            </a:r>
            <a:r>
              <a:rPr lang="tr-TR" sz="2400" b="1" dirty="0" err="1" smtClean="0"/>
              <a:t>venöz</a:t>
            </a:r>
            <a:r>
              <a:rPr lang="tr-TR" sz="2400" b="1" dirty="0" smtClean="0"/>
              <a:t> veya lenfatik dolaşımla </a:t>
            </a:r>
            <a:r>
              <a:rPr lang="tr-TR" sz="2400" b="1" dirty="0" err="1" smtClean="0"/>
              <a:t>absorbe</a:t>
            </a:r>
            <a:r>
              <a:rPr lang="tr-TR" sz="2400" b="1" dirty="0" smtClean="0"/>
              <a:t> edilmekte yada komşu bağ dokusuna doğru yayılmaktadır. Buna bağlı </a:t>
            </a:r>
            <a:r>
              <a:rPr lang="tr-TR" sz="2400" b="1" dirty="0" err="1" smtClean="0"/>
              <a:t>olarakta</a:t>
            </a:r>
            <a:r>
              <a:rPr lang="tr-TR" sz="2400" b="1" dirty="0" smtClean="0"/>
              <a:t> </a:t>
            </a:r>
            <a:r>
              <a:rPr lang="tr-TR" sz="2400" b="1" dirty="0" err="1" smtClean="0"/>
              <a:t>pulpa</a:t>
            </a:r>
            <a:r>
              <a:rPr lang="tr-TR" sz="2400" b="1" dirty="0" smtClean="0"/>
              <a:t> içi basınç </a:t>
            </a:r>
            <a:r>
              <a:rPr lang="tr-TR" sz="2400" b="1" dirty="0" err="1" smtClean="0"/>
              <a:t>periferal</a:t>
            </a:r>
            <a:r>
              <a:rPr lang="tr-TR" sz="2400" b="1" dirty="0" smtClean="0"/>
              <a:t> ağrı reseptörlerinin eşik sınırının altına düşmekte dolaysıyla bu evrede ağrı duyulmamaktadır. Kronik terimi eşik altı </a:t>
            </a:r>
            <a:r>
              <a:rPr lang="tr-TR" sz="2400" b="1" dirty="0" err="1" smtClean="0"/>
              <a:t>pulpa</a:t>
            </a:r>
            <a:r>
              <a:rPr lang="tr-TR" sz="2400" b="1" dirty="0" smtClean="0"/>
              <a:t> içi basıncı ifade etmektedir. Yani kronik evrede </a:t>
            </a:r>
            <a:r>
              <a:rPr lang="tr-TR" sz="2400" b="1" dirty="0" err="1" smtClean="0"/>
              <a:t>eksüdatif</a:t>
            </a:r>
            <a:r>
              <a:rPr lang="tr-TR" sz="2400" b="1" dirty="0" smtClean="0"/>
              <a:t> (akut) cevap azalmış, </a:t>
            </a:r>
            <a:r>
              <a:rPr lang="tr-TR" sz="2400" b="1" dirty="0" err="1" smtClean="0"/>
              <a:t>pulpa</a:t>
            </a:r>
            <a:r>
              <a:rPr lang="tr-TR" sz="2400" b="1" dirty="0" smtClean="0"/>
              <a:t> içi basınç eşik sınırlarının altına inmiş, ağrının duyulmadığı ve </a:t>
            </a:r>
            <a:r>
              <a:rPr lang="tr-TR" sz="2400" b="1" dirty="0" err="1" smtClean="0"/>
              <a:t>eksüdadif</a:t>
            </a:r>
            <a:r>
              <a:rPr lang="tr-TR" sz="2400" b="1" dirty="0" smtClean="0"/>
              <a:t>  bölgenin etrafında </a:t>
            </a:r>
            <a:r>
              <a:rPr lang="tr-TR" sz="2400" b="1" dirty="0" err="1" smtClean="0"/>
              <a:t>granülasyon</a:t>
            </a:r>
            <a:r>
              <a:rPr lang="tr-TR" sz="2400" b="1" dirty="0" smtClean="0"/>
              <a:t> dokusunu oluştuğu bir tablo oluşmuştur. Bu aşamada </a:t>
            </a:r>
            <a:r>
              <a:rPr lang="tr-TR" sz="2400" b="1" dirty="0" err="1" smtClean="0"/>
              <a:t>proliferatif</a:t>
            </a:r>
            <a:r>
              <a:rPr lang="tr-TR" sz="2400" b="1" dirty="0" smtClean="0"/>
              <a:t> etkinlik öne çıkmıştır. </a:t>
            </a:r>
            <a:endParaRPr lang="tr-TR"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625" y="1428750"/>
            <a:ext cx="8229600" cy="4525963"/>
          </a:xfrm>
        </p:spPr>
        <p:txBody>
          <a:bodyPr/>
          <a:lstStyle/>
          <a:p>
            <a:pPr algn="just">
              <a:buFont typeface="Wingdings" pitchFamily="2" charset="2"/>
              <a:buNone/>
              <a:defRPr/>
            </a:pPr>
            <a:r>
              <a:rPr lang="tr-TR" dirty="0" smtClean="0"/>
              <a:t>	</a:t>
            </a:r>
            <a:r>
              <a:rPr lang="tr-TR" b="1" dirty="0" err="1" smtClean="0"/>
              <a:t>İrritan</a:t>
            </a:r>
            <a:r>
              <a:rPr lang="tr-TR" b="1" dirty="0" smtClean="0"/>
              <a:t> etki artmadıkça </a:t>
            </a:r>
            <a:r>
              <a:rPr lang="tr-TR" b="1" dirty="0" err="1" smtClean="0"/>
              <a:t>eksüdatif</a:t>
            </a:r>
            <a:r>
              <a:rPr lang="tr-TR" b="1" dirty="0" smtClean="0"/>
              <a:t> bölgeler bulunsa da </a:t>
            </a:r>
            <a:r>
              <a:rPr lang="tr-TR" b="1" dirty="0" err="1" smtClean="0"/>
              <a:t>granülasyon</a:t>
            </a:r>
            <a:r>
              <a:rPr lang="tr-TR" b="1" dirty="0" smtClean="0"/>
              <a:t> dokusu oluşarak tamire yönelik belirtiler görülür. Ancak ortamda bulunan </a:t>
            </a:r>
            <a:r>
              <a:rPr lang="tr-TR" b="1" dirty="0" err="1" smtClean="0"/>
              <a:t>toksik</a:t>
            </a:r>
            <a:r>
              <a:rPr lang="tr-TR" b="1" dirty="0" smtClean="0"/>
              <a:t> maddeler iyileşmeye izin vermez. Kronik evrede en çok bulunan iltihabi hücreler lenfositler, plazma hücreleri ve </a:t>
            </a:r>
            <a:r>
              <a:rPr lang="tr-TR" b="1" dirty="0" err="1" smtClean="0"/>
              <a:t>makrofajlardır</a:t>
            </a:r>
            <a:r>
              <a:rPr lang="tr-TR" b="1" dirty="0" smtClean="0"/>
              <a:t>.</a:t>
            </a:r>
            <a:endParaRPr lang="tr-TR"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714375" y="1928813"/>
            <a:ext cx="7772400" cy="4114800"/>
          </a:xfrm>
        </p:spPr>
        <p:txBody>
          <a:bodyPr/>
          <a:lstStyle/>
          <a:p>
            <a:pPr algn="just" eaLnBrk="1" hangingPunct="1">
              <a:buFont typeface="Wingdings" pitchFamily="2" charset="2"/>
              <a:buNone/>
              <a:defRPr/>
            </a:pPr>
            <a:r>
              <a:rPr lang="tr-TR" sz="2800" dirty="0" smtClean="0">
                <a:latin typeface="Comic Sans MS" pitchFamily="66" charset="0"/>
              </a:rPr>
              <a:t>   </a:t>
            </a:r>
            <a:r>
              <a:rPr lang="tr-TR" sz="2800" dirty="0" err="1" smtClean="0">
                <a:latin typeface="Comic Sans MS" pitchFamily="66" charset="0"/>
              </a:rPr>
              <a:t>Pulpa</a:t>
            </a:r>
            <a:r>
              <a:rPr lang="tr-TR" sz="2800" dirty="0" smtClean="0">
                <a:latin typeface="Comic Sans MS" pitchFamily="66" charset="0"/>
              </a:rPr>
              <a:t> odası açıldığı için çürük ve ağız ortamındaki tüm mikro organizmalar </a:t>
            </a:r>
            <a:r>
              <a:rPr lang="tr-TR" sz="2800" dirty="0" err="1" smtClean="0">
                <a:latin typeface="Comic Sans MS" pitchFamily="66" charset="0"/>
              </a:rPr>
              <a:t>pulpaya</a:t>
            </a:r>
            <a:r>
              <a:rPr lang="tr-TR" sz="2800" dirty="0" smtClean="0">
                <a:latin typeface="Comic Sans MS" pitchFamily="66" charset="0"/>
              </a:rPr>
              <a:t> geçmiş ve </a:t>
            </a:r>
            <a:r>
              <a:rPr lang="tr-TR" sz="2800" dirty="0" err="1" smtClean="0">
                <a:latin typeface="Comic Sans MS" pitchFamily="66" charset="0"/>
              </a:rPr>
              <a:t>pulpada</a:t>
            </a:r>
            <a:r>
              <a:rPr lang="tr-TR" sz="2800" dirty="0" smtClean="0">
                <a:latin typeface="Comic Sans MS" pitchFamily="66" charset="0"/>
              </a:rPr>
              <a:t> kendini korumak için yüzeyinde ülser tabakası (apse) oluşturmuştur. </a:t>
            </a:r>
          </a:p>
          <a:p>
            <a:pPr algn="just" eaLnBrk="1" hangingPunct="1">
              <a:buFont typeface="Wingdings" pitchFamily="2" charset="2"/>
              <a:buNone/>
              <a:defRPr/>
            </a:pPr>
            <a:r>
              <a:rPr lang="tr-TR" sz="2800" dirty="0" smtClean="0">
                <a:latin typeface="Comic Sans MS" pitchFamily="66" charset="0"/>
              </a:rPr>
              <a:t>	</a:t>
            </a:r>
          </a:p>
        </p:txBody>
      </p:sp>
      <p:sp>
        <p:nvSpPr>
          <p:cNvPr id="46084" name="Rectangle 4"/>
          <p:cNvSpPr>
            <a:spLocks noChangeArrowheads="1"/>
          </p:cNvSpPr>
          <p:nvPr/>
        </p:nvSpPr>
        <p:spPr bwMode="auto">
          <a:xfrm>
            <a:off x="2357438" y="428625"/>
            <a:ext cx="4752975" cy="579438"/>
          </a:xfrm>
          <a:prstGeom prst="rect">
            <a:avLst/>
          </a:prstGeom>
          <a:noFill/>
          <a:ln w="9525">
            <a:noFill/>
            <a:miter lim="800000"/>
            <a:headEnd/>
            <a:tailEnd/>
          </a:ln>
          <a:effectLst/>
        </p:spPr>
        <p:txBody>
          <a:bodyPr>
            <a:spAutoFit/>
          </a:bodyPr>
          <a:lstStyle/>
          <a:p>
            <a:pPr>
              <a:buClr>
                <a:schemeClr val="tx2"/>
              </a:buClr>
              <a:buSzPct val="75000"/>
              <a:defRPr/>
            </a:pPr>
            <a:r>
              <a:rPr lang="tr-TR" dirty="0">
                <a:solidFill>
                  <a:srgbClr val="FFFF00"/>
                </a:solidFill>
                <a:effectLst>
                  <a:outerShdw blurRad="38100" dist="38100" dir="2700000" algn="tl">
                    <a:srgbClr val="000000"/>
                  </a:outerShdw>
                </a:effectLst>
                <a:latin typeface="Times New Roman" pitchFamily="18" charset="0"/>
              </a:rPr>
              <a:t>PULPİTİS ÜLSEROZA: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625" y="1071563"/>
            <a:ext cx="8229600" cy="4525962"/>
          </a:xfrm>
        </p:spPr>
        <p:txBody>
          <a:bodyPr/>
          <a:lstStyle/>
          <a:p>
            <a:pPr algn="just">
              <a:buFont typeface="Wingdings" pitchFamily="2" charset="2"/>
              <a:buNone/>
              <a:defRPr/>
            </a:pPr>
            <a:r>
              <a:rPr lang="tr-TR" dirty="0" smtClean="0">
                <a:latin typeface="Comic Sans MS" pitchFamily="66" charset="0"/>
              </a:rPr>
              <a:t>	Apse </a:t>
            </a:r>
            <a:r>
              <a:rPr lang="tr-TR" dirty="0" err="1" smtClean="0">
                <a:latin typeface="Comic Sans MS" pitchFamily="66" charset="0"/>
              </a:rPr>
              <a:t>granülasyon</a:t>
            </a:r>
            <a:r>
              <a:rPr lang="tr-TR" dirty="0" smtClean="0">
                <a:latin typeface="Comic Sans MS" pitchFamily="66" charset="0"/>
              </a:rPr>
              <a:t> dokusu ile çevrelenmiştir ve bu durum için </a:t>
            </a:r>
            <a:r>
              <a:rPr lang="tr-TR" dirty="0" err="1" smtClean="0">
                <a:latin typeface="Comic Sans MS" pitchFamily="66" charset="0"/>
              </a:rPr>
              <a:t>pulpanın</a:t>
            </a:r>
            <a:r>
              <a:rPr lang="tr-TR" dirty="0" smtClean="0">
                <a:latin typeface="Comic Sans MS" pitchFamily="66" charset="0"/>
              </a:rPr>
              <a:t> </a:t>
            </a:r>
            <a:r>
              <a:rPr lang="tr-TR" dirty="0" smtClean="0">
                <a:solidFill>
                  <a:srgbClr val="FFFF00"/>
                </a:solidFill>
                <a:latin typeface="Comic Sans MS" pitchFamily="66" charset="0"/>
              </a:rPr>
              <a:t>“kronik apsesi</a:t>
            </a:r>
            <a:r>
              <a:rPr lang="tr-TR" dirty="0" smtClean="0">
                <a:latin typeface="Comic Sans MS" pitchFamily="66" charset="0"/>
              </a:rPr>
              <a:t>” terimi kullanılır. </a:t>
            </a:r>
            <a:r>
              <a:rPr lang="tr-TR" dirty="0" err="1" smtClean="0">
                <a:latin typeface="Comic Sans MS" pitchFamily="66" charset="0"/>
              </a:rPr>
              <a:t>Granülasyon</a:t>
            </a:r>
            <a:r>
              <a:rPr lang="tr-TR" dirty="0" smtClean="0">
                <a:latin typeface="Comic Sans MS" pitchFamily="66" charset="0"/>
              </a:rPr>
              <a:t> dokusu; </a:t>
            </a:r>
            <a:r>
              <a:rPr lang="tr-TR" dirty="0" err="1" smtClean="0">
                <a:latin typeface="Comic Sans MS" pitchFamily="66" charset="0"/>
              </a:rPr>
              <a:t>fibrovasküler</a:t>
            </a:r>
            <a:r>
              <a:rPr lang="tr-TR" dirty="0" smtClean="0">
                <a:latin typeface="Comic Sans MS" pitchFamily="66" charset="0"/>
              </a:rPr>
              <a:t> doku ve kronik iltihap hücrelerinden oluşmaktadır. Bu tabakanın altında çürük yayılırken </a:t>
            </a:r>
            <a:r>
              <a:rPr lang="tr-TR" dirty="0" err="1" smtClean="0">
                <a:latin typeface="Comic Sans MS" pitchFamily="66" charset="0"/>
              </a:rPr>
              <a:t>pulpa</a:t>
            </a:r>
            <a:r>
              <a:rPr lang="tr-TR" dirty="0" smtClean="0">
                <a:latin typeface="Comic Sans MS" pitchFamily="66" charset="0"/>
              </a:rPr>
              <a:t> hem </a:t>
            </a:r>
            <a:r>
              <a:rPr lang="tr-TR" dirty="0" err="1" smtClean="0">
                <a:latin typeface="Comic Sans MS" pitchFamily="66" charset="0"/>
              </a:rPr>
              <a:t>sklerotik</a:t>
            </a:r>
            <a:r>
              <a:rPr lang="tr-TR" dirty="0" smtClean="0">
                <a:latin typeface="Comic Sans MS" pitchFamily="66" charset="0"/>
              </a:rPr>
              <a:t> </a:t>
            </a:r>
            <a:r>
              <a:rPr lang="tr-TR" dirty="0" err="1" smtClean="0">
                <a:latin typeface="Comic Sans MS" pitchFamily="66" charset="0"/>
              </a:rPr>
              <a:t>hemde</a:t>
            </a:r>
            <a:r>
              <a:rPr lang="tr-TR" dirty="0" smtClean="0">
                <a:latin typeface="Comic Sans MS" pitchFamily="66" charset="0"/>
              </a:rPr>
              <a:t> </a:t>
            </a:r>
            <a:r>
              <a:rPr lang="tr-TR" dirty="0" err="1" smtClean="0">
                <a:latin typeface="Comic Sans MS" pitchFamily="66" charset="0"/>
              </a:rPr>
              <a:t>irritasyon</a:t>
            </a:r>
            <a:r>
              <a:rPr lang="tr-TR" dirty="0" smtClean="0">
                <a:latin typeface="Comic Sans MS" pitchFamily="66" charset="0"/>
              </a:rPr>
              <a:t> </a:t>
            </a:r>
            <a:r>
              <a:rPr lang="tr-TR" dirty="0" err="1" smtClean="0">
                <a:latin typeface="Comic Sans MS" pitchFamily="66" charset="0"/>
              </a:rPr>
              <a:t>dentini</a:t>
            </a:r>
            <a:r>
              <a:rPr lang="tr-TR" dirty="0" smtClean="0">
                <a:latin typeface="Comic Sans MS" pitchFamily="66" charset="0"/>
              </a:rPr>
              <a:t> oluşturarak bir müddet daha savunmaya devam eder.</a:t>
            </a:r>
          </a:p>
          <a:p>
            <a:pPr algn="just">
              <a:buFont typeface="Wingdings" pitchFamily="2" charset="2"/>
              <a:buNone/>
              <a:defRPr/>
            </a:pP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625" y="500063"/>
            <a:ext cx="8229600" cy="4525962"/>
          </a:xfrm>
        </p:spPr>
        <p:txBody>
          <a:bodyPr/>
          <a:lstStyle/>
          <a:p>
            <a:pPr algn="just">
              <a:buFont typeface="Wingdings" pitchFamily="2" charset="2"/>
              <a:buNone/>
              <a:defRPr/>
            </a:pPr>
            <a:r>
              <a:rPr lang="tr-TR" b="1" dirty="0" smtClean="0">
                <a:latin typeface="+mj-lt"/>
              </a:rPr>
              <a:t>	Zamanla çürük ilerleyerek koruyucu </a:t>
            </a:r>
            <a:r>
              <a:rPr lang="tr-TR" b="1" dirty="0" err="1" smtClean="0">
                <a:latin typeface="+mj-lt"/>
              </a:rPr>
              <a:t>dentin</a:t>
            </a:r>
            <a:r>
              <a:rPr lang="tr-TR" b="1" dirty="0" smtClean="0">
                <a:latin typeface="+mj-lt"/>
              </a:rPr>
              <a:t> bariyerini harap etmeye başlar. Buna paralel </a:t>
            </a:r>
            <a:r>
              <a:rPr lang="tr-TR" b="1" dirty="0" err="1" smtClean="0">
                <a:latin typeface="+mj-lt"/>
              </a:rPr>
              <a:t>olarakta</a:t>
            </a:r>
            <a:r>
              <a:rPr lang="tr-TR" b="1" dirty="0" smtClean="0">
                <a:latin typeface="+mj-lt"/>
              </a:rPr>
              <a:t> komşu bağ dokusunda hafif bir </a:t>
            </a:r>
            <a:r>
              <a:rPr lang="tr-TR" b="1" dirty="0" err="1" smtClean="0">
                <a:latin typeface="+mj-lt"/>
              </a:rPr>
              <a:t>vasodilatasyon</a:t>
            </a:r>
            <a:r>
              <a:rPr lang="tr-TR" b="1" dirty="0" smtClean="0">
                <a:latin typeface="+mj-lt"/>
              </a:rPr>
              <a:t> ve kronik </a:t>
            </a:r>
            <a:r>
              <a:rPr lang="tr-TR" b="1" dirty="0" err="1" smtClean="0">
                <a:latin typeface="+mj-lt"/>
              </a:rPr>
              <a:t>mononükleer</a:t>
            </a:r>
            <a:r>
              <a:rPr lang="tr-TR" b="1" dirty="0" smtClean="0">
                <a:latin typeface="+mj-lt"/>
              </a:rPr>
              <a:t> lökosit </a:t>
            </a:r>
            <a:r>
              <a:rPr lang="tr-TR" b="1" dirty="0" err="1" smtClean="0">
                <a:latin typeface="+mj-lt"/>
              </a:rPr>
              <a:t>infiltrasyonu</a:t>
            </a:r>
            <a:r>
              <a:rPr lang="tr-TR" b="1" dirty="0" smtClean="0">
                <a:latin typeface="+mj-lt"/>
              </a:rPr>
              <a:t> izlenir. </a:t>
            </a:r>
          </a:p>
          <a:p>
            <a:pPr algn="just">
              <a:buFont typeface="Wingdings" pitchFamily="2" charset="2"/>
              <a:buNone/>
              <a:defRPr/>
            </a:pPr>
            <a:r>
              <a:rPr lang="tr-TR" b="1" dirty="0" smtClean="0">
                <a:latin typeface="+mj-lt"/>
              </a:rPr>
              <a:t>	</a:t>
            </a:r>
            <a:r>
              <a:rPr lang="tr-TR" b="1" dirty="0" err="1" smtClean="0">
                <a:latin typeface="+mj-lt"/>
              </a:rPr>
              <a:t>Pulpitis</a:t>
            </a:r>
            <a:r>
              <a:rPr lang="tr-TR" b="1" dirty="0" smtClean="0">
                <a:latin typeface="+mj-lt"/>
              </a:rPr>
              <a:t> </a:t>
            </a:r>
            <a:r>
              <a:rPr lang="tr-TR" b="1" dirty="0" err="1" smtClean="0">
                <a:latin typeface="+mj-lt"/>
              </a:rPr>
              <a:t>ülserozada</a:t>
            </a:r>
            <a:r>
              <a:rPr lang="tr-TR" b="1" dirty="0" smtClean="0">
                <a:latin typeface="+mj-lt"/>
              </a:rPr>
              <a:t> diş </a:t>
            </a:r>
            <a:r>
              <a:rPr lang="tr-TR" b="1" dirty="0" err="1" smtClean="0">
                <a:latin typeface="+mj-lt"/>
              </a:rPr>
              <a:t>asemptomatiktir</a:t>
            </a:r>
            <a:r>
              <a:rPr lang="tr-TR" b="1" dirty="0" smtClean="0">
                <a:latin typeface="+mj-lt"/>
              </a:rPr>
              <a:t> ancak çürük </a:t>
            </a:r>
            <a:r>
              <a:rPr lang="tr-TR" b="1" dirty="0" err="1" smtClean="0">
                <a:latin typeface="+mj-lt"/>
              </a:rPr>
              <a:t>kavitesi</a:t>
            </a:r>
            <a:r>
              <a:rPr lang="tr-TR" b="1" dirty="0" smtClean="0">
                <a:latin typeface="+mj-lt"/>
              </a:rPr>
              <a:t> gıda artıkları ile kapandığında ve </a:t>
            </a:r>
            <a:r>
              <a:rPr lang="tr-TR" b="1" dirty="0" err="1" smtClean="0">
                <a:latin typeface="+mj-lt"/>
              </a:rPr>
              <a:t>direnaj</a:t>
            </a:r>
            <a:r>
              <a:rPr lang="tr-TR" b="1" dirty="0" smtClean="0">
                <a:latin typeface="+mj-lt"/>
              </a:rPr>
              <a:t> kesildiğinde yada </a:t>
            </a:r>
            <a:r>
              <a:rPr lang="tr-TR" b="1" dirty="0" err="1" smtClean="0">
                <a:latin typeface="+mj-lt"/>
              </a:rPr>
              <a:t>elektirikli</a:t>
            </a:r>
            <a:r>
              <a:rPr lang="tr-TR" b="1" dirty="0" smtClean="0">
                <a:latin typeface="+mj-lt"/>
              </a:rPr>
              <a:t> </a:t>
            </a:r>
            <a:r>
              <a:rPr lang="tr-TR" b="1" dirty="0" err="1" smtClean="0">
                <a:latin typeface="+mj-lt"/>
              </a:rPr>
              <a:t>oulpa</a:t>
            </a:r>
            <a:r>
              <a:rPr lang="tr-TR" b="1" dirty="0" smtClean="0">
                <a:latin typeface="+mj-lt"/>
              </a:rPr>
              <a:t> testinde yüksek derecelerde akım verildiğinde dişte hafif bir ağrı oluşabilir. </a:t>
            </a:r>
          </a:p>
          <a:p>
            <a:pPr algn="just">
              <a:buFont typeface="Wingdings" pitchFamily="2" charset="2"/>
              <a:buNone/>
              <a:defRPr/>
            </a:pPr>
            <a:r>
              <a:rPr lang="tr-TR" b="1" dirty="0" smtClean="0">
                <a:latin typeface="+mj-lt"/>
              </a:rPr>
              <a:t>	</a:t>
            </a:r>
            <a:r>
              <a:rPr lang="sv-SE" b="1" dirty="0" smtClean="0">
                <a:latin typeface="+mj-lt"/>
              </a:rPr>
              <a:t>Anestezi altında </a:t>
            </a:r>
            <a:r>
              <a:rPr lang="tr-TR" b="1" dirty="0" smtClean="0">
                <a:latin typeface="+mj-lt"/>
              </a:rPr>
              <a:t>k</a:t>
            </a:r>
            <a:r>
              <a:rPr lang="sv-SE" b="1" dirty="0" smtClean="0">
                <a:latin typeface="+mj-lt"/>
              </a:rPr>
              <a:t>ök kanal tedavisi yapılır.</a:t>
            </a:r>
            <a:endParaRPr lang="tr-TR" b="1" dirty="0" smtClean="0">
              <a:latin typeface="+mj-lt"/>
            </a:endParaRPr>
          </a:p>
          <a:p>
            <a:pPr algn="just">
              <a:buFont typeface="Wingdings" pitchFamily="2" charset="2"/>
              <a:buNone/>
              <a:defRPr/>
            </a:pPr>
            <a:endParaRPr lang="tr-TR" b="1" dirty="0">
              <a:latin typeface="+mj-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Font typeface="Wingdings" pitchFamily="2" charset="2"/>
              <a:buNone/>
              <a:defRPr/>
            </a:pPr>
            <a:r>
              <a:rPr lang="tr-TR" b="1" dirty="0" smtClean="0"/>
              <a:t>	Çürük ile ekspoze olan </a:t>
            </a:r>
            <a:r>
              <a:rPr lang="tr-TR" b="1" dirty="0" err="1" smtClean="0"/>
              <a:t>pulpanın</a:t>
            </a:r>
            <a:r>
              <a:rPr lang="tr-TR" b="1" dirty="0" smtClean="0"/>
              <a:t> bu kronik iltihabında oluşan </a:t>
            </a:r>
            <a:r>
              <a:rPr lang="tr-TR" b="1" dirty="0" err="1" smtClean="0"/>
              <a:t>granülasyon</a:t>
            </a:r>
            <a:r>
              <a:rPr lang="tr-TR" b="1" dirty="0" smtClean="0"/>
              <a:t> dokusu çürük </a:t>
            </a:r>
            <a:r>
              <a:rPr lang="tr-TR" b="1" dirty="0" err="1" smtClean="0"/>
              <a:t>kavitesine</a:t>
            </a:r>
            <a:r>
              <a:rPr lang="tr-TR" b="1" dirty="0" smtClean="0"/>
              <a:t> doğru büyür, </a:t>
            </a:r>
            <a:r>
              <a:rPr lang="tr-TR" b="1" dirty="0" err="1" smtClean="0"/>
              <a:t>prolifere</a:t>
            </a:r>
            <a:r>
              <a:rPr lang="tr-TR" b="1" dirty="0" smtClean="0"/>
              <a:t> olur (</a:t>
            </a:r>
            <a:r>
              <a:rPr lang="tr-TR" b="1" dirty="0" err="1" smtClean="0"/>
              <a:t>hiperplazi</a:t>
            </a:r>
            <a:r>
              <a:rPr lang="tr-TR" b="1" dirty="0" smtClean="0"/>
              <a:t>) ve üzeri genellikle oral mukozanın </a:t>
            </a:r>
            <a:r>
              <a:rPr lang="tr-TR" b="1" dirty="0" err="1" smtClean="0"/>
              <a:t>squamatöz</a:t>
            </a:r>
            <a:r>
              <a:rPr lang="tr-TR" b="1" dirty="0" smtClean="0"/>
              <a:t> </a:t>
            </a:r>
            <a:r>
              <a:rPr lang="tr-TR" b="1" dirty="0" err="1" smtClean="0"/>
              <a:t>epiteli</a:t>
            </a:r>
            <a:r>
              <a:rPr lang="tr-TR" b="1" dirty="0" smtClean="0"/>
              <a:t> ile kaplanır. Diğer bir değişle kronik </a:t>
            </a:r>
            <a:r>
              <a:rPr lang="tr-TR" b="1" dirty="0" err="1" smtClean="0"/>
              <a:t>ülseratif</a:t>
            </a:r>
            <a:r>
              <a:rPr lang="tr-TR" b="1" dirty="0" smtClean="0"/>
              <a:t> </a:t>
            </a:r>
            <a:r>
              <a:rPr lang="tr-TR" b="1" dirty="0" err="1" smtClean="0"/>
              <a:t>pulpitisli</a:t>
            </a:r>
            <a:r>
              <a:rPr lang="tr-TR" b="1" dirty="0" smtClean="0"/>
              <a:t> genç </a:t>
            </a:r>
            <a:r>
              <a:rPr lang="tr-TR" b="1" dirty="0" err="1" smtClean="0"/>
              <a:t>pulpa</a:t>
            </a:r>
            <a:r>
              <a:rPr lang="tr-TR" b="1" dirty="0" smtClean="0"/>
              <a:t> </a:t>
            </a:r>
            <a:r>
              <a:rPr lang="tr-TR" b="1" dirty="0" err="1" smtClean="0"/>
              <a:t>granülasyon</a:t>
            </a:r>
            <a:r>
              <a:rPr lang="tr-TR" b="1" dirty="0" smtClean="0"/>
              <a:t> dokusu geniş çürüklü </a:t>
            </a:r>
            <a:r>
              <a:rPr lang="tr-TR" b="1" dirty="0" err="1" smtClean="0"/>
              <a:t>kavitenin</a:t>
            </a:r>
            <a:r>
              <a:rPr lang="tr-TR" b="1" dirty="0" smtClean="0"/>
              <a:t> </a:t>
            </a:r>
            <a:r>
              <a:rPr lang="tr-TR" b="1" dirty="0" err="1" smtClean="0"/>
              <a:t>ekposür</a:t>
            </a:r>
            <a:r>
              <a:rPr lang="tr-TR" b="1" dirty="0" smtClean="0"/>
              <a:t> bölgesinden </a:t>
            </a:r>
            <a:r>
              <a:rPr lang="tr-TR" b="1" dirty="0" err="1" smtClean="0"/>
              <a:t>proliferasyona</a:t>
            </a:r>
            <a:r>
              <a:rPr lang="tr-TR" b="1" dirty="0" smtClean="0"/>
              <a:t> uğrar. </a:t>
            </a:r>
            <a:endParaRPr lang="tr-TR" b="1" dirty="0"/>
          </a:p>
        </p:txBody>
      </p:sp>
      <p:sp>
        <p:nvSpPr>
          <p:cNvPr id="4" name="Rectangle 4"/>
          <p:cNvSpPr>
            <a:spLocks noChangeArrowheads="1"/>
          </p:cNvSpPr>
          <p:nvPr/>
        </p:nvSpPr>
        <p:spPr bwMode="auto">
          <a:xfrm>
            <a:off x="506413" y="285750"/>
            <a:ext cx="8637587" cy="1266825"/>
          </a:xfrm>
          <a:prstGeom prst="rect">
            <a:avLst/>
          </a:prstGeom>
          <a:noFill/>
          <a:ln w="9525">
            <a:noFill/>
            <a:miter lim="800000"/>
            <a:headEnd/>
            <a:tailEnd/>
          </a:ln>
          <a:effectLst/>
        </p:spPr>
        <p:txBody>
          <a:bodyPr/>
          <a:lstStyle/>
          <a:p>
            <a:pPr marL="342900" indent="-342900" algn="l">
              <a:buSzPct val="90000"/>
              <a:defRPr/>
            </a:pPr>
            <a:r>
              <a:rPr lang="tr-TR" dirty="0">
                <a:effectLst>
                  <a:outerShdw blurRad="38100" dist="38100" dir="2700000" algn="tl">
                    <a:srgbClr val="000000"/>
                  </a:outerShdw>
                </a:effectLst>
              </a:rPr>
              <a:t>                 </a:t>
            </a:r>
            <a:r>
              <a:rPr lang="tr-TR" dirty="0">
                <a:solidFill>
                  <a:srgbClr val="FFFF00"/>
                </a:solidFill>
                <a:effectLst>
                  <a:outerShdw blurRad="38100" dist="38100" dir="2700000" algn="tl">
                    <a:srgbClr val="000000"/>
                  </a:outerShdw>
                </a:effectLst>
                <a:latin typeface="Comic Sans MS" pitchFamily="66" charset="0"/>
              </a:rPr>
              <a:t>PULPİTİS POLİPOZA          (KRONİK HİPERPLASTİK PULPİTİS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928688"/>
            <a:ext cx="8643937" cy="5000642"/>
          </a:xfrm>
        </p:spPr>
        <p:txBody>
          <a:bodyPr/>
          <a:lstStyle/>
          <a:p>
            <a:pPr algn="just">
              <a:buFont typeface="Wingdings" pitchFamily="2" charset="2"/>
              <a:buNone/>
              <a:defRPr/>
            </a:pPr>
            <a:r>
              <a:rPr lang="tr-TR" sz="2800" b="1" dirty="0" smtClean="0"/>
              <a:t>	</a:t>
            </a:r>
            <a:r>
              <a:rPr lang="tr-TR" sz="4000" b="1" dirty="0" smtClean="0"/>
              <a:t>Polip başlangıç evresinde esas olarak </a:t>
            </a:r>
            <a:r>
              <a:rPr lang="tr-TR" sz="4000" b="1" dirty="0" err="1" smtClean="0"/>
              <a:t>granülasyon</a:t>
            </a:r>
            <a:r>
              <a:rPr lang="tr-TR" sz="4000" b="1" dirty="0" smtClean="0"/>
              <a:t> dokusu yapısındadır ve </a:t>
            </a:r>
            <a:r>
              <a:rPr lang="tr-TR" sz="4000" b="1" dirty="0" err="1" smtClean="0"/>
              <a:t>pulpa</a:t>
            </a:r>
            <a:r>
              <a:rPr lang="tr-TR" sz="4000" b="1" dirty="0" smtClean="0"/>
              <a:t> odasından dışarı çıkan bir doku görünümündedir. Çok az sinir lifleri olduğundan temas da ağrısızdır. </a:t>
            </a:r>
          </a:p>
          <a:p>
            <a:pPr algn="just">
              <a:buFont typeface="Wingdings" pitchFamily="2" charset="2"/>
              <a:buNone/>
              <a:defRPr/>
            </a:pPr>
            <a:endParaRPr lang="tr-TR" sz="2800" b="1" dirty="0" smtClean="0"/>
          </a:p>
          <a:p>
            <a:pPr algn="just">
              <a:buFont typeface="Wingdings" pitchFamily="2" charset="2"/>
              <a:buNone/>
              <a:defRPr/>
            </a:pPr>
            <a:r>
              <a:rPr lang="tr-TR" sz="2800" b="1" dirty="0" smtClean="0"/>
              <a:t>	</a:t>
            </a:r>
            <a:endParaRPr lang="tr-TR" sz="28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714375" y="1571625"/>
            <a:ext cx="7772400" cy="4114800"/>
          </a:xfrm>
        </p:spPr>
        <p:txBody>
          <a:bodyPr/>
          <a:lstStyle/>
          <a:p>
            <a:pPr eaLnBrk="1" hangingPunct="1">
              <a:buFont typeface="Wingdings" pitchFamily="2" charset="2"/>
              <a:buNone/>
              <a:defRPr/>
            </a:pPr>
            <a:r>
              <a:rPr lang="tr-TR" dirty="0" smtClean="0"/>
              <a:t>   </a:t>
            </a:r>
            <a:r>
              <a:rPr lang="tr-TR" dirty="0" err="1" smtClean="0">
                <a:latin typeface="Comic Sans MS" pitchFamily="66" charset="0"/>
              </a:rPr>
              <a:t>Polibin</a:t>
            </a:r>
            <a:r>
              <a:rPr lang="tr-TR" dirty="0" smtClean="0">
                <a:latin typeface="Comic Sans MS" pitchFamily="66" charset="0"/>
              </a:rPr>
              <a:t> gelişmesi için;</a:t>
            </a:r>
          </a:p>
          <a:p>
            <a:pPr eaLnBrk="1" hangingPunct="1">
              <a:buFont typeface="Wingdings" pitchFamily="2" charset="2"/>
              <a:buNone/>
              <a:defRPr/>
            </a:pPr>
            <a:endParaRPr lang="tr-TR" dirty="0" smtClean="0">
              <a:latin typeface="Comic Sans MS" pitchFamily="66" charset="0"/>
            </a:endParaRPr>
          </a:p>
          <a:p>
            <a:pPr eaLnBrk="1" hangingPunct="1">
              <a:buFont typeface="Wingdings" pitchFamily="2" charset="2"/>
              <a:buNone/>
              <a:defRPr/>
            </a:pPr>
            <a:r>
              <a:rPr lang="tr-TR" dirty="0" smtClean="0">
                <a:latin typeface="Comic Sans MS" pitchFamily="66" charset="0"/>
              </a:rPr>
              <a:t> . </a:t>
            </a:r>
            <a:r>
              <a:rPr lang="tr-TR" dirty="0" err="1" smtClean="0">
                <a:latin typeface="Comic Sans MS" pitchFamily="66" charset="0"/>
              </a:rPr>
              <a:t>Pulpası</a:t>
            </a:r>
            <a:r>
              <a:rPr lang="tr-TR" dirty="0" smtClean="0">
                <a:latin typeface="Comic Sans MS" pitchFamily="66" charset="0"/>
              </a:rPr>
              <a:t> açık ve geniş bir </a:t>
            </a:r>
            <a:r>
              <a:rPr lang="tr-TR" dirty="0" err="1" smtClean="0">
                <a:latin typeface="Comic Sans MS" pitchFamily="66" charset="0"/>
              </a:rPr>
              <a:t>kavite</a:t>
            </a:r>
            <a:endParaRPr lang="tr-TR" dirty="0" smtClean="0">
              <a:latin typeface="Comic Sans MS" pitchFamily="66" charset="0"/>
            </a:endParaRPr>
          </a:p>
          <a:p>
            <a:pPr eaLnBrk="1" hangingPunct="1">
              <a:buFont typeface="Wingdings" pitchFamily="2" charset="2"/>
              <a:buNone/>
              <a:defRPr/>
            </a:pPr>
            <a:r>
              <a:rPr lang="tr-TR" dirty="0" smtClean="0">
                <a:latin typeface="Comic Sans MS" pitchFamily="66" charset="0"/>
              </a:rPr>
              <a:t> . Dayanıklı ve genç bir </a:t>
            </a:r>
            <a:r>
              <a:rPr lang="tr-TR" dirty="0" err="1" smtClean="0">
                <a:latin typeface="Comic Sans MS" pitchFamily="66" charset="0"/>
              </a:rPr>
              <a:t>pulpa</a:t>
            </a:r>
            <a:r>
              <a:rPr lang="tr-TR" dirty="0" smtClean="0">
                <a:latin typeface="Comic Sans MS" pitchFamily="66" charset="0"/>
              </a:rPr>
              <a:t> </a:t>
            </a:r>
          </a:p>
          <a:p>
            <a:pPr eaLnBrk="1" hangingPunct="1">
              <a:buFont typeface="Wingdings" pitchFamily="2" charset="2"/>
              <a:buNone/>
              <a:defRPr/>
            </a:pPr>
            <a:r>
              <a:rPr lang="tr-TR" dirty="0" smtClean="0">
                <a:latin typeface="Comic Sans MS" pitchFamily="66" charset="0"/>
              </a:rPr>
              <a:t> . Uzun süreli ve hafif şiddette bir tahriş gerekir.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1116013" y="765175"/>
            <a:ext cx="7772400" cy="4114800"/>
          </a:xfrm>
        </p:spPr>
        <p:txBody>
          <a:bodyPr/>
          <a:lstStyle/>
          <a:p>
            <a:pPr eaLnBrk="1" hangingPunct="1">
              <a:lnSpc>
                <a:spcPct val="80000"/>
              </a:lnSpc>
              <a:buFont typeface="Wingdings" pitchFamily="2" charset="2"/>
              <a:buChar char="Ø"/>
              <a:defRPr/>
            </a:pPr>
            <a:r>
              <a:rPr lang="tr-TR" sz="2800" smtClean="0">
                <a:latin typeface="Comic Sans MS" pitchFamily="66" charset="0"/>
              </a:rPr>
              <a:t>Süt dişleri yada apeksi kapanmamış daimi dişlerde görülen kronik pulpitisin bu evresinde pulpa dokusunun zamanla granülasyon dokusuna döndüğü izlenir.</a:t>
            </a:r>
          </a:p>
          <a:p>
            <a:pPr eaLnBrk="1" hangingPunct="1">
              <a:lnSpc>
                <a:spcPct val="80000"/>
              </a:lnSpc>
              <a:buFont typeface="Wingdings" pitchFamily="2" charset="2"/>
              <a:buNone/>
              <a:defRPr/>
            </a:pPr>
            <a:endParaRPr lang="tr-TR" sz="2800" smtClean="0">
              <a:latin typeface="Comic Sans MS" pitchFamily="66" charset="0"/>
            </a:endParaRPr>
          </a:p>
          <a:p>
            <a:pPr eaLnBrk="1" hangingPunct="1">
              <a:lnSpc>
                <a:spcPct val="80000"/>
              </a:lnSpc>
              <a:buFont typeface="Wingdings" pitchFamily="2" charset="2"/>
              <a:buChar char="Ø"/>
              <a:defRPr/>
            </a:pPr>
            <a:r>
              <a:rPr lang="tr-TR" sz="2800" smtClean="0">
                <a:latin typeface="Comic Sans MS" pitchFamily="66" charset="0"/>
              </a:rPr>
              <a:t>Klinik muayenede çürük kavitesi içinde tabanı pupa odasında olan tomurcuk şeklinde bir et parçası görülür.</a:t>
            </a:r>
          </a:p>
          <a:p>
            <a:pPr eaLnBrk="1" hangingPunct="1">
              <a:lnSpc>
                <a:spcPct val="80000"/>
              </a:lnSpc>
              <a:buFont typeface="Wingdings" pitchFamily="2" charset="2"/>
              <a:buNone/>
              <a:defRPr/>
            </a:pPr>
            <a:endParaRPr lang="tr-TR" sz="2800" smtClean="0">
              <a:latin typeface="Comic Sans MS" pitchFamily="66" charset="0"/>
            </a:endParaRPr>
          </a:p>
          <a:p>
            <a:pPr eaLnBrk="1" hangingPunct="1">
              <a:lnSpc>
                <a:spcPct val="80000"/>
              </a:lnSpc>
              <a:buFont typeface="Wingdings" pitchFamily="2" charset="2"/>
              <a:buChar char="Ø"/>
              <a:defRPr/>
            </a:pPr>
            <a:r>
              <a:rPr lang="tr-TR" sz="2800" smtClean="0">
                <a:latin typeface="Comic Sans MS" pitchFamily="66" charset="0"/>
              </a:rPr>
              <a:t>Ağrı sadece çiğneme esnasında basınca bağlı olarak duyulur ve zengin bir damar ağı bulunduğundan kolayca kanar.</a:t>
            </a:r>
          </a:p>
          <a:p>
            <a:pPr eaLnBrk="1" hangingPunct="1">
              <a:lnSpc>
                <a:spcPct val="80000"/>
              </a:lnSpc>
              <a:buFont typeface="Wingdings" pitchFamily="2" charset="2"/>
              <a:buNone/>
              <a:defRPr/>
            </a:pPr>
            <a:endParaRPr lang="tr-TR" sz="2800" smtClean="0">
              <a:latin typeface="Comic Sans MS" pitchFamily="66" charset="0"/>
            </a:endParaRPr>
          </a:p>
          <a:p>
            <a:pPr eaLnBrk="1" hangingPunct="1">
              <a:lnSpc>
                <a:spcPct val="80000"/>
              </a:lnSpc>
              <a:buFont typeface="Wingdings" pitchFamily="2" charset="2"/>
              <a:buChar char="Ø"/>
              <a:defRPr/>
            </a:pPr>
            <a:r>
              <a:rPr lang="tr-TR" sz="2800" smtClean="0">
                <a:latin typeface="Comic Sans MS" pitchFamily="66" charset="0"/>
              </a:rPr>
              <a:t>Elektirik pulpa testinde yüksek derecelerde ağrı duyulabilir.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68313" y="692150"/>
            <a:ext cx="8229600" cy="1143000"/>
          </a:xfrm>
        </p:spPr>
        <p:txBody>
          <a:bodyPr/>
          <a:lstStyle/>
          <a:p>
            <a:pPr eaLnBrk="1" hangingPunct="1">
              <a:defRPr/>
            </a:pPr>
            <a:r>
              <a:rPr lang="tr-TR" sz="4000" smtClean="0">
                <a:solidFill>
                  <a:srgbClr val="FFFF00"/>
                </a:solidFill>
              </a:rPr>
              <a:t>A-</a:t>
            </a:r>
            <a:r>
              <a:rPr lang="tr-TR" sz="4000" smtClean="0">
                <a:solidFill>
                  <a:srgbClr val="FFFF00"/>
                </a:solidFill>
                <a:latin typeface="Arial" charset="0"/>
              </a:rPr>
              <a:t> </a:t>
            </a:r>
            <a:r>
              <a:rPr lang="tr-TR" sz="4000" smtClean="0">
                <a:solidFill>
                  <a:srgbClr val="FFFF00"/>
                </a:solidFill>
              </a:rPr>
              <a:t>AÇIK</a:t>
            </a:r>
            <a:r>
              <a:rPr lang="tr-TR" sz="4000" smtClean="0">
                <a:solidFill>
                  <a:srgbClr val="FFFF00"/>
                </a:solidFill>
                <a:latin typeface="Arial" charset="0"/>
              </a:rPr>
              <a:t> </a:t>
            </a:r>
            <a:r>
              <a:rPr lang="tr-TR" sz="4000" smtClean="0">
                <a:solidFill>
                  <a:srgbClr val="FFFF00"/>
                </a:solidFill>
              </a:rPr>
              <a:t>DENTİN KANALLARI YOLUYLA</a:t>
            </a:r>
            <a:r>
              <a:rPr lang="tr-TR" sz="4000" smtClean="0">
                <a:solidFill>
                  <a:srgbClr val="FF0000"/>
                </a:solidFill>
              </a:rPr>
              <a:t/>
            </a:r>
            <a:br>
              <a:rPr lang="tr-TR" sz="4000" smtClean="0">
                <a:solidFill>
                  <a:srgbClr val="FF0000"/>
                </a:solidFill>
              </a:rPr>
            </a:br>
            <a:endParaRPr lang="tr-TR" sz="4000" smtClean="0">
              <a:solidFill>
                <a:srgbClr val="FF0000"/>
              </a:solidFill>
            </a:endParaRPr>
          </a:p>
        </p:txBody>
      </p:sp>
      <p:sp>
        <p:nvSpPr>
          <p:cNvPr id="7171" name="Rectangle 3"/>
          <p:cNvSpPr>
            <a:spLocks noGrp="1" noChangeArrowheads="1"/>
          </p:cNvSpPr>
          <p:nvPr>
            <p:ph type="body" idx="1"/>
          </p:nvPr>
        </p:nvSpPr>
        <p:spPr>
          <a:xfrm>
            <a:off x="714375" y="1928813"/>
            <a:ext cx="7983538" cy="4525962"/>
          </a:xfrm>
        </p:spPr>
        <p:txBody>
          <a:bodyPr/>
          <a:lstStyle/>
          <a:p>
            <a:pPr algn="just" eaLnBrk="1" hangingPunct="1">
              <a:lnSpc>
                <a:spcPct val="90000"/>
              </a:lnSpc>
              <a:buFont typeface="Wingdings" pitchFamily="2" charset="2"/>
              <a:buNone/>
            </a:pPr>
            <a:r>
              <a:rPr lang="tr-TR" b="1" smtClean="0">
                <a:effectLst/>
                <a:latin typeface="Arial" charset="0"/>
                <a:cs typeface="Arial" charset="0"/>
              </a:rPr>
              <a:t>	Açık dentin kanallarından mikroorganizmaların girip pulpayı kıssa sürede etkileyebilmeleri için bu kanalların uzun süre açık kalması yada kesilen (açılan kısmın) pulpaya çok yakın olması gerekir. Özellikle gençlerde dentin kanalları geniş olduğundan daha dikkatli olunması gerekir. </a:t>
            </a:r>
            <a:endParaRPr lang="tr-TR" sz="2400" b="1" smtClean="0">
              <a:effectLst/>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00125" y="1285875"/>
            <a:ext cx="6772275" cy="1214438"/>
          </a:xfrm>
        </p:spPr>
        <p:txBody>
          <a:bodyPr/>
          <a:lstStyle/>
          <a:p>
            <a:pPr eaLnBrk="1" hangingPunct="1">
              <a:defRPr/>
            </a:pPr>
            <a:r>
              <a:rPr lang="tr-TR" dirty="0" smtClean="0">
                <a:solidFill>
                  <a:srgbClr val="FFFF00"/>
                </a:solidFill>
                <a:latin typeface="Comic Sans MS" pitchFamily="66" charset="0"/>
              </a:rPr>
              <a:t>    Radyografik olarak</a:t>
            </a:r>
            <a:br>
              <a:rPr lang="tr-TR" dirty="0" smtClean="0">
                <a:solidFill>
                  <a:srgbClr val="FFFF00"/>
                </a:solidFill>
                <a:latin typeface="Comic Sans MS" pitchFamily="66" charset="0"/>
              </a:rPr>
            </a:br>
            <a:endParaRPr lang="tr-TR" dirty="0" smtClean="0">
              <a:solidFill>
                <a:srgbClr val="FFFF00"/>
              </a:solidFill>
              <a:latin typeface="Comic Sans MS" pitchFamily="66" charset="0"/>
            </a:endParaRPr>
          </a:p>
        </p:txBody>
      </p:sp>
      <p:sp>
        <p:nvSpPr>
          <p:cNvPr id="59395" name="Rectangle 3"/>
          <p:cNvSpPr>
            <a:spLocks noGrp="1" noChangeArrowheads="1"/>
          </p:cNvSpPr>
          <p:nvPr>
            <p:ph type="body" idx="1"/>
          </p:nvPr>
        </p:nvSpPr>
        <p:spPr/>
        <p:txBody>
          <a:bodyPr/>
          <a:lstStyle/>
          <a:p>
            <a:pPr eaLnBrk="1" hangingPunct="1">
              <a:buFont typeface="Wingdings" pitchFamily="2" charset="2"/>
              <a:buNone/>
              <a:defRPr/>
            </a:pPr>
            <a:r>
              <a:rPr lang="tr-TR" smtClean="0"/>
              <a:t> </a:t>
            </a:r>
          </a:p>
        </p:txBody>
      </p:sp>
      <p:sp>
        <p:nvSpPr>
          <p:cNvPr id="55300" name="Text Box 4"/>
          <p:cNvSpPr txBox="1">
            <a:spLocks noChangeArrowheads="1"/>
          </p:cNvSpPr>
          <p:nvPr/>
        </p:nvSpPr>
        <p:spPr bwMode="auto">
          <a:xfrm>
            <a:off x="1571625" y="2643188"/>
            <a:ext cx="6111875" cy="457200"/>
          </a:xfrm>
          <a:prstGeom prst="rect">
            <a:avLst/>
          </a:prstGeom>
          <a:noFill/>
          <a:ln w="9525">
            <a:noFill/>
            <a:miter lim="800000"/>
            <a:headEnd/>
            <a:tailEnd/>
          </a:ln>
        </p:spPr>
        <p:txBody>
          <a:bodyPr>
            <a:spAutoFit/>
          </a:bodyPr>
          <a:lstStyle/>
          <a:p>
            <a:endParaRPr lang="tr-TR" sz="2400">
              <a:latin typeface="Times New Roman" pitchFamily="18" charset="0"/>
            </a:endParaRPr>
          </a:p>
        </p:txBody>
      </p:sp>
      <p:sp>
        <p:nvSpPr>
          <p:cNvPr id="55301" name="Text Box 5"/>
          <p:cNvSpPr txBox="1">
            <a:spLocks noChangeArrowheads="1"/>
          </p:cNvSpPr>
          <p:nvPr/>
        </p:nvSpPr>
        <p:spPr bwMode="auto">
          <a:xfrm>
            <a:off x="1331913" y="2852738"/>
            <a:ext cx="6961187" cy="1066800"/>
          </a:xfrm>
          <a:prstGeom prst="rect">
            <a:avLst/>
          </a:prstGeom>
          <a:noFill/>
          <a:ln w="9525">
            <a:noFill/>
            <a:miter lim="800000"/>
            <a:headEnd/>
            <a:tailEnd/>
          </a:ln>
        </p:spPr>
        <p:txBody>
          <a:bodyPr>
            <a:spAutoFit/>
          </a:bodyPr>
          <a:lstStyle/>
          <a:p>
            <a:pPr algn="l"/>
            <a:r>
              <a:rPr lang="tr-TR">
                <a:latin typeface="Comic Sans MS" pitchFamily="66" charset="0"/>
              </a:rPr>
              <a:t>Periodantol aralık ve lamina dura normal görüntü verir.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57200" y="1600200"/>
            <a:ext cx="8229600" cy="3971940"/>
          </a:xfrm>
        </p:spPr>
        <p:txBody>
          <a:bodyPr/>
          <a:lstStyle/>
          <a:p>
            <a:pPr algn="just" eaLnBrk="1" hangingPunct="1">
              <a:buFont typeface="Wingdings" pitchFamily="2" charset="2"/>
              <a:buNone/>
              <a:defRPr/>
            </a:pPr>
            <a:r>
              <a:rPr lang="tr-TR" dirty="0" smtClean="0"/>
              <a:t>   </a:t>
            </a:r>
            <a:r>
              <a:rPr lang="tr-TR" b="1" dirty="0" smtClean="0">
                <a:solidFill>
                  <a:srgbClr val="FFFF00"/>
                </a:solidFill>
                <a:effectLst/>
              </a:rPr>
              <a:t>Ayırt edici teşhisi </a:t>
            </a:r>
            <a:r>
              <a:rPr lang="tr-TR" b="1" dirty="0" smtClean="0">
                <a:effectLst/>
              </a:rPr>
              <a:t>diş eti </a:t>
            </a:r>
            <a:r>
              <a:rPr lang="tr-TR" b="1" dirty="0" err="1" smtClean="0">
                <a:effectLst/>
              </a:rPr>
              <a:t>polibi</a:t>
            </a:r>
            <a:r>
              <a:rPr lang="tr-TR" b="1" dirty="0" smtClean="0">
                <a:effectLst/>
              </a:rPr>
              <a:t> ile yapılır . Diş eti </a:t>
            </a:r>
            <a:r>
              <a:rPr lang="tr-TR" b="1" dirty="0" err="1" smtClean="0">
                <a:effectLst/>
              </a:rPr>
              <a:t>polibi</a:t>
            </a:r>
            <a:r>
              <a:rPr lang="tr-TR" b="1" dirty="0" smtClean="0">
                <a:effectLst/>
              </a:rPr>
              <a:t> kaynağını diş etinden aldığı için </a:t>
            </a:r>
            <a:r>
              <a:rPr lang="tr-TR" b="1" dirty="0" err="1" smtClean="0">
                <a:effectLst/>
              </a:rPr>
              <a:t>gelişimide</a:t>
            </a:r>
            <a:r>
              <a:rPr lang="tr-TR" b="1" dirty="0" smtClean="0">
                <a:effectLst/>
              </a:rPr>
              <a:t> diş etinden </a:t>
            </a:r>
            <a:r>
              <a:rPr lang="tr-TR" b="1" dirty="0" err="1" smtClean="0">
                <a:effectLst/>
              </a:rPr>
              <a:t>pulpa</a:t>
            </a:r>
            <a:r>
              <a:rPr lang="tr-TR" b="1" dirty="0" smtClean="0">
                <a:effectLst/>
              </a:rPr>
              <a:t> odasına doğrudur.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16013" y="836613"/>
            <a:ext cx="7772400" cy="1143000"/>
          </a:xfrm>
        </p:spPr>
        <p:txBody>
          <a:bodyPr/>
          <a:lstStyle/>
          <a:p>
            <a:pPr eaLnBrk="1" hangingPunct="1">
              <a:defRPr/>
            </a:pPr>
            <a:r>
              <a:rPr lang="tr-TR" smtClean="0">
                <a:solidFill>
                  <a:srgbClr val="FFFF00"/>
                </a:solidFill>
              </a:rPr>
              <a:t>TEDAVİSİ:</a:t>
            </a:r>
          </a:p>
        </p:txBody>
      </p:sp>
      <p:sp>
        <p:nvSpPr>
          <p:cNvPr id="61443" name="Rectangle 3"/>
          <p:cNvSpPr>
            <a:spLocks noGrp="1" noChangeArrowheads="1"/>
          </p:cNvSpPr>
          <p:nvPr>
            <p:ph type="body" idx="1"/>
          </p:nvPr>
        </p:nvSpPr>
        <p:spPr>
          <a:xfrm>
            <a:off x="785813" y="2143125"/>
            <a:ext cx="7772400" cy="2274888"/>
          </a:xfrm>
        </p:spPr>
        <p:txBody>
          <a:bodyPr/>
          <a:lstStyle/>
          <a:p>
            <a:pPr eaLnBrk="1" hangingPunct="1">
              <a:buFont typeface="Wingdings" pitchFamily="2" charset="2"/>
              <a:buNone/>
              <a:defRPr/>
            </a:pPr>
            <a:r>
              <a:rPr lang="tr-TR" dirty="0" smtClean="0">
                <a:latin typeface="Comic Sans MS" pitchFamily="66" charset="0"/>
              </a:rPr>
              <a:t>  	Anestezi altında polip kesilerek ya da </a:t>
            </a:r>
            <a:r>
              <a:rPr lang="tr-TR" dirty="0" err="1" smtClean="0">
                <a:latin typeface="Comic Sans MS" pitchFamily="66" charset="0"/>
              </a:rPr>
              <a:t>koterize</a:t>
            </a:r>
            <a:r>
              <a:rPr lang="tr-TR" dirty="0" smtClean="0">
                <a:latin typeface="Comic Sans MS" pitchFamily="66" charset="0"/>
              </a:rPr>
              <a:t> edilerek </a:t>
            </a:r>
            <a:r>
              <a:rPr lang="tr-TR" dirty="0" err="1" smtClean="0">
                <a:latin typeface="Comic Sans MS" pitchFamily="66" charset="0"/>
              </a:rPr>
              <a:t>kaviteden</a:t>
            </a:r>
            <a:r>
              <a:rPr lang="tr-TR" dirty="0" smtClean="0">
                <a:latin typeface="Comic Sans MS" pitchFamily="66" charset="0"/>
              </a:rPr>
              <a:t> uzaklaştırılır ve </a:t>
            </a:r>
            <a:r>
              <a:rPr lang="tr-TR" dirty="0" err="1" smtClean="0">
                <a:latin typeface="Comic Sans MS" pitchFamily="66" charset="0"/>
              </a:rPr>
              <a:t>vital</a:t>
            </a:r>
            <a:r>
              <a:rPr lang="tr-TR" dirty="0" smtClean="0">
                <a:latin typeface="Comic Sans MS" pitchFamily="66" charset="0"/>
              </a:rPr>
              <a:t> </a:t>
            </a:r>
            <a:r>
              <a:rPr lang="tr-TR" dirty="0" err="1" smtClean="0">
                <a:latin typeface="Comic Sans MS" pitchFamily="66" charset="0"/>
              </a:rPr>
              <a:t>amputasyon</a:t>
            </a:r>
            <a:r>
              <a:rPr lang="tr-TR" dirty="0" smtClean="0">
                <a:latin typeface="Comic Sans MS" pitchFamily="66" charset="0"/>
              </a:rPr>
              <a:t> yada kök kanal tedavisi yapılır.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214290"/>
            <a:ext cx="8643982" cy="6482987"/>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ctrTitle"/>
          </p:nvPr>
        </p:nvSpPr>
        <p:spPr/>
        <p:txBody>
          <a:bodyPr/>
          <a:lstStyle/>
          <a:p>
            <a:r>
              <a:rPr lang="tr-TR" sz="5400">
                <a:latin typeface="Arial" charset="0"/>
              </a:rPr>
              <a:t>PULPANIN DEVİTAL OLDUĞU DURUMLAR</a:t>
            </a:r>
          </a:p>
        </p:txBody>
      </p:sp>
      <p:sp>
        <p:nvSpPr>
          <p:cNvPr id="418819" name="Rectangle 3"/>
          <p:cNvSpPr>
            <a:spLocks noGrp="1" noChangeArrowheads="1"/>
          </p:cNvSpPr>
          <p:nvPr>
            <p:ph type="subTitle" idx="1"/>
          </p:nvPr>
        </p:nvSpPr>
        <p:spPr/>
        <p:txBody>
          <a:bodyPr/>
          <a:lstStyle/>
          <a:p>
            <a:r>
              <a:rPr lang="tr-TR">
                <a:latin typeface="Arial Black" pitchFamily="34" charset="0"/>
              </a:rPr>
              <a:t>NEKROZ VE GANGREN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ctrTitle"/>
          </p:nvPr>
        </p:nvSpPr>
        <p:spPr/>
        <p:txBody>
          <a:bodyPr/>
          <a:lstStyle/>
          <a:p>
            <a:r>
              <a:rPr lang="tr-TR">
                <a:effectLst/>
                <a:latin typeface="Arial" charset="0"/>
              </a:rPr>
              <a:t>PULPA NEKROZU</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p:cNvSpPr>
            <a:spLocks noGrp="1" noChangeArrowheads="1"/>
          </p:cNvSpPr>
          <p:nvPr>
            <p:ph type="body" idx="1"/>
          </p:nvPr>
        </p:nvSpPr>
        <p:spPr>
          <a:xfrm>
            <a:off x="395288" y="1196975"/>
            <a:ext cx="8229600" cy="4525963"/>
          </a:xfrm>
        </p:spPr>
        <p:txBody>
          <a:bodyPr/>
          <a:lstStyle/>
          <a:p>
            <a:pPr algn="just">
              <a:buFont typeface="Wingdings" pitchFamily="2" charset="2"/>
              <a:buNone/>
            </a:pPr>
            <a:r>
              <a:rPr lang="tr-TR"/>
              <a:t>	</a:t>
            </a:r>
            <a:r>
              <a:rPr lang="tr-TR" b="1">
                <a:effectLst/>
                <a:latin typeface="Arial" charset="0"/>
              </a:rPr>
              <a:t>Pulpa dokusunun ölümü ya da nekrozu, pulpanın akut ya da kronik iltihabi veya travmatik bir yaralanma ile dolaşımın aniden kesilmesi sonucu olur. Pulpa dejenerasyonlarının ileri aşamalarında  da pulpa nekrozu oluşabilir. Nekroz pulpa dokusunda yayılma miktarına göre </a:t>
            </a:r>
            <a:r>
              <a:rPr lang="tr-TR" b="1" i="1">
                <a:solidFill>
                  <a:schemeClr val="hlink"/>
                </a:solidFill>
                <a:effectLst/>
                <a:latin typeface="Arial" charset="0"/>
              </a:rPr>
              <a:t>parsiyel</a:t>
            </a:r>
            <a:r>
              <a:rPr lang="tr-TR" b="1">
                <a:effectLst/>
                <a:latin typeface="Arial" charset="0"/>
              </a:rPr>
              <a:t> veya</a:t>
            </a:r>
            <a:r>
              <a:rPr lang="tr-TR" b="1">
                <a:solidFill>
                  <a:schemeClr val="hlink"/>
                </a:solidFill>
                <a:effectLst/>
                <a:latin typeface="Arial" charset="0"/>
              </a:rPr>
              <a:t> </a:t>
            </a:r>
            <a:r>
              <a:rPr lang="tr-TR" b="1" i="1">
                <a:solidFill>
                  <a:schemeClr val="hlink"/>
                </a:solidFill>
                <a:effectLst/>
                <a:latin typeface="Arial" charset="0"/>
              </a:rPr>
              <a:t>total </a:t>
            </a:r>
            <a:r>
              <a:rPr lang="tr-TR" b="1">
                <a:effectLst/>
                <a:latin typeface="Arial" charset="0"/>
              </a:rPr>
              <a:t>olabilir.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Rectangle 3"/>
          <p:cNvSpPr>
            <a:spLocks noGrp="1" noChangeArrowheads="1"/>
          </p:cNvSpPr>
          <p:nvPr>
            <p:ph type="body" idx="1"/>
          </p:nvPr>
        </p:nvSpPr>
        <p:spPr>
          <a:xfrm>
            <a:off x="457200" y="1196975"/>
            <a:ext cx="8229600" cy="4929188"/>
          </a:xfrm>
        </p:spPr>
        <p:txBody>
          <a:bodyPr/>
          <a:lstStyle/>
          <a:p>
            <a:pPr algn="just">
              <a:lnSpc>
                <a:spcPct val="90000"/>
              </a:lnSpc>
              <a:buFont typeface="Wingdings" pitchFamily="2" charset="2"/>
              <a:buNone/>
            </a:pPr>
            <a:r>
              <a:rPr lang="tr-TR"/>
              <a:t>	</a:t>
            </a:r>
            <a:r>
              <a:rPr lang="tr-TR" b="1">
                <a:latin typeface="Arial" charset="0"/>
              </a:rPr>
              <a:t>Özellikle pulpitislerde pulpada oluşan ödemin foramen apikaleden giren damarlara yaptığı basınca etkisiyle kan dolaşımı durur ve hücreler fonksiyon yapamaz hale gelir, ölür. Buna bağlı olarak stoplazmadaki hidrolotik enzimler aktive olurlar ve hücre organalleri ile diğer membran sistemleri bozulur, erirler. Bu olaya otoliz denir. Canlı bir organizmada bir dokunun otolozi yada lokal ölümü ise nekrozdur.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rrowheads="1"/>
          </p:cNvSpPr>
          <p:nvPr>
            <p:ph type="title"/>
          </p:nvPr>
        </p:nvSpPr>
        <p:spPr>
          <a:xfrm>
            <a:off x="323850" y="274638"/>
            <a:ext cx="8362950" cy="1143000"/>
          </a:xfrm>
        </p:spPr>
        <p:txBody>
          <a:bodyPr/>
          <a:lstStyle/>
          <a:p>
            <a:r>
              <a:rPr lang="tr-TR" sz="4000">
                <a:solidFill>
                  <a:schemeClr val="tx1"/>
                </a:solidFill>
              </a:rPr>
              <a:t/>
            </a:r>
            <a:br>
              <a:rPr lang="tr-TR" sz="4000">
                <a:solidFill>
                  <a:schemeClr val="tx1"/>
                </a:solidFill>
              </a:rPr>
            </a:br>
            <a:endParaRPr lang="tr-TR" sz="4000">
              <a:solidFill>
                <a:schemeClr val="tx1"/>
              </a:solidFill>
              <a:effectLst/>
              <a:latin typeface="Arial" charset="0"/>
            </a:endParaRPr>
          </a:p>
        </p:txBody>
      </p:sp>
      <p:sp>
        <p:nvSpPr>
          <p:cNvPr id="404483" name="Rectangle 3"/>
          <p:cNvSpPr>
            <a:spLocks noGrp="1" noChangeArrowheads="1"/>
          </p:cNvSpPr>
          <p:nvPr>
            <p:ph type="body" idx="1"/>
          </p:nvPr>
        </p:nvSpPr>
        <p:spPr>
          <a:xfrm>
            <a:off x="250825" y="1123950"/>
            <a:ext cx="8569325" cy="4392613"/>
          </a:xfrm>
        </p:spPr>
        <p:txBody>
          <a:bodyPr/>
          <a:lstStyle/>
          <a:p>
            <a:pPr>
              <a:buFont typeface="Wingdings" pitchFamily="2" charset="2"/>
              <a:buNone/>
            </a:pPr>
            <a:r>
              <a:rPr lang="tr-TR" b="1">
                <a:effectLst/>
                <a:latin typeface="Arial" charset="0"/>
              </a:rPr>
              <a:t>	</a:t>
            </a:r>
          </a:p>
          <a:p>
            <a:pPr>
              <a:buFont typeface="Wingdings" pitchFamily="2" charset="2"/>
              <a:buNone/>
            </a:pPr>
            <a:r>
              <a:rPr lang="tr-TR" b="1">
                <a:effectLst/>
                <a:latin typeface="Arial" charset="0"/>
              </a:rPr>
              <a:t>	</a:t>
            </a:r>
            <a:r>
              <a:rPr lang="tr-TR" sz="4000" b="1">
                <a:effectLst/>
                <a:latin typeface="Arial" charset="0"/>
              </a:rPr>
              <a:t>Pulpada iki tip nekroz görülür:</a:t>
            </a:r>
            <a:br>
              <a:rPr lang="tr-TR" sz="4000" b="1">
                <a:effectLst/>
                <a:latin typeface="Arial" charset="0"/>
              </a:rPr>
            </a:br>
            <a:endParaRPr lang="tr-TR" sz="4000" b="1">
              <a:latin typeface="Arial" charset="0"/>
            </a:endParaRPr>
          </a:p>
          <a:p>
            <a:pPr algn="just">
              <a:buFont typeface="Wingdings" pitchFamily="2" charset="2"/>
              <a:buNone/>
            </a:pPr>
            <a:r>
              <a:rPr lang="tr-TR" sz="4000" b="1">
                <a:latin typeface="Arial" charset="0"/>
              </a:rPr>
              <a:t>	</a:t>
            </a:r>
            <a:r>
              <a:rPr lang="tr-TR" sz="4000" b="1">
                <a:effectLst/>
                <a:latin typeface="Arial" charset="0"/>
              </a:rPr>
              <a:t>a) Koagülasyon nekrozu</a:t>
            </a:r>
          </a:p>
          <a:p>
            <a:pPr algn="just">
              <a:buFont typeface="Wingdings" pitchFamily="2" charset="2"/>
              <a:buNone/>
            </a:pPr>
            <a:r>
              <a:rPr lang="tr-TR" sz="4000" b="1">
                <a:effectLst/>
                <a:latin typeface="Arial" charset="0"/>
              </a:rPr>
              <a:t>	b) Likefaksiyon nekrozu</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type="body" idx="1"/>
          </p:nvPr>
        </p:nvSpPr>
        <p:spPr>
          <a:xfrm>
            <a:off x="457200" y="1268413"/>
            <a:ext cx="8507413" cy="4525962"/>
          </a:xfrm>
        </p:spPr>
        <p:txBody>
          <a:bodyPr/>
          <a:lstStyle/>
          <a:p>
            <a:pPr algn="just">
              <a:buFont typeface="Wingdings" pitchFamily="2" charset="2"/>
              <a:buNone/>
            </a:pPr>
            <a:r>
              <a:rPr lang="tr-TR" b="1">
                <a:solidFill>
                  <a:schemeClr val="hlink"/>
                </a:solidFill>
                <a:effectLst/>
                <a:latin typeface="Arial" charset="0"/>
              </a:rPr>
              <a:t>	</a:t>
            </a:r>
            <a:r>
              <a:rPr lang="tr-TR" sz="4000" b="1">
                <a:solidFill>
                  <a:schemeClr val="hlink"/>
                </a:solidFill>
                <a:effectLst/>
                <a:latin typeface="Arial" charset="0"/>
              </a:rPr>
              <a:t>a</a:t>
            </a:r>
            <a:r>
              <a:rPr lang="tr-TR" sz="3600" b="1">
                <a:solidFill>
                  <a:schemeClr val="hlink"/>
                </a:solidFill>
                <a:effectLst/>
                <a:latin typeface="Arial" charset="0"/>
              </a:rPr>
              <a:t>) Koagülasyon nekrozu:</a:t>
            </a:r>
            <a:r>
              <a:rPr lang="tr-TR" sz="3600" b="1">
                <a:effectLst/>
                <a:latin typeface="Arial" charset="0"/>
              </a:rPr>
              <a:t> Bu tip nekrozda kan dolaşımı azalmış veya tümüyle kesilmiştir. Doku yumuşak bir kitle görünümündedir. Genellikle peynir kıvamındaki (kazeasyon) çökelmiş doku, protein, yağ ve su içerir. </a:t>
            </a:r>
          </a:p>
          <a:p>
            <a:pPr>
              <a:buFont typeface="Wingdings" pitchFamily="2" charset="2"/>
              <a:buNone/>
            </a:pPr>
            <a:endParaRPr lang="tr-TR" sz="3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857750" y="928688"/>
            <a:ext cx="3857625" cy="5286375"/>
          </a:xfrm>
          <a:prstGeom prst="rect">
            <a:avLst/>
          </a:prstGeom>
          <a:noFill/>
          <a:ln w="9525">
            <a:noFill/>
            <a:miter lim="800000"/>
            <a:headEnd/>
            <a:tailEnd/>
          </a:ln>
          <a:effectLst/>
        </p:spPr>
        <p:txBody>
          <a:bodyPr/>
          <a:lstStyle/>
          <a:p>
            <a:pPr marL="342900" indent="-342900" algn="l">
              <a:lnSpc>
                <a:spcPct val="90000"/>
              </a:lnSpc>
              <a:defRPr/>
            </a:pPr>
            <a:r>
              <a:rPr lang="tr-TR" sz="2400" kern="0" dirty="0">
                <a:effectLst>
                  <a:outerShdw blurRad="38100" dist="38100" dir="2700000" algn="tl">
                    <a:srgbClr val="000000"/>
                  </a:outerShdw>
                </a:effectLst>
                <a:cs typeface="Arial" charset="0"/>
              </a:rPr>
              <a:t>    Bakterilerin </a:t>
            </a:r>
            <a:r>
              <a:rPr lang="tr-TR" sz="2400" kern="0" dirty="0" err="1">
                <a:effectLst>
                  <a:outerShdw blurRad="38100" dist="38100" dir="2700000" algn="tl">
                    <a:srgbClr val="000000"/>
                  </a:outerShdw>
                </a:effectLst>
                <a:cs typeface="Arial" charset="0"/>
              </a:rPr>
              <a:t>pulpaya</a:t>
            </a:r>
            <a:r>
              <a:rPr lang="tr-TR" sz="2400" kern="0" dirty="0">
                <a:effectLst>
                  <a:outerShdw blurRad="38100" dist="38100" dir="2700000" algn="tl">
                    <a:srgbClr val="000000"/>
                  </a:outerShdw>
                </a:effectLst>
                <a:cs typeface="Arial" charset="0"/>
              </a:rPr>
              <a:t> ulaşabilmesi için </a:t>
            </a:r>
            <a:r>
              <a:rPr lang="tr-TR" sz="2400" kern="0" dirty="0" err="1">
                <a:effectLst>
                  <a:outerShdw blurRad="38100" dist="38100" dir="2700000" algn="tl">
                    <a:srgbClr val="000000"/>
                  </a:outerShdw>
                </a:effectLst>
                <a:cs typeface="Arial" charset="0"/>
              </a:rPr>
              <a:t>dentin</a:t>
            </a:r>
            <a:r>
              <a:rPr lang="tr-TR" sz="2400" kern="0" dirty="0">
                <a:effectLst>
                  <a:outerShdw blurRad="38100" dist="38100" dir="2700000" algn="tl">
                    <a:srgbClr val="000000"/>
                  </a:outerShdw>
                </a:effectLst>
                <a:cs typeface="Arial" charset="0"/>
              </a:rPr>
              <a:t> kanalları açık olmalıdır. </a:t>
            </a:r>
            <a:r>
              <a:rPr lang="tr-TR" sz="2400" kern="0" dirty="0" err="1">
                <a:effectLst>
                  <a:outerShdw blurRad="38100" dist="38100" dir="2700000" algn="tl">
                    <a:srgbClr val="000000"/>
                  </a:outerShdw>
                </a:effectLst>
                <a:cs typeface="Arial" charset="0"/>
              </a:rPr>
              <a:t>Dentinin</a:t>
            </a:r>
            <a:r>
              <a:rPr lang="tr-TR" sz="2400" kern="0" dirty="0">
                <a:effectLst>
                  <a:outerShdw blurRad="38100" dist="38100" dir="2700000" algn="tl">
                    <a:srgbClr val="000000"/>
                  </a:outerShdw>
                </a:effectLst>
                <a:cs typeface="Arial" charset="0"/>
              </a:rPr>
              <a:t> </a:t>
            </a:r>
            <a:r>
              <a:rPr lang="tr-TR" sz="2400" kern="0" dirty="0" err="1">
                <a:effectLst>
                  <a:outerShdw blurRad="38100" dist="38100" dir="2700000" algn="tl">
                    <a:srgbClr val="000000"/>
                  </a:outerShdw>
                </a:effectLst>
                <a:cs typeface="Arial" charset="0"/>
              </a:rPr>
              <a:t>pulpaya</a:t>
            </a:r>
            <a:r>
              <a:rPr lang="tr-TR" sz="2400" kern="0" dirty="0">
                <a:effectLst>
                  <a:outerShdw blurRad="38100" dist="38100" dir="2700000" algn="tl">
                    <a:srgbClr val="000000"/>
                  </a:outerShdw>
                </a:effectLst>
                <a:cs typeface="Arial" charset="0"/>
              </a:rPr>
              <a:t> bakan yüzünde </a:t>
            </a:r>
            <a:r>
              <a:rPr lang="tr-TR" sz="2400" kern="0" dirty="0" err="1">
                <a:effectLst>
                  <a:outerShdw blurRad="38100" dist="38100" dir="2700000" algn="tl">
                    <a:srgbClr val="000000"/>
                  </a:outerShdw>
                </a:effectLst>
                <a:cs typeface="Arial" charset="0"/>
              </a:rPr>
              <a:t>dentin</a:t>
            </a:r>
            <a:r>
              <a:rPr lang="tr-TR" sz="2400" kern="0" dirty="0">
                <a:effectLst>
                  <a:outerShdw blurRad="38100" dist="38100" dir="2700000" algn="tl">
                    <a:srgbClr val="000000"/>
                  </a:outerShdw>
                </a:effectLst>
                <a:cs typeface="Arial" charset="0"/>
              </a:rPr>
              <a:t> kanalları 1mm</a:t>
            </a:r>
            <a:r>
              <a:rPr lang="tr-TR" sz="2400" kern="0" baseline="30000" dirty="0">
                <a:effectLst>
                  <a:outerShdw blurRad="38100" dist="38100" dir="2700000" algn="tl">
                    <a:srgbClr val="000000"/>
                  </a:outerShdw>
                </a:effectLst>
                <a:cs typeface="Arial" charset="0"/>
              </a:rPr>
              <a:t>2</a:t>
            </a:r>
            <a:r>
              <a:rPr lang="tr-TR" sz="2400" kern="0" dirty="0">
                <a:effectLst>
                  <a:outerShdw blurRad="38100" dist="38100" dir="2700000" algn="tl">
                    <a:srgbClr val="000000"/>
                  </a:outerShdw>
                </a:effectLst>
                <a:cs typeface="Arial" charset="0"/>
              </a:rPr>
              <a:t> de 60-70 bindir. Bu sayı  minede 10 bine iner. Mine dokusunun herhangi bir yolla kaybolacak olursa bakteriler ve toksinleri </a:t>
            </a:r>
            <a:r>
              <a:rPr lang="tr-TR" sz="2400" kern="0" dirty="0" err="1">
                <a:effectLst>
                  <a:outerShdw blurRad="38100" dist="38100" dir="2700000" algn="tl">
                    <a:srgbClr val="000000"/>
                  </a:outerShdw>
                </a:effectLst>
                <a:cs typeface="Arial" charset="0"/>
              </a:rPr>
              <a:t>pulpa</a:t>
            </a:r>
            <a:r>
              <a:rPr lang="tr-TR" sz="2400" kern="0" dirty="0">
                <a:effectLst>
                  <a:outerShdw blurRad="38100" dist="38100" dir="2700000" algn="tl">
                    <a:srgbClr val="000000"/>
                  </a:outerShdw>
                </a:effectLst>
                <a:cs typeface="Arial" charset="0"/>
              </a:rPr>
              <a:t> dokusuna yerleşirler.</a:t>
            </a:r>
          </a:p>
        </p:txBody>
      </p:sp>
      <p:pic>
        <p:nvPicPr>
          <p:cNvPr id="8195" name="Picture 5" descr="http://t0.gstatic.com/images?q=tbn:5CF0hZfbdA1ycM:http://www.scielo.br/img/revistas/mr/v10n2/a10fig01.gif">
            <a:hlinkClick r:id="rId2"/>
          </p:cNvPr>
          <p:cNvPicPr>
            <a:picLocks noChangeAspect="1" noChangeArrowheads="1"/>
          </p:cNvPicPr>
          <p:nvPr/>
        </p:nvPicPr>
        <p:blipFill>
          <a:blip r:embed="rId3"/>
          <a:srcRect b="10631"/>
          <a:stretch>
            <a:fillRect/>
          </a:stretch>
        </p:blipFill>
        <p:spPr bwMode="auto">
          <a:xfrm>
            <a:off x="785813" y="1571625"/>
            <a:ext cx="3822700" cy="3443288"/>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type="body" idx="1"/>
          </p:nvPr>
        </p:nvSpPr>
        <p:spPr>
          <a:xfrm>
            <a:off x="250825" y="1412875"/>
            <a:ext cx="8713788" cy="4525963"/>
          </a:xfrm>
        </p:spPr>
        <p:txBody>
          <a:bodyPr/>
          <a:lstStyle/>
          <a:p>
            <a:pPr algn="just">
              <a:buFont typeface="Wingdings" pitchFamily="2" charset="2"/>
              <a:buNone/>
            </a:pPr>
            <a:r>
              <a:rPr lang="tr-TR" b="1">
                <a:solidFill>
                  <a:schemeClr val="hlink"/>
                </a:solidFill>
                <a:effectLst/>
                <a:latin typeface="Arial" charset="0"/>
              </a:rPr>
              <a:t>	</a:t>
            </a:r>
            <a:r>
              <a:rPr lang="tr-TR" sz="4000" b="1">
                <a:solidFill>
                  <a:schemeClr val="hlink"/>
                </a:solidFill>
                <a:effectLst/>
                <a:latin typeface="Arial" charset="0"/>
              </a:rPr>
              <a:t>b) Likefaksiyon nekrozu: </a:t>
            </a:r>
            <a:r>
              <a:rPr lang="tr-TR" sz="4000" b="1">
                <a:effectLst/>
                <a:latin typeface="Arial" charset="0"/>
              </a:rPr>
              <a:t>Proteolotik enzimlerin dokuları yumuşatması ve sulandırmasıyla giriş kavitesinden eksuda akışı ve kanlanmayla karakterize nekroz tipidir.</a:t>
            </a:r>
            <a:endParaRPr lang="tr-TR" sz="4000" b="1">
              <a:solidFill>
                <a:schemeClr val="hlink"/>
              </a:solidFill>
              <a:effectLst/>
              <a:latin typeface="Arial" charset="0"/>
            </a:endParaRPr>
          </a:p>
          <a:p>
            <a:pPr algn="just">
              <a:buFont typeface="Wingdings" pitchFamily="2" charset="2"/>
              <a:buNone/>
            </a:pPr>
            <a:endParaRPr lang="tr-TR" sz="4000">
              <a:solidFill>
                <a:schemeClr val="hlink"/>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Rectangle 4"/>
          <p:cNvSpPr>
            <a:spLocks noChangeArrowheads="1"/>
          </p:cNvSpPr>
          <p:nvPr/>
        </p:nvSpPr>
        <p:spPr bwMode="auto">
          <a:xfrm>
            <a:off x="685800" y="1736725"/>
            <a:ext cx="7772400" cy="1920875"/>
          </a:xfrm>
          <a:prstGeom prst="rect">
            <a:avLst/>
          </a:prstGeom>
          <a:noFill/>
          <a:ln w="9525">
            <a:noFill/>
            <a:miter lim="800000"/>
            <a:headEnd/>
            <a:tailEnd/>
          </a:ln>
          <a:effectLst/>
        </p:spPr>
        <p:txBody>
          <a:bodyPr anchor="ctr"/>
          <a:lstStyle/>
          <a:p>
            <a:pPr algn="ctr"/>
            <a:r>
              <a:rPr lang="tr-TR" sz="6000" b="1">
                <a:solidFill>
                  <a:schemeClr val="tx2"/>
                </a:solidFill>
                <a:latin typeface="Arial" charset="0"/>
              </a:rPr>
              <a:t>PULPA GANGRENİ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Rectangle 3"/>
          <p:cNvSpPr>
            <a:spLocks noGrp="1" noChangeArrowheads="1"/>
          </p:cNvSpPr>
          <p:nvPr>
            <p:ph type="body" idx="1"/>
          </p:nvPr>
        </p:nvSpPr>
        <p:spPr>
          <a:xfrm>
            <a:off x="468313" y="1196975"/>
            <a:ext cx="8229600" cy="4525963"/>
          </a:xfrm>
        </p:spPr>
        <p:txBody>
          <a:bodyPr/>
          <a:lstStyle/>
          <a:p>
            <a:pPr algn="just">
              <a:buFont typeface="Wingdings" pitchFamily="2" charset="2"/>
              <a:buNone/>
            </a:pPr>
            <a:r>
              <a:rPr lang="tr-TR"/>
              <a:t>	</a:t>
            </a:r>
            <a:r>
              <a:rPr lang="tr-TR" sz="4000" b="1">
                <a:effectLst/>
                <a:latin typeface="Arial" charset="0"/>
              </a:rPr>
              <a:t>Enfekte canlı pulpanın iltihabi olaylar sonucu ölmesi veya önceden başka nedenlerle canlılığını kaybetmiş pulpanın sonradan enfekte olması sonucu ortaya çıkan tabloya </a:t>
            </a:r>
            <a:r>
              <a:rPr lang="tr-TR" sz="4000" b="1">
                <a:solidFill>
                  <a:schemeClr val="hlink"/>
                </a:solidFill>
                <a:effectLst/>
                <a:latin typeface="Arial" charset="0"/>
              </a:rPr>
              <a:t>gangren</a:t>
            </a:r>
            <a:r>
              <a:rPr lang="tr-TR" sz="4000" b="1">
                <a:effectLst/>
                <a:latin typeface="Arial" charset="0"/>
              </a:rPr>
              <a:t> denir.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type="body" idx="1"/>
          </p:nvPr>
        </p:nvSpPr>
        <p:spPr>
          <a:xfrm>
            <a:off x="214282" y="1285860"/>
            <a:ext cx="8713787" cy="4525963"/>
          </a:xfrm>
        </p:spPr>
        <p:txBody>
          <a:bodyPr/>
          <a:lstStyle/>
          <a:p>
            <a:pPr algn="just">
              <a:buFont typeface="Wingdings" pitchFamily="2" charset="2"/>
              <a:buNone/>
            </a:pPr>
            <a:r>
              <a:rPr lang="tr-TR" sz="2800" dirty="0"/>
              <a:t>	</a:t>
            </a:r>
            <a:r>
              <a:rPr lang="tr-TR" sz="2800" b="1" dirty="0" err="1">
                <a:effectLst/>
                <a:latin typeface="Arial" charset="0"/>
              </a:rPr>
              <a:t>Gangrenli</a:t>
            </a:r>
            <a:r>
              <a:rPr lang="tr-TR" sz="2800" b="1" dirty="0">
                <a:effectLst/>
                <a:latin typeface="Arial" charset="0"/>
              </a:rPr>
              <a:t> </a:t>
            </a:r>
            <a:r>
              <a:rPr lang="tr-TR" sz="2800" b="1" dirty="0" err="1">
                <a:effectLst/>
                <a:latin typeface="Arial" charset="0"/>
              </a:rPr>
              <a:t>pulpa</a:t>
            </a:r>
            <a:r>
              <a:rPr lang="tr-TR" sz="2800" b="1" dirty="0">
                <a:effectLst/>
                <a:latin typeface="Arial" charset="0"/>
              </a:rPr>
              <a:t> dokusu mikroorganizmaların etkisi ile tamamen parçalanır. </a:t>
            </a:r>
            <a:r>
              <a:rPr lang="tr-TR" sz="2800" b="1" dirty="0" err="1">
                <a:effectLst/>
                <a:latin typeface="Arial" charset="0"/>
              </a:rPr>
              <a:t>Pulpada</a:t>
            </a:r>
            <a:r>
              <a:rPr lang="tr-TR" sz="2800" b="1" dirty="0">
                <a:effectLst/>
                <a:latin typeface="Arial" charset="0"/>
              </a:rPr>
              <a:t> bulunan proteinler, karbonhidratlar ve yağlar birbirini takip eden kimyasal olaylar sonucu parçalanırlar. Proteinlerin </a:t>
            </a:r>
            <a:r>
              <a:rPr lang="tr-TR" sz="2800" b="1" dirty="0" err="1">
                <a:effectLst/>
                <a:latin typeface="Arial" charset="0"/>
              </a:rPr>
              <a:t>anaerop</a:t>
            </a:r>
            <a:r>
              <a:rPr lang="tr-TR" sz="2800" b="1" dirty="0">
                <a:effectLst/>
                <a:latin typeface="Arial" charset="0"/>
              </a:rPr>
              <a:t> bakterilerin etkisi ile </a:t>
            </a:r>
            <a:r>
              <a:rPr lang="tr-TR" sz="2800" b="1" dirty="0" err="1">
                <a:effectLst/>
                <a:latin typeface="Arial" charset="0"/>
              </a:rPr>
              <a:t>dekompoze</a:t>
            </a:r>
            <a:r>
              <a:rPr lang="tr-TR" sz="2800" b="1" dirty="0">
                <a:effectLst/>
                <a:latin typeface="Arial" charset="0"/>
              </a:rPr>
              <a:t> olmasına </a:t>
            </a:r>
            <a:r>
              <a:rPr lang="tr-TR" sz="2800" b="1" dirty="0" err="1">
                <a:effectLst/>
                <a:latin typeface="Arial" charset="0"/>
              </a:rPr>
              <a:t>pütrefikasyon</a:t>
            </a:r>
            <a:r>
              <a:rPr lang="tr-TR" sz="2800" b="1" dirty="0">
                <a:effectLst/>
                <a:latin typeface="Arial" charset="0"/>
              </a:rPr>
              <a:t> denir. Eksik </a:t>
            </a:r>
            <a:r>
              <a:rPr lang="tr-TR" sz="2800" b="1" dirty="0" err="1">
                <a:effectLst/>
                <a:latin typeface="Arial" charset="0"/>
              </a:rPr>
              <a:t>oksidasyon</a:t>
            </a:r>
            <a:r>
              <a:rPr lang="tr-TR" sz="2800" b="1" dirty="0">
                <a:effectLst/>
                <a:latin typeface="Arial" charset="0"/>
              </a:rPr>
              <a:t> veya kokuşmasıyla proteinler dağılır ve asitlerin etkisiyle daha basit ara maddeler ve onları takiben son ürünler açığa </a:t>
            </a:r>
            <a:r>
              <a:rPr lang="tr-TR" sz="2800" b="1" dirty="0" smtClean="0">
                <a:effectLst/>
                <a:latin typeface="Arial" charset="0"/>
              </a:rPr>
              <a:t>çıkar böylece </a:t>
            </a:r>
            <a:r>
              <a:rPr lang="tr-TR" sz="2800" b="1" dirty="0" err="1" smtClean="0">
                <a:effectLst/>
                <a:latin typeface="Arial" charset="0"/>
              </a:rPr>
              <a:t>gangren</a:t>
            </a:r>
            <a:r>
              <a:rPr lang="tr-TR" sz="2800" b="1" dirty="0" smtClean="0">
                <a:effectLst/>
                <a:latin typeface="Arial" charset="0"/>
              </a:rPr>
              <a:t> için tipik olan kötü koku, hasta ve hekim tarafından hissedilir hale gelir. </a:t>
            </a:r>
            <a:endParaRPr lang="tr-TR" sz="2800" b="1" dirty="0">
              <a:effectLst/>
              <a:latin typeface="Arial" charset="0"/>
            </a:endParaRPr>
          </a:p>
        </p:txBody>
      </p:sp>
      <p:sp>
        <p:nvSpPr>
          <p:cNvPr id="408580" name="Rectangle 4"/>
          <p:cNvSpPr>
            <a:spLocks noGrp="1" noChangeArrowheads="1"/>
          </p:cNvSpPr>
          <p:nvPr>
            <p:ph type="title"/>
          </p:nvPr>
        </p:nvSpPr>
        <p:spPr>
          <a:noFill/>
          <a:ln/>
        </p:spPr>
        <p:txBody>
          <a:bodyPr/>
          <a:lstStyle/>
          <a:p>
            <a:r>
              <a:rPr lang="tr-TR">
                <a:effectLst/>
              </a:rPr>
              <a:t>GANGRENİN KİMYASI</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type="body" idx="1"/>
          </p:nvPr>
        </p:nvSpPr>
        <p:spPr>
          <a:xfrm>
            <a:off x="457200" y="620713"/>
            <a:ext cx="8229600" cy="5505450"/>
          </a:xfrm>
        </p:spPr>
        <p:txBody>
          <a:bodyPr/>
          <a:lstStyle/>
          <a:p>
            <a:pPr marL="609600" indent="-609600">
              <a:lnSpc>
                <a:spcPct val="90000"/>
              </a:lnSpc>
              <a:buFont typeface="Wingdings" pitchFamily="2" charset="2"/>
              <a:buNone/>
            </a:pPr>
            <a:r>
              <a:rPr lang="tr-TR" b="1" dirty="0">
                <a:effectLst/>
                <a:latin typeface="Arial" charset="0"/>
              </a:rPr>
              <a:t>1) Kötü bir koku veren oral </a:t>
            </a:r>
            <a:r>
              <a:rPr lang="tr-TR" b="1" dirty="0" err="1">
                <a:effectLst/>
                <a:latin typeface="Arial" charset="0"/>
              </a:rPr>
              <a:t>proteolatik</a:t>
            </a:r>
            <a:r>
              <a:rPr lang="tr-TR" b="1" dirty="0">
                <a:effectLst/>
                <a:latin typeface="Arial" charset="0"/>
              </a:rPr>
              <a:t> ürünler:</a:t>
            </a:r>
          </a:p>
          <a:p>
            <a:pPr marL="609600" indent="-609600">
              <a:lnSpc>
                <a:spcPct val="90000"/>
              </a:lnSpc>
              <a:buFont typeface="Wingdings" pitchFamily="2" charset="2"/>
              <a:buNone/>
            </a:pPr>
            <a:endParaRPr lang="tr-TR" b="1" dirty="0">
              <a:effectLst/>
              <a:latin typeface="Arial" charset="0"/>
            </a:endParaRPr>
          </a:p>
          <a:p>
            <a:pPr marL="609600" indent="-609600">
              <a:lnSpc>
                <a:spcPct val="90000"/>
              </a:lnSpc>
              <a:buFont typeface="Wingdings" pitchFamily="2" charset="2"/>
              <a:buNone/>
            </a:pPr>
            <a:r>
              <a:rPr lang="tr-TR" b="1" dirty="0">
                <a:effectLst/>
                <a:latin typeface="Arial" charset="0"/>
              </a:rPr>
              <a:t>	a) </a:t>
            </a:r>
            <a:r>
              <a:rPr lang="tr-TR" b="1" dirty="0" err="1">
                <a:effectLst/>
                <a:latin typeface="Arial" charset="0"/>
              </a:rPr>
              <a:t>Triptofanın</a:t>
            </a:r>
            <a:r>
              <a:rPr lang="tr-TR" b="1" dirty="0">
                <a:effectLst/>
                <a:latin typeface="Arial" charset="0"/>
              </a:rPr>
              <a:t> </a:t>
            </a:r>
            <a:r>
              <a:rPr lang="tr-TR" b="1" dirty="0" err="1">
                <a:effectLst/>
                <a:latin typeface="Arial" charset="0"/>
              </a:rPr>
              <a:t>deaminasyonu</a:t>
            </a:r>
            <a:r>
              <a:rPr lang="tr-TR" b="1" dirty="0">
                <a:effectLst/>
                <a:latin typeface="Arial" charset="0"/>
              </a:rPr>
              <a:t> ile oluşan </a:t>
            </a:r>
            <a:r>
              <a:rPr lang="tr-TR" b="1" dirty="0" err="1">
                <a:effectLst/>
                <a:latin typeface="Arial" charset="0"/>
              </a:rPr>
              <a:t>indol</a:t>
            </a:r>
            <a:r>
              <a:rPr lang="tr-TR" b="1" dirty="0">
                <a:effectLst/>
                <a:latin typeface="Arial" charset="0"/>
              </a:rPr>
              <a:t> ve </a:t>
            </a:r>
            <a:r>
              <a:rPr lang="tr-TR" b="1" dirty="0" err="1">
                <a:effectLst/>
                <a:latin typeface="Arial" charset="0"/>
              </a:rPr>
              <a:t>skatol</a:t>
            </a:r>
            <a:r>
              <a:rPr lang="tr-TR" b="1" dirty="0">
                <a:effectLst/>
                <a:latin typeface="Arial" charset="0"/>
              </a:rPr>
              <a:t>,</a:t>
            </a:r>
          </a:p>
          <a:p>
            <a:pPr marL="609600" indent="-609600">
              <a:lnSpc>
                <a:spcPct val="90000"/>
              </a:lnSpc>
              <a:buFont typeface="Wingdings" pitchFamily="2" charset="2"/>
              <a:buNone/>
            </a:pPr>
            <a:endParaRPr lang="tr-TR" b="1" dirty="0">
              <a:effectLst/>
              <a:latin typeface="Arial" charset="0"/>
            </a:endParaRPr>
          </a:p>
          <a:p>
            <a:pPr marL="609600" indent="-609600">
              <a:lnSpc>
                <a:spcPct val="90000"/>
              </a:lnSpc>
              <a:buFont typeface="Wingdings" pitchFamily="2" charset="2"/>
              <a:buNone/>
            </a:pPr>
            <a:r>
              <a:rPr lang="tr-TR" b="1" dirty="0">
                <a:effectLst/>
                <a:latin typeface="Arial" charset="0"/>
              </a:rPr>
              <a:t>	b) </a:t>
            </a:r>
            <a:r>
              <a:rPr lang="tr-TR" b="1" dirty="0" err="1">
                <a:effectLst/>
                <a:latin typeface="Arial" charset="0"/>
              </a:rPr>
              <a:t>Triptofanın</a:t>
            </a:r>
            <a:r>
              <a:rPr lang="tr-TR" b="1" dirty="0">
                <a:effectLst/>
                <a:latin typeface="Arial" charset="0"/>
              </a:rPr>
              <a:t> </a:t>
            </a:r>
            <a:r>
              <a:rPr lang="tr-TR" b="1" dirty="0" err="1">
                <a:effectLst/>
                <a:latin typeface="Arial" charset="0"/>
              </a:rPr>
              <a:t>dekarboksilasyonu</a:t>
            </a:r>
            <a:r>
              <a:rPr lang="tr-TR" b="1" dirty="0">
                <a:effectLst/>
                <a:latin typeface="Arial" charset="0"/>
              </a:rPr>
              <a:t> ile oluşan </a:t>
            </a:r>
            <a:r>
              <a:rPr lang="tr-TR" b="1" dirty="0" err="1">
                <a:effectLst/>
                <a:latin typeface="Arial" charset="0"/>
              </a:rPr>
              <a:t>putresin</a:t>
            </a:r>
            <a:r>
              <a:rPr lang="tr-TR" b="1" dirty="0">
                <a:effectLst/>
                <a:latin typeface="Arial" charset="0"/>
              </a:rPr>
              <a:t> ve </a:t>
            </a:r>
            <a:r>
              <a:rPr lang="tr-TR" b="1" dirty="0" err="1">
                <a:effectLst/>
                <a:latin typeface="Arial" charset="0"/>
              </a:rPr>
              <a:t>kadaverin</a:t>
            </a:r>
            <a:r>
              <a:rPr lang="tr-TR" b="1" dirty="0">
                <a:effectLst/>
                <a:latin typeface="Arial" charset="0"/>
              </a:rPr>
              <a:t> bunlar </a:t>
            </a:r>
            <a:r>
              <a:rPr lang="tr-TR" b="1" dirty="0" err="1">
                <a:effectLst/>
                <a:latin typeface="Arial" charset="0"/>
              </a:rPr>
              <a:t>protamin</a:t>
            </a:r>
            <a:r>
              <a:rPr lang="tr-TR" b="1" dirty="0">
                <a:effectLst/>
                <a:latin typeface="Arial" charset="0"/>
              </a:rPr>
              <a:t> olarak da adlandırılır,</a:t>
            </a:r>
          </a:p>
          <a:p>
            <a:pPr marL="609600" indent="-609600">
              <a:lnSpc>
                <a:spcPct val="90000"/>
              </a:lnSpc>
              <a:buFont typeface="Wingdings" pitchFamily="2" charset="2"/>
              <a:buNone/>
            </a:pPr>
            <a:endParaRPr lang="tr-TR" b="1" dirty="0">
              <a:effectLst/>
              <a:latin typeface="Arial" charset="0"/>
            </a:endParaRPr>
          </a:p>
          <a:p>
            <a:pPr marL="609600" indent="-609600">
              <a:lnSpc>
                <a:spcPct val="90000"/>
              </a:lnSpc>
              <a:buFont typeface="Wingdings" pitchFamily="2" charset="2"/>
              <a:buNone/>
            </a:pPr>
            <a:r>
              <a:rPr lang="tr-TR" b="1" dirty="0">
                <a:effectLst/>
                <a:latin typeface="Arial" charset="0"/>
              </a:rPr>
              <a:t>	c) </a:t>
            </a:r>
            <a:r>
              <a:rPr lang="tr-TR" b="1" dirty="0" err="1">
                <a:effectLst/>
                <a:latin typeface="Arial" charset="0"/>
              </a:rPr>
              <a:t>İndoldan</a:t>
            </a:r>
            <a:r>
              <a:rPr lang="tr-TR" b="1" dirty="0">
                <a:effectLst/>
                <a:latin typeface="Arial" charset="0"/>
              </a:rPr>
              <a:t> </a:t>
            </a:r>
            <a:r>
              <a:rPr lang="tr-TR" b="1" dirty="0" err="1">
                <a:effectLst/>
                <a:latin typeface="Arial" charset="0"/>
              </a:rPr>
              <a:t>derive</a:t>
            </a:r>
            <a:r>
              <a:rPr lang="tr-TR" b="1" dirty="0">
                <a:effectLst/>
                <a:latin typeface="Arial" charset="0"/>
              </a:rPr>
              <a:t> edilen </a:t>
            </a:r>
            <a:r>
              <a:rPr lang="tr-TR" b="1" dirty="0" err="1">
                <a:effectLst/>
                <a:latin typeface="Arial" charset="0"/>
              </a:rPr>
              <a:t>indikan</a:t>
            </a:r>
            <a:r>
              <a:rPr lang="tr-TR" b="1" dirty="0">
                <a:effectLst/>
                <a:latin typeface="Arial" charset="0"/>
              </a:rPr>
              <a: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4925" y="803275"/>
            <a:ext cx="8893175" cy="5505450"/>
          </a:xfrm>
        </p:spPr>
        <p:txBody>
          <a:bodyPr/>
          <a:lstStyle/>
          <a:p>
            <a:pPr>
              <a:buFont typeface="Wingdings" pitchFamily="2" charset="2"/>
              <a:buNone/>
            </a:pPr>
            <a:r>
              <a:rPr lang="tr-TR" dirty="0"/>
              <a:t>	</a:t>
            </a:r>
            <a:r>
              <a:rPr lang="tr-TR" sz="3600" b="1" dirty="0">
                <a:effectLst/>
                <a:latin typeface="Arial" charset="0"/>
              </a:rPr>
              <a:t>2) Hidrojen sülfit , amonyak, su ve yağ asitleri gibi son ürünler,</a:t>
            </a:r>
          </a:p>
          <a:p>
            <a:pPr>
              <a:buFont typeface="Wingdings" pitchFamily="2" charset="2"/>
              <a:buNone/>
            </a:pPr>
            <a:r>
              <a:rPr lang="tr-TR" sz="3600" b="1" dirty="0">
                <a:effectLst/>
                <a:latin typeface="Arial" charset="0"/>
              </a:rPr>
              <a:t>	3) Bakterilerin </a:t>
            </a:r>
            <a:r>
              <a:rPr lang="tr-TR" sz="3600" b="1" dirty="0" err="1">
                <a:effectLst/>
                <a:latin typeface="Arial" charset="0"/>
              </a:rPr>
              <a:t>sekresyonu</a:t>
            </a:r>
            <a:r>
              <a:rPr lang="tr-TR" sz="3600" b="1" dirty="0">
                <a:effectLst/>
                <a:latin typeface="Arial" charset="0"/>
              </a:rPr>
              <a:t> olan </a:t>
            </a:r>
            <a:r>
              <a:rPr lang="tr-TR" sz="3600" b="1" dirty="0" err="1">
                <a:effectLst/>
                <a:latin typeface="Arial" charset="0"/>
              </a:rPr>
              <a:t>ekzotoksinler</a:t>
            </a:r>
            <a:r>
              <a:rPr lang="tr-TR" sz="3600" b="1" dirty="0">
                <a:effectLst/>
                <a:latin typeface="Arial" charset="0"/>
              </a:rPr>
              <a:t>,</a:t>
            </a:r>
          </a:p>
          <a:p>
            <a:pPr>
              <a:buFont typeface="Wingdings" pitchFamily="2" charset="2"/>
              <a:buNone/>
            </a:pPr>
            <a:r>
              <a:rPr lang="tr-TR" sz="3600" b="1" dirty="0">
                <a:effectLst/>
                <a:latin typeface="Arial" charset="0"/>
              </a:rPr>
              <a:t>	4) Mikroorganizmalar parçalandığında çıkan </a:t>
            </a:r>
            <a:r>
              <a:rPr lang="tr-TR" sz="3600" b="1" dirty="0" err="1">
                <a:effectLst/>
                <a:latin typeface="Arial" charset="0"/>
              </a:rPr>
              <a:t>endotoksinler</a:t>
            </a:r>
            <a:r>
              <a:rPr lang="tr-TR" sz="3600" b="1" dirty="0">
                <a:effectLst/>
                <a:latin typeface="Arial" charset="0"/>
              </a:rPr>
              <a:t>,</a:t>
            </a:r>
          </a:p>
          <a:p>
            <a:pPr>
              <a:buFont typeface="Wingdings" pitchFamily="2" charset="2"/>
              <a:buNone/>
            </a:pPr>
            <a:r>
              <a:rPr lang="tr-TR" sz="3600" b="1" dirty="0">
                <a:effectLst/>
                <a:latin typeface="Arial" charset="0"/>
              </a:rPr>
              <a:t>	5) Yabancı bakteri proteinleri.</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8" name="Rectangle 4"/>
          <p:cNvSpPr>
            <a:spLocks noRot="1" noChangeArrowheads="1"/>
          </p:cNvSpPr>
          <p:nvPr/>
        </p:nvSpPr>
        <p:spPr bwMode="auto">
          <a:xfrm>
            <a:off x="611188" y="1773238"/>
            <a:ext cx="8229600" cy="1143000"/>
          </a:xfrm>
          <a:prstGeom prst="rect">
            <a:avLst/>
          </a:prstGeom>
          <a:noFill/>
          <a:ln w="9525">
            <a:noFill/>
            <a:miter lim="800000"/>
            <a:headEnd/>
            <a:tailEnd/>
          </a:ln>
          <a:effectLst/>
        </p:spPr>
        <p:txBody>
          <a:bodyPr anchor="ctr"/>
          <a:lstStyle/>
          <a:p>
            <a:pPr algn="ctr"/>
            <a:r>
              <a:rPr lang="tr-TR" sz="5400" b="1">
                <a:solidFill>
                  <a:schemeClr val="tx2"/>
                </a:solidFill>
                <a:latin typeface="Arial" charset="0"/>
              </a:rPr>
              <a:t>KLİNİK BELİRTİLER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p:cNvSpPr>
            <a:spLocks noGrp="1" noChangeArrowheads="1"/>
          </p:cNvSpPr>
          <p:nvPr>
            <p:ph type="body" idx="1"/>
          </p:nvPr>
        </p:nvSpPr>
        <p:spPr>
          <a:xfrm>
            <a:off x="457200" y="692150"/>
            <a:ext cx="8435975" cy="5761038"/>
          </a:xfrm>
        </p:spPr>
        <p:txBody>
          <a:bodyPr/>
          <a:lstStyle/>
          <a:p>
            <a:pPr algn="just">
              <a:lnSpc>
                <a:spcPct val="90000"/>
              </a:lnSpc>
              <a:buFont typeface="Wingdings" pitchFamily="2" charset="2"/>
              <a:buNone/>
            </a:pPr>
            <a:r>
              <a:rPr lang="tr-TR" sz="2800"/>
              <a:t>	</a:t>
            </a:r>
          </a:p>
          <a:p>
            <a:pPr algn="just">
              <a:lnSpc>
                <a:spcPct val="90000"/>
              </a:lnSpc>
              <a:buFont typeface="Wingdings" pitchFamily="2" charset="2"/>
              <a:buNone/>
            </a:pPr>
            <a:r>
              <a:rPr lang="tr-TR" sz="2800" b="1">
                <a:effectLst/>
                <a:latin typeface="Arial" charset="0"/>
              </a:rPr>
              <a:t>	Total pulpa nekrozlu bir dişte şayet periodontal dokular etkilenmemişse dişte ağrı, perküsyonda ve palpasyonda hassasiyet yoktur. Vitalite testlerine negatif yanıt alınır. Ancak çok köklü dişlerde bir kökün vital kalabilme durumu olabildiği için kanal tedavisi uygulamasında anastezi uygulanması gerekebilir. Ayrıca likefaksiyon nekrozunun periapekste elektrolitik iletken rol oynaması veya rezidüel pulpa sinir liflerinin mevcudiyetinde de pozitif elektirik cevabı alınarak hatalı değerlendirmelere neden olabilir.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Grp="1" noChangeArrowheads="1"/>
          </p:cNvSpPr>
          <p:nvPr>
            <p:ph type="body" idx="1"/>
          </p:nvPr>
        </p:nvSpPr>
        <p:spPr>
          <a:xfrm>
            <a:off x="457200" y="876300"/>
            <a:ext cx="8229600" cy="5360988"/>
          </a:xfrm>
        </p:spPr>
        <p:txBody>
          <a:bodyPr/>
          <a:lstStyle/>
          <a:p>
            <a:pPr algn="just">
              <a:lnSpc>
                <a:spcPct val="90000"/>
              </a:lnSpc>
              <a:buFont typeface="Wingdings" pitchFamily="2" charset="2"/>
              <a:buNone/>
            </a:pPr>
            <a:r>
              <a:rPr lang="tr-TR" dirty="0"/>
              <a:t>	</a:t>
            </a:r>
            <a:r>
              <a:rPr lang="tr-TR" b="1" dirty="0" err="1">
                <a:effectLst/>
                <a:latin typeface="Arial" charset="0"/>
              </a:rPr>
              <a:t>Pulpa</a:t>
            </a:r>
            <a:r>
              <a:rPr lang="tr-TR" b="1" dirty="0">
                <a:effectLst/>
                <a:latin typeface="Arial" charset="0"/>
              </a:rPr>
              <a:t> nekrozu veya </a:t>
            </a:r>
            <a:r>
              <a:rPr lang="tr-TR" b="1" dirty="0" err="1">
                <a:effectLst/>
                <a:latin typeface="Arial" charset="0"/>
              </a:rPr>
              <a:t>gangrende</a:t>
            </a:r>
            <a:r>
              <a:rPr lang="tr-TR" b="1" dirty="0">
                <a:effectLst/>
                <a:latin typeface="Arial" charset="0"/>
              </a:rPr>
              <a:t> koroner </a:t>
            </a:r>
            <a:r>
              <a:rPr lang="tr-TR" b="1" dirty="0" err="1">
                <a:effectLst/>
                <a:latin typeface="Arial" charset="0"/>
              </a:rPr>
              <a:t>translusentliğin</a:t>
            </a:r>
            <a:r>
              <a:rPr lang="tr-TR" b="1" dirty="0">
                <a:effectLst/>
                <a:latin typeface="Arial" charset="0"/>
              </a:rPr>
              <a:t> değişmesi belirgindir ve renk değişikliğine neden olur. Özellikle travma sonucu </a:t>
            </a:r>
            <a:r>
              <a:rPr lang="tr-TR" b="1" dirty="0" err="1">
                <a:effectLst/>
                <a:latin typeface="Arial" charset="0"/>
              </a:rPr>
              <a:t>pulpa</a:t>
            </a:r>
            <a:r>
              <a:rPr lang="tr-TR" b="1" dirty="0">
                <a:effectLst/>
                <a:latin typeface="Arial" charset="0"/>
              </a:rPr>
              <a:t> nekrozu gelişen dişlerde kırmızı kan hücrelerinin </a:t>
            </a:r>
            <a:r>
              <a:rPr lang="tr-TR" b="1" dirty="0" err="1">
                <a:effectLst/>
                <a:latin typeface="Arial" charset="0"/>
              </a:rPr>
              <a:t>hemolizi</a:t>
            </a:r>
            <a:r>
              <a:rPr lang="tr-TR" b="1" dirty="0">
                <a:effectLst/>
                <a:latin typeface="Arial" charset="0"/>
              </a:rPr>
              <a:t> sarı- kahverengi renkleşmeye, </a:t>
            </a:r>
            <a:r>
              <a:rPr lang="tr-TR" b="1" dirty="0" err="1">
                <a:effectLst/>
                <a:latin typeface="Arial" charset="0"/>
              </a:rPr>
              <a:t>gangrende</a:t>
            </a:r>
            <a:r>
              <a:rPr lang="tr-TR" b="1" dirty="0">
                <a:effectLst/>
                <a:latin typeface="Arial" charset="0"/>
              </a:rPr>
              <a:t> ise </a:t>
            </a:r>
            <a:r>
              <a:rPr lang="tr-TR" b="1" dirty="0" smtClean="0">
                <a:effectLst/>
                <a:latin typeface="Arial" charset="0"/>
              </a:rPr>
              <a:t>gri-kahverengi </a:t>
            </a:r>
            <a:r>
              <a:rPr lang="tr-TR" b="1" dirty="0">
                <a:effectLst/>
                <a:latin typeface="Arial" charset="0"/>
              </a:rPr>
              <a:t>renklenmeye </a:t>
            </a:r>
            <a:r>
              <a:rPr lang="tr-TR" b="1" dirty="0" smtClean="0">
                <a:effectLst/>
                <a:latin typeface="Arial" charset="0"/>
              </a:rPr>
              <a:t>olabilir</a:t>
            </a:r>
            <a:r>
              <a:rPr lang="tr-TR" b="1" dirty="0">
                <a:effectLst/>
                <a:latin typeface="Arial" charset="0"/>
              </a:rPr>
              <a:t>. Ancak </a:t>
            </a:r>
            <a:r>
              <a:rPr lang="tr-TR" b="1" dirty="0" err="1">
                <a:effectLst/>
                <a:latin typeface="Arial" charset="0"/>
              </a:rPr>
              <a:t>pulpası</a:t>
            </a:r>
            <a:r>
              <a:rPr lang="tr-TR" b="1" dirty="0">
                <a:effectLst/>
                <a:latin typeface="Arial" charset="0"/>
              </a:rPr>
              <a:t> nekroz olduğu halde normal renkte kalan dişlerde görülebilir.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Rectangle 3"/>
          <p:cNvSpPr>
            <a:spLocks noGrp="1" noChangeArrowheads="1"/>
          </p:cNvSpPr>
          <p:nvPr>
            <p:ph type="body" idx="1"/>
          </p:nvPr>
        </p:nvSpPr>
        <p:spPr>
          <a:xfrm>
            <a:off x="179388" y="620713"/>
            <a:ext cx="8785225" cy="5472112"/>
          </a:xfrm>
        </p:spPr>
        <p:txBody>
          <a:bodyPr/>
          <a:lstStyle/>
          <a:p>
            <a:pPr algn="just">
              <a:buFont typeface="Wingdings" pitchFamily="2" charset="2"/>
              <a:buNone/>
            </a:pPr>
            <a:r>
              <a:rPr lang="tr-TR" dirty="0"/>
              <a:t>	</a:t>
            </a:r>
            <a:r>
              <a:rPr lang="tr-TR" sz="2800" b="1" dirty="0">
                <a:latin typeface="Arial" charset="0"/>
              </a:rPr>
              <a:t>Erken dönemlerde </a:t>
            </a:r>
            <a:r>
              <a:rPr lang="tr-TR" sz="2800" b="1" dirty="0" err="1">
                <a:latin typeface="Arial" charset="0"/>
              </a:rPr>
              <a:t>periapikal</a:t>
            </a:r>
            <a:r>
              <a:rPr lang="tr-TR" sz="2800" b="1" dirty="0">
                <a:latin typeface="Arial" charset="0"/>
              </a:rPr>
              <a:t> bölge radyografilerde normal görüntü verir. Ancak çeşitli mikroorganizmalar ve doku yıkım ürünlerinden oluşan </a:t>
            </a:r>
            <a:r>
              <a:rPr lang="tr-TR" sz="2800" b="1" dirty="0" err="1">
                <a:latin typeface="Arial" charset="0"/>
              </a:rPr>
              <a:t>irritan</a:t>
            </a:r>
            <a:r>
              <a:rPr lang="tr-TR" sz="2800" b="1" dirty="0">
                <a:latin typeface="Arial" charset="0"/>
              </a:rPr>
              <a:t> materyaller </a:t>
            </a:r>
            <a:r>
              <a:rPr lang="tr-TR" sz="2800" b="1" dirty="0" err="1">
                <a:latin typeface="Arial" charset="0"/>
              </a:rPr>
              <a:t>periapikal</a:t>
            </a:r>
            <a:r>
              <a:rPr lang="tr-TR" sz="2800" b="1" dirty="0">
                <a:latin typeface="Arial" charset="0"/>
              </a:rPr>
              <a:t> dokulara geçtiğinde bu bölgede de enfeksiyon gelişir ve zaman içersinde radyografide görülebilir hale gelir. Ayrıca </a:t>
            </a:r>
            <a:r>
              <a:rPr lang="tr-TR" sz="2800" b="1" dirty="0" err="1">
                <a:latin typeface="Arial" charset="0"/>
              </a:rPr>
              <a:t>gangren</a:t>
            </a:r>
            <a:r>
              <a:rPr lang="tr-TR" sz="2800" b="1" dirty="0">
                <a:latin typeface="Arial" charset="0"/>
              </a:rPr>
              <a:t> erken yaşlarda oluşmuşsa </a:t>
            </a:r>
            <a:r>
              <a:rPr lang="tr-TR" sz="2800" b="1" dirty="0" err="1">
                <a:latin typeface="Arial" charset="0"/>
              </a:rPr>
              <a:t>dentin</a:t>
            </a:r>
            <a:r>
              <a:rPr lang="tr-TR" sz="2800" b="1" dirty="0">
                <a:latin typeface="Arial" charset="0"/>
              </a:rPr>
              <a:t> yapımının durması ve yoğun bakteriyolojik etkenlerle kök kanalının </a:t>
            </a:r>
            <a:r>
              <a:rPr lang="tr-TR" sz="2800" b="1" dirty="0" err="1">
                <a:latin typeface="Arial" charset="0"/>
              </a:rPr>
              <a:t>dekalsifiye</a:t>
            </a:r>
            <a:r>
              <a:rPr lang="tr-TR" sz="2800" b="1" dirty="0">
                <a:latin typeface="Arial" charset="0"/>
              </a:rPr>
              <a:t> olmasıyla </a:t>
            </a:r>
            <a:r>
              <a:rPr lang="tr-TR" sz="2800" b="1" dirty="0" err="1">
                <a:latin typeface="Arial" charset="0"/>
              </a:rPr>
              <a:t>pulpa</a:t>
            </a:r>
            <a:r>
              <a:rPr lang="tr-TR" sz="2800" b="1" dirty="0">
                <a:latin typeface="Arial" charset="0"/>
              </a:rPr>
              <a:t> boşluğu komşu ve simetrik dişlere göre daha geniş izlenebilir.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Dikdörtgen"/>
          <p:cNvSpPr>
            <a:spLocks noChangeArrowheads="1"/>
          </p:cNvSpPr>
          <p:nvPr/>
        </p:nvSpPr>
        <p:spPr bwMode="auto">
          <a:xfrm>
            <a:off x="250825" y="333375"/>
            <a:ext cx="5257800" cy="3743325"/>
          </a:xfrm>
          <a:prstGeom prst="rect">
            <a:avLst/>
          </a:prstGeom>
          <a:noFill/>
          <a:ln w="9525">
            <a:noFill/>
            <a:miter lim="800000"/>
            <a:headEnd/>
            <a:tailEnd/>
          </a:ln>
        </p:spPr>
        <p:txBody>
          <a:bodyPr>
            <a:spAutoFit/>
          </a:bodyPr>
          <a:lstStyle/>
          <a:p>
            <a:pPr algn="l">
              <a:spcBef>
                <a:spcPct val="0"/>
              </a:spcBef>
              <a:buClrTx/>
              <a:buSzTx/>
              <a:buFont typeface="Wingdings" pitchFamily="2" charset="2"/>
              <a:buChar char="Ø"/>
            </a:pPr>
            <a:r>
              <a:rPr lang="tr-TR" sz="2400"/>
              <a:t>Diş kesimi sonrasında dentin kanalları ağız boşluğuna açık bırakılarsa dentin kanallarından pulpa dokusuna bakteriler geçebilir.</a:t>
            </a:r>
          </a:p>
          <a:p>
            <a:pPr algn="l">
              <a:spcBef>
                <a:spcPct val="0"/>
              </a:spcBef>
              <a:buClrTx/>
              <a:buSzTx/>
              <a:buFont typeface="Wingdings" pitchFamily="2" charset="2"/>
              <a:buChar char="Ø"/>
            </a:pPr>
            <a:endParaRPr lang="tr-TR" sz="2400"/>
          </a:p>
          <a:p>
            <a:pPr algn="l">
              <a:spcBef>
                <a:spcPct val="0"/>
              </a:spcBef>
              <a:buClrTx/>
              <a:buSzTx/>
              <a:buFont typeface="Wingdings" pitchFamily="2" charset="2"/>
              <a:buChar char="Ø"/>
            </a:pPr>
            <a:r>
              <a:rPr lang="tr-TR" sz="2400"/>
              <a:t>Diş kesiminden sonra dentin tübüllerinin ağız ortamıyla ilişkisini kesmek için; mutlaka geçici kronlar  hazırlanmalıdır.</a:t>
            </a:r>
            <a:endParaRPr lang="tr-TR" sz="2400" b="0">
              <a:latin typeface="Garamond" pitchFamily="18" charset="0"/>
            </a:endParaRPr>
          </a:p>
        </p:txBody>
      </p:sp>
      <p:pic>
        <p:nvPicPr>
          <p:cNvPr id="9219" name="Picture 2" descr="http://t0.gstatic.com/images?q=tbn:fBekOntJW9L5tM:http://www.denta-dent.com/assets/images/mak20_4.JPG">
            <a:hlinkClick r:id="rId2"/>
          </p:cNvPr>
          <p:cNvPicPr>
            <a:picLocks noChangeAspect="1" noChangeArrowheads="1"/>
          </p:cNvPicPr>
          <p:nvPr/>
        </p:nvPicPr>
        <p:blipFill>
          <a:blip r:embed="rId3"/>
          <a:srcRect/>
          <a:stretch>
            <a:fillRect/>
          </a:stretch>
        </p:blipFill>
        <p:spPr bwMode="auto">
          <a:xfrm>
            <a:off x="6022975" y="723900"/>
            <a:ext cx="2941638" cy="2200275"/>
          </a:xfrm>
          <a:prstGeom prst="rect">
            <a:avLst/>
          </a:prstGeom>
          <a:noFill/>
          <a:ln w="38100">
            <a:solidFill>
              <a:schemeClr val="tx1"/>
            </a:solidFill>
            <a:miter lim="800000"/>
            <a:headEnd/>
            <a:tailEnd/>
          </a:ln>
        </p:spPr>
      </p:pic>
      <p:pic>
        <p:nvPicPr>
          <p:cNvPr id="9220" name="Picture 4" descr="Old silver (dental amalgam) filling contains mercury but is a low priority for replacement"/>
          <p:cNvPicPr>
            <a:picLocks noChangeAspect="1" noChangeArrowheads="1"/>
          </p:cNvPicPr>
          <p:nvPr/>
        </p:nvPicPr>
        <p:blipFill>
          <a:blip r:embed="rId4"/>
          <a:srcRect/>
          <a:stretch>
            <a:fillRect/>
          </a:stretch>
        </p:blipFill>
        <p:spPr bwMode="auto">
          <a:xfrm>
            <a:off x="5857875" y="4121150"/>
            <a:ext cx="3048000" cy="2476500"/>
          </a:xfrm>
          <a:prstGeom prst="rect">
            <a:avLst/>
          </a:prstGeom>
          <a:noFill/>
          <a:ln w="38100">
            <a:solidFill>
              <a:schemeClr val="tx1"/>
            </a:solidFill>
            <a:miter lim="800000"/>
            <a:headEnd/>
            <a:tailEnd/>
          </a:ln>
        </p:spPr>
      </p:pic>
      <p:sp>
        <p:nvSpPr>
          <p:cNvPr id="9221" name="6 Dikdörtgen"/>
          <p:cNvSpPr>
            <a:spLocks noChangeArrowheads="1"/>
          </p:cNvSpPr>
          <p:nvPr/>
        </p:nvSpPr>
        <p:spPr bwMode="auto">
          <a:xfrm>
            <a:off x="250825" y="4689475"/>
            <a:ext cx="4572000" cy="1552575"/>
          </a:xfrm>
          <a:prstGeom prst="rect">
            <a:avLst/>
          </a:prstGeom>
          <a:noFill/>
          <a:ln w="9525">
            <a:noFill/>
            <a:miter lim="800000"/>
            <a:headEnd/>
            <a:tailEnd/>
          </a:ln>
        </p:spPr>
        <p:txBody>
          <a:bodyPr>
            <a:spAutoFit/>
          </a:bodyPr>
          <a:lstStyle/>
          <a:p>
            <a:pPr algn="l">
              <a:spcBef>
                <a:spcPct val="0"/>
              </a:spcBef>
              <a:buClrTx/>
              <a:buSzTx/>
              <a:buFont typeface="Wingdings" pitchFamily="2" charset="2"/>
              <a:buChar char="Ø"/>
            </a:pPr>
            <a:r>
              <a:rPr lang="tr-TR" sz="2400"/>
              <a:t> Kavitenin iyi bir şekilde kapatılmaması bakterilerin pulpaya girmesine neden olur.</a:t>
            </a:r>
            <a:endParaRPr lang="tr-TR" sz="2400" b="0">
              <a:latin typeface="Garamond" pitchFamily="18" charset="0"/>
            </a:endParaRPr>
          </a:p>
        </p:txBody>
      </p:sp>
      <p:sp>
        <p:nvSpPr>
          <p:cNvPr id="7176" name="AutoShape 8"/>
          <p:cNvSpPr>
            <a:spLocks noChangeArrowheads="1"/>
          </p:cNvSpPr>
          <p:nvPr/>
        </p:nvSpPr>
        <p:spPr bwMode="auto">
          <a:xfrm>
            <a:off x="4572000" y="5229225"/>
            <a:ext cx="1079500" cy="287338"/>
          </a:xfrm>
          <a:prstGeom prst="rightArrow">
            <a:avLst>
              <a:gd name="adj1" fmla="val 50000"/>
              <a:gd name="adj2" fmla="val 93922"/>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sp>
        <p:nvSpPr>
          <p:cNvPr id="7177" name="AutoShape 9"/>
          <p:cNvSpPr>
            <a:spLocks noChangeArrowheads="1"/>
          </p:cNvSpPr>
          <p:nvPr/>
        </p:nvSpPr>
        <p:spPr bwMode="auto">
          <a:xfrm>
            <a:off x="4643438" y="1916113"/>
            <a:ext cx="1152525" cy="288925"/>
          </a:xfrm>
          <a:prstGeom prst="rightArrow">
            <a:avLst>
              <a:gd name="adj1" fmla="val 50000"/>
              <a:gd name="adj2" fmla="val 99725"/>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Rectangle 3"/>
          <p:cNvSpPr>
            <a:spLocks noGrp="1" noChangeArrowheads="1"/>
          </p:cNvSpPr>
          <p:nvPr>
            <p:ph type="body" idx="1"/>
          </p:nvPr>
        </p:nvSpPr>
        <p:spPr>
          <a:xfrm>
            <a:off x="457200" y="1600200"/>
            <a:ext cx="8229600" cy="1684338"/>
          </a:xfrm>
        </p:spPr>
        <p:txBody>
          <a:bodyPr/>
          <a:lstStyle/>
          <a:p>
            <a:pPr algn="just">
              <a:lnSpc>
                <a:spcPct val="90000"/>
              </a:lnSpc>
              <a:buFont typeface="Wingdings" pitchFamily="2" charset="2"/>
              <a:buNone/>
            </a:pPr>
            <a:r>
              <a:rPr lang="tr-TR" sz="2800"/>
              <a:t>	</a:t>
            </a:r>
            <a:r>
              <a:rPr lang="tr-TR" sz="2800" b="1">
                <a:latin typeface="Arial" charset="0"/>
              </a:rPr>
              <a:t>Gangren ve nekrozda genellikle tedavi yaklaşımı çok seanslı kanal tedavisidir. Özellikle gangrende biyomekanik genişletme önem taşımaktadır.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3" name="Picture 5" descr="123091"/>
          <p:cNvPicPr>
            <a:picLocks noChangeAspect="1" noChangeArrowheads="1"/>
          </p:cNvPicPr>
          <p:nvPr/>
        </p:nvPicPr>
        <p:blipFill>
          <a:blip r:embed="rId2"/>
          <a:srcRect/>
          <a:stretch>
            <a:fillRect/>
          </a:stretch>
        </p:blipFill>
        <p:spPr bwMode="auto">
          <a:xfrm>
            <a:off x="1500166" y="285728"/>
            <a:ext cx="2246312" cy="2765425"/>
          </a:xfrm>
          <a:prstGeom prst="rect">
            <a:avLst/>
          </a:prstGeom>
          <a:noFill/>
          <a:ln w="38100">
            <a:solidFill>
              <a:srgbClr val="000000"/>
            </a:solidFill>
            <a:miter lim="800000"/>
            <a:headEnd/>
            <a:tailEnd/>
          </a:ln>
        </p:spPr>
      </p:pic>
      <p:pic>
        <p:nvPicPr>
          <p:cNvPr id="416775" name="Picture 7" descr="123092"/>
          <p:cNvPicPr>
            <a:picLocks noChangeAspect="1" noChangeArrowheads="1"/>
          </p:cNvPicPr>
          <p:nvPr/>
        </p:nvPicPr>
        <p:blipFill>
          <a:blip r:embed="rId3"/>
          <a:srcRect/>
          <a:stretch>
            <a:fillRect/>
          </a:stretch>
        </p:blipFill>
        <p:spPr bwMode="auto">
          <a:xfrm>
            <a:off x="5148263" y="260350"/>
            <a:ext cx="2303462" cy="2836863"/>
          </a:xfrm>
          <a:prstGeom prst="rect">
            <a:avLst/>
          </a:prstGeom>
          <a:noFill/>
          <a:ln w="38100">
            <a:solidFill>
              <a:srgbClr val="000000"/>
            </a:solidFill>
            <a:miter lim="800000"/>
            <a:headEnd/>
            <a:tailEnd/>
          </a:ln>
        </p:spPr>
      </p:pic>
      <p:pic>
        <p:nvPicPr>
          <p:cNvPr id="416777" name="Picture 9" descr="123093"/>
          <p:cNvPicPr>
            <a:picLocks noChangeAspect="1" noChangeArrowheads="1"/>
          </p:cNvPicPr>
          <p:nvPr/>
        </p:nvPicPr>
        <p:blipFill>
          <a:blip r:embed="rId4"/>
          <a:srcRect/>
          <a:stretch>
            <a:fillRect/>
          </a:stretch>
        </p:blipFill>
        <p:spPr bwMode="auto">
          <a:xfrm>
            <a:off x="3071802" y="3429000"/>
            <a:ext cx="2411413" cy="3125787"/>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9" name="Picture 7" descr="image018">
            <a:hlinkClick r:id="rId2"/>
          </p:cNvPr>
          <p:cNvPicPr>
            <a:picLocks noChangeAspect="1" noChangeArrowheads="1"/>
          </p:cNvPicPr>
          <p:nvPr/>
        </p:nvPicPr>
        <p:blipFill>
          <a:blip r:embed="rId3"/>
          <a:srcRect/>
          <a:stretch>
            <a:fillRect/>
          </a:stretch>
        </p:blipFill>
        <p:spPr bwMode="auto">
          <a:xfrm>
            <a:off x="5454650" y="2270125"/>
            <a:ext cx="2357438" cy="1663700"/>
          </a:xfrm>
          <a:prstGeom prst="rect">
            <a:avLst/>
          </a:prstGeom>
          <a:noFill/>
        </p:spPr>
      </p:pic>
      <p:pic>
        <p:nvPicPr>
          <p:cNvPr id="417803" name="Picture 11" descr="colored-teeth-mb-23"/>
          <p:cNvPicPr>
            <a:picLocks noChangeAspect="1" noChangeArrowheads="1"/>
          </p:cNvPicPr>
          <p:nvPr/>
        </p:nvPicPr>
        <p:blipFill>
          <a:blip r:embed="rId4"/>
          <a:srcRect/>
          <a:stretch>
            <a:fillRect/>
          </a:stretch>
        </p:blipFill>
        <p:spPr bwMode="auto">
          <a:xfrm>
            <a:off x="684213" y="1052513"/>
            <a:ext cx="4124325" cy="4537075"/>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aesyonline.com/nl/images/Infection%20spread.jpg"/>
          <p:cNvPicPr>
            <a:picLocks noChangeAspect="1" noChangeArrowheads="1"/>
          </p:cNvPicPr>
          <p:nvPr/>
        </p:nvPicPr>
        <p:blipFill>
          <a:blip r:embed="rId2"/>
          <a:srcRect/>
          <a:stretch>
            <a:fillRect/>
          </a:stretch>
        </p:blipFill>
        <p:spPr bwMode="auto">
          <a:xfrm>
            <a:off x="5173663" y="260350"/>
            <a:ext cx="3286125" cy="2190750"/>
          </a:xfrm>
          <a:prstGeom prst="rect">
            <a:avLst/>
          </a:prstGeom>
          <a:noFill/>
          <a:ln w="38100">
            <a:solidFill>
              <a:schemeClr val="tx1"/>
            </a:solidFill>
            <a:miter lim="800000"/>
            <a:headEnd/>
            <a:tailEnd/>
          </a:ln>
        </p:spPr>
      </p:pic>
      <p:sp>
        <p:nvSpPr>
          <p:cNvPr id="10243" name="4 Dikdörtgen"/>
          <p:cNvSpPr>
            <a:spLocks noChangeArrowheads="1"/>
          </p:cNvSpPr>
          <p:nvPr/>
        </p:nvSpPr>
        <p:spPr bwMode="auto">
          <a:xfrm>
            <a:off x="214313" y="1214438"/>
            <a:ext cx="4429125" cy="3292475"/>
          </a:xfrm>
          <a:prstGeom prst="rect">
            <a:avLst/>
          </a:prstGeom>
          <a:noFill/>
          <a:ln w="9525">
            <a:noFill/>
            <a:miter lim="800000"/>
            <a:headEnd/>
            <a:tailEnd/>
          </a:ln>
        </p:spPr>
        <p:txBody>
          <a:bodyPr>
            <a:spAutoFit/>
          </a:bodyPr>
          <a:lstStyle/>
          <a:p>
            <a:pPr algn="just">
              <a:spcBef>
                <a:spcPct val="0"/>
              </a:spcBef>
              <a:buClrTx/>
              <a:buSzTx/>
              <a:buFont typeface="Wingdings" pitchFamily="2" charset="2"/>
              <a:buChar char="Ø"/>
            </a:pPr>
            <a:r>
              <a:rPr lang="tr-TR" sz="2800">
                <a:solidFill>
                  <a:srgbClr val="FFFF00"/>
                </a:solidFill>
              </a:rPr>
              <a:t>Çürük dentin</a:t>
            </a:r>
          </a:p>
          <a:p>
            <a:pPr algn="just">
              <a:spcBef>
                <a:spcPct val="0"/>
              </a:spcBef>
              <a:buClrTx/>
              <a:buSzTx/>
            </a:pPr>
            <a:endParaRPr lang="tr-TR" sz="2000"/>
          </a:p>
          <a:p>
            <a:pPr algn="just">
              <a:spcBef>
                <a:spcPct val="0"/>
              </a:spcBef>
              <a:buClrTx/>
              <a:buSzTx/>
            </a:pPr>
            <a:r>
              <a:rPr lang="tr-TR" sz="2000"/>
              <a:t>Çürük dentin kanallarında bulunan bakterilerin toksinleri kendilerinden önce pulpa dokusuna girerler böylece pulpada iltihap başlamış olur. Derin dentin çürüğünden gelişen ve pulpitise neden olan en önemli bakteriler streptokoklardır.</a:t>
            </a:r>
          </a:p>
        </p:txBody>
      </p:sp>
      <p:sp>
        <p:nvSpPr>
          <p:cNvPr id="10244" name="7 Dikdörtgen"/>
          <p:cNvSpPr>
            <a:spLocks noChangeArrowheads="1"/>
          </p:cNvSpPr>
          <p:nvPr/>
        </p:nvSpPr>
        <p:spPr bwMode="auto">
          <a:xfrm>
            <a:off x="214313" y="4857750"/>
            <a:ext cx="8424862" cy="1631950"/>
          </a:xfrm>
          <a:prstGeom prst="rect">
            <a:avLst/>
          </a:prstGeom>
          <a:noFill/>
          <a:ln w="9525">
            <a:noFill/>
            <a:miter lim="800000"/>
            <a:headEnd/>
            <a:tailEnd/>
          </a:ln>
        </p:spPr>
        <p:txBody>
          <a:bodyPr>
            <a:spAutoFit/>
          </a:bodyPr>
          <a:lstStyle/>
          <a:p>
            <a:pPr algn="just">
              <a:spcBef>
                <a:spcPct val="0"/>
              </a:spcBef>
              <a:buClrTx/>
              <a:buSzTx/>
              <a:buFont typeface="Wingdings" pitchFamily="2" charset="2"/>
              <a:buChar char="Ø"/>
            </a:pPr>
            <a:r>
              <a:rPr lang="tr-TR" sz="2000"/>
              <a:t> Minedeki çatlak ve kırıklar nedeniyle dentin kanalları açığa çıkar ve pulpa hastalıkları meydana gelir. Çatlak kısım minede kalmış ise dişte sadece çiğneme ve soğuğa karşı hassasiyet oluşur. Kırık hattının pulpaya yakınlığı yada pulapanın açık olması pulpitis oluşmasında temel etkendir.</a:t>
            </a:r>
            <a:endParaRPr lang="tr-TR" sz="2000" b="0">
              <a:latin typeface="Garamond" pitchFamily="18" charset="0"/>
            </a:endParaRPr>
          </a:p>
        </p:txBody>
      </p:sp>
      <p:pic>
        <p:nvPicPr>
          <p:cNvPr id="10245" name="Picture 8" descr="Dental neglect causes gingivitis, tooth decay (caries) and periodontal disease"/>
          <p:cNvPicPr>
            <a:picLocks noChangeAspect="1" noChangeArrowheads="1"/>
          </p:cNvPicPr>
          <p:nvPr/>
        </p:nvPicPr>
        <p:blipFill>
          <a:blip r:embed="rId3"/>
          <a:srcRect/>
          <a:stretch>
            <a:fillRect/>
          </a:stretch>
        </p:blipFill>
        <p:spPr bwMode="auto">
          <a:xfrm>
            <a:off x="5400675" y="2636838"/>
            <a:ext cx="2555875" cy="1917700"/>
          </a:xfrm>
          <a:prstGeom prst="rect">
            <a:avLst/>
          </a:prstGeom>
          <a:noFill/>
          <a:ln w="38100">
            <a:solidFill>
              <a:schemeClr val="tx1"/>
            </a:solidFill>
            <a:miter lim="800000"/>
            <a:headEnd/>
            <a:tailEnd/>
          </a:ln>
        </p:spPr>
      </p:pic>
      <p:sp>
        <p:nvSpPr>
          <p:cNvPr id="8200" name="AutoShape 8"/>
          <p:cNvSpPr>
            <a:spLocks noChangeArrowheads="1"/>
          </p:cNvSpPr>
          <p:nvPr/>
        </p:nvSpPr>
        <p:spPr bwMode="auto">
          <a:xfrm>
            <a:off x="3143250" y="1285875"/>
            <a:ext cx="1439863" cy="360363"/>
          </a:xfrm>
          <a:prstGeom prst="rightArrow">
            <a:avLst>
              <a:gd name="adj1" fmla="val 50000"/>
              <a:gd name="adj2" fmla="val 99890"/>
            </a:avLst>
          </a:prstGeom>
          <a:solidFill>
            <a:schemeClr val="accent1"/>
          </a:solidFill>
          <a:ln w="9525">
            <a:solidFill>
              <a:schemeClr val="tx1"/>
            </a:solidFill>
            <a:miter lim="800000"/>
            <a:headEnd/>
            <a:tailEnd/>
          </a:ln>
          <a:effectLst/>
        </p:spPr>
        <p:txBody>
          <a:bodyPr wrap="none" anchor="ctr"/>
          <a:lstStyle/>
          <a:p>
            <a:pPr>
              <a:defRPr/>
            </a:pPr>
            <a:endParaRPr lang="tr-T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deniz 12"/>
          <p:cNvPicPr>
            <a:picLocks noChangeAspect="1" noChangeArrowheads="1"/>
          </p:cNvPicPr>
          <p:nvPr/>
        </p:nvPicPr>
        <p:blipFill>
          <a:blip r:embed="rId2">
            <a:lum bright="-6000" contrast="12000"/>
          </a:blip>
          <a:srcRect l="33383" t="31229" r="24109" b="33464"/>
          <a:stretch>
            <a:fillRect/>
          </a:stretch>
        </p:blipFill>
        <p:spPr bwMode="auto">
          <a:xfrm>
            <a:off x="4786313" y="642938"/>
            <a:ext cx="4216400" cy="2643187"/>
          </a:xfrm>
          <a:prstGeom prst="rect">
            <a:avLst/>
          </a:prstGeom>
          <a:noFill/>
          <a:ln w="38100">
            <a:solidFill>
              <a:schemeClr val="tx1"/>
            </a:solidFill>
            <a:miter lim="800000"/>
            <a:headEnd/>
            <a:tailEnd/>
          </a:ln>
        </p:spPr>
      </p:pic>
      <p:sp>
        <p:nvSpPr>
          <p:cNvPr id="11267" name="4 Dikdörtgen"/>
          <p:cNvSpPr>
            <a:spLocks noChangeArrowheads="1"/>
          </p:cNvSpPr>
          <p:nvPr/>
        </p:nvSpPr>
        <p:spPr bwMode="auto">
          <a:xfrm>
            <a:off x="142875" y="214313"/>
            <a:ext cx="4429125" cy="6616700"/>
          </a:xfrm>
          <a:prstGeom prst="rect">
            <a:avLst/>
          </a:prstGeom>
          <a:noFill/>
          <a:ln w="9525">
            <a:noFill/>
            <a:miter lim="800000"/>
            <a:headEnd/>
            <a:tailEnd/>
          </a:ln>
        </p:spPr>
        <p:txBody>
          <a:bodyPr>
            <a:spAutoFit/>
          </a:bodyPr>
          <a:lstStyle/>
          <a:p>
            <a:pPr algn="l">
              <a:spcBef>
                <a:spcPct val="0"/>
              </a:spcBef>
              <a:buClrTx/>
              <a:buSzTx/>
              <a:buFont typeface="Wingdings" pitchFamily="2" charset="2"/>
              <a:buChar char="Ø"/>
            </a:pPr>
            <a:r>
              <a:rPr lang="tr-TR" sz="2800">
                <a:solidFill>
                  <a:srgbClr val="FFFF00"/>
                </a:solidFill>
              </a:rPr>
              <a:t>Bazı gelişimsel doku anamolileri</a:t>
            </a:r>
          </a:p>
          <a:p>
            <a:pPr algn="l">
              <a:spcBef>
                <a:spcPct val="0"/>
              </a:spcBef>
              <a:buClrTx/>
              <a:buSzTx/>
              <a:buFont typeface="Wingdings" pitchFamily="2" charset="2"/>
              <a:buChar char="Ø"/>
            </a:pPr>
            <a:endParaRPr lang="tr-TR" sz="2800">
              <a:solidFill>
                <a:srgbClr val="FFFF00"/>
              </a:solidFill>
            </a:endParaRPr>
          </a:p>
          <a:p>
            <a:pPr algn="just">
              <a:spcBef>
                <a:spcPct val="0"/>
              </a:spcBef>
              <a:buClrTx/>
              <a:buSzTx/>
              <a:buFont typeface="Wingdings" pitchFamily="2" charset="2"/>
              <a:buChar char="Ø"/>
            </a:pPr>
            <a:r>
              <a:rPr lang="tr-TR" sz="2000"/>
              <a:t>Amelogenesis ve dentinogenesis imperfekta gibi doku anamolisi olan hastalarda pek çok dişin pulpasında iltihap oluştuğu gözlenmiştir. Ayrıca anormal kron oluşumu veya fazla tüberküllü kronlarda kırılmaya bağlı olarak dentin kanallarının açığa çıkmasıyla pulpitis gelişebilir. </a:t>
            </a:r>
          </a:p>
          <a:p>
            <a:pPr algn="just">
              <a:spcBef>
                <a:spcPct val="0"/>
              </a:spcBef>
              <a:buClrTx/>
              <a:buSzTx/>
              <a:buFont typeface="Wingdings" pitchFamily="2" charset="2"/>
              <a:buChar char="Ø"/>
            </a:pPr>
            <a:endParaRPr lang="tr-TR" sz="2000"/>
          </a:p>
          <a:p>
            <a:pPr algn="just">
              <a:spcBef>
                <a:spcPct val="0"/>
              </a:spcBef>
              <a:buClrTx/>
              <a:buSzTx/>
              <a:buFont typeface="Wingdings" pitchFamily="2" charset="2"/>
              <a:buChar char="Ø"/>
            </a:pPr>
            <a:r>
              <a:rPr lang="tr-TR" sz="2000"/>
              <a:t>Özellikle üst lateral dişlerde hafif bir lingual çukurdan açık ve belirgin bir boru şeklinde oluşan invajinasyolar, bakteriler için retansiyon yeri oluşturmaları nedeniyle pulpa iltihaplarına yol açarlar.</a:t>
            </a:r>
          </a:p>
        </p:txBody>
      </p:sp>
      <p:pic>
        <p:nvPicPr>
          <p:cNvPr id="11268" name="Picture 1028" descr="anom10017"/>
          <p:cNvPicPr>
            <a:picLocks noChangeAspect="1" noChangeArrowheads="1"/>
          </p:cNvPicPr>
          <p:nvPr/>
        </p:nvPicPr>
        <p:blipFill>
          <a:blip r:embed="rId3">
            <a:lum bright="-30000" contrast="42000"/>
            <a:grayscl/>
          </a:blip>
          <a:srcRect l="32495" t="16670" r="33757" b="19992"/>
          <a:stretch>
            <a:fillRect/>
          </a:stretch>
        </p:blipFill>
        <p:spPr bwMode="auto">
          <a:xfrm>
            <a:off x="5286375" y="3714750"/>
            <a:ext cx="1785938" cy="2247900"/>
          </a:xfrm>
          <a:prstGeom prst="rect">
            <a:avLst/>
          </a:prstGeom>
          <a:noFill/>
          <a:ln w="57150">
            <a:solidFill>
              <a:schemeClr val="tx1"/>
            </a:solidFill>
            <a:miter lim="800000"/>
            <a:headEnd/>
            <a:tailEnd/>
          </a:ln>
        </p:spPr>
      </p:pic>
      <p:pic>
        <p:nvPicPr>
          <p:cNvPr id="11269" name="Picture 1030" descr="anom10012"/>
          <p:cNvPicPr>
            <a:picLocks noChangeAspect="1" noChangeArrowheads="1"/>
          </p:cNvPicPr>
          <p:nvPr/>
        </p:nvPicPr>
        <p:blipFill>
          <a:blip r:embed="rId4">
            <a:lum bright="-6000" contrast="18000"/>
            <a:grayscl/>
          </a:blip>
          <a:srcRect l="30435" t="16240" r="31311" b="15358"/>
          <a:stretch>
            <a:fillRect/>
          </a:stretch>
        </p:blipFill>
        <p:spPr bwMode="auto">
          <a:xfrm>
            <a:off x="7286625" y="3643313"/>
            <a:ext cx="1738313" cy="2330450"/>
          </a:xfrm>
          <a:prstGeom prst="rect">
            <a:avLst/>
          </a:prstGeom>
          <a:noFill/>
          <a:ln w="57150">
            <a:solidFill>
              <a:schemeClr val="tx1"/>
            </a:solidFill>
            <a:miter lim="800000"/>
            <a:headEnd/>
            <a:tailEnd/>
          </a:ln>
        </p:spPr>
      </p:pic>
      <p:sp>
        <p:nvSpPr>
          <p:cNvPr id="9227" name="Line 11"/>
          <p:cNvSpPr>
            <a:spLocks noChangeShapeType="1"/>
          </p:cNvSpPr>
          <p:nvPr/>
        </p:nvSpPr>
        <p:spPr bwMode="auto">
          <a:xfrm>
            <a:off x="4786313" y="571500"/>
            <a:ext cx="1296987" cy="792163"/>
          </a:xfrm>
          <a:prstGeom prst="line">
            <a:avLst/>
          </a:prstGeom>
          <a:noFill/>
          <a:ln w="38100">
            <a:solidFill>
              <a:schemeClr val="tx1"/>
            </a:solidFill>
            <a:round/>
            <a:headEnd/>
            <a:tailEnd type="triangle" w="med" len="med"/>
          </a:ln>
          <a:effectLst/>
        </p:spPr>
        <p:txBody>
          <a:bodyPr/>
          <a:lstStyle/>
          <a:p>
            <a:pPr>
              <a:defRPr/>
            </a:pPr>
            <a:endParaRPr lang="tr-T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719</TotalTime>
  <Words>805</Words>
  <Application>Microsoft Office PowerPoint</Application>
  <PresentationFormat>Ekran Gösterisi (4:3)</PresentationFormat>
  <Paragraphs>247</Paragraphs>
  <Slides>72</Slides>
  <Notes>16</Notes>
  <HiddenSlides>0</HiddenSlides>
  <MMClips>0</MMClips>
  <ScaleCrop>false</ScaleCrop>
  <HeadingPairs>
    <vt:vector size="4" baseType="variant">
      <vt:variant>
        <vt:lpstr>Tema</vt:lpstr>
      </vt:variant>
      <vt:variant>
        <vt:i4>1</vt:i4>
      </vt:variant>
      <vt:variant>
        <vt:lpstr>Slayt Başlıkları</vt:lpstr>
      </vt:variant>
      <vt:variant>
        <vt:i4>72</vt:i4>
      </vt:variant>
    </vt:vector>
  </HeadingPairs>
  <TitlesOfParts>
    <vt:vector size="73" baseType="lpstr">
      <vt:lpstr>Dere</vt:lpstr>
      <vt:lpstr>PULPA HASTALIKLARININ ETİYOLOJİSİ</vt:lpstr>
      <vt:lpstr>Slayt 2</vt:lpstr>
      <vt:lpstr>Slayt 3</vt:lpstr>
      <vt:lpstr>Slayt 4</vt:lpstr>
      <vt:lpstr>A- AÇIK DENTİN KANALLARI YOLUYLA </vt:lpstr>
      <vt:lpstr>Slayt 6</vt:lpstr>
      <vt:lpstr>Slayt 7</vt:lpstr>
      <vt:lpstr>Slayt 8</vt:lpstr>
      <vt:lpstr>Slayt 9</vt:lpstr>
      <vt:lpstr>B-PERİODONTAL YOLLA BAKTERİLERİN PULPAYA ULAŞMASI</vt:lpstr>
      <vt:lpstr>Slayt 11</vt:lpstr>
      <vt:lpstr>C-KAN YOLUYLA BAKTERİLERİN PULPAYA ULAŞMASI</vt:lpstr>
      <vt:lpstr>2-TRAVMALAR</vt:lpstr>
      <vt:lpstr>AKUT TRAVMA (ŞİDDETLİ)</vt:lpstr>
      <vt:lpstr>Slayt 15</vt:lpstr>
      <vt:lpstr>KRONİK TRAVMALAR</vt:lpstr>
      <vt:lpstr>Slayt 17</vt:lpstr>
      <vt:lpstr>3-DİŞ HEKİMİNİN HATALI UYGULAMALARI</vt:lpstr>
      <vt:lpstr>Slayt 19</vt:lpstr>
      <vt:lpstr>Slayt 20</vt:lpstr>
      <vt:lpstr>Slayt 21</vt:lpstr>
      <vt:lpstr>Slayt 22</vt:lpstr>
      <vt:lpstr>Slayt 23</vt:lpstr>
      <vt:lpstr>Slayt 24</vt:lpstr>
      <vt:lpstr>Slayt 25</vt:lpstr>
      <vt:lpstr> İltihap; her hangi bir dış irritana karşı canlı dokuların vermiş olduğu hücresel, vasküler ve lenfatik bir yanıttır ve kapiller çeperlerinde permabilite artışı, hücreler ve hücreler arası madde de yapısal ve metabolik bozulmalar üzere 2 ana değişim görülür. Pulpa bir bağ dokusu olduğundan vücudun herhangi bir yerindeki gevşek bağ dokusunun gösterdiği iltihap evreleri izlenir. </vt:lpstr>
      <vt:lpstr>Slayt 27</vt:lpstr>
      <vt:lpstr>Slayt 28</vt:lpstr>
      <vt:lpstr>Slayt 29</vt:lpstr>
      <vt:lpstr>Hipereminin nedenleri: </vt:lpstr>
      <vt:lpstr>Klinik Belirtiler </vt:lpstr>
      <vt:lpstr>Slayt 32</vt:lpstr>
      <vt:lpstr>Tedavi yaklaşımı</vt:lpstr>
      <vt:lpstr>LATENT FAZ</vt:lpstr>
      <vt:lpstr>Histopatolojisi;</vt:lpstr>
      <vt:lpstr>Slayt 36</vt:lpstr>
      <vt:lpstr>Slayt 37</vt:lpstr>
      <vt:lpstr>Slayt 38</vt:lpstr>
      <vt:lpstr>Slayt 39</vt:lpstr>
      <vt:lpstr>Slayt 40</vt:lpstr>
      <vt:lpstr>ÜLSERATİF VE HİPERPLASTİK PULPİTİS  </vt:lpstr>
      <vt:lpstr>Slayt 42</vt:lpstr>
      <vt:lpstr>Slayt 43</vt:lpstr>
      <vt:lpstr>Slayt 44</vt:lpstr>
      <vt:lpstr>Slayt 45</vt:lpstr>
      <vt:lpstr>Slayt 46</vt:lpstr>
      <vt:lpstr>Slayt 47</vt:lpstr>
      <vt:lpstr>Slayt 48</vt:lpstr>
      <vt:lpstr>Slayt 49</vt:lpstr>
      <vt:lpstr>    Radyografik olarak </vt:lpstr>
      <vt:lpstr>Slayt 51</vt:lpstr>
      <vt:lpstr>TEDAVİSİ:</vt:lpstr>
      <vt:lpstr>Slayt 53</vt:lpstr>
      <vt:lpstr>PULPANIN DEVİTAL OLDUĞU DURUMLAR</vt:lpstr>
      <vt:lpstr>PULPA NEKROZU</vt:lpstr>
      <vt:lpstr>Slayt 56</vt:lpstr>
      <vt:lpstr>Slayt 57</vt:lpstr>
      <vt:lpstr> </vt:lpstr>
      <vt:lpstr>Slayt 59</vt:lpstr>
      <vt:lpstr>Slayt 60</vt:lpstr>
      <vt:lpstr>Slayt 61</vt:lpstr>
      <vt:lpstr>Slayt 62</vt:lpstr>
      <vt:lpstr>GANGRENİN KİMYASI</vt:lpstr>
      <vt:lpstr>Slayt 64</vt:lpstr>
      <vt:lpstr>Slayt 65</vt:lpstr>
      <vt:lpstr>Slayt 66</vt:lpstr>
      <vt:lpstr>Slayt 67</vt:lpstr>
      <vt:lpstr>Slayt 68</vt:lpstr>
      <vt:lpstr>Slayt 69</vt:lpstr>
      <vt:lpstr>Slayt 70</vt:lpstr>
      <vt:lpstr>Slayt 71</vt:lpstr>
      <vt:lpstr>Slayt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PULPA DOKUSU HASTALIKLARININ ETİYOLOJİSİ</dc:title>
  <dc:creator>FGUL-ENDODONTI</dc:creator>
  <cp:lastModifiedBy>fatmagül</cp:lastModifiedBy>
  <cp:revision>178</cp:revision>
  <dcterms:created xsi:type="dcterms:W3CDTF">2010-04-14T10:40:13Z</dcterms:created>
  <dcterms:modified xsi:type="dcterms:W3CDTF">2017-04-18T11:05:21Z</dcterms:modified>
</cp:coreProperties>
</file>