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notesMasterIdLst>
    <p:notesMasterId r:id="rId26"/>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60"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529" userDrawn="1">
          <p15:clr>
            <a:srgbClr val="A4A3A4"/>
          </p15:clr>
        </p15:guide>
        <p15:guide id="2" orient="horz" pos="125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104" d="100"/>
          <a:sy n="104" d="100"/>
        </p:scale>
        <p:origin x="126" y="96"/>
      </p:cViewPr>
      <p:guideLst>
        <p:guide pos="529"/>
        <p:guide orient="horz" pos="1253"/>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1C653A-FE3C-4445-A523-BAEA4393C19B}" type="datetimeFigureOut">
              <a:rPr lang="tr-TR" smtClean="0"/>
              <a:t>16.11.2017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456632-12FE-48DD-A502-EFC0DB3DE32C}" type="slidenum">
              <a:rPr lang="tr-TR" smtClean="0"/>
              <a:t>‹#›</a:t>
            </a:fld>
            <a:endParaRPr lang="tr-TR"/>
          </a:p>
        </p:txBody>
      </p:sp>
    </p:spTree>
    <p:extLst>
      <p:ext uri="{BB962C8B-B14F-4D97-AF65-F5344CB8AC3E}">
        <p14:creationId xmlns:p14="http://schemas.microsoft.com/office/powerpoint/2010/main" val="9458847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8456632-12FE-48DD-A502-EFC0DB3DE32C}" type="slidenum">
              <a:rPr lang="tr-TR" smtClean="0"/>
              <a:t>7</a:t>
            </a:fld>
            <a:endParaRPr lang="tr-TR"/>
          </a:p>
        </p:txBody>
      </p:sp>
    </p:spTree>
    <p:extLst>
      <p:ext uri="{BB962C8B-B14F-4D97-AF65-F5344CB8AC3E}">
        <p14:creationId xmlns:p14="http://schemas.microsoft.com/office/powerpoint/2010/main" val="31127126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16.11.2017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16.11.2017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16.11.2017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16.11.2017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16.11.2017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16.11.2017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16.11.2017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0.jpeg"/><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helpx.adobe.com/tr/photoshop/using/default-keyboard-shortcut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dirty="0"/>
              <a:t>Araç Paneli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t>NBP107 GRAFİK VE ANİMASYON I</a:t>
            </a:r>
          </a:p>
          <a:p>
            <a:r>
              <a:rPr lang="tr-TR" dirty="0"/>
              <a:t>ÖĞR.GÖR. SALİH ERDURUCAN</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[2]</a:t>
            </a:r>
            <a:endParaRPr lang="tr-TR" dirty="0"/>
          </a:p>
        </p:txBody>
      </p:sp>
      <p:sp>
        <p:nvSpPr>
          <p:cNvPr id="3" name="İçerik Yer Tutucusu 2"/>
          <p:cNvSpPr>
            <a:spLocks noGrp="1"/>
          </p:cNvSpPr>
          <p:nvPr>
            <p:ph idx="1"/>
          </p:nvPr>
        </p:nvSpPr>
        <p:spPr>
          <a:xfrm>
            <a:off x="3661670" y="1845734"/>
            <a:ext cx="7494009" cy="4023360"/>
          </a:xfrm>
        </p:spPr>
        <p:txBody>
          <a:bodyPr/>
          <a:lstStyle/>
          <a:p>
            <a:r>
              <a:rPr lang="tr-TR" b="1" dirty="0" err="1"/>
              <a:t>Clone</a:t>
            </a:r>
            <a:r>
              <a:rPr lang="tr-TR" b="1" dirty="0"/>
              <a:t> </a:t>
            </a:r>
            <a:r>
              <a:rPr lang="tr-TR" b="1" dirty="0" err="1"/>
              <a:t>Stamp</a:t>
            </a:r>
            <a:r>
              <a:rPr lang="tr-TR" b="1" dirty="0"/>
              <a:t> </a:t>
            </a:r>
            <a:r>
              <a:rPr lang="tr-TR" b="1" dirty="0" err="1"/>
              <a:t>Tool</a:t>
            </a:r>
            <a:r>
              <a:rPr lang="tr-TR" b="1" dirty="0"/>
              <a:t> </a:t>
            </a:r>
            <a:r>
              <a:rPr lang="tr-TR" dirty="0"/>
              <a:t>(Klonlama Aracı)</a:t>
            </a:r>
            <a:r>
              <a:rPr lang="tr-TR" b="1" dirty="0"/>
              <a:t>: </a:t>
            </a:r>
            <a:r>
              <a:rPr lang="tr-TR" dirty="0"/>
              <a:t>Belirlediğimiz bir alandaki dokunun istenen başka bir yere klonlanmasını sağlar. Rötuşlamada çok kullanılan bu araç görseldeki bozuk kısımların düzeltilmesinde oldukça </a:t>
            </a:r>
            <a:r>
              <a:rPr lang="tr-TR" dirty="0" smtClean="0"/>
              <a:t>başarılıdır. </a:t>
            </a:r>
            <a:endParaRPr lang="tr-TR" dirty="0"/>
          </a:p>
          <a:p>
            <a:r>
              <a:rPr lang="tr-TR" b="1" dirty="0" err="1"/>
              <a:t>Pattern</a:t>
            </a:r>
            <a:r>
              <a:rPr lang="tr-TR" b="1" dirty="0"/>
              <a:t> </a:t>
            </a:r>
            <a:r>
              <a:rPr lang="tr-TR" b="1" dirty="0" err="1"/>
              <a:t>Stamp</a:t>
            </a:r>
            <a:r>
              <a:rPr lang="tr-TR" b="1" dirty="0"/>
              <a:t> </a:t>
            </a:r>
            <a:r>
              <a:rPr lang="tr-TR" b="1" dirty="0" err="1"/>
              <a:t>Tool</a:t>
            </a:r>
            <a:r>
              <a:rPr lang="tr-TR" b="1" dirty="0"/>
              <a:t> </a:t>
            </a:r>
            <a:r>
              <a:rPr lang="tr-TR" dirty="0"/>
              <a:t>(Desen Damgası Aracı)</a:t>
            </a:r>
            <a:r>
              <a:rPr lang="tr-TR" b="1" dirty="0"/>
              <a:t>: </a:t>
            </a:r>
            <a:r>
              <a:rPr lang="tr-TR" dirty="0"/>
              <a:t>Oluşturulan dokunun istenen alana hızlı bir şekilde uygulanmasını sağlar. </a:t>
            </a:r>
          </a:p>
        </p:txBody>
      </p:sp>
      <p:pic>
        <p:nvPicPr>
          <p:cNvPr id="4" name="Resim 3"/>
          <p:cNvPicPr>
            <a:picLocks noChangeAspect="1"/>
          </p:cNvPicPr>
          <p:nvPr/>
        </p:nvPicPr>
        <p:blipFill>
          <a:blip r:embed="rId2"/>
          <a:stretch>
            <a:fillRect/>
          </a:stretch>
        </p:blipFill>
        <p:spPr>
          <a:xfrm>
            <a:off x="759646" y="2010880"/>
            <a:ext cx="2789471" cy="934202"/>
          </a:xfrm>
          <a:prstGeom prst="rect">
            <a:avLst/>
          </a:prstGeom>
        </p:spPr>
      </p:pic>
    </p:spTree>
    <p:extLst>
      <p:ext uri="{BB962C8B-B14F-4D97-AF65-F5344CB8AC3E}">
        <p14:creationId xmlns:p14="http://schemas.microsoft.com/office/powerpoint/2010/main" val="3780242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[2]</a:t>
            </a:r>
            <a:endParaRPr lang="tr-TR" dirty="0"/>
          </a:p>
        </p:txBody>
      </p:sp>
      <p:sp>
        <p:nvSpPr>
          <p:cNvPr id="3" name="İçerik Yer Tutucusu 2"/>
          <p:cNvSpPr>
            <a:spLocks noGrp="1"/>
          </p:cNvSpPr>
          <p:nvPr>
            <p:ph idx="1"/>
          </p:nvPr>
        </p:nvSpPr>
        <p:spPr>
          <a:xfrm>
            <a:off x="3661670" y="1845733"/>
            <a:ext cx="7494009" cy="4436313"/>
          </a:xfrm>
        </p:spPr>
        <p:txBody>
          <a:bodyPr>
            <a:normAutofit fontScale="92500" lnSpcReduction="10000"/>
          </a:bodyPr>
          <a:lstStyle/>
          <a:p>
            <a:r>
              <a:rPr lang="tr-TR" b="1" dirty="0" err="1"/>
              <a:t>Clone</a:t>
            </a:r>
            <a:r>
              <a:rPr lang="tr-TR" b="1" dirty="0"/>
              <a:t> </a:t>
            </a:r>
            <a:r>
              <a:rPr lang="tr-TR" b="1" dirty="0" err="1"/>
              <a:t>Stamp</a:t>
            </a:r>
            <a:r>
              <a:rPr lang="tr-TR" b="1" dirty="0"/>
              <a:t> </a:t>
            </a:r>
            <a:r>
              <a:rPr lang="tr-TR" b="1" dirty="0" err="1"/>
              <a:t>Tool</a:t>
            </a:r>
            <a:r>
              <a:rPr lang="tr-TR" b="1" dirty="0"/>
              <a:t> </a:t>
            </a:r>
            <a:r>
              <a:rPr lang="tr-TR" dirty="0"/>
              <a:t>(Klonlama Aracı)</a:t>
            </a:r>
            <a:r>
              <a:rPr lang="tr-TR" b="1" dirty="0"/>
              <a:t>: </a:t>
            </a:r>
            <a:r>
              <a:rPr lang="tr-TR" dirty="0"/>
              <a:t>Belirlediğimiz bir alandaki dokunun istenen başka bir yere klonlanmasını sağlar. Rötuşlamada çok kullanılan bu araç görseldeki bozuk kısımların düzeltilmesinde oldukça </a:t>
            </a:r>
            <a:r>
              <a:rPr lang="tr-TR" dirty="0" smtClean="0"/>
              <a:t>başarılıdır. </a:t>
            </a:r>
            <a:endParaRPr lang="tr-TR" dirty="0"/>
          </a:p>
          <a:p>
            <a:r>
              <a:rPr lang="tr-TR" b="1" dirty="0" err="1"/>
              <a:t>Pattern</a:t>
            </a:r>
            <a:r>
              <a:rPr lang="tr-TR" b="1" dirty="0"/>
              <a:t> </a:t>
            </a:r>
            <a:r>
              <a:rPr lang="tr-TR" b="1" dirty="0" err="1"/>
              <a:t>Stamp</a:t>
            </a:r>
            <a:r>
              <a:rPr lang="tr-TR" b="1" dirty="0"/>
              <a:t> </a:t>
            </a:r>
            <a:r>
              <a:rPr lang="tr-TR" b="1" dirty="0" err="1"/>
              <a:t>Tool</a:t>
            </a:r>
            <a:r>
              <a:rPr lang="tr-TR" b="1" dirty="0"/>
              <a:t> </a:t>
            </a:r>
            <a:r>
              <a:rPr lang="tr-TR" dirty="0"/>
              <a:t>(Desen Damgası Aracı)</a:t>
            </a:r>
            <a:r>
              <a:rPr lang="tr-TR" b="1" dirty="0"/>
              <a:t>: </a:t>
            </a:r>
            <a:r>
              <a:rPr lang="tr-TR" dirty="0"/>
              <a:t>Oluşturulan dokunun istenen alana hızlı bir şekilde uygulanmasını </a:t>
            </a:r>
            <a:r>
              <a:rPr lang="tr-TR" dirty="0" smtClean="0"/>
              <a:t>sağlar.</a:t>
            </a:r>
            <a:endParaRPr lang="tr-TR" dirty="0" smtClean="0"/>
          </a:p>
          <a:p>
            <a:endParaRPr lang="tr-TR" dirty="0"/>
          </a:p>
          <a:p>
            <a:r>
              <a:rPr lang="tr-TR" b="1" dirty="0" err="1"/>
              <a:t>History</a:t>
            </a:r>
            <a:r>
              <a:rPr lang="tr-TR" b="1" dirty="0"/>
              <a:t> </a:t>
            </a:r>
            <a:r>
              <a:rPr lang="tr-TR" b="1" dirty="0" err="1"/>
              <a:t>Brush</a:t>
            </a:r>
            <a:r>
              <a:rPr lang="tr-TR" b="1" dirty="0"/>
              <a:t> </a:t>
            </a:r>
            <a:r>
              <a:rPr lang="tr-TR" b="1" dirty="0" err="1"/>
              <a:t>Tool</a:t>
            </a:r>
            <a:r>
              <a:rPr lang="tr-TR" b="1" dirty="0"/>
              <a:t> </a:t>
            </a:r>
            <a:r>
              <a:rPr lang="tr-TR" dirty="0"/>
              <a:t>(Geçmiş Fırçası Aracı)</a:t>
            </a:r>
            <a:r>
              <a:rPr lang="tr-TR" b="1" dirty="0"/>
              <a:t>: </a:t>
            </a:r>
            <a:r>
              <a:rPr lang="tr-TR" dirty="0"/>
              <a:t>Görsele uygulanmış efekt, filtre veya herhangi bir işlemi geri geri almak için kullanılır. </a:t>
            </a:r>
            <a:r>
              <a:rPr lang="tr-TR" dirty="0" err="1"/>
              <a:t>Opacity</a:t>
            </a:r>
            <a:r>
              <a:rPr lang="tr-TR" dirty="0"/>
              <a:t> değerleri ayarlanarak etkileyici sonuçlar elde </a:t>
            </a:r>
            <a:r>
              <a:rPr lang="tr-TR" dirty="0" smtClean="0"/>
              <a:t>edilebilir. </a:t>
            </a:r>
            <a:endParaRPr lang="tr-TR" dirty="0"/>
          </a:p>
          <a:p>
            <a:r>
              <a:rPr lang="tr-TR" dirty="0"/>
              <a:t>Not: </a:t>
            </a:r>
            <a:r>
              <a:rPr lang="tr-TR" dirty="0" err="1"/>
              <a:t>Window</a:t>
            </a:r>
            <a:r>
              <a:rPr lang="tr-TR" dirty="0"/>
              <a:t> menüsünden </a:t>
            </a:r>
            <a:r>
              <a:rPr lang="tr-TR" dirty="0" err="1"/>
              <a:t>History</a:t>
            </a:r>
            <a:r>
              <a:rPr lang="tr-TR" dirty="0"/>
              <a:t> paneli açılarak istenilen noktayı seçerek yaptığımız işlemleri rahatlıkla geri alabiliriz. </a:t>
            </a:r>
          </a:p>
          <a:p>
            <a:r>
              <a:rPr lang="tr-TR" b="1" dirty="0"/>
              <a:t>Art </a:t>
            </a:r>
            <a:r>
              <a:rPr lang="tr-TR" b="1" dirty="0" err="1"/>
              <a:t>History</a:t>
            </a:r>
            <a:r>
              <a:rPr lang="tr-TR" b="1" dirty="0"/>
              <a:t> </a:t>
            </a:r>
            <a:r>
              <a:rPr lang="tr-TR" b="1" dirty="0" err="1"/>
              <a:t>Brush</a:t>
            </a:r>
            <a:r>
              <a:rPr lang="tr-TR" b="1" dirty="0"/>
              <a:t> </a:t>
            </a:r>
            <a:r>
              <a:rPr lang="tr-TR" b="1" dirty="0" err="1"/>
              <a:t>Tool</a:t>
            </a:r>
            <a:r>
              <a:rPr lang="tr-TR" b="1" dirty="0"/>
              <a:t> </a:t>
            </a:r>
            <a:r>
              <a:rPr lang="tr-TR" dirty="0"/>
              <a:t>(Sanat Fırçası Aracı): Üzerinde çalıştığımız görseli görsel olmaktan çıkarıp suluboya ile boyanmış gibi artistik/sanatsal bir resim haline </a:t>
            </a:r>
            <a:r>
              <a:rPr lang="tr-TR" dirty="0" smtClean="0"/>
              <a:t>getirir. </a:t>
            </a:r>
            <a:endParaRPr lang="tr-TR" dirty="0"/>
          </a:p>
        </p:txBody>
      </p:sp>
      <p:pic>
        <p:nvPicPr>
          <p:cNvPr id="4" name="Resim 3"/>
          <p:cNvPicPr>
            <a:picLocks noChangeAspect="1"/>
          </p:cNvPicPr>
          <p:nvPr/>
        </p:nvPicPr>
        <p:blipFill>
          <a:blip r:embed="rId2"/>
          <a:stretch>
            <a:fillRect/>
          </a:stretch>
        </p:blipFill>
        <p:spPr>
          <a:xfrm>
            <a:off x="759646" y="2010880"/>
            <a:ext cx="2789471" cy="934202"/>
          </a:xfrm>
          <a:prstGeom prst="rect">
            <a:avLst/>
          </a:prstGeom>
        </p:spPr>
      </p:pic>
      <p:pic>
        <p:nvPicPr>
          <p:cNvPr id="5" name="Resim 4"/>
          <p:cNvPicPr>
            <a:picLocks noChangeAspect="1"/>
          </p:cNvPicPr>
          <p:nvPr/>
        </p:nvPicPr>
        <p:blipFill>
          <a:blip r:embed="rId3"/>
          <a:stretch>
            <a:fillRect/>
          </a:stretch>
        </p:blipFill>
        <p:spPr>
          <a:xfrm>
            <a:off x="759646" y="3895565"/>
            <a:ext cx="2734785" cy="818938"/>
          </a:xfrm>
          <a:prstGeom prst="rect">
            <a:avLst/>
          </a:prstGeom>
        </p:spPr>
      </p:pic>
    </p:spTree>
    <p:extLst>
      <p:ext uri="{BB962C8B-B14F-4D97-AF65-F5344CB8AC3E}">
        <p14:creationId xmlns:p14="http://schemas.microsoft.com/office/powerpoint/2010/main" val="3777201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[2]</a:t>
            </a:r>
            <a:endParaRPr lang="tr-TR" dirty="0"/>
          </a:p>
        </p:txBody>
      </p:sp>
      <p:sp>
        <p:nvSpPr>
          <p:cNvPr id="3" name="İçerik Yer Tutucusu 2"/>
          <p:cNvSpPr>
            <a:spLocks noGrp="1"/>
          </p:cNvSpPr>
          <p:nvPr>
            <p:ph idx="1"/>
          </p:nvPr>
        </p:nvSpPr>
        <p:spPr>
          <a:xfrm>
            <a:off x="3661670" y="1845733"/>
            <a:ext cx="7798018" cy="4436313"/>
          </a:xfrm>
        </p:spPr>
        <p:txBody>
          <a:bodyPr>
            <a:normAutofit lnSpcReduction="10000"/>
          </a:bodyPr>
          <a:lstStyle/>
          <a:p>
            <a:r>
              <a:rPr lang="tr-TR" b="1" dirty="0" err="1"/>
              <a:t>Eraser</a:t>
            </a:r>
            <a:r>
              <a:rPr lang="tr-TR" b="1" dirty="0"/>
              <a:t> </a:t>
            </a:r>
            <a:r>
              <a:rPr lang="tr-TR" b="1" dirty="0" err="1"/>
              <a:t>Tool</a:t>
            </a:r>
            <a:r>
              <a:rPr lang="tr-TR" b="1" dirty="0"/>
              <a:t> </a:t>
            </a:r>
            <a:r>
              <a:rPr lang="tr-TR" dirty="0"/>
              <a:t>(Silgi Aracı)</a:t>
            </a:r>
            <a:r>
              <a:rPr lang="tr-TR" b="1" dirty="0"/>
              <a:t>: </a:t>
            </a:r>
            <a:r>
              <a:rPr lang="tr-TR" dirty="0"/>
              <a:t>Görselde istenen yerleri silmeye yarar. </a:t>
            </a:r>
            <a:r>
              <a:rPr lang="tr-TR" dirty="0" err="1"/>
              <a:t>Opacity</a:t>
            </a:r>
            <a:r>
              <a:rPr lang="tr-TR" dirty="0"/>
              <a:t>/şeffaflık değeri ayarlanarak mükemmel sonuçlar elde </a:t>
            </a:r>
            <a:r>
              <a:rPr lang="tr-TR" dirty="0" smtClean="0"/>
              <a:t>edilebilir </a:t>
            </a:r>
            <a:r>
              <a:rPr lang="tr-TR" dirty="0"/>
              <a:t>[2]. </a:t>
            </a:r>
          </a:p>
          <a:p>
            <a:r>
              <a:rPr lang="tr-TR" b="1" dirty="0" smtClean="0"/>
              <a:t>Background </a:t>
            </a:r>
            <a:r>
              <a:rPr lang="tr-TR" b="1" dirty="0" err="1"/>
              <a:t>Eraser</a:t>
            </a:r>
            <a:r>
              <a:rPr lang="tr-TR" b="1" dirty="0"/>
              <a:t> </a:t>
            </a:r>
            <a:r>
              <a:rPr lang="tr-TR" b="1" dirty="0" err="1"/>
              <a:t>Tool</a:t>
            </a:r>
            <a:r>
              <a:rPr lang="tr-TR" b="1" dirty="0"/>
              <a:t> </a:t>
            </a:r>
            <a:r>
              <a:rPr lang="tr-TR" dirty="0"/>
              <a:t>(</a:t>
            </a:r>
            <a:r>
              <a:rPr lang="tr-TR" dirty="0" err="1"/>
              <a:t>Arkaplan</a:t>
            </a:r>
            <a:r>
              <a:rPr lang="tr-TR" dirty="0"/>
              <a:t> Silgi Aracı)</a:t>
            </a:r>
            <a:r>
              <a:rPr lang="tr-TR" b="1" dirty="0"/>
              <a:t>: </a:t>
            </a:r>
            <a:r>
              <a:rPr lang="tr-TR" dirty="0"/>
              <a:t>Genellikle iki farklı rengi birbirinden ayırmak için kullanılan bu araç görselin karışık olan arka planını </a:t>
            </a:r>
            <a:r>
              <a:rPr lang="tr-TR" dirty="0" smtClean="0"/>
              <a:t>silmeye </a:t>
            </a:r>
            <a:r>
              <a:rPr lang="tr-TR" dirty="0" smtClean="0"/>
              <a:t>yarar. </a:t>
            </a:r>
            <a:endParaRPr lang="tr-TR" dirty="0" smtClean="0"/>
          </a:p>
          <a:p>
            <a:r>
              <a:rPr lang="tr-TR" b="1" dirty="0"/>
              <a:t>Magic </a:t>
            </a:r>
            <a:r>
              <a:rPr lang="tr-TR" b="1" dirty="0" err="1"/>
              <a:t>Eraser</a:t>
            </a:r>
            <a:r>
              <a:rPr lang="tr-TR" b="1" dirty="0"/>
              <a:t> </a:t>
            </a:r>
            <a:r>
              <a:rPr lang="tr-TR" b="1" dirty="0" err="1"/>
              <a:t>Tool</a:t>
            </a:r>
            <a:r>
              <a:rPr lang="tr-TR" b="1" dirty="0"/>
              <a:t> </a:t>
            </a:r>
            <a:r>
              <a:rPr lang="tr-TR" dirty="0"/>
              <a:t>(Sihirli Silgi Aracı)</a:t>
            </a:r>
            <a:r>
              <a:rPr lang="tr-TR" b="1" dirty="0"/>
              <a:t>: </a:t>
            </a:r>
            <a:r>
              <a:rPr lang="tr-TR" dirty="0"/>
              <a:t>Magic </a:t>
            </a:r>
            <a:r>
              <a:rPr lang="tr-TR" dirty="0" err="1"/>
              <a:t>Wand</a:t>
            </a:r>
            <a:r>
              <a:rPr lang="tr-TR" dirty="0"/>
              <a:t> aracındaki olduğu gibi çalışır, aynı renk piksellerine sahip bölgeleri hızlı bir şekilde silmeyi </a:t>
            </a:r>
            <a:r>
              <a:rPr lang="tr-TR" dirty="0" smtClean="0"/>
              <a:t>sağlar. </a:t>
            </a:r>
            <a:endParaRPr lang="tr-TR" dirty="0"/>
          </a:p>
          <a:p>
            <a:r>
              <a:rPr lang="tr-TR" dirty="0" smtClean="0"/>
              <a:t> </a:t>
            </a:r>
          </a:p>
          <a:p>
            <a:r>
              <a:rPr lang="tr-TR" b="1" dirty="0" err="1"/>
              <a:t>Gradient</a:t>
            </a:r>
            <a:r>
              <a:rPr lang="tr-TR" b="1" dirty="0"/>
              <a:t> </a:t>
            </a:r>
            <a:r>
              <a:rPr lang="tr-TR" b="1" dirty="0" err="1"/>
              <a:t>Tool</a:t>
            </a:r>
            <a:r>
              <a:rPr lang="tr-TR" b="1" dirty="0"/>
              <a:t> </a:t>
            </a:r>
            <a:r>
              <a:rPr lang="tr-TR" dirty="0"/>
              <a:t>(Renk Geçiş Aracı)</a:t>
            </a:r>
            <a:r>
              <a:rPr lang="tr-TR" b="1" dirty="0"/>
              <a:t>: </a:t>
            </a:r>
            <a:r>
              <a:rPr lang="tr-TR" dirty="0"/>
              <a:t>Belirlenen iki renk arasında geçiş yaparak boyama </a:t>
            </a:r>
            <a:r>
              <a:rPr lang="tr-TR" dirty="0" smtClean="0"/>
              <a:t>yapar. </a:t>
            </a:r>
            <a:endParaRPr lang="tr-TR" dirty="0"/>
          </a:p>
          <a:p>
            <a:r>
              <a:rPr lang="tr-TR" b="1" dirty="0" smtClean="0"/>
              <a:t>Paint </a:t>
            </a:r>
            <a:r>
              <a:rPr lang="tr-TR" b="1" dirty="0" err="1"/>
              <a:t>Bucket</a:t>
            </a:r>
            <a:r>
              <a:rPr lang="tr-TR" b="1" dirty="0"/>
              <a:t> </a:t>
            </a:r>
            <a:r>
              <a:rPr lang="tr-TR" b="1" dirty="0" err="1"/>
              <a:t>Tool</a:t>
            </a:r>
            <a:r>
              <a:rPr lang="tr-TR" b="1" dirty="0"/>
              <a:t> </a:t>
            </a:r>
            <a:r>
              <a:rPr lang="tr-TR" dirty="0"/>
              <a:t>(Boya Kovası Aracı)</a:t>
            </a:r>
            <a:r>
              <a:rPr lang="tr-TR" b="1" dirty="0"/>
              <a:t>: </a:t>
            </a:r>
            <a:r>
              <a:rPr lang="tr-TR" dirty="0"/>
              <a:t>Seçilen alanın istenen renge boyanmasını </a:t>
            </a:r>
            <a:r>
              <a:rPr lang="tr-TR" dirty="0" smtClean="0"/>
              <a:t>sağlar. </a:t>
            </a:r>
            <a:endParaRPr lang="tr-TR" dirty="0"/>
          </a:p>
        </p:txBody>
      </p:sp>
      <p:pic>
        <p:nvPicPr>
          <p:cNvPr id="7" name="Resim 6"/>
          <p:cNvPicPr>
            <a:picLocks noChangeAspect="1"/>
          </p:cNvPicPr>
          <p:nvPr/>
        </p:nvPicPr>
        <p:blipFill>
          <a:blip r:embed="rId2"/>
          <a:stretch>
            <a:fillRect/>
          </a:stretch>
        </p:blipFill>
        <p:spPr>
          <a:xfrm>
            <a:off x="839788" y="1989138"/>
            <a:ext cx="2759340" cy="1064829"/>
          </a:xfrm>
          <a:prstGeom prst="rect">
            <a:avLst/>
          </a:prstGeom>
        </p:spPr>
      </p:pic>
      <p:pic>
        <p:nvPicPr>
          <p:cNvPr id="8" name="Resim 7"/>
          <p:cNvPicPr>
            <a:picLocks noChangeAspect="1"/>
          </p:cNvPicPr>
          <p:nvPr/>
        </p:nvPicPr>
        <p:blipFill>
          <a:blip r:embed="rId3"/>
          <a:stretch>
            <a:fillRect/>
          </a:stretch>
        </p:blipFill>
        <p:spPr>
          <a:xfrm>
            <a:off x="902330" y="4739617"/>
            <a:ext cx="2707900" cy="936787"/>
          </a:xfrm>
          <a:prstGeom prst="rect">
            <a:avLst/>
          </a:prstGeom>
        </p:spPr>
      </p:pic>
    </p:spTree>
    <p:extLst>
      <p:ext uri="{BB962C8B-B14F-4D97-AF65-F5344CB8AC3E}">
        <p14:creationId xmlns:p14="http://schemas.microsoft.com/office/powerpoint/2010/main" val="2736351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[2]</a:t>
            </a:r>
            <a:endParaRPr lang="tr-TR" dirty="0"/>
          </a:p>
        </p:txBody>
      </p:sp>
      <p:sp>
        <p:nvSpPr>
          <p:cNvPr id="3" name="İçerik Yer Tutucusu 2"/>
          <p:cNvSpPr>
            <a:spLocks noGrp="1"/>
          </p:cNvSpPr>
          <p:nvPr>
            <p:ph idx="1"/>
          </p:nvPr>
        </p:nvSpPr>
        <p:spPr>
          <a:xfrm>
            <a:off x="3424164" y="1845733"/>
            <a:ext cx="8035524" cy="4436313"/>
          </a:xfrm>
        </p:spPr>
        <p:txBody>
          <a:bodyPr>
            <a:normAutofit lnSpcReduction="10000"/>
          </a:bodyPr>
          <a:lstStyle/>
          <a:p>
            <a:r>
              <a:rPr lang="tr-TR" b="1" dirty="0" err="1"/>
              <a:t>Blur</a:t>
            </a:r>
            <a:r>
              <a:rPr lang="tr-TR" b="1" dirty="0"/>
              <a:t> </a:t>
            </a:r>
            <a:r>
              <a:rPr lang="tr-TR" b="1" dirty="0" err="1"/>
              <a:t>Tool</a:t>
            </a:r>
            <a:r>
              <a:rPr lang="tr-TR" b="1" dirty="0"/>
              <a:t> </a:t>
            </a:r>
            <a:r>
              <a:rPr lang="tr-TR" dirty="0"/>
              <a:t>(Bulanıklık Aracı)</a:t>
            </a:r>
            <a:r>
              <a:rPr lang="tr-TR" b="1" dirty="0"/>
              <a:t>: </a:t>
            </a:r>
            <a:r>
              <a:rPr lang="tr-TR" dirty="0"/>
              <a:t>Görseldeki istenen yerleri yumuşatarak </a:t>
            </a:r>
            <a:r>
              <a:rPr lang="tr-TR" dirty="0" err="1"/>
              <a:t>flu</a:t>
            </a:r>
            <a:r>
              <a:rPr lang="tr-TR" dirty="0"/>
              <a:t> bir görünüm verir. Örneğin portre resimlerindeki cilt bozuklukları bu araç yardımıyla </a:t>
            </a:r>
            <a:r>
              <a:rPr lang="tr-TR" dirty="0" smtClean="0"/>
              <a:t>iyileştirilebilir. </a:t>
            </a:r>
            <a:endParaRPr lang="tr-TR" dirty="0"/>
          </a:p>
          <a:p>
            <a:r>
              <a:rPr lang="tr-TR" b="1" dirty="0" err="1"/>
              <a:t>Sharpen</a:t>
            </a:r>
            <a:r>
              <a:rPr lang="tr-TR" b="1" dirty="0"/>
              <a:t> </a:t>
            </a:r>
            <a:r>
              <a:rPr lang="tr-TR" b="1" dirty="0" err="1"/>
              <a:t>Tool</a:t>
            </a:r>
            <a:r>
              <a:rPr lang="tr-TR" b="1" dirty="0"/>
              <a:t> </a:t>
            </a:r>
            <a:r>
              <a:rPr lang="tr-TR" dirty="0"/>
              <a:t>(Keskinleştirme Aracı)</a:t>
            </a:r>
            <a:r>
              <a:rPr lang="tr-TR" b="1" dirty="0"/>
              <a:t>: </a:t>
            </a:r>
            <a:r>
              <a:rPr lang="tr-TR" dirty="0" err="1"/>
              <a:t>Blur’un</a:t>
            </a:r>
            <a:r>
              <a:rPr lang="tr-TR" dirty="0"/>
              <a:t> tam tersi çalışır, pikselleri </a:t>
            </a:r>
            <a:r>
              <a:rPr lang="tr-TR" dirty="0" smtClean="0"/>
              <a:t>keskinleştirir. </a:t>
            </a:r>
            <a:endParaRPr lang="tr-TR" dirty="0"/>
          </a:p>
          <a:p>
            <a:pPr>
              <a:spcAft>
                <a:spcPts val="1200"/>
              </a:spcAft>
            </a:pPr>
            <a:r>
              <a:rPr lang="tr-TR" b="1" dirty="0" err="1" smtClean="0"/>
              <a:t>Smudge</a:t>
            </a:r>
            <a:r>
              <a:rPr lang="tr-TR" b="1" dirty="0" smtClean="0"/>
              <a:t> </a:t>
            </a:r>
            <a:r>
              <a:rPr lang="tr-TR" b="1" dirty="0" err="1"/>
              <a:t>Tool</a:t>
            </a:r>
            <a:r>
              <a:rPr lang="tr-TR" b="1" dirty="0"/>
              <a:t> </a:t>
            </a:r>
            <a:r>
              <a:rPr lang="tr-TR" dirty="0"/>
              <a:t>(Bulaştırma Aracı)</a:t>
            </a:r>
            <a:r>
              <a:rPr lang="tr-TR" b="1" dirty="0"/>
              <a:t>: </a:t>
            </a:r>
            <a:r>
              <a:rPr lang="tr-TR" dirty="0"/>
              <a:t>Renkleri birbirine karıştırarak bozukluk gidermeyi </a:t>
            </a:r>
            <a:r>
              <a:rPr lang="tr-TR" dirty="0" smtClean="0"/>
              <a:t>sağlar. </a:t>
            </a:r>
            <a:endParaRPr lang="tr-TR" dirty="0" smtClean="0"/>
          </a:p>
          <a:p>
            <a:r>
              <a:rPr lang="tr-TR" b="1" dirty="0" smtClean="0"/>
              <a:t>Dodge </a:t>
            </a:r>
            <a:r>
              <a:rPr lang="tr-TR" b="1" dirty="0" err="1"/>
              <a:t>Tool</a:t>
            </a:r>
            <a:r>
              <a:rPr lang="tr-TR" b="1" dirty="0"/>
              <a:t> </a:t>
            </a:r>
            <a:r>
              <a:rPr lang="tr-TR" dirty="0"/>
              <a:t>(Soldurma Aracı)</a:t>
            </a:r>
            <a:r>
              <a:rPr lang="tr-TR" b="1" dirty="0"/>
              <a:t>: </a:t>
            </a:r>
            <a:r>
              <a:rPr lang="tr-TR" dirty="0"/>
              <a:t>Görseldeki gölgeleri veya karanlık bölgeleri aydınlatır ya da patlama yapan renkleri soldurur. </a:t>
            </a:r>
          </a:p>
          <a:p>
            <a:r>
              <a:rPr lang="tr-TR" b="1" dirty="0" err="1"/>
              <a:t>Burn</a:t>
            </a:r>
            <a:r>
              <a:rPr lang="tr-TR" b="1" dirty="0"/>
              <a:t> </a:t>
            </a:r>
            <a:r>
              <a:rPr lang="tr-TR" b="1" dirty="0" err="1"/>
              <a:t>Tool</a:t>
            </a:r>
            <a:r>
              <a:rPr lang="tr-TR" b="1" dirty="0"/>
              <a:t> </a:t>
            </a:r>
            <a:r>
              <a:rPr lang="tr-TR" dirty="0"/>
              <a:t>(Yakma Aracı)</a:t>
            </a:r>
            <a:r>
              <a:rPr lang="tr-TR" b="1" dirty="0"/>
              <a:t>: </a:t>
            </a:r>
            <a:r>
              <a:rPr lang="tr-TR" dirty="0"/>
              <a:t>Görsel üzerindeki renkleri derece </a:t>
            </a:r>
            <a:r>
              <a:rPr lang="tr-TR" dirty="0" err="1"/>
              <a:t>derece</a:t>
            </a:r>
            <a:r>
              <a:rPr lang="tr-TR" dirty="0"/>
              <a:t> yakarak koyulaştırır. Dodge </a:t>
            </a:r>
            <a:r>
              <a:rPr lang="tr-TR" dirty="0" err="1"/>
              <a:t>Tool’un</a:t>
            </a:r>
            <a:r>
              <a:rPr lang="tr-TR" dirty="0"/>
              <a:t> tam tersi mantıkla çalışır. </a:t>
            </a:r>
          </a:p>
          <a:p>
            <a:r>
              <a:rPr lang="tr-TR" b="1" dirty="0" err="1"/>
              <a:t>Sponge</a:t>
            </a:r>
            <a:r>
              <a:rPr lang="tr-TR" b="1" dirty="0"/>
              <a:t> </a:t>
            </a:r>
            <a:r>
              <a:rPr lang="tr-TR" b="1" dirty="0" err="1"/>
              <a:t>Tool</a:t>
            </a:r>
            <a:r>
              <a:rPr lang="tr-TR" b="1" dirty="0"/>
              <a:t> </a:t>
            </a:r>
            <a:r>
              <a:rPr lang="tr-TR" dirty="0"/>
              <a:t>(Sünger Aracı)</a:t>
            </a:r>
            <a:r>
              <a:rPr lang="tr-TR" b="1" dirty="0"/>
              <a:t>: </a:t>
            </a:r>
            <a:r>
              <a:rPr lang="tr-TR" dirty="0"/>
              <a:t>2 </a:t>
            </a:r>
            <a:r>
              <a:rPr lang="tr-TR" dirty="0" err="1"/>
              <a:t>modda</a:t>
            </a:r>
            <a:r>
              <a:rPr lang="tr-TR" dirty="0"/>
              <a:t> çalışan bir araçtır. İsterseniz renklere doygunluk verir, isterseniz renklere matlık </a:t>
            </a:r>
            <a:r>
              <a:rPr lang="tr-TR" dirty="0" smtClean="0"/>
              <a:t>verilir. </a:t>
            </a:r>
            <a:endParaRPr lang="tr-TR" dirty="0"/>
          </a:p>
        </p:txBody>
      </p:sp>
      <p:pic>
        <p:nvPicPr>
          <p:cNvPr id="4" name="Resim 3"/>
          <p:cNvPicPr>
            <a:picLocks noChangeAspect="1"/>
          </p:cNvPicPr>
          <p:nvPr/>
        </p:nvPicPr>
        <p:blipFill>
          <a:blip r:embed="rId2"/>
          <a:stretch>
            <a:fillRect/>
          </a:stretch>
        </p:blipFill>
        <p:spPr>
          <a:xfrm>
            <a:off x="839788" y="1989138"/>
            <a:ext cx="2611989" cy="1455606"/>
          </a:xfrm>
          <a:prstGeom prst="rect">
            <a:avLst/>
          </a:prstGeom>
        </p:spPr>
      </p:pic>
      <p:pic>
        <p:nvPicPr>
          <p:cNvPr id="5" name="Resim 4"/>
          <p:cNvPicPr>
            <a:picLocks noChangeAspect="1"/>
          </p:cNvPicPr>
          <p:nvPr/>
        </p:nvPicPr>
        <p:blipFill>
          <a:blip r:embed="rId3"/>
          <a:stretch>
            <a:fillRect/>
          </a:stretch>
        </p:blipFill>
        <p:spPr>
          <a:xfrm>
            <a:off x="812175" y="4300168"/>
            <a:ext cx="2566012" cy="1340611"/>
          </a:xfrm>
          <a:prstGeom prst="rect">
            <a:avLst/>
          </a:prstGeom>
        </p:spPr>
      </p:pic>
    </p:spTree>
    <p:extLst>
      <p:ext uri="{BB962C8B-B14F-4D97-AF65-F5344CB8AC3E}">
        <p14:creationId xmlns:p14="http://schemas.microsoft.com/office/powerpoint/2010/main" val="3013663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[2]</a:t>
            </a:r>
            <a:endParaRPr lang="tr-TR" dirty="0"/>
          </a:p>
        </p:txBody>
      </p:sp>
      <p:sp>
        <p:nvSpPr>
          <p:cNvPr id="3" name="İçerik Yer Tutucusu 2"/>
          <p:cNvSpPr>
            <a:spLocks noGrp="1"/>
          </p:cNvSpPr>
          <p:nvPr>
            <p:ph idx="1"/>
          </p:nvPr>
        </p:nvSpPr>
        <p:spPr>
          <a:xfrm>
            <a:off x="3424164" y="1845733"/>
            <a:ext cx="8035524" cy="4436313"/>
          </a:xfrm>
        </p:spPr>
        <p:txBody>
          <a:bodyPr>
            <a:normAutofit/>
          </a:bodyPr>
          <a:lstStyle/>
          <a:p>
            <a:r>
              <a:rPr lang="tr-TR" b="1" dirty="0" err="1"/>
              <a:t>Pen</a:t>
            </a:r>
            <a:r>
              <a:rPr lang="tr-TR" b="1" dirty="0"/>
              <a:t> </a:t>
            </a:r>
            <a:r>
              <a:rPr lang="tr-TR" b="1" dirty="0" err="1"/>
              <a:t>Tool</a:t>
            </a:r>
            <a:r>
              <a:rPr lang="tr-TR" b="1" dirty="0"/>
              <a:t> </a:t>
            </a:r>
            <a:r>
              <a:rPr lang="tr-TR" dirty="0"/>
              <a:t>(Kalem Aracı)</a:t>
            </a:r>
            <a:r>
              <a:rPr lang="tr-TR" b="1" dirty="0"/>
              <a:t>: </a:t>
            </a:r>
            <a:r>
              <a:rPr lang="tr-TR" dirty="0"/>
              <a:t>Profesyonel bir seçim aracıdır. Seçim yapılacak noktaları ve seçimin dönüş açılarını kendiniz belirleyerek </a:t>
            </a:r>
            <a:r>
              <a:rPr lang="tr-TR" dirty="0" err="1"/>
              <a:t>vektörel</a:t>
            </a:r>
            <a:r>
              <a:rPr lang="tr-TR" dirty="0"/>
              <a:t> bir seçim yapmaya yarar. </a:t>
            </a:r>
            <a:r>
              <a:rPr lang="tr-TR" dirty="0" err="1"/>
              <a:t>Paths</a:t>
            </a:r>
            <a:r>
              <a:rPr lang="tr-TR" dirty="0"/>
              <a:t> paneli ile birlikte kullanılır. </a:t>
            </a:r>
          </a:p>
          <a:p>
            <a:r>
              <a:rPr lang="tr-TR" b="1" dirty="0" err="1"/>
              <a:t>FreeForm</a:t>
            </a:r>
            <a:r>
              <a:rPr lang="tr-TR" b="1" dirty="0"/>
              <a:t> </a:t>
            </a:r>
            <a:r>
              <a:rPr lang="tr-TR" b="1" dirty="0" err="1"/>
              <a:t>Pen</a:t>
            </a:r>
            <a:r>
              <a:rPr lang="tr-TR" b="1" dirty="0"/>
              <a:t> </a:t>
            </a:r>
            <a:r>
              <a:rPr lang="tr-TR" b="1" dirty="0" err="1"/>
              <a:t>Tool</a:t>
            </a:r>
            <a:r>
              <a:rPr lang="tr-TR" b="1" dirty="0"/>
              <a:t> </a:t>
            </a:r>
            <a:r>
              <a:rPr lang="tr-TR" dirty="0"/>
              <a:t>(Serbest Form Kalem Aracı): Mouse kullanılarak yapılan serbest hareketler ile </a:t>
            </a:r>
            <a:r>
              <a:rPr lang="tr-TR" dirty="0" err="1"/>
              <a:t>path</a:t>
            </a:r>
            <a:r>
              <a:rPr lang="tr-TR" dirty="0"/>
              <a:t>/yol çizmek için kullanılır. </a:t>
            </a:r>
          </a:p>
          <a:p>
            <a:r>
              <a:rPr lang="tr-TR" b="1" dirty="0" err="1"/>
              <a:t>Add</a:t>
            </a:r>
            <a:r>
              <a:rPr lang="tr-TR" b="1" dirty="0"/>
              <a:t> </a:t>
            </a:r>
            <a:r>
              <a:rPr lang="tr-TR" b="1" dirty="0" err="1"/>
              <a:t>Anchor</a:t>
            </a:r>
            <a:r>
              <a:rPr lang="tr-TR" b="1" dirty="0"/>
              <a:t> Point </a:t>
            </a:r>
            <a:r>
              <a:rPr lang="tr-TR" b="1" dirty="0" err="1"/>
              <a:t>Tool</a:t>
            </a:r>
            <a:r>
              <a:rPr lang="tr-TR" b="1" dirty="0"/>
              <a:t> </a:t>
            </a:r>
            <a:r>
              <a:rPr lang="tr-TR" dirty="0"/>
              <a:t>(</a:t>
            </a:r>
            <a:r>
              <a:rPr lang="tr-TR" dirty="0" err="1"/>
              <a:t>Path</a:t>
            </a:r>
            <a:r>
              <a:rPr lang="tr-TR" dirty="0"/>
              <a:t> Noktası Ekleme Aracı): Bir </a:t>
            </a:r>
            <a:r>
              <a:rPr lang="tr-TR" dirty="0" err="1"/>
              <a:t>path’in</a:t>
            </a:r>
            <a:r>
              <a:rPr lang="tr-TR" dirty="0"/>
              <a:t> parça sayısını artırmak için yola yeni noktalar eklemek için kullanılır. </a:t>
            </a:r>
          </a:p>
          <a:p>
            <a:r>
              <a:rPr lang="tr-TR" b="1" dirty="0" err="1"/>
              <a:t>Delete</a:t>
            </a:r>
            <a:r>
              <a:rPr lang="tr-TR" b="1" dirty="0"/>
              <a:t> </a:t>
            </a:r>
            <a:r>
              <a:rPr lang="tr-TR" b="1" dirty="0" err="1"/>
              <a:t>Anchor</a:t>
            </a:r>
            <a:r>
              <a:rPr lang="tr-TR" b="1" dirty="0"/>
              <a:t> Point </a:t>
            </a:r>
            <a:r>
              <a:rPr lang="tr-TR" b="1" dirty="0" err="1"/>
              <a:t>Tool</a:t>
            </a:r>
            <a:r>
              <a:rPr lang="tr-TR" b="1" dirty="0"/>
              <a:t> </a:t>
            </a:r>
            <a:r>
              <a:rPr lang="tr-TR" dirty="0"/>
              <a:t>(</a:t>
            </a:r>
            <a:r>
              <a:rPr lang="tr-TR" dirty="0" err="1"/>
              <a:t>Path</a:t>
            </a:r>
            <a:r>
              <a:rPr lang="tr-TR" dirty="0"/>
              <a:t> Noktası Çıkarma Aracı): Bir </a:t>
            </a:r>
            <a:r>
              <a:rPr lang="tr-TR" dirty="0" err="1"/>
              <a:t>path’in</a:t>
            </a:r>
            <a:r>
              <a:rPr lang="tr-TR" dirty="0"/>
              <a:t> parça sayısını azaltmak için yol üzerindeki noktalar </a:t>
            </a:r>
            <a:r>
              <a:rPr lang="tr-TR" dirty="0" smtClean="0"/>
              <a:t>silinir. </a:t>
            </a:r>
          </a:p>
          <a:p>
            <a:r>
              <a:rPr lang="tr-TR" b="1" dirty="0" err="1" smtClean="0"/>
              <a:t>Convert</a:t>
            </a:r>
            <a:r>
              <a:rPr lang="tr-TR" b="1" dirty="0" smtClean="0"/>
              <a:t> </a:t>
            </a:r>
            <a:r>
              <a:rPr lang="tr-TR" b="1" dirty="0"/>
              <a:t>Point </a:t>
            </a:r>
            <a:r>
              <a:rPr lang="tr-TR" b="1" dirty="0" err="1"/>
              <a:t>Tool</a:t>
            </a:r>
            <a:r>
              <a:rPr lang="tr-TR" b="1" dirty="0"/>
              <a:t> </a:t>
            </a:r>
            <a:r>
              <a:rPr lang="tr-TR" dirty="0"/>
              <a:t>(Nokta Dönüştürme Aracı): Vektör çizimin </a:t>
            </a:r>
            <a:r>
              <a:rPr lang="tr-TR" dirty="0" err="1"/>
              <a:t>path</a:t>
            </a:r>
            <a:r>
              <a:rPr lang="tr-TR" dirty="0"/>
              <a:t> yolu üzerindeki bir geçisin keskinliğini bu araçla </a:t>
            </a:r>
            <a:r>
              <a:rPr lang="tr-TR" dirty="0" smtClean="0"/>
              <a:t>yumuşatabilirsiniz.</a:t>
            </a:r>
            <a:endParaRPr lang="tr-TR" dirty="0"/>
          </a:p>
        </p:txBody>
      </p:sp>
      <p:pic>
        <p:nvPicPr>
          <p:cNvPr id="6" name="Resim 5"/>
          <p:cNvPicPr>
            <a:picLocks noChangeAspect="1"/>
          </p:cNvPicPr>
          <p:nvPr/>
        </p:nvPicPr>
        <p:blipFill>
          <a:blip r:embed="rId2"/>
          <a:stretch>
            <a:fillRect/>
          </a:stretch>
        </p:blipFill>
        <p:spPr>
          <a:xfrm>
            <a:off x="852171" y="2000114"/>
            <a:ext cx="2571993" cy="1562483"/>
          </a:xfrm>
          <a:prstGeom prst="rect">
            <a:avLst/>
          </a:prstGeom>
        </p:spPr>
      </p:pic>
    </p:spTree>
    <p:extLst>
      <p:ext uri="{BB962C8B-B14F-4D97-AF65-F5344CB8AC3E}">
        <p14:creationId xmlns:p14="http://schemas.microsoft.com/office/powerpoint/2010/main" val="2320017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[2</a:t>
            </a:r>
            <a:r>
              <a:rPr lang="tr-TR" dirty="0" smtClean="0"/>
              <a:t>]</a:t>
            </a:r>
            <a:endParaRPr lang="tr-TR" dirty="0"/>
          </a:p>
        </p:txBody>
      </p:sp>
      <p:sp>
        <p:nvSpPr>
          <p:cNvPr id="3" name="İçerik Yer Tutucusu 2"/>
          <p:cNvSpPr>
            <a:spLocks noGrp="1"/>
          </p:cNvSpPr>
          <p:nvPr>
            <p:ph idx="1"/>
          </p:nvPr>
        </p:nvSpPr>
        <p:spPr>
          <a:xfrm>
            <a:off x="3424164" y="1845733"/>
            <a:ext cx="8035524" cy="4436313"/>
          </a:xfrm>
        </p:spPr>
        <p:txBody>
          <a:bodyPr>
            <a:normAutofit/>
          </a:bodyPr>
          <a:lstStyle/>
          <a:p>
            <a:r>
              <a:rPr lang="tr-TR" b="1" dirty="0" err="1"/>
              <a:t>Rectangular</a:t>
            </a:r>
            <a:r>
              <a:rPr lang="tr-TR" b="1" dirty="0"/>
              <a:t> </a:t>
            </a:r>
            <a:r>
              <a:rPr lang="tr-TR" b="1" dirty="0" err="1"/>
              <a:t>Tool</a:t>
            </a:r>
            <a:r>
              <a:rPr lang="tr-TR" b="1" dirty="0"/>
              <a:t> </a:t>
            </a:r>
            <a:r>
              <a:rPr lang="tr-TR" dirty="0"/>
              <a:t>(Dörtgen Çizim Aracı)</a:t>
            </a:r>
            <a:r>
              <a:rPr lang="tr-TR" b="1" dirty="0"/>
              <a:t>: </a:t>
            </a:r>
            <a:r>
              <a:rPr lang="tr-TR" dirty="0" err="1" smtClean="0"/>
              <a:t>Vektörel</a:t>
            </a:r>
            <a:r>
              <a:rPr lang="tr-TR" dirty="0" smtClean="0"/>
              <a:t> olarak </a:t>
            </a:r>
            <a:r>
              <a:rPr lang="tr-TR" dirty="0" err="1"/>
              <a:t>dikdörten</a:t>
            </a:r>
            <a:r>
              <a:rPr lang="tr-TR" dirty="0"/>
              <a:t> veya kare </a:t>
            </a:r>
            <a:r>
              <a:rPr lang="tr-TR" dirty="0" smtClean="0"/>
              <a:t>çizmeyi sağlar</a:t>
            </a:r>
            <a:endParaRPr lang="tr-TR" dirty="0"/>
          </a:p>
          <a:p>
            <a:r>
              <a:rPr lang="tr-TR" b="1" dirty="0" err="1"/>
              <a:t>Rounded</a:t>
            </a:r>
            <a:r>
              <a:rPr lang="tr-TR" b="1" dirty="0"/>
              <a:t> </a:t>
            </a:r>
            <a:r>
              <a:rPr lang="tr-TR" b="1" dirty="0" err="1"/>
              <a:t>Rectangular</a:t>
            </a:r>
            <a:r>
              <a:rPr lang="tr-TR" b="1" dirty="0"/>
              <a:t> </a:t>
            </a:r>
            <a:r>
              <a:rPr lang="tr-TR" b="1" dirty="0" err="1"/>
              <a:t>Tool</a:t>
            </a:r>
            <a:r>
              <a:rPr lang="tr-TR" b="1" dirty="0"/>
              <a:t> </a:t>
            </a:r>
            <a:r>
              <a:rPr lang="tr-TR" dirty="0"/>
              <a:t>(Köşeleri Yumuşatılmış Dörtgen Çizim Aracı)</a:t>
            </a:r>
            <a:r>
              <a:rPr lang="tr-TR" b="1" dirty="0"/>
              <a:t>: </a:t>
            </a:r>
            <a:r>
              <a:rPr lang="tr-TR" dirty="0" err="1"/>
              <a:t>Köşeri</a:t>
            </a:r>
            <a:r>
              <a:rPr lang="tr-TR" dirty="0"/>
              <a:t> yumuşatılmış dikdörtgen veya kare çizmeye yarar. </a:t>
            </a:r>
          </a:p>
          <a:p>
            <a:r>
              <a:rPr lang="tr-TR" b="1" dirty="0"/>
              <a:t>Elipse </a:t>
            </a:r>
            <a:r>
              <a:rPr lang="tr-TR" b="1" dirty="0" err="1"/>
              <a:t>Tool</a:t>
            </a:r>
            <a:r>
              <a:rPr lang="tr-TR" b="1" dirty="0"/>
              <a:t> </a:t>
            </a:r>
            <a:r>
              <a:rPr lang="tr-TR" dirty="0"/>
              <a:t>(Elips Çizme Aracı)</a:t>
            </a:r>
            <a:r>
              <a:rPr lang="tr-TR" b="1" dirty="0"/>
              <a:t>: </a:t>
            </a:r>
            <a:r>
              <a:rPr lang="tr-TR" dirty="0"/>
              <a:t>Elips veya daire çizmeye yarar. </a:t>
            </a:r>
          </a:p>
          <a:p>
            <a:r>
              <a:rPr lang="tr-TR" b="1" dirty="0" err="1"/>
              <a:t>Polygon</a:t>
            </a:r>
            <a:r>
              <a:rPr lang="tr-TR" b="1" dirty="0"/>
              <a:t> </a:t>
            </a:r>
            <a:r>
              <a:rPr lang="tr-TR" b="1" dirty="0" err="1"/>
              <a:t>Tool</a:t>
            </a:r>
            <a:r>
              <a:rPr lang="tr-TR" b="1" dirty="0"/>
              <a:t> </a:t>
            </a:r>
            <a:r>
              <a:rPr lang="tr-TR" dirty="0"/>
              <a:t>(Çokgen Çizme Aracı)</a:t>
            </a:r>
            <a:r>
              <a:rPr lang="tr-TR" b="1" dirty="0"/>
              <a:t>: </a:t>
            </a:r>
            <a:r>
              <a:rPr lang="tr-TR" dirty="0"/>
              <a:t>Vektör çokgen (altıgen, beşgen </a:t>
            </a:r>
            <a:r>
              <a:rPr lang="tr-TR" dirty="0" err="1"/>
              <a:t>vb</a:t>
            </a:r>
            <a:r>
              <a:rPr lang="tr-TR" dirty="0"/>
              <a:t>) çizmeye </a:t>
            </a:r>
            <a:r>
              <a:rPr lang="tr-TR" dirty="0" smtClean="0"/>
              <a:t>yarar.  </a:t>
            </a:r>
            <a:endParaRPr lang="tr-TR" dirty="0"/>
          </a:p>
          <a:p>
            <a:r>
              <a:rPr lang="tr-TR" b="1" dirty="0" err="1"/>
              <a:t>Line</a:t>
            </a:r>
            <a:r>
              <a:rPr lang="tr-TR" b="1" dirty="0"/>
              <a:t> </a:t>
            </a:r>
            <a:r>
              <a:rPr lang="tr-TR" b="1" dirty="0" err="1"/>
              <a:t>Tool</a:t>
            </a:r>
            <a:r>
              <a:rPr lang="tr-TR" b="1" dirty="0"/>
              <a:t> </a:t>
            </a:r>
            <a:r>
              <a:rPr lang="tr-TR" dirty="0"/>
              <a:t>(Çizgi Aracı)</a:t>
            </a:r>
            <a:r>
              <a:rPr lang="tr-TR" b="1" dirty="0"/>
              <a:t>: </a:t>
            </a:r>
            <a:r>
              <a:rPr lang="tr-TR" dirty="0"/>
              <a:t>İstenilen kalınlıkta düz çizgi çizmeyi sağlar. </a:t>
            </a:r>
          </a:p>
          <a:p>
            <a:r>
              <a:rPr lang="tr-TR" b="1" dirty="0" err="1"/>
              <a:t>Custom</a:t>
            </a:r>
            <a:r>
              <a:rPr lang="tr-TR" b="1" dirty="0"/>
              <a:t> </a:t>
            </a:r>
            <a:r>
              <a:rPr lang="tr-TR" b="1" dirty="0" err="1"/>
              <a:t>Shape</a:t>
            </a:r>
            <a:r>
              <a:rPr lang="tr-TR" b="1" dirty="0"/>
              <a:t> </a:t>
            </a:r>
            <a:r>
              <a:rPr lang="tr-TR" b="1" dirty="0" err="1"/>
              <a:t>Tool</a:t>
            </a:r>
            <a:r>
              <a:rPr lang="tr-TR" b="1" dirty="0"/>
              <a:t> </a:t>
            </a:r>
            <a:r>
              <a:rPr lang="tr-TR" dirty="0"/>
              <a:t>(Hazır Şekil Aracı)</a:t>
            </a:r>
            <a:r>
              <a:rPr lang="tr-TR" b="1" dirty="0"/>
              <a:t>: </a:t>
            </a:r>
            <a:r>
              <a:rPr lang="tr-TR" dirty="0"/>
              <a:t>Hazır şekiller listesinden </a:t>
            </a:r>
            <a:r>
              <a:rPr lang="tr-TR" dirty="0" smtClean="0"/>
              <a:t>istenileni </a:t>
            </a:r>
            <a:r>
              <a:rPr lang="tr-TR" dirty="0"/>
              <a:t>çizmeyi </a:t>
            </a:r>
            <a:r>
              <a:rPr lang="tr-TR" dirty="0" smtClean="0"/>
              <a:t>sağlar.</a:t>
            </a:r>
            <a:endParaRPr lang="tr-TR" dirty="0"/>
          </a:p>
        </p:txBody>
      </p:sp>
      <p:pic>
        <p:nvPicPr>
          <p:cNvPr id="4" name="Resim 3"/>
          <p:cNvPicPr>
            <a:picLocks noChangeAspect="1"/>
          </p:cNvPicPr>
          <p:nvPr/>
        </p:nvPicPr>
        <p:blipFill>
          <a:blip r:embed="rId2"/>
          <a:stretch>
            <a:fillRect/>
          </a:stretch>
        </p:blipFill>
        <p:spPr>
          <a:xfrm>
            <a:off x="839788" y="1989137"/>
            <a:ext cx="2546508" cy="1799092"/>
          </a:xfrm>
          <a:prstGeom prst="rect">
            <a:avLst/>
          </a:prstGeom>
        </p:spPr>
      </p:pic>
    </p:spTree>
    <p:extLst>
      <p:ext uri="{BB962C8B-B14F-4D97-AF65-F5344CB8AC3E}">
        <p14:creationId xmlns:p14="http://schemas.microsoft.com/office/powerpoint/2010/main" val="1415112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smtClean="0"/>
              <a:t>Araçları </a:t>
            </a:r>
            <a:r>
              <a:rPr lang="tr-TR" dirty="0" err="1" smtClean="0"/>
              <a:t>Kısayolları</a:t>
            </a:r>
            <a:endParaRPr lang="tr-TR" dirty="0"/>
          </a:p>
        </p:txBody>
      </p:sp>
      <p:pic>
        <p:nvPicPr>
          <p:cNvPr id="1026" name="Picture 2" descr="https://i0.wp.com/www.adobewordpress.com/wp-content/uploads/2012/11/photoshop-araclar1.jpg?resize=646%2C470"/>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9788" y="1883208"/>
            <a:ext cx="5866082" cy="4267893"/>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up 5"/>
          <p:cNvGrpSpPr/>
          <p:nvPr/>
        </p:nvGrpSpPr>
        <p:grpSpPr>
          <a:xfrm>
            <a:off x="6776786" y="1924828"/>
            <a:ext cx="4454632" cy="4226273"/>
            <a:chOff x="6776786" y="1703159"/>
            <a:chExt cx="4720638" cy="4447942"/>
          </a:xfrm>
        </p:grpSpPr>
        <p:pic>
          <p:nvPicPr>
            <p:cNvPr id="1028" name="Picture 4" descr="https://i2.wp.com/www.adobewordpress.com/wp-content/uploads/2012/11/photoshop-araclar2.jpg?resize=648%2C58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6786" y="1883208"/>
              <a:ext cx="4711403" cy="426789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https://i0.wp.com/www.adobewordpress.com/wp-content/uploads/2012/11/photoshop-araclar1.jpg?resize=646%2C470"/>
            <p:cNvPicPr>
              <a:picLocks noChangeAspect="1" noChangeArrowheads="1"/>
            </p:cNvPicPr>
            <p:nvPr/>
          </p:nvPicPr>
          <p:blipFill rotWithShape="1">
            <a:blip r:embed="rId2">
              <a:extLst>
                <a:ext uri="{28A0092B-C50C-407E-A947-70E740481C1C}">
                  <a14:useLocalDpi xmlns:a14="http://schemas.microsoft.com/office/drawing/2010/main" val="0"/>
                </a:ext>
              </a:extLst>
            </a:blip>
            <a:srcRect b="95215"/>
            <a:stretch/>
          </p:blipFill>
          <p:spPr bwMode="auto">
            <a:xfrm>
              <a:off x="6786021" y="1703159"/>
              <a:ext cx="4711403" cy="164013"/>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800328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smtClean="0"/>
              <a:t>Araçları </a:t>
            </a:r>
            <a:r>
              <a:rPr lang="tr-TR" dirty="0" err="1" smtClean="0"/>
              <a:t>Kısayolları</a:t>
            </a:r>
            <a:r>
              <a:rPr lang="tr-TR" dirty="0" smtClean="0"/>
              <a:t> [3]</a:t>
            </a:r>
            <a:endParaRPr lang="tr-TR" dirty="0"/>
          </a:p>
        </p:txBody>
      </p:sp>
      <p:graphicFrame>
        <p:nvGraphicFramePr>
          <p:cNvPr id="9" name="İçerik Yer Tutucusu 8"/>
          <p:cNvGraphicFramePr>
            <a:graphicFrameLocks noGrp="1"/>
          </p:cNvGraphicFramePr>
          <p:nvPr>
            <p:ph idx="1"/>
            <p:extLst>
              <p:ext uri="{D42A27DB-BD31-4B8C-83A1-F6EECF244321}">
                <p14:modId xmlns:p14="http://schemas.microsoft.com/office/powerpoint/2010/main" val="3498574960"/>
              </p:ext>
            </p:extLst>
          </p:nvPr>
        </p:nvGraphicFramePr>
        <p:xfrm>
          <a:off x="839788" y="2106692"/>
          <a:ext cx="8642611" cy="3468690"/>
        </p:xfrm>
        <a:graphic>
          <a:graphicData uri="http://schemas.openxmlformats.org/drawingml/2006/table">
            <a:tbl>
              <a:tblPr firstRow="1" firstCol="1" bandRow="1">
                <a:tableStyleId>{5C22544A-7EE6-4342-B048-85BDC9FD1C3A}</a:tableStyleId>
              </a:tblPr>
              <a:tblGrid>
                <a:gridCol w="3390467">
                  <a:extLst>
                    <a:ext uri="{9D8B030D-6E8A-4147-A177-3AD203B41FA5}">
                      <a16:colId xmlns:a16="http://schemas.microsoft.com/office/drawing/2014/main" val="555395467"/>
                    </a:ext>
                  </a:extLst>
                </a:gridCol>
                <a:gridCol w="3042820">
                  <a:extLst>
                    <a:ext uri="{9D8B030D-6E8A-4147-A177-3AD203B41FA5}">
                      <a16:colId xmlns:a16="http://schemas.microsoft.com/office/drawing/2014/main" val="4133535887"/>
                    </a:ext>
                  </a:extLst>
                </a:gridCol>
                <a:gridCol w="2209324">
                  <a:extLst>
                    <a:ext uri="{9D8B030D-6E8A-4147-A177-3AD203B41FA5}">
                      <a16:colId xmlns:a16="http://schemas.microsoft.com/office/drawing/2014/main" val="2656972468"/>
                    </a:ext>
                  </a:extLst>
                </a:gridCol>
              </a:tblGrid>
              <a:tr h="231246">
                <a:tc>
                  <a:txBody>
                    <a:bodyPr/>
                    <a:lstStyle/>
                    <a:p>
                      <a:pPr>
                        <a:lnSpc>
                          <a:spcPct val="107000"/>
                        </a:lnSpc>
                        <a:spcAft>
                          <a:spcPts val="0"/>
                        </a:spcAft>
                      </a:pPr>
                      <a:r>
                        <a:rPr lang="tr-TR" sz="1050" dirty="0">
                          <a:effectLst/>
                        </a:rPr>
                        <a:t>İşlev</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Windows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Mac</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836175843"/>
                  </a:ext>
                </a:extLst>
              </a:tr>
              <a:tr h="231246">
                <a:tc>
                  <a:txBody>
                    <a:bodyPr/>
                    <a:lstStyle/>
                    <a:p>
                      <a:pPr>
                        <a:lnSpc>
                          <a:spcPct val="107000"/>
                        </a:lnSpc>
                        <a:spcAft>
                          <a:spcPts val="0"/>
                        </a:spcAft>
                      </a:pPr>
                      <a:r>
                        <a:rPr lang="tr-TR" sz="1050" dirty="0">
                          <a:effectLst/>
                        </a:rPr>
                        <a:t>Yeni Çalışma Alanı / New</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276749441"/>
                  </a:ext>
                </a:extLst>
              </a:tr>
              <a:tr h="231246">
                <a:tc>
                  <a:txBody>
                    <a:bodyPr/>
                    <a:lstStyle/>
                    <a:p>
                      <a:pPr>
                        <a:lnSpc>
                          <a:spcPct val="107000"/>
                        </a:lnSpc>
                        <a:spcAft>
                          <a:spcPts val="0"/>
                        </a:spcAft>
                      </a:pPr>
                      <a:r>
                        <a:rPr lang="tr-TR" sz="1050" dirty="0">
                          <a:effectLst/>
                        </a:rPr>
                        <a:t>Yeni Katman / New </a:t>
                      </a:r>
                      <a:r>
                        <a:rPr lang="tr-TR" sz="1050" dirty="0" err="1">
                          <a:effectLst/>
                        </a:rPr>
                        <a:t>Layer</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Ctrl+Shift+N</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519994706"/>
                  </a:ext>
                </a:extLst>
              </a:tr>
              <a:tr h="231246">
                <a:tc>
                  <a:txBody>
                    <a:bodyPr/>
                    <a:lstStyle/>
                    <a:p>
                      <a:pPr>
                        <a:lnSpc>
                          <a:spcPct val="107000"/>
                        </a:lnSpc>
                        <a:spcAft>
                          <a:spcPts val="0"/>
                        </a:spcAft>
                      </a:pPr>
                      <a:r>
                        <a:rPr lang="tr-TR" sz="1050" dirty="0">
                          <a:effectLst/>
                        </a:rPr>
                        <a:t>Aç / Open</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Ctrl+O</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Cmd+O</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075977934"/>
                  </a:ext>
                </a:extLst>
              </a:tr>
              <a:tr h="231246">
                <a:tc>
                  <a:txBody>
                    <a:bodyPr/>
                    <a:lstStyle/>
                    <a:p>
                      <a:pPr>
                        <a:lnSpc>
                          <a:spcPct val="107000"/>
                        </a:lnSpc>
                        <a:spcAft>
                          <a:spcPts val="0"/>
                        </a:spcAft>
                      </a:pPr>
                      <a:r>
                        <a:rPr lang="tr-TR" sz="1050" dirty="0">
                          <a:effectLst/>
                        </a:rPr>
                        <a:t>Farklı Aç / Open As</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Ctrl+Alt+O</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n/a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645750893"/>
                  </a:ext>
                </a:extLst>
              </a:tr>
              <a:tr h="231246">
                <a:tc>
                  <a:txBody>
                    <a:bodyPr/>
                    <a:lstStyle/>
                    <a:p>
                      <a:pPr>
                        <a:lnSpc>
                          <a:spcPct val="107000"/>
                        </a:lnSpc>
                        <a:spcAft>
                          <a:spcPts val="0"/>
                        </a:spcAft>
                      </a:pPr>
                      <a:r>
                        <a:rPr lang="tr-TR" sz="1050" dirty="0">
                          <a:effectLst/>
                        </a:rPr>
                        <a:t>Kapat / Close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Ctrl+W</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Cmd+W</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174367705"/>
                  </a:ext>
                </a:extLst>
              </a:tr>
              <a:tr h="231246">
                <a:tc>
                  <a:txBody>
                    <a:bodyPr/>
                    <a:lstStyle/>
                    <a:p>
                      <a:pPr>
                        <a:lnSpc>
                          <a:spcPct val="107000"/>
                        </a:lnSpc>
                        <a:spcAft>
                          <a:spcPts val="0"/>
                        </a:spcAft>
                      </a:pPr>
                      <a:r>
                        <a:rPr lang="tr-TR" sz="1050" dirty="0">
                          <a:effectLst/>
                        </a:rPr>
                        <a:t>Hepsini Kapat / Close </a:t>
                      </a:r>
                      <a:r>
                        <a:rPr lang="tr-TR" sz="1050" dirty="0" err="1">
                          <a:effectLst/>
                        </a:rPr>
                        <a:t>All</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Ctrl+Shift+W</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Cmd+Shift+W</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622931175"/>
                  </a:ext>
                </a:extLst>
              </a:tr>
              <a:tr h="231246">
                <a:tc>
                  <a:txBody>
                    <a:bodyPr/>
                    <a:lstStyle/>
                    <a:p>
                      <a:pPr>
                        <a:lnSpc>
                          <a:spcPct val="107000"/>
                        </a:lnSpc>
                        <a:spcAft>
                          <a:spcPts val="0"/>
                        </a:spcAft>
                      </a:pPr>
                      <a:r>
                        <a:rPr lang="tr-TR" sz="1050" dirty="0">
                          <a:effectLst/>
                        </a:rPr>
                        <a:t>Kaydet / </a:t>
                      </a:r>
                      <a:r>
                        <a:rPr lang="tr-TR" sz="1050" dirty="0" err="1">
                          <a:effectLst/>
                        </a:rPr>
                        <a:t>Save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Ctrl+S</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086429204"/>
                  </a:ext>
                </a:extLst>
              </a:tr>
              <a:tr h="231246">
                <a:tc>
                  <a:txBody>
                    <a:bodyPr/>
                    <a:lstStyle/>
                    <a:p>
                      <a:pPr>
                        <a:lnSpc>
                          <a:spcPct val="107000"/>
                        </a:lnSpc>
                        <a:spcAft>
                          <a:spcPts val="0"/>
                        </a:spcAft>
                      </a:pPr>
                      <a:r>
                        <a:rPr lang="tr-TR" sz="1050" dirty="0" err="1">
                          <a:effectLst/>
                        </a:rPr>
                        <a:t>Farkli</a:t>
                      </a:r>
                      <a:r>
                        <a:rPr lang="tr-TR" sz="1050" dirty="0">
                          <a:effectLst/>
                        </a:rPr>
                        <a:t> Kaydet / </a:t>
                      </a:r>
                      <a:r>
                        <a:rPr lang="tr-TR" sz="1050" dirty="0" err="1">
                          <a:effectLst/>
                        </a:rPr>
                        <a:t>Save</a:t>
                      </a:r>
                      <a:r>
                        <a:rPr lang="tr-TR" sz="1050" dirty="0">
                          <a:effectLst/>
                        </a:rPr>
                        <a:t> As</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Ctrl+Shift+S</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Cmd+Option+S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85775579"/>
                  </a:ext>
                </a:extLst>
              </a:tr>
              <a:tr h="231246">
                <a:tc>
                  <a:txBody>
                    <a:bodyPr/>
                    <a:lstStyle/>
                    <a:p>
                      <a:pPr>
                        <a:lnSpc>
                          <a:spcPct val="107000"/>
                        </a:lnSpc>
                        <a:spcAft>
                          <a:spcPts val="0"/>
                        </a:spcAft>
                      </a:pPr>
                      <a:r>
                        <a:rPr lang="tr-TR" sz="1050" dirty="0">
                          <a:effectLst/>
                        </a:rPr>
                        <a:t>Web için Kaydet / </a:t>
                      </a:r>
                      <a:r>
                        <a:rPr lang="tr-TR" sz="1050" dirty="0" err="1">
                          <a:effectLst/>
                        </a:rPr>
                        <a:t>Save</a:t>
                      </a:r>
                      <a:r>
                        <a:rPr lang="tr-TR" sz="1050" dirty="0">
                          <a:effectLst/>
                        </a:rPr>
                        <a:t> </a:t>
                      </a:r>
                      <a:r>
                        <a:rPr lang="tr-TR" sz="1050" dirty="0" err="1">
                          <a:effectLst/>
                        </a:rPr>
                        <a:t>for</a:t>
                      </a:r>
                      <a:r>
                        <a:rPr lang="tr-TR" sz="1050" dirty="0">
                          <a:effectLst/>
                        </a:rPr>
                        <a:t> Web</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Ctrl+Alt+Shift+S</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Cmd+Option+Shift+S</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650448418"/>
                  </a:ext>
                </a:extLst>
              </a:tr>
              <a:tr h="231246">
                <a:tc>
                  <a:txBody>
                    <a:bodyPr/>
                    <a:lstStyle/>
                    <a:p>
                      <a:pPr>
                        <a:lnSpc>
                          <a:spcPct val="107000"/>
                        </a:lnSpc>
                        <a:spcAft>
                          <a:spcPts val="0"/>
                        </a:spcAft>
                      </a:pPr>
                      <a:r>
                        <a:rPr lang="tr-TR" sz="1050" dirty="0">
                          <a:effectLst/>
                        </a:rPr>
                        <a:t>Sayfa Ayarları / </a:t>
                      </a:r>
                      <a:r>
                        <a:rPr lang="tr-TR" sz="1050" dirty="0" err="1">
                          <a:effectLst/>
                        </a:rPr>
                        <a:t>Page</a:t>
                      </a:r>
                      <a:r>
                        <a:rPr lang="tr-TR" sz="1050" dirty="0">
                          <a:effectLst/>
                        </a:rPr>
                        <a:t> </a:t>
                      </a:r>
                      <a:r>
                        <a:rPr lang="tr-TR" sz="1050" dirty="0" err="1">
                          <a:effectLst/>
                        </a:rPr>
                        <a:t>Setup</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Ctrl+Shift+P</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Cmd+Shift+P</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327693177"/>
                  </a:ext>
                </a:extLst>
              </a:tr>
              <a:tr h="231246">
                <a:tc>
                  <a:txBody>
                    <a:bodyPr/>
                    <a:lstStyle/>
                    <a:p>
                      <a:pPr>
                        <a:lnSpc>
                          <a:spcPct val="107000"/>
                        </a:lnSpc>
                        <a:spcAft>
                          <a:spcPts val="0"/>
                        </a:spcAft>
                      </a:pPr>
                      <a:r>
                        <a:rPr lang="tr-TR" sz="1050" dirty="0">
                          <a:effectLst/>
                        </a:rPr>
                        <a:t>Yazdır / </a:t>
                      </a:r>
                      <a:r>
                        <a:rPr lang="tr-TR" sz="1050" dirty="0" err="1">
                          <a:effectLst/>
                        </a:rPr>
                        <a:t>Print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Ctrl+P</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Cmd+P</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110338206"/>
                  </a:ext>
                </a:extLst>
              </a:tr>
              <a:tr h="231246">
                <a:tc>
                  <a:txBody>
                    <a:bodyPr/>
                    <a:lstStyle/>
                    <a:p>
                      <a:pPr>
                        <a:lnSpc>
                          <a:spcPct val="107000"/>
                        </a:lnSpc>
                        <a:spcAft>
                          <a:spcPts val="0"/>
                        </a:spcAft>
                      </a:pPr>
                      <a:r>
                        <a:rPr lang="tr-TR" sz="1050" dirty="0">
                          <a:effectLst/>
                        </a:rPr>
                        <a:t>Çıkış / </a:t>
                      </a:r>
                      <a:r>
                        <a:rPr lang="tr-TR" sz="1050" dirty="0" err="1">
                          <a:effectLst/>
                        </a:rPr>
                        <a:t>Exit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Ctrl+Q</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Cmd+Q</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219327273"/>
                  </a:ext>
                </a:extLst>
              </a:tr>
              <a:tr h="231246">
                <a:tc>
                  <a:txBody>
                    <a:bodyPr/>
                    <a:lstStyle/>
                    <a:p>
                      <a:pPr>
                        <a:lnSpc>
                          <a:spcPct val="107000"/>
                        </a:lnSpc>
                        <a:spcAft>
                          <a:spcPts val="0"/>
                        </a:spcAft>
                      </a:pPr>
                      <a:r>
                        <a:rPr lang="tr-TR" sz="1050" dirty="0" err="1">
                          <a:effectLst/>
                        </a:rPr>
                        <a:t>ImageReady</a:t>
                      </a:r>
                      <a:r>
                        <a:rPr lang="tr-TR" sz="1050" dirty="0">
                          <a:effectLst/>
                        </a:rPr>
                        <a:t>’ e geç</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Cmd+Shift+M</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375515596"/>
                  </a:ext>
                </a:extLst>
              </a:tr>
              <a:tr h="231246">
                <a:tc>
                  <a:txBody>
                    <a:bodyPr/>
                    <a:lstStyle/>
                    <a:p>
                      <a:pPr>
                        <a:lnSpc>
                          <a:spcPct val="107000"/>
                        </a:lnSpc>
                        <a:spcAft>
                          <a:spcPts val="0"/>
                        </a:spcAft>
                      </a:pPr>
                      <a:r>
                        <a:rPr lang="tr-TR" sz="1050" dirty="0">
                          <a:effectLst/>
                        </a:rPr>
                        <a:t>Yardım / Help</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F1</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a:effectLst/>
                        </a:rPr>
                        <a:t>F1</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044046490"/>
                  </a:ext>
                </a:extLst>
              </a:tr>
            </a:tbl>
          </a:graphicData>
        </a:graphic>
      </p:graphicFrame>
      <p:sp>
        <p:nvSpPr>
          <p:cNvPr id="10" name="Dikdörtgen 9"/>
          <p:cNvSpPr/>
          <p:nvPr/>
        </p:nvSpPr>
        <p:spPr>
          <a:xfrm>
            <a:off x="745260" y="1737360"/>
            <a:ext cx="704039" cy="369332"/>
          </a:xfrm>
          <a:prstGeom prst="rect">
            <a:avLst/>
          </a:prstGeom>
        </p:spPr>
        <p:txBody>
          <a:bodyPr wrap="none">
            <a:spAutoFit/>
          </a:bodyPr>
          <a:lstStyle/>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Genel</a:t>
            </a:r>
          </a:p>
        </p:txBody>
      </p:sp>
    </p:spTree>
    <p:extLst>
      <p:ext uri="{BB962C8B-B14F-4D97-AF65-F5344CB8AC3E}">
        <p14:creationId xmlns:p14="http://schemas.microsoft.com/office/powerpoint/2010/main" val="3793171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smtClean="0"/>
              <a:t>Araçları </a:t>
            </a:r>
            <a:r>
              <a:rPr lang="tr-TR" dirty="0" err="1" smtClean="0"/>
              <a:t>Kısayolları</a:t>
            </a:r>
            <a:r>
              <a:rPr lang="tr-TR" dirty="0"/>
              <a:t> [3]</a:t>
            </a:r>
            <a:endParaRPr lang="tr-TR" dirty="0"/>
          </a:p>
        </p:txBody>
      </p:sp>
      <p:sp>
        <p:nvSpPr>
          <p:cNvPr id="10" name="Dikdörtgen 9"/>
          <p:cNvSpPr/>
          <p:nvPr/>
        </p:nvSpPr>
        <p:spPr>
          <a:xfrm>
            <a:off x="745260" y="1737360"/>
            <a:ext cx="1428596" cy="369332"/>
          </a:xfrm>
          <a:prstGeom prst="rect">
            <a:avLst/>
          </a:prstGeom>
        </p:spPr>
        <p:txBody>
          <a:bodyPr wrap="none">
            <a:spAutoFit/>
          </a:bodyPr>
          <a:lstStyle/>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Düzenle / </a:t>
            </a:r>
            <a:r>
              <a:rPr lang="tr-TR" spc="-50" dirty="0" err="1">
                <a:solidFill>
                  <a:schemeClr val="bg2">
                    <a:lumMod val="25000"/>
                  </a:schemeClr>
                </a:solidFill>
                <a:latin typeface="Times New Roman" panose="02020603050405020304" pitchFamily="18" charset="0"/>
                <a:ea typeface="+mj-ea"/>
                <a:cs typeface="Times New Roman" panose="02020603050405020304" pitchFamily="18" charset="0"/>
              </a:rPr>
              <a:t>Edit</a:t>
            </a:r>
            <a:endParaRPr lang="tr-TR" spc="-50" dirty="0">
              <a:solidFill>
                <a:schemeClr val="bg2">
                  <a:lumMod val="25000"/>
                </a:schemeClr>
              </a:solidFill>
              <a:latin typeface="Times New Roman" panose="02020603050405020304" pitchFamily="18" charset="0"/>
              <a:ea typeface="+mj-ea"/>
              <a:cs typeface="Times New Roman" panose="02020603050405020304" pitchFamily="18" charset="0"/>
            </a:endParaRP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1289429320"/>
              </p:ext>
            </p:extLst>
          </p:nvPr>
        </p:nvGraphicFramePr>
        <p:xfrm>
          <a:off x="839788" y="2182079"/>
          <a:ext cx="8619693" cy="2214432"/>
        </p:xfrm>
        <a:graphic>
          <a:graphicData uri="http://schemas.openxmlformats.org/drawingml/2006/table">
            <a:tbl>
              <a:tblPr firstRow="1" firstCol="1" bandRow="1">
                <a:tableStyleId>{5C22544A-7EE6-4342-B048-85BDC9FD1C3A}</a:tableStyleId>
              </a:tblPr>
              <a:tblGrid>
                <a:gridCol w="2873231">
                  <a:extLst>
                    <a:ext uri="{9D8B030D-6E8A-4147-A177-3AD203B41FA5}">
                      <a16:colId xmlns:a16="http://schemas.microsoft.com/office/drawing/2014/main" val="3998409603"/>
                    </a:ext>
                  </a:extLst>
                </a:gridCol>
                <a:gridCol w="2873231">
                  <a:extLst>
                    <a:ext uri="{9D8B030D-6E8A-4147-A177-3AD203B41FA5}">
                      <a16:colId xmlns:a16="http://schemas.microsoft.com/office/drawing/2014/main" val="2795520161"/>
                    </a:ext>
                  </a:extLst>
                </a:gridCol>
                <a:gridCol w="2873231">
                  <a:extLst>
                    <a:ext uri="{9D8B030D-6E8A-4147-A177-3AD203B41FA5}">
                      <a16:colId xmlns:a16="http://schemas.microsoft.com/office/drawing/2014/main" val="3494500001"/>
                    </a:ext>
                  </a:extLst>
                </a:gridCol>
              </a:tblGrid>
              <a:tr h="246048">
                <a:tc>
                  <a:txBody>
                    <a:bodyPr/>
                    <a:lstStyle/>
                    <a:p>
                      <a:pPr>
                        <a:lnSpc>
                          <a:spcPct val="107000"/>
                        </a:lnSpc>
                        <a:spcAft>
                          <a:spcPts val="0"/>
                        </a:spcAft>
                      </a:pPr>
                      <a:r>
                        <a:rPr lang="tr-TR" sz="1050" dirty="0">
                          <a:effectLst/>
                        </a:rPr>
                        <a:t>İşlev</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Windows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Mac</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59813668"/>
                  </a:ext>
                </a:extLst>
              </a:tr>
              <a:tr h="246048">
                <a:tc>
                  <a:txBody>
                    <a:bodyPr/>
                    <a:lstStyle/>
                    <a:p>
                      <a:pPr>
                        <a:lnSpc>
                          <a:spcPct val="107000"/>
                        </a:lnSpc>
                        <a:spcAft>
                          <a:spcPts val="0"/>
                        </a:spcAft>
                      </a:pPr>
                      <a:r>
                        <a:rPr lang="tr-TR" sz="1050">
                          <a:effectLst/>
                        </a:rPr>
                        <a:t>Geri Al / Undo</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Ctrl+Z</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Cmd+Z</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547142507"/>
                  </a:ext>
                </a:extLst>
              </a:tr>
              <a:tr h="246048">
                <a:tc>
                  <a:txBody>
                    <a:bodyPr/>
                    <a:lstStyle/>
                    <a:p>
                      <a:pPr>
                        <a:lnSpc>
                          <a:spcPct val="107000"/>
                        </a:lnSpc>
                        <a:spcAft>
                          <a:spcPts val="0"/>
                        </a:spcAft>
                      </a:pPr>
                      <a:r>
                        <a:rPr lang="tr-TR" sz="1050">
                          <a:effectLst/>
                        </a:rPr>
                        <a:t>History ’de bir adim geri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Ctrl+Alt+Z</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Cmd+Option+Z</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969476310"/>
                  </a:ext>
                </a:extLst>
              </a:tr>
              <a:tr h="246048">
                <a:tc>
                  <a:txBody>
                    <a:bodyPr/>
                    <a:lstStyle/>
                    <a:p>
                      <a:pPr>
                        <a:lnSpc>
                          <a:spcPct val="107000"/>
                        </a:lnSpc>
                        <a:spcAft>
                          <a:spcPts val="0"/>
                        </a:spcAft>
                      </a:pPr>
                      <a:r>
                        <a:rPr lang="tr-TR" sz="1050">
                          <a:effectLst/>
                        </a:rPr>
                        <a:t>History ’de bir adim ileri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Ctrl+Shift+Z</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Cmd+Shift+Z</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368032956"/>
                  </a:ext>
                </a:extLst>
              </a:tr>
              <a:tr h="246048">
                <a:tc>
                  <a:txBody>
                    <a:bodyPr/>
                    <a:lstStyle/>
                    <a:p>
                      <a:pPr>
                        <a:lnSpc>
                          <a:spcPct val="107000"/>
                        </a:lnSpc>
                        <a:spcAft>
                          <a:spcPts val="0"/>
                        </a:spcAft>
                      </a:pPr>
                      <a:r>
                        <a:rPr lang="tr-TR" sz="1050" dirty="0">
                          <a:effectLst/>
                        </a:rPr>
                        <a:t>Kes / </a:t>
                      </a:r>
                      <a:r>
                        <a:rPr lang="tr-TR" sz="1050" dirty="0" err="1">
                          <a:effectLst/>
                        </a:rPr>
                        <a:t>Cut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Ctrl+X</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Cmd+X</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420415653"/>
                  </a:ext>
                </a:extLst>
              </a:tr>
              <a:tr h="246048">
                <a:tc>
                  <a:txBody>
                    <a:bodyPr/>
                    <a:lstStyle/>
                    <a:p>
                      <a:pPr>
                        <a:lnSpc>
                          <a:spcPct val="107000"/>
                        </a:lnSpc>
                        <a:spcAft>
                          <a:spcPts val="0"/>
                        </a:spcAft>
                      </a:pPr>
                      <a:r>
                        <a:rPr lang="tr-TR" sz="1050">
                          <a:effectLst/>
                        </a:rPr>
                        <a:t>Kopyala / Copy</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Ctrl+C</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Cmd+C</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149368737"/>
                  </a:ext>
                </a:extLst>
              </a:tr>
              <a:tr h="246048">
                <a:tc>
                  <a:txBody>
                    <a:bodyPr/>
                    <a:lstStyle/>
                    <a:p>
                      <a:pPr>
                        <a:lnSpc>
                          <a:spcPct val="107000"/>
                        </a:lnSpc>
                        <a:spcAft>
                          <a:spcPts val="0"/>
                        </a:spcAft>
                      </a:pPr>
                      <a:r>
                        <a:rPr lang="tr-TR" sz="1050">
                          <a:effectLst/>
                        </a:rPr>
                        <a:t>Yapıştır / Paste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Ctrl+V</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Cmd+V</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255901908"/>
                  </a:ext>
                </a:extLst>
              </a:tr>
              <a:tr h="246048">
                <a:tc>
                  <a:txBody>
                    <a:bodyPr/>
                    <a:lstStyle/>
                    <a:p>
                      <a:pPr>
                        <a:lnSpc>
                          <a:spcPct val="107000"/>
                        </a:lnSpc>
                        <a:spcAft>
                          <a:spcPts val="0"/>
                        </a:spcAft>
                      </a:pPr>
                      <a:r>
                        <a:rPr lang="tr-TR" sz="1050">
                          <a:effectLst/>
                        </a:rPr>
                        <a:t>İçine Yapıştır / Paste Into</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Ctrl+Shift+V</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Cmd+Shift+V</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065151064"/>
                  </a:ext>
                </a:extLst>
              </a:tr>
              <a:tr h="246048">
                <a:tc>
                  <a:txBody>
                    <a:bodyPr/>
                    <a:lstStyle/>
                    <a:p>
                      <a:pPr>
                        <a:lnSpc>
                          <a:spcPct val="107000"/>
                        </a:lnSpc>
                        <a:spcAft>
                          <a:spcPts val="0"/>
                        </a:spcAft>
                      </a:pPr>
                      <a:r>
                        <a:rPr lang="tr-TR" sz="1050">
                          <a:effectLst/>
                        </a:rPr>
                        <a:t>Free Transform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Cmd+T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204042291"/>
                  </a:ext>
                </a:extLst>
              </a:tr>
            </a:tbl>
          </a:graphicData>
        </a:graphic>
      </p:graphicFrame>
    </p:spTree>
    <p:extLst>
      <p:ext uri="{BB962C8B-B14F-4D97-AF65-F5344CB8AC3E}">
        <p14:creationId xmlns:p14="http://schemas.microsoft.com/office/powerpoint/2010/main" val="38886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a:t>
            </a:r>
            <a:r>
              <a:rPr lang="tr-TR" dirty="0" err="1"/>
              <a:t>Kısayolları</a:t>
            </a:r>
            <a:r>
              <a:rPr lang="tr-TR" dirty="0"/>
              <a:t> [3]</a:t>
            </a:r>
            <a:endParaRPr lang="tr-TR" dirty="0"/>
          </a:p>
        </p:txBody>
      </p:sp>
      <p:sp>
        <p:nvSpPr>
          <p:cNvPr id="10" name="Dikdörtgen 9"/>
          <p:cNvSpPr/>
          <p:nvPr/>
        </p:nvSpPr>
        <p:spPr>
          <a:xfrm>
            <a:off x="745260" y="1737360"/>
            <a:ext cx="1447832" cy="369332"/>
          </a:xfrm>
          <a:prstGeom prst="rect">
            <a:avLst/>
          </a:prstGeom>
        </p:spPr>
        <p:txBody>
          <a:bodyPr wrap="none">
            <a:spAutoFit/>
          </a:bodyPr>
          <a:lstStyle/>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Resim / Image</a:t>
            </a:r>
            <a:endParaRPr lang="tr-TR" spc="-50" dirty="0">
              <a:solidFill>
                <a:schemeClr val="bg2">
                  <a:lumMod val="25000"/>
                </a:schemeClr>
              </a:solidFill>
              <a:latin typeface="Times New Roman" panose="02020603050405020304" pitchFamily="18" charset="0"/>
              <a:ea typeface="+mj-ea"/>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82944034"/>
              </p:ext>
            </p:extLst>
          </p:nvPr>
        </p:nvGraphicFramePr>
        <p:xfrm>
          <a:off x="839788" y="2106692"/>
          <a:ext cx="8582745" cy="2401630"/>
        </p:xfrm>
        <a:graphic>
          <a:graphicData uri="http://schemas.openxmlformats.org/drawingml/2006/table">
            <a:tbl>
              <a:tblPr firstRow="1" firstCol="1" bandRow="1">
                <a:tableStyleId>{5C22544A-7EE6-4342-B048-85BDC9FD1C3A}</a:tableStyleId>
              </a:tblPr>
              <a:tblGrid>
                <a:gridCol w="2860915">
                  <a:extLst>
                    <a:ext uri="{9D8B030D-6E8A-4147-A177-3AD203B41FA5}">
                      <a16:colId xmlns:a16="http://schemas.microsoft.com/office/drawing/2014/main" val="1062769267"/>
                    </a:ext>
                  </a:extLst>
                </a:gridCol>
                <a:gridCol w="2860915">
                  <a:extLst>
                    <a:ext uri="{9D8B030D-6E8A-4147-A177-3AD203B41FA5}">
                      <a16:colId xmlns:a16="http://schemas.microsoft.com/office/drawing/2014/main" val="2690349721"/>
                    </a:ext>
                  </a:extLst>
                </a:gridCol>
                <a:gridCol w="2860915">
                  <a:extLst>
                    <a:ext uri="{9D8B030D-6E8A-4147-A177-3AD203B41FA5}">
                      <a16:colId xmlns:a16="http://schemas.microsoft.com/office/drawing/2014/main" val="3057525241"/>
                    </a:ext>
                  </a:extLst>
                </a:gridCol>
              </a:tblGrid>
              <a:tr h="240163">
                <a:tc>
                  <a:txBody>
                    <a:bodyPr/>
                    <a:lstStyle/>
                    <a:p>
                      <a:pPr>
                        <a:lnSpc>
                          <a:spcPct val="107000"/>
                        </a:lnSpc>
                        <a:spcAft>
                          <a:spcPts val="0"/>
                        </a:spcAft>
                      </a:pPr>
                      <a:r>
                        <a:rPr lang="tr-TR" sz="1050">
                          <a:effectLst/>
                        </a:rPr>
                        <a:t>İşlev</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Windows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Mac</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extLst>
                  <a:ext uri="{0D108BD9-81ED-4DB2-BD59-A6C34878D82A}">
                    <a16:rowId xmlns:a16="http://schemas.microsoft.com/office/drawing/2014/main" val="2113968146"/>
                  </a:ext>
                </a:extLst>
              </a:tr>
              <a:tr h="240163">
                <a:tc>
                  <a:txBody>
                    <a:bodyPr/>
                    <a:lstStyle/>
                    <a:p>
                      <a:pPr>
                        <a:lnSpc>
                          <a:spcPct val="107000"/>
                        </a:lnSpc>
                        <a:spcAft>
                          <a:spcPts val="0"/>
                        </a:spcAft>
                      </a:pPr>
                      <a:r>
                        <a:rPr lang="tr-TR" sz="1050">
                          <a:effectLst/>
                        </a:rPr>
                        <a:t>Adjust &gt; Levels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Ctrl+L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Cmd+L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extLst>
                  <a:ext uri="{0D108BD9-81ED-4DB2-BD59-A6C34878D82A}">
                    <a16:rowId xmlns:a16="http://schemas.microsoft.com/office/drawing/2014/main" val="2776679160"/>
                  </a:ext>
                </a:extLst>
              </a:tr>
              <a:tr h="240163">
                <a:tc>
                  <a:txBody>
                    <a:bodyPr/>
                    <a:lstStyle/>
                    <a:p>
                      <a:pPr>
                        <a:lnSpc>
                          <a:spcPct val="107000"/>
                        </a:lnSpc>
                        <a:spcAft>
                          <a:spcPts val="0"/>
                        </a:spcAft>
                      </a:pPr>
                      <a:r>
                        <a:rPr lang="tr-TR" sz="1050">
                          <a:effectLst/>
                        </a:rPr>
                        <a:t>Adjust &gt; Auto Levels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Ctrl+Shift+L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Cmd+Shift+L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extLst>
                  <a:ext uri="{0D108BD9-81ED-4DB2-BD59-A6C34878D82A}">
                    <a16:rowId xmlns:a16="http://schemas.microsoft.com/office/drawing/2014/main" val="1672248806"/>
                  </a:ext>
                </a:extLst>
              </a:tr>
              <a:tr h="240163">
                <a:tc>
                  <a:txBody>
                    <a:bodyPr/>
                    <a:lstStyle/>
                    <a:p>
                      <a:pPr>
                        <a:lnSpc>
                          <a:spcPct val="107000"/>
                        </a:lnSpc>
                        <a:spcAft>
                          <a:spcPts val="0"/>
                        </a:spcAft>
                      </a:pPr>
                      <a:r>
                        <a:rPr lang="tr-TR" sz="1050">
                          <a:effectLst/>
                        </a:rPr>
                        <a:t>Adjust &gt; Auto Contrast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Ctrl+Alt+Shift+L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Cmd+Option+Shift+L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extLst>
                  <a:ext uri="{0D108BD9-81ED-4DB2-BD59-A6C34878D82A}">
                    <a16:rowId xmlns:a16="http://schemas.microsoft.com/office/drawing/2014/main" val="2601423570"/>
                  </a:ext>
                </a:extLst>
              </a:tr>
              <a:tr h="240163">
                <a:tc>
                  <a:txBody>
                    <a:bodyPr/>
                    <a:lstStyle/>
                    <a:p>
                      <a:pPr>
                        <a:lnSpc>
                          <a:spcPct val="107000"/>
                        </a:lnSpc>
                        <a:spcAft>
                          <a:spcPts val="0"/>
                        </a:spcAft>
                      </a:pPr>
                      <a:r>
                        <a:rPr lang="tr-TR" sz="1050">
                          <a:effectLst/>
                        </a:rPr>
                        <a:t>Adjust &gt; Curves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Ctrl+M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Cmd+M</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extLst>
                  <a:ext uri="{0D108BD9-81ED-4DB2-BD59-A6C34878D82A}">
                    <a16:rowId xmlns:a16="http://schemas.microsoft.com/office/drawing/2014/main" val="1478514818"/>
                  </a:ext>
                </a:extLst>
              </a:tr>
              <a:tr h="240163">
                <a:tc>
                  <a:txBody>
                    <a:bodyPr/>
                    <a:lstStyle/>
                    <a:p>
                      <a:pPr>
                        <a:lnSpc>
                          <a:spcPct val="107000"/>
                        </a:lnSpc>
                        <a:spcAft>
                          <a:spcPts val="0"/>
                        </a:spcAft>
                      </a:pPr>
                      <a:r>
                        <a:rPr lang="tr-TR" sz="1050">
                          <a:effectLst/>
                        </a:rPr>
                        <a:t>Adjust &gt; Color Balance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Ctrl+B</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Cmd+B</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extLst>
                  <a:ext uri="{0D108BD9-81ED-4DB2-BD59-A6C34878D82A}">
                    <a16:rowId xmlns:a16="http://schemas.microsoft.com/office/drawing/2014/main" val="1224774546"/>
                  </a:ext>
                </a:extLst>
              </a:tr>
              <a:tr h="240163">
                <a:tc>
                  <a:txBody>
                    <a:bodyPr/>
                    <a:lstStyle/>
                    <a:p>
                      <a:pPr>
                        <a:lnSpc>
                          <a:spcPct val="107000"/>
                        </a:lnSpc>
                        <a:spcAft>
                          <a:spcPts val="0"/>
                        </a:spcAft>
                      </a:pPr>
                      <a:r>
                        <a:rPr lang="tr-TR" sz="1050">
                          <a:effectLst/>
                        </a:rPr>
                        <a:t>Adjust &gt; Hue/Saturation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Ctrl+U</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Cmd+U</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extLst>
                  <a:ext uri="{0D108BD9-81ED-4DB2-BD59-A6C34878D82A}">
                    <a16:rowId xmlns:a16="http://schemas.microsoft.com/office/drawing/2014/main" val="2824730695"/>
                  </a:ext>
                </a:extLst>
              </a:tr>
              <a:tr h="240163">
                <a:tc>
                  <a:txBody>
                    <a:bodyPr/>
                    <a:lstStyle/>
                    <a:p>
                      <a:pPr>
                        <a:lnSpc>
                          <a:spcPct val="107000"/>
                        </a:lnSpc>
                        <a:spcAft>
                          <a:spcPts val="0"/>
                        </a:spcAft>
                      </a:pPr>
                      <a:r>
                        <a:rPr lang="tr-TR" sz="1050">
                          <a:effectLst/>
                        </a:rPr>
                        <a:t>Desaturate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Ctrl+Shift+U</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Cmd+Shift+U</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extLst>
                  <a:ext uri="{0D108BD9-81ED-4DB2-BD59-A6C34878D82A}">
                    <a16:rowId xmlns:a16="http://schemas.microsoft.com/office/drawing/2014/main" val="576940856"/>
                  </a:ext>
                </a:extLst>
              </a:tr>
              <a:tr h="240163">
                <a:tc>
                  <a:txBody>
                    <a:bodyPr/>
                    <a:lstStyle/>
                    <a:p>
                      <a:pPr>
                        <a:lnSpc>
                          <a:spcPct val="107000"/>
                        </a:lnSpc>
                        <a:spcAft>
                          <a:spcPts val="0"/>
                        </a:spcAft>
                      </a:pPr>
                      <a:r>
                        <a:rPr lang="tr-TR" sz="1050">
                          <a:effectLst/>
                        </a:rPr>
                        <a:t>Invert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Ctrl+I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Cmd+I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extLst>
                  <a:ext uri="{0D108BD9-81ED-4DB2-BD59-A6C34878D82A}">
                    <a16:rowId xmlns:a16="http://schemas.microsoft.com/office/drawing/2014/main" val="945222685"/>
                  </a:ext>
                </a:extLst>
              </a:tr>
              <a:tr h="240163">
                <a:tc>
                  <a:txBody>
                    <a:bodyPr/>
                    <a:lstStyle/>
                    <a:p>
                      <a:pPr>
                        <a:lnSpc>
                          <a:spcPct val="107000"/>
                        </a:lnSpc>
                        <a:spcAft>
                          <a:spcPts val="0"/>
                        </a:spcAft>
                      </a:pPr>
                      <a:r>
                        <a:rPr lang="tr-TR" sz="1050">
                          <a:effectLst/>
                        </a:rPr>
                        <a:t>Extract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a:effectLst/>
                        </a:rPr>
                        <a:t>Ctrl+Alt+X</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tc>
                  <a:txBody>
                    <a:bodyPr/>
                    <a:lstStyle/>
                    <a:p>
                      <a:pPr>
                        <a:lnSpc>
                          <a:spcPct val="107000"/>
                        </a:lnSpc>
                        <a:spcAft>
                          <a:spcPts val="0"/>
                        </a:spcAft>
                      </a:pPr>
                      <a:r>
                        <a:rPr lang="tr-TR" sz="1050" dirty="0" err="1">
                          <a:effectLst/>
                        </a:rPr>
                        <a:t>Cmd+Option+X</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44000" marR="0" marT="0" marB="0" anchor="ctr"/>
                </a:tc>
                <a:extLst>
                  <a:ext uri="{0D108BD9-81ED-4DB2-BD59-A6C34878D82A}">
                    <a16:rowId xmlns:a16="http://schemas.microsoft.com/office/drawing/2014/main" val="3473245364"/>
                  </a:ext>
                </a:extLst>
              </a:tr>
            </a:tbl>
          </a:graphicData>
        </a:graphic>
      </p:graphicFrame>
    </p:spTree>
    <p:extLst>
      <p:ext uri="{BB962C8B-B14F-4D97-AF65-F5344CB8AC3E}">
        <p14:creationId xmlns:p14="http://schemas.microsoft.com/office/powerpoint/2010/main" val="2898450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2.1. Araç kutusu</a:t>
            </a:r>
            <a:endParaRPr lang="tr-TR" dirty="0">
              <a:latin typeface="Times New Roman" panose="02020603050405020304" pitchFamily="18" charset="0"/>
              <a:cs typeface="Times New Roman" panose="02020603050405020304" pitchFamily="18" charset="0"/>
            </a:endParaRPr>
          </a:p>
        </p:txBody>
      </p:sp>
      <p:pic>
        <p:nvPicPr>
          <p:cNvPr id="5" name="İçerik Yer Tutucusu 4"/>
          <p:cNvPicPr>
            <a:picLocks noGrp="1" noChangeAspect="1"/>
          </p:cNvPicPr>
          <p:nvPr>
            <p:ph idx="1"/>
          </p:nvPr>
        </p:nvPicPr>
        <p:blipFill>
          <a:blip r:embed="rId2"/>
          <a:stretch>
            <a:fillRect/>
          </a:stretch>
        </p:blipFill>
        <p:spPr>
          <a:xfrm>
            <a:off x="676728" y="1853746"/>
            <a:ext cx="4187236" cy="4314825"/>
          </a:xfrm>
          <a:prstGeom prst="rect">
            <a:avLst/>
          </a:prstGeom>
          <a:ln w="12700">
            <a:solidFill>
              <a:schemeClr val="tx1"/>
            </a:solidFill>
          </a:ln>
        </p:spPr>
      </p:pic>
      <p:sp>
        <p:nvSpPr>
          <p:cNvPr id="6" name="Metin kutusu 5"/>
          <p:cNvSpPr txBox="1"/>
          <p:nvPr/>
        </p:nvSpPr>
        <p:spPr>
          <a:xfrm>
            <a:off x="5007429" y="1853746"/>
            <a:ext cx="6894285" cy="2723823"/>
          </a:xfrm>
          <a:prstGeom prst="rect">
            <a:avLst/>
          </a:prstGeom>
          <a:noFill/>
        </p:spPr>
        <p:txBody>
          <a:bodyPr wrap="square" rtlCol="0">
            <a:spAutoFit/>
          </a:bodyPr>
          <a:lstStyle/>
          <a:p>
            <a:r>
              <a:rPr lang="tr-TR" sz="1900" dirty="0" smtClean="0">
                <a:solidFill>
                  <a:schemeClr val="bg2">
                    <a:lumMod val="25000"/>
                  </a:schemeClr>
                </a:solidFill>
                <a:latin typeface="Times New Roman" panose="02020603050405020304" pitchFamily="18" charset="0"/>
                <a:cs typeface="Times New Roman" panose="02020603050405020304" pitchFamily="18" charset="0"/>
              </a:rPr>
              <a:t>Araç </a:t>
            </a:r>
            <a:r>
              <a:rPr lang="tr-TR" sz="1900" dirty="0">
                <a:solidFill>
                  <a:schemeClr val="bg2">
                    <a:lumMod val="25000"/>
                  </a:schemeClr>
                </a:solidFill>
                <a:latin typeface="Times New Roman" panose="02020603050405020304" pitchFamily="18" charset="0"/>
                <a:cs typeface="Times New Roman" panose="02020603050405020304" pitchFamily="18" charset="0"/>
              </a:rPr>
              <a:t>kutusu </a:t>
            </a:r>
            <a:r>
              <a:rPr lang="tr-TR" sz="1900" dirty="0" smtClean="0">
                <a:solidFill>
                  <a:schemeClr val="bg2">
                    <a:lumMod val="25000"/>
                  </a:schemeClr>
                </a:solidFill>
                <a:latin typeface="Times New Roman" panose="02020603050405020304" pitchFamily="18" charset="0"/>
                <a:cs typeface="Times New Roman" panose="02020603050405020304" pitchFamily="18" charset="0"/>
              </a:rPr>
              <a:t>çizmek</a:t>
            </a:r>
            <a:r>
              <a:rPr lang="tr-TR" sz="1900" dirty="0">
                <a:solidFill>
                  <a:schemeClr val="bg2">
                    <a:lumMod val="25000"/>
                  </a:schemeClr>
                </a:solidFill>
                <a:latin typeface="Times New Roman" panose="02020603050405020304" pitchFamily="18" charset="0"/>
                <a:cs typeface="Times New Roman" panose="02020603050405020304" pitchFamily="18" charset="0"/>
              </a:rPr>
              <a:t>, boyamak, kesmek, silmek veya görüntü üzerinde yapmak istediğimiz diğer işlemler için ihtiyaç duyduğumuz araçları barındırır. </a:t>
            </a:r>
          </a:p>
          <a:p>
            <a:r>
              <a:rPr lang="tr-TR" sz="1900" dirty="0">
                <a:solidFill>
                  <a:schemeClr val="bg2">
                    <a:lumMod val="25000"/>
                  </a:schemeClr>
                </a:solidFill>
                <a:latin typeface="Times New Roman" panose="02020603050405020304" pitchFamily="18" charset="0"/>
                <a:cs typeface="Times New Roman" panose="02020603050405020304" pitchFamily="18" charset="0"/>
              </a:rPr>
              <a:t>Araç kutuları genellikle seçim araçları, boyama araçları, yazı ve şekil araçları ile görüntüleme araçlarından oluşur. Araç kutusunda yer alan araçların sağ alt köşesinde küçük siyah üçgenler bulunur. Bu üçgenin bulunduğu simgeler açıldığında menüden seçebileceğimiz aynı türden araçlar bulunduğunu gösterir</a:t>
            </a:r>
            <a:r>
              <a:rPr lang="tr-TR" sz="1900" dirty="0" smtClean="0">
                <a:solidFill>
                  <a:schemeClr val="bg2">
                    <a:lumMod val="25000"/>
                  </a:schemeClr>
                </a:solidFill>
                <a:latin typeface="Times New Roman" panose="02020603050405020304" pitchFamily="18" charset="0"/>
                <a:cs typeface="Times New Roman" panose="02020603050405020304" pitchFamily="18" charset="0"/>
              </a:rPr>
              <a:t>.</a:t>
            </a:r>
          </a:p>
          <a:p>
            <a:endParaRPr lang="tr-TR" sz="19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7" name="Resim 6"/>
          <p:cNvPicPr>
            <a:picLocks noChangeAspect="1"/>
          </p:cNvPicPr>
          <p:nvPr/>
        </p:nvPicPr>
        <p:blipFill>
          <a:blip r:embed="rId3"/>
          <a:stretch>
            <a:fillRect/>
          </a:stretch>
        </p:blipFill>
        <p:spPr>
          <a:xfrm>
            <a:off x="5007429" y="4360875"/>
            <a:ext cx="2076450" cy="1676400"/>
          </a:xfrm>
          <a:prstGeom prst="rect">
            <a:avLst/>
          </a:prstGeom>
        </p:spPr>
      </p:pic>
      <p:sp>
        <p:nvSpPr>
          <p:cNvPr id="8" name="Metin kutusu 7"/>
          <p:cNvSpPr txBox="1"/>
          <p:nvPr/>
        </p:nvSpPr>
        <p:spPr>
          <a:xfrm>
            <a:off x="7083879" y="4360875"/>
            <a:ext cx="4817835" cy="969496"/>
          </a:xfrm>
          <a:prstGeom prst="rect">
            <a:avLst/>
          </a:prstGeom>
          <a:noFill/>
        </p:spPr>
        <p:txBody>
          <a:bodyPr wrap="square" rtlCol="0">
            <a:spAutoFit/>
          </a:bodyPr>
          <a:lstStyle/>
          <a:p>
            <a:r>
              <a:rPr lang="tr-TR" sz="1900" dirty="0" smtClean="0">
                <a:solidFill>
                  <a:schemeClr val="bg2">
                    <a:lumMod val="25000"/>
                  </a:schemeClr>
                </a:solidFill>
                <a:latin typeface="Times New Roman" panose="02020603050405020304" pitchFamily="18" charset="0"/>
                <a:cs typeface="Times New Roman" panose="02020603050405020304" pitchFamily="18" charset="0"/>
              </a:rPr>
              <a:t>Üçgen </a:t>
            </a:r>
            <a:r>
              <a:rPr lang="tr-TR" sz="1900" dirty="0">
                <a:solidFill>
                  <a:schemeClr val="bg2">
                    <a:lumMod val="25000"/>
                  </a:schemeClr>
                </a:solidFill>
                <a:latin typeface="Times New Roman" panose="02020603050405020304" pitchFamily="18" charset="0"/>
                <a:cs typeface="Times New Roman" panose="02020603050405020304" pitchFamily="18" charset="0"/>
              </a:rPr>
              <a:t>işareti bulunan herhangi bir araca tıklayıp farenin düğmesini basılı tuttuğunuzda, diğer araçların mevcut olduğunu görebilirsiniz.  </a:t>
            </a:r>
          </a:p>
        </p:txBody>
      </p:sp>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a:t>
            </a:r>
            <a:r>
              <a:rPr lang="tr-TR" dirty="0" err="1"/>
              <a:t>Kısayolları</a:t>
            </a:r>
            <a:r>
              <a:rPr lang="tr-TR" dirty="0"/>
              <a:t> [3]</a:t>
            </a:r>
            <a:endParaRPr lang="tr-TR" dirty="0"/>
          </a:p>
        </p:txBody>
      </p:sp>
      <p:sp>
        <p:nvSpPr>
          <p:cNvPr id="10" name="Dikdörtgen 9"/>
          <p:cNvSpPr/>
          <p:nvPr/>
        </p:nvSpPr>
        <p:spPr>
          <a:xfrm>
            <a:off x="745260" y="1737360"/>
            <a:ext cx="1851789" cy="646331"/>
          </a:xfrm>
          <a:prstGeom prst="rect">
            <a:avLst/>
          </a:prstGeom>
        </p:spPr>
        <p:txBody>
          <a:bodyPr wrap="none">
            <a:spAutoFit/>
          </a:bodyPr>
          <a:lstStyle/>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Katmanlar / </a:t>
            </a:r>
            <a:r>
              <a:rPr lang="tr-TR" spc="-50" dirty="0" err="1">
                <a:solidFill>
                  <a:schemeClr val="bg2">
                    <a:lumMod val="25000"/>
                  </a:schemeClr>
                </a:solidFill>
                <a:latin typeface="Times New Roman" panose="02020603050405020304" pitchFamily="18" charset="0"/>
                <a:ea typeface="+mj-ea"/>
                <a:cs typeface="Times New Roman" panose="02020603050405020304" pitchFamily="18" charset="0"/>
              </a:rPr>
              <a:t>Layers</a:t>
            </a:r>
            <a:endParaRPr lang="tr-TR" spc="-50" dirty="0">
              <a:solidFill>
                <a:schemeClr val="bg2">
                  <a:lumMod val="25000"/>
                </a:schemeClr>
              </a:solidFill>
              <a:latin typeface="Times New Roman" panose="02020603050405020304" pitchFamily="18" charset="0"/>
              <a:ea typeface="+mj-ea"/>
              <a:cs typeface="Times New Roman" panose="02020603050405020304" pitchFamily="18" charset="0"/>
            </a:endParaRPr>
          </a:p>
          <a:p>
            <a:endParaRPr lang="tr-TR" spc="-50" dirty="0">
              <a:solidFill>
                <a:schemeClr val="bg2">
                  <a:lumMod val="25000"/>
                </a:schemeClr>
              </a:solidFill>
              <a:latin typeface="Times New Roman" panose="02020603050405020304" pitchFamily="18" charset="0"/>
              <a:ea typeface="+mj-ea"/>
              <a:cs typeface="Times New Roman" panose="02020603050405020304" pitchFamily="18" charset="0"/>
            </a:endParaRP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1904117448"/>
              </p:ext>
            </p:extLst>
          </p:nvPr>
        </p:nvGraphicFramePr>
        <p:xfrm>
          <a:off x="839788" y="2207319"/>
          <a:ext cx="8693583" cy="2438570"/>
        </p:xfrm>
        <a:graphic>
          <a:graphicData uri="http://schemas.openxmlformats.org/drawingml/2006/table">
            <a:tbl>
              <a:tblPr firstRow="1" firstCol="1" bandRow="1">
                <a:tableStyleId>{5C22544A-7EE6-4342-B048-85BDC9FD1C3A}</a:tableStyleId>
              </a:tblPr>
              <a:tblGrid>
                <a:gridCol w="2897861">
                  <a:extLst>
                    <a:ext uri="{9D8B030D-6E8A-4147-A177-3AD203B41FA5}">
                      <a16:colId xmlns:a16="http://schemas.microsoft.com/office/drawing/2014/main" val="4231180384"/>
                    </a:ext>
                  </a:extLst>
                </a:gridCol>
                <a:gridCol w="2897861">
                  <a:extLst>
                    <a:ext uri="{9D8B030D-6E8A-4147-A177-3AD203B41FA5}">
                      <a16:colId xmlns:a16="http://schemas.microsoft.com/office/drawing/2014/main" val="3409131833"/>
                    </a:ext>
                  </a:extLst>
                </a:gridCol>
                <a:gridCol w="2897861">
                  <a:extLst>
                    <a:ext uri="{9D8B030D-6E8A-4147-A177-3AD203B41FA5}">
                      <a16:colId xmlns:a16="http://schemas.microsoft.com/office/drawing/2014/main" val="294578546"/>
                    </a:ext>
                  </a:extLst>
                </a:gridCol>
              </a:tblGrid>
              <a:tr h="243857">
                <a:tc>
                  <a:txBody>
                    <a:bodyPr/>
                    <a:lstStyle/>
                    <a:p>
                      <a:pPr>
                        <a:lnSpc>
                          <a:spcPct val="107000"/>
                        </a:lnSpc>
                        <a:spcAft>
                          <a:spcPts val="0"/>
                        </a:spcAft>
                      </a:pPr>
                      <a:r>
                        <a:rPr lang="tr-TR" sz="1050">
                          <a:effectLst/>
                        </a:rPr>
                        <a:t>İşlev</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Windows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Mac</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517002052"/>
                  </a:ext>
                </a:extLst>
              </a:tr>
              <a:tr h="243857">
                <a:tc>
                  <a:txBody>
                    <a:bodyPr/>
                    <a:lstStyle/>
                    <a:p>
                      <a:pPr>
                        <a:lnSpc>
                          <a:spcPct val="107000"/>
                        </a:lnSpc>
                        <a:spcAft>
                          <a:spcPts val="0"/>
                        </a:spcAft>
                      </a:pPr>
                      <a:r>
                        <a:rPr lang="tr-TR" sz="1050">
                          <a:effectLst/>
                        </a:rPr>
                        <a:t>Layer via Copy</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Ctrl+J</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Cmd+J</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090750294"/>
                  </a:ext>
                </a:extLst>
              </a:tr>
              <a:tr h="243857">
                <a:tc>
                  <a:txBody>
                    <a:bodyPr/>
                    <a:lstStyle/>
                    <a:p>
                      <a:pPr>
                        <a:lnSpc>
                          <a:spcPct val="107000"/>
                        </a:lnSpc>
                        <a:spcAft>
                          <a:spcPts val="0"/>
                        </a:spcAft>
                      </a:pPr>
                      <a:r>
                        <a:rPr lang="tr-TR" sz="1050">
                          <a:effectLst/>
                        </a:rPr>
                        <a:t>Layer via Cut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Ctrl+Shift+J</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Cmd+Shift+J</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910884346"/>
                  </a:ext>
                </a:extLst>
              </a:tr>
              <a:tr h="243857">
                <a:tc>
                  <a:txBody>
                    <a:bodyPr/>
                    <a:lstStyle/>
                    <a:p>
                      <a:pPr>
                        <a:lnSpc>
                          <a:spcPct val="107000"/>
                        </a:lnSpc>
                        <a:spcAft>
                          <a:spcPts val="0"/>
                        </a:spcAft>
                      </a:pPr>
                      <a:r>
                        <a:rPr lang="tr-TR" sz="1050">
                          <a:effectLst/>
                        </a:rPr>
                        <a:t>Group with Previous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Ctrl+G</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Cmd+G</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266592852"/>
                  </a:ext>
                </a:extLst>
              </a:tr>
              <a:tr h="243857">
                <a:tc>
                  <a:txBody>
                    <a:bodyPr/>
                    <a:lstStyle/>
                    <a:p>
                      <a:pPr>
                        <a:lnSpc>
                          <a:spcPct val="107000"/>
                        </a:lnSpc>
                        <a:spcAft>
                          <a:spcPts val="0"/>
                        </a:spcAft>
                      </a:pPr>
                      <a:r>
                        <a:rPr lang="tr-TR" sz="1050">
                          <a:effectLst/>
                        </a:rPr>
                        <a:t>Ungroup</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Ctrl+Shift+G</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Cmd+Shift+G</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524933178"/>
                  </a:ext>
                </a:extLst>
              </a:tr>
              <a:tr h="243857">
                <a:tc>
                  <a:txBody>
                    <a:bodyPr/>
                    <a:lstStyle/>
                    <a:p>
                      <a:pPr>
                        <a:lnSpc>
                          <a:spcPct val="107000"/>
                        </a:lnSpc>
                        <a:spcAft>
                          <a:spcPts val="0"/>
                        </a:spcAft>
                      </a:pPr>
                      <a:r>
                        <a:rPr lang="tr-TR" sz="1050">
                          <a:effectLst/>
                        </a:rPr>
                        <a:t>Bring to Front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Ctrl+Shift</a:t>
                      </a:r>
                      <a:r>
                        <a:rPr lang="tr-TR" sz="1050" dirty="0">
                          <a:effectLst/>
                        </a:rPr>
                        <a: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701789701"/>
                  </a:ext>
                </a:extLst>
              </a:tr>
              <a:tr h="243857">
                <a:tc>
                  <a:txBody>
                    <a:bodyPr/>
                    <a:lstStyle/>
                    <a:p>
                      <a:pPr>
                        <a:lnSpc>
                          <a:spcPct val="107000"/>
                        </a:lnSpc>
                        <a:spcAft>
                          <a:spcPts val="0"/>
                        </a:spcAft>
                      </a:pPr>
                      <a:r>
                        <a:rPr lang="tr-TR" sz="1050">
                          <a:effectLst/>
                        </a:rPr>
                        <a:t>Bring Forward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052274115"/>
                  </a:ext>
                </a:extLst>
              </a:tr>
              <a:tr h="243857">
                <a:tc>
                  <a:txBody>
                    <a:bodyPr/>
                    <a:lstStyle/>
                    <a:p>
                      <a:pPr>
                        <a:lnSpc>
                          <a:spcPct val="107000"/>
                        </a:lnSpc>
                        <a:spcAft>
                          <a:spcPts val="0"/>
                        </a:spcAft>
                      </a:pPr>
                      <a:r>
                        <a:rPr lang="tr-TR" sz="1050">
                          <a:effectLst/>
                        </a:rPr>
                        <a:t>Send Backward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603274762"/>
                  </a:ext>
                </a:extLst>
              </a:tr>
              <a:tr h="243857">
                <a:tc>
                  <a:txBody>
                    <a:bodyPr/>
                    <a:lstStyle/>
                    <a:p>
                      <a:pPr>
                        <a:lnSpc>
                          <a:spcPct val="107000"/>
                        </a:lnSpc>
                        <a:spcAft>
                          <a:spcPts val="0"/>
                        </a:spcAft>
                      </a:pPr>
                      <a:r>
                        <a:rPr lang="tr-TR" sz="1050">
                          <a:effectLst/>
                        </a:rPr>
                        <a:t>Merge Layers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523135916"/>
                  </a:ext>
                </a:extLst>
              </a:tr>
              <a:tr h="243857">
                <a:tc>
                  <a:txBody>
                    <a:bodyPr/>
                    <a:lstStyle/>
                    <a:p>
                      <a:pPr>
                        <a:lnSpc>
                          <a:spcPct val="107000"/>
                        </a:lnSpc>
                        <a:spcAft>
                          <a:spcPts val="0"/>
                        </a:spcAft>
                      </a:pPr>
                      <a:r>
                        <a:rPr lang="tr-TR" sz="1050">
                          <a:effectLst/>
                        </a:rPr>
                        <a:t>Merge Visible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Cmd+Shift+E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066956728"/>
                  </a:ext>
                </a:extLst>
              </a:tr>
            </a:tbl>
          </a:graphicData>
        </a:graphic>
      </p:graphicFrame>
    </p:spTree>
    <p:extLst>
      <p:ext uri="{BB962C8B-B14F-4D97-AF65-F5344CB8AC3E}">
        <p14:creationId xmlns:p14="http://schemas.microsoft.com/office/powerpoint/2010/main" val="1830775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a:t>
            </a:r>
            <a:r>
              <a:rPr lang="tr-TR" dirty="0" err="1"/>
              <a:t>Kısayolları</a:t>
            </a:r>
            <a:r>
              <a:rPr lang="tr-TR" dirty="0"/>
              <a:t> [3]</a:t>
            </a:r>
            <a:endParaRPr lang="tr-TR" dirty="0"/>
          </a:p>
        </p:txBody>
      </p:sp>
      <p:sp>
        <p:nvSpPr>
          <p:cNvPr id="10" name="Dikdörtgen 9"/>
          <p:cNvSpPr/>
          <p:nvPr/>
        </p:nvSpPr>
        <p:spPr>
          <a:xfrm>
            <a:off x="745260" y="1737360"/>
            <a:ext cx="1184940" cy="369332"/>
          </a:xfrm>
          <a:prstGeom prst="rect">
            <a:avLst/>
          </a:prstGeom>
        </p:spPr>
        <p:txBody>
          <a:bodyPr wrap="none">
            <a:spAutoFit/>
          </a:bodyPr>
          <a:lstStyle/>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Seç / Select</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046546824"/>
              </p:ext>
            </p:extLst>
          </p:nvPr>
        </p:nvGraphicFramePr>
        <p:xfrm>
          <a:off x="839788" y="2216558"/>
          <a:ext cx="8850600" cy="2383150"/>
        </p:xfrm>
        <a:graphic>
          <a:graphicData uri="http://schemas.openxmlformats.org/drawingml/2006/table">
            <a:tbl>
              <a:tblPr firstRow="1" firstCol="1" bandRow="1">
                <a:tableStyleId>{5C22544A-7EE6-4342-B048-85BDC9FD1C3A}</a:tableStyleId>
              </a:tblPr>
              <a:tblGrid>
                <a:gridCol w="2950200">
                  <a:extLst>
                    <a:ext uri="{9D8B030D-6E8A-4147-A177-3AD203B41FA5}">
                      <a16:colId xmlns:a16="http://schemas.microsoft.com/office/drawing/2014/main" val="1321704702"/>
                    </a:ext>
                  </a:extLst>
                </a:gridCol>
                <a:gridCol w="2950200">
                  <a:extLst>
                    <a:ext uri="{9D8B030D-6E8A-4147-A177-3AD203B41FA5}">
                      <a16:colId xmlns:a16="http://schemas.microsoft.com/office/drawing/2014/main" val="1151291750"/>
                    </a:ext>
                  </a:extLst>
                </a:gridCol>
                <a:gridCol w="2950200">
                  <a:extLst>
                    <a:ext uri="{9D8B030D-6E8A-4147-A177-3AD203B41FA5}">
                      <a16:colId xmlns:a16="http://schemas.microsoft.com/office/drawing/2014/main" val="1367512831"/>
                    </a:ext>
                  </a:extLst>
                </a:gridCol>
              </a:tblGrid>
              <a:tr h="238315">
                <a:tc>
                  <a:txBody>
                    <a:bodyPr/>
                    <a:lstStyle/>
                    <a:p>
                      <a:pPr>
                        <a:lnSpc>
                          <a:spcPct val="107000"/>
                        </a:lnSpc>
                        <a:spcAft>
                          <a:spcPts val="0"/>
                        </a:spcAft>
                      </a:pPr>
                      <a:r>
                        <a:rPr lang="tr-TR" sz="1050" dirty="0" smtClean="0">
                          <a:effectLst/>
                        </a:rPr>
                        <a:t>İşlev</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Windows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Mac</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698293055"/>
                  </a:ext>
                </a:extLst>
              </a:tr>
              <a:tr h="238315">
                <a:tc>
                  <a:txBody>
                    <a:bodyPr/>
                    <a:lstStyle/>
                    <a:p>
                      <a:pPr>
                        <a:lnSpc>
                          <a:spcPct val="107000"/>
                        </a:lnSpc>
                        <a:spcAft>
                          <a:spcPts val="0"/>
                        </a:spcAft>
                      </a:pPr>
                      <a:r>
                        <a:rPr lang="tr-TR" sz="1050">
                          <a:effectLst/>
                        </a:rPr>
                        <a:t>Hepsini Seç / Select All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Cmd+A</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199587813"/>
                  </a:ext>
                </a:extLst>
              </a:tr>
              <a:tr h="238315">
                <a:tc>
                  <a:txBody>
                    <a:bodyPr/>
                    <a:lstStyle/>
                    <a:p>
                      <a:pPr>
                        <a:lnSpc>
                          <a:spcPct val="107000"/>
                        </a:lnSpc>
                        <a:spcAft>
                          <a:spcPts val="0"/>
                        </a:spcAft>
                      </a:pPr>
                      <a:r>
                        <a:rPr lang="tr-TR" sz="1050">
                          <a:effectLst/>
                        </a:rPr>
                        <a:t>Seçiciliği gider / Unselect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Ctrl+D Cmd+D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164079845"/>
                  </a:ext>
                </a:extLst>
              </a:tr>
              <a:tr h="238315">
                <a:tc>
                  <a:txBody>
                    <a:bodyPr/>
                    <a:lstStyle/>
                    <a:p>
                      <a:pPr>
                        <a:lnSpc>
                          <a:spcPct val="107000"/>
                        </a:lnSpc>
                        <a:spcAft>
                          <a:spcPts val="0"/>
                        </a:spcAft>
                      </a:pPr>
                      <a:r>
                        <a:rPr lang="tr-TR" sz="1050">
                          <a:effectLst/>
                        </a:rPr>
                        <a:t>Yeniden Seç / Reselect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4248975128"/>
                  </a:ext>
                </a:extLst>
              </a:tr>
              <a:tr h="238315">
                <a:tc>
                  <a:txBody>
                    <a:bodyPr/>
                    <a:lstStyle/>
                    <a:p>
                      <a:pPr>
                        <a:lnSpc>
                          <a:spcPct val="107000"/>
                        </a:lnSpc>
                        <a:spcAft>
                          <a:spcPts val="0"/>
                        </a:spcAft>
                      </a:pPr>
                      <a:r>
                        <a:rPr lang="tr-TR" sz="1050">
                          <a:effectLst/>
                        </a:rPr>
                        <a:t>Inverse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Cmd+Shift+I</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656339692"/>
                  </a:ext>
                </a:extLst>
              </a:tr>
              <a:tr h="238315">
                <a:tc>
                  <a:txBody>
                    <a:bodyPr/>
                    <a:lstStyle/>
                    <a:p>
                      <a:pPr>
                        <a:lnSpc>
                          <a:spcPct val="107000"/>
                        </a:lnSpc>
                        <a:spcAft>
                          <a:spcPts val="0"/>
                        </a:spcAft>
                      </a:pPr>
                      <a:r>
                        <a:rPr lang="tr-TR" sz="1050">
                          <a:effectLst/>
                        </a:rPr>
                        <a:t>Feather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Ctrl+Alt+D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Cmd+Option+D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408386024"/>
                  </a:ext>
                </a:extLst>
              </a:tr>
              <a:tr h="238315">
                <a:tc>
                  <a:txBody>
                    <a:bodyPr/>
                    <a:lstStyle/>
                    <a:p>
                      <a:pPr>
                        <a:lnSpc>
                          <a:spcPct val="107000"/>
                        </a:lnSpc>
                        <a:spcAft>
                          <a:spcPts val="0"/>
                        </a:spcAft>
                      </a:pPr>
                      <a:r>
                        <a:rPr lang="tr-TR" sz="1050" dirty="0" err="1">
                          <a:effectLst/>
                        </a:rPr>
                        <a:t>Bring</a:t>
                      </a:r>
                      <a:r>
                        <a:rPr lang="tr-TR" sz="1050" dirty="0">
                          <a:effectLst/>
                        </a:rPr>
                        <a:t> </a:t>
                      </a:r>
                      <a:r>
                        <a:rPr lang="tr-TR" sz="1050" dirty="0" err="1">
                          <a:effectLst/>
                        </a:rPr>
                        <a:t>Forward</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231941033"/>
                  </a:ext>
                </a:extLst>
              </a:tr>
              <a:tr h="238315">
                <a:tc>
                  <a:txBody>
                    <a:bodyPr/>
                    <a:lstStyle/>
                    <a:p>
                      <a:pPr>
                        <a:lnSpc>
                          <a:spcPct val="107000"/>
                        </a:lnSpc>
                        <a:spcAft>
                          <a:spcPts val="0"/>
                        </a:spcAft>
                      </a:pPr>
                      <a:r>
                        <a:rPr lang="tr-TR" sz="1050">
                          <a:effectLst/>
                        </a:rPr>
                        <a:t>Send Backward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834767408"/>
                  </a:ext>
                </a:extLst>
              </a:tr>
              <a:tr h="238315">
                <a:tc>
                  <a:txBody>
                    <a:bodyPr/>
                    <a:lstStyle/>
                    <a:p>
                      <a:pPr>
                        <a:lnSpc>
                          <a:spcPct val="107000"/>
                        </a:lnSpc>
                        <a:spcAft>
                          <a:spcPts val="0"/>
                        </a:spcAft>
                      </a:pPr>
                      <a:r>
                        <a:rPr lang="tr-TR" sz="1050" dirty="0" err="1">
                          <a:effectLst/>
                        </a:rPr>
                        <a:t>Merge</a:t>
                      </a:r>
                      <a:r>
                        <a:rPr lang="tr-TR" sz="1050" dirty="0">
                          <a:effectLst/>
                        </a:rPr>
                        <a:t> </a:t>
                      </a:r>
                      <a:r>
                        <a:rPr lang="tr-TR" sz="1050" dirty="0" err="1">
                          <a:effectLst/>
                        </a:rPr>
                        <a:t>Layers</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791858361"/>
                  </a:ext>
                </a:extLst>
              </a:tr>
              <a:tr h="238315">
                <a:tc>
                  <a:txBody>
                    <a:bodyPr/>
                    <a:lstStyle/>
                    <a:p>
                      <a:pPr>
                        <a:lnSpc>
                          <a:spcPct val="107000"/>
                        </a:lnSpc>
                        <a:spcAft>
                          <a:spcPts val="0"/>
                        </a:spcAft>
                      </a:pPr>
                      <a:r>
                        <a:rPr lang="tr-TR" sz="1050">
                          <a:effectLst/>
                        </a:rPr>
                        <a:t>Merge Visible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Ctrl+Shift+E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Cmd+Shift+E</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196300661"/>
                  </a:ext>
                </a:extLst>
              </a:tr>
            </a:tbl>
          </a:graphicData>
        </a:graphic>
      </p:graphicFrame>
    </p:spTree>
    <p:extLst>
      <p:ext uri="{BB962C8B-B14F-4D97-AF65-F5344CB8AC3E}">
        <p14:creationId xmlns:p14="http://schemas.microsoft.com/office/powerpoint/2010/main" val="479290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a:t>
            </a:r>
            <a:r>
              <a:rPr lang="tr-TR" dirty="0" err="1"/>
              <a:t>Kısayolları</a:t>
            </a:r>
            <a:r>
              <a:rPr lang="tr-TR" dirty="0"/>
              <a:t> [3]</a:t>
            </a:r>
            <a:endParaRPr lang="tr-TR" dirty="0"/>
          </a:p>
        </p:txBody>
      </p:sp>
      <p:sp>
        <p:nvSpPr>
          <p:cNvPr id="10" name="Dikdörtgen 9"/>
          <p:cNvSpPr/>
          <p:nvPr/>
        </p:nvSpPr>
        <p:spPr>
          <a:xfrm>
            <a:off x="745260" y="1737360"/>
            <a:ext cx="1268296" cy="369332"/>
          </a:xfrm>
          <a:prstGeom prst="rect">
            <a:avLst/>
          </a:prstGeom>
        </p:spPr>
        <p:txBody>
          <a:bodyPr wrap="none">
            <a:spAutoFit/>
          </a:bodyPr>
          <a:lstStyle/>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Filtre / </a:t>
            </a:r>
            <a:r>
              <a:rPr lang="tr-TR" spc="-50" dirty="0" err="1">
                <a:solidFill>
                  <a:schemeClr val="bg2">
                    <a:lumMod val="25000"/>
                  </a:schemeClr>
                </a:solidFill>
                <a:latin typeface="Times New Roman" panose="02020603050405020304" pitchFamily="18" charset="0"/>
                <a:ea typeface="+mj-ea"/>
                <a:cs typeface="Times New Roman" panose="02020603050405020304" pitchFamily="18" charset="0"/>
              </a:rPr>
              <a:t>Filter</a:t>
            </a:r>
            <a:endParaRPr lang="tr-TR" spc="-50" dirty="0">
              <a:solidFill>
                <a:schemeClr val="bg2">
                  <a:lumMod val="25000"/>
                </a:schemeClr>
              </a:solidFill>
              <a:latin typeface="Times New Roman" panose="02020603050405020304" pitchFamily="18" charset="0"/>
              <a:ea typeface="+mj-ea"/>
              <a:cs typeface="Times New Roman" panose="02020603050405020304" pitchFamily="18" charset="0"/>
            </a:endParaRPr>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30973720"/>
              </p:ext>
            </p:extLst>
          </p:nvPr>
        </p:nvGraphicFramePr>
        <p:xfrm>
          <a:off x="839788" y="2180003"/>
          <a:ext cx="7742238" cy="1008114"/>
        </p:xfrm>
        <a:graphic>
          <a:graphicData uri="http://schemas.openxmlformats.org/drawingml/2006/table">
            <a:tbl>
              <a:tblPr firstRow="1" firstCol="1" bandRow="1">
                <a:tableStyleId>{5C22544A-7EE6-4342-B048-85BDC9FD1C3A}</a:tableStyleId>
              </a:tblPr>
              <a:tblGrid>
                <a:gridCol w="2580746">
                  <a:extLst>
                    <a:ext uri="{9D8B030D-6E8A-4147-A177-3AD203B41FA5}">
                      <a16:colId xmlns:a16="http://schemas.microsoft.com/office/drawing/2014/main" val="1063692252"/>
                    </a:ext>
                  </a:extLst>
                </a:gridCol>
                <a:gridCol w="2580746">
                  <a:extLst>
                    <a:ext uri="{9D8B030D-6E8A-4147-A177-3AD203B41FA5}">
                      <a16:colId xmlns:a16="http://schemas.microsoft.com/office/drawing/2014/main" val="2390480811"/>
                    </a:ext>
                  </a:extLst>
                </a:gridCol>
                <a:gridCol w="2580746">
                  <a:extLst>
                    <a:ext uri="{9D8B030D-6E8A-4147-A177-3AD203B41FA5}">
                      <a16:colId xmlns:a16="http://schemas.microsoft.com/office/drawing/2014/main" val="28759377"/>
                    </a:ext>
                  </a:extLst>
                </a:gridCol>
              </a:tblGrid>
              <a:tr h="336038">
                <a:tc>
                  <a:txBody>
                    <a:bodyPr/>
                    <a:lstStyle/>
                    <a:p>
                      <a:pPr>
                        <a:lnSpc>
                          <a:spcPct val="107000"/>
                        </a:lnSpc>
                        <a:spcAft>
                          <a:spcPts val="0"/>
                        </a:spcAft>
                      </a:pPr>
                      <a:r>
                        <a:rPr lang="tr-TR" sz="1050">
                          <a:effectLst/>
                        </a:rPr>
                        <a:t>İşlev</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Windows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Mac</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915558314"/>
                  </a:ext>
                </a:extLst>
              </a:tr>
              <a:tr h="336038">
                <a:tc>
                  <a:txBody>
                    <a:bodyPr/>
                    <a:lstStyle/>
                    <a:p>
                      <a:pPr>
                        <a:lnSpc>
                          <a:spcPct val="107000"/>
                        </a:lnSpc>
                        <a:spcAft>
                          <a:spcPts val="0"/>
                        </a:spcAft>
                      </a:pPr>
                      <a:r>
                        <a:rPr lang="tr-TR" sz="1050">
                          <a:effectLst/>
                        </a:rPr>
                        <a:t>Son Filter’i tekrarla / Last Filter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Ctrl+F</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Cmd+F</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217104108"/>
                  </a:ext>
                </a:extLst>
              </a:tr>
              <a:tr h="336038">
                <a:tc>
                  <a:txBody>
                    <a:bodyPr/>
                    <a:lstStyle/>
                    <a:p>
                      <a:pPr>
                        <a:lnSpc>
                          <a:spcPct val="107000"/>
                        </a:lnSpc>
                        <a:spcAft>
                          <a:spcPts val="0"/>
                        </a:spcAft>
                      </a:pPr>
                      <a:r>
                        <a:rPr lang="tr-TR" sz="1050">
                          <a:effectLst/>
                        </a:rPr>
                        <a:t>Fade</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Ctrl+Shift+F</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Cmd+Shift+F</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461508872"/>
                  </a:ext>
                </a:extLst>
              </a:tr>
            </a:tbl>
          </a:graphicData>
        </a:graphic>
      </p:graphicFrame>
    </p:spTree>
    <p:extLst>
      <p:ext uri="{BB962C8B-B14F-4D97-AF65-F5344CB8AC3E}">
        <p14:creationId xmlns:p14="http://schemas.microsoft.com/office/powerpoint/2010/main" val="3158673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a:t>
            </a:r>
            <a:r>
              <a:rPr lang="tr-TR" dirty="0" err="1"/>
              <a:t>Kısayolları</a:t>
            </a:r>
            <a:r>
              <a:rPr lang="tr-TR" dirty="0"/>
              <a:t> [3]</a:t>
            </a:r>
            <a:endParaRPr lang="tr-TR" dirty="0"/>
          </a:p>
        </p:txBody>
      </p:sp>
      <p:sp>
        <p:nvSpPr>
          <p:cNvPr id="10" name="Dikdörtgen 9"/>
          <p:cNvSpPr/>
          <p:nvPr/>
        </p:nvSpPr>
        <p:spPr>
          <a:xfrm>
            <a:off x="745260" y="1737360"/>
            <a:ext cx="1641411" cy="369332"/>
          </a:xfrm>
          <a:prstGeom prst="rect">
            <a:avLst/>
          </a:prstGeom>
        </p:spPr>
        <p:txBody>
          <a:bodyPr wrap="none">
            <a:spAutoFit/>
          </a:bodyPr>
          <a:lstStyle/>
          <a:p>
            <a:r>
              <a:rPr lang="tr-TR" spc="-50" dirty="0">
                <a:solidFill>
                  <a:schemeClr val="bg2">
                    <a:lumMod val="25000"/>
                  </a:schemeClr>
                </a:solidFill>
                <a:latin typeface="Times New Roman" panose="02020603050405020304" pitchFamily="18" charset="0"/>
                <a:ea typeface="+mj-ea"/>
                <a:cs typeface="Times New Roman" panose="02020603050405020304" pitchFamily="18" charset="0"/>
              </a:rPr>
              <a:t>Görünüm / </a:t>
            </a:r>
            <a:r>
              <a:rPr lang="tr-TR" spc="-50" dirty="0" err="1">
                <a:solidFill>
                  <a:schemeClr val="bg2">
                    <a:lumMod val="25000"/>
                  </a:schemeClr>
                </a:solidFill>
                <a:latin typeface="Times New Roman" panose="02020603050405020304" pitchFamily="18" charset="0"/>
                <a:ea typeface="+mj-ea"/>
                <a:cs typeface="Times New Roman" panose="02020603050405020304" pitchFamily="18" charset="0"/>
              </a:rPr>
              <a:t>View</a:t>
            </a:r>
            <a:endParaRPr lang="tr-TR" spc="-50" dirty="0">
              <a:solidFill>
                <a:schemeClr val="bg2">
                  <a:lumMod val="25000"/>
                </a:schemeClr>
              </a:solidFill>
              <a:latin typeface="Times New Roman" panose="02020603050405020304" pitchFamily="18" charset="0"/>
              <a:ea typeface="+mj-ea"/>
              <a:cs typeface="Times New Roman" panose="02020603050405020304" pitchFamily="18"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723329543"/>
              </p:ext>
            </p:extLst>
          </p:nvPr>
        </p:nvGraphicFramePr>
        <p:xfrm>
          <a:off x="839788" y="2106692"/>
          <a:ext cx="10058400" cy="3257130"/>
        </p:xfrm>
        <a:graphic>
          <a:graphicData uri="http://schemas.openxmlformats.org/drawingml/2006/table">
            <a:tbl>
              <a:tblPr firstRow="1" firstCol="1" bandRow="1">
                <a:tableStyleId>{5C22544A-7EE6-4342-B048-85BDC9FD1C3A}</a:tableStyleId>
              </a:tblPr>
              <a:tblGrid>
                <a:gridCol w="3352800">
                  <a:extLst>
                    <a:ext uri="{9D8B030D-6E8A-4147-A177-3AD203B41FA5}">
                      <a16:colId xmlns:a16="http://schemas.microsoft.com/office/drawing/2014/main" val="2130113658"/>
                    </a:ext>
                  </a:extLst>
                </a:gridCol>
                <a:gridCol w="3352800">
                  <a:extLst>
                    <a:ext uri="{9D8B030D-6E8A-4147-A177-3AD203B41FA5}">
                      <a16:colId xmlns:a16="http://schemas.microsoft.com/office/drawing/2014/main" val="1701331103"/>
                    </a:ext>
                  </a:extLst>
                </a:gridCol>
                <a:gridCol w="3352800">
                  <a:extLst>
                    <a:ext uri="{9D8B030D-6E8A-4147-A177-3AD203B41FA5}">
                      <a16:colId xmlns:a16="http://schemas.microsoft.com/office/drawing/2014/main" val="3299635513"/>
                    </a:ext>
                  </a:extLst>
                </a:gridCol>
              </a:tblGrid>
              <a:tr h="217142">
                <a:tc>
                  <a:txBody>
                    <a:bodyPr/>
                    <a:lstStyle/>
                    <a:p>
                      <a:pPr>
                        <a:lnSpc>
                          <a:spcPct val="107000"/>
                        </a:lnSpc>
                        <a:spcAft>
                          <a:spcPts val="0"/>
                        </a:spcAft>
                      </a:pPr>
                      <a:r>
                        <a:rPr lang="tr-TR" sz="1050" dirty="0">
                          <a:effectLst/>
                        </a:rPr>
                        <a:t>İşlev</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Windows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Mac</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099645274"/>
                  </a:ext>
                </a:extLst>
              </a:tr>
              <a:tr h="217142">
                <a:tc>
                  <a:txBody>
                    <a:bodyPr/>
                    <a:lstStyle/>
                    <a:p>
                      <a:pPr>
                        <a:lnSpc>
                          <a:spcPct val="107000"/>
                        </a:lnSpc>
                        <a:spcAft>
                          <a:spcPts val="0"/>
                        </a:spcAft>
                      </a:pPr>
                      <a:r>
                        <a:rPr lang="tr-TR" sz="1050">
                          <a:effectLst/>
                        </a:rPr>
                        <a:t>Preview CMYK</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Ctrl+Y</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Cmd+Y</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467911209"/>
                  </a:ext>
                </a:extLst>
              </a:tr>
              <a:tr h="217142">
                <a:tc>
                  <a:txBody>
                    <a:bodyPr/>
                    <a:lstStyle/>
                    <a:p>
                      <a:pPr>
                        <a:lnSpc>
                          <a:spcPct val="107000"/>
                        </a:lnSpc>
                        <a:spcAft>
                          <a:spcPts val="0"/>
                        </a:spcAft>
                      </a:pPr>
                      <a:r>
                        <a:rPr lang="tr-TR" sz="1050">
                          <a:effectLst/>
                        </a:rPr>
                        <a:t>Gamut Warning</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Ctrl+Shift+Y</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Cmd+Shift+Y</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524003359"/>
                  </a:ext>
                </a:extLst>
              </a:tr>
              <a:tr h="217142">
                <a:tc>
                  <a:txBody>
                    <a:bodyPr/>
                    <a:lstStyle/>
                    <a:p>
                      <a:pPr>
                        <a:lnSpc>
                          <a:spcPct val="107000"/>
                        </a:lnSpc>
                        <a:spcAft>
                          <a:spcPts val="0"/>
                        </a:spcAft>
                      </a:pPr>
                      <a:r>
                        <a:rPr lang="tr-TR" sz="1050">
                          <a:effectLst/>
                        </a:rPr>
                        <a:t>Zoom In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1964861"/>
                  </a:ext>
                </a:extLst>
              </a:tr>
              <a:tr h="217142">
                <a:tc>
                  <a:txBody>
                    <a:bodyPr/>
                    <a:lstStyle/>
                    <a:p>
                      <a:pPr>
                        <a:lnSpc>
                          <a:spcPct val="107000"/>
                        </a:lnSpc>
                        <a:spcAft>
                          <a:spcPts val="0"/>
                        </a:spcAft>
                      </a:pPr>
                      <a:r>
                        <a:rPr lang="tr-TR" sz="1050">
                          <a:effectLst/>
                        </a:rPr>
                        <a:t>Zoom Out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997090205"/>
                  </a:ext>
                </a:extLst>
              </a:tr>
              <a:tr h="217142">
                <a:tc>
                  <a:txBody>
                    <a:bodyPr/>
                    <a:lstStyle/>
                    <a:p>
                      <a:pPr>
                        <a:lnSpc>
                          <a:spcPct val="107000"/>
                        </a:lnSpc>
                        <a:spcAft>
                          <a:spcPts val="0"/>
                        </a:spcAft>
                      </a:pPr>
                      <a:r>
                        <a:rPr lang="tr-TR" sz="1050">
                          <a:effectLst/>
                        </a:rPr>
                        <a:t>Fit on Screen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4235766061"/>
                  </a:ext>
                </a:extLst>
              </a:tr>
              <a:tr h="217142">
                <a:tc>
                  <a:txBody>
                    <a:bodyPr/>
                    <a:lstStyle/>
                    <a:p>
                      <a:pPr>
                        <a:lnSpc>
                          <a:spcPct val="107000"/>
                        </a:lnSpc>
                        <a:spcAft>
                          <a:spcPts val="0"/>
                        </a:spcAft>
                      </a:pPr>
                      <a:r>
                        <a:rPr lang="tr-TR" sz="1050">
                          <a:effectLst/>
                        </a:rPr>
                        <a:t>Actual Pixels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Ctrl+Alt+0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Cmd+Alt+0</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082650142"/>
                  </a:ext>
                </a:extLst>
              </a:tr>
              <a:tr h="217142">
                <a:tc>
                  <a:txBody>
                    <a:bodyPr/>
                    <a:lstStyle/>
                    <a:p>
                      <a:pPr>
                        <a:lnSpc>
                          <a:spcPct val="107000"/>
                        </a:lnSpc>
                        <a:spcAft>
                          <a:spcPts val="0"/>
                        </a:spcAft>
                      </a:pPr>
                      <a:r>
                        <a:rPr lang="tr-TR" sz="1050">
                          <a:effectLst/>
                        </a:rPr>
                        <a:t>Hide Edges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Ctrl+H</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Cmd+H</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407610521"/>
                  </a:ext>
                </a:extLst>
              </a:tr>
              <a:tr h="217142">
                <a:tc>
                  <a:txBody>
                    <a:bodyPr/>
                    <a:lstStyle/>
                    <a:p>
                      <a:pPr>
                        <a:lnSpc>
                          <a:spcPct val="107000"/>
                        </a:lnSpc>
                        <a:spcAft>
                          <a:spcPts val="0"/>
                        </a:spcAft>
                      </a:pPr>
                      <a:r>
                        <a:rPr lang="tr-TR" sz="1050">
                          <a:effectLst/>
                        </a:rPr>
                        <a:t>Hide Path</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Ctrl+Shift+H</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Cmd+Shift+H</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4049411891"/>
                  </a:ext>
                </a:extLst>
              </a:tr>
              <a:tr h="217142">
                <a:tc>
                  <a:txBody>
                    <a:bodyPr/>
                    <a:lstStyle/>
                    <a:p>
                      <a:pPr>
                        <a:lnSpc>
                          <a:spcPct val="107000"/>
                        </a:lnSpc>
                        <a:spcAft>
                          <a:spcPts val="0"/>
                        </a:spcAft>
                      </a:pPr>
                      <a:r>
                        <a:rPr lang="tr-TR" sz="1050">
                          <a:effectLst/>
                        </a:rPr>
                        <a:t>Show Rulers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Cmd+R</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007446510"/>
                  </a:ext>
                </a:extLst>
              </a:tr>
              <a:tr h="217142">
                <a:tc>
                  <a:txBody>
                    <a:bodyPr/>
                    <a:lstStyle/>
                    <a:p>
                      <a:pPr>
                        <a:lnSpc>
                          <a:spcPct val="107000"/>
                        </a:lnSpc>
                        <a:spcAft>
                          <a:spcPts val="0"/>
                        </a:spcAft>
                      </a:pPr>
                      <a:r>
                        <a:rPr lang="tr-TR" sz="1050">
                          <a:effectLst/>
                        </a:rPr>
                        <a:t>Snap</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923267163"/>
                  </a:ext>
                </a:extLst>
              </a:tr>
              <a:tr h="217142">
                <a:tc>
                  <a:txBody>
                    <a:bodyPr/>
                    <a:lstStyle/>
                    <a:p>
                      <a:pPr>
                        <a:lnSpc>
                          <a:spcPct val="107000"/>
                        </a:lnSpc>
                        <a:spcAft>
                          <a:spcPts val="0"/>
                        </a:spcAft>
                      </a:pPr>
                      <a:r>
                        <a:rPr lang="tr-TR" sz="1050">
                          <a:effectLst/>
                        </a:rPr>
                        <a:t>Target Path</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Ctrl+Shift+H;</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Cmd+Shift+H;</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1118642541"/>
                  </a:ext>
                </a:extLst>
              </a:tr>
              <a:tr h="217142">
                <a:tc>
                  <a:txBody>
                    <a:bodyPr/>
                    <a:lstStyle/>
                    <a:p>
                      <a:pPr>
                        <a:lnSpc>
                          <a:spcPct val="107000"/>
                        </a:lnSpc>
                        <a:spcAft>
                          <a:spcPts val="0"/>
                        </a:spcAft>
                      </a:pPr>
                      <a:r>
                        <a:rPr lang="tr-TR" sz="1050">
                          <a:effectLst/>
                        </a:rPr>
                        <a:t>Lock Guides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Ctrl+Alt+;</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Cmd+Option+;</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835351095"/>
                  </a:ext>
                </a:extLst>
              </a:tr>
              <a:tr h="217142">
                <a:tc>
                  <a:txBody>
                    <a:bodyPr/>
                    <a:lstStyle/>
                    <a:p>
                      <a:pPr>
                        <a:lnSpc>
                          <a:spcPct val="107000"/>
                        </a:lnSpc>
                        <a:spcAft>
                          <a:spcPts val="0"/>
                        </a:spcAft>
                      </a:pPr>
                      <a:r>
                        <a:rPr lang="tr-TR" sz="1050">
                          <a:effectLst/>
                        </a:rPr>
                        <a:t>Show Guides</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Ctrl+’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Cmd+’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2273235610"/>
                  </a:ext>
                </a:extLst>
              </a:tr>
              <a:tr h="217142">
                <a:tc>
                  <a:txBody>
                    <a:bodyPr/>
                    <a:lstStyle/>
                    <a:p>
                      <a:pPr>
                        <a:lnSpc>
                          <a:spcPct val="107000"/>
                        </a:lnSpc>
                        <a:spcAft>
                          <a:spcPts val="0"/>
                        </a:spcAft>
                      </a:pPr>
                      <a:r>
                        <a:rPr lang="tr-TR" sz="1050">
                          <a:effectLst/>
                        </a:rPr>
                        <a:t>Show Grid</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a:effectLst/>
                        </a:rPr>
                        <a:t>Alt+Ctrl+’</a:t>
                      </a: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tc>
                  <a:txBody>
                    <a:bodyPr/>
                    <a:lstStyle/>
                    <a:p>
                      <a:pPr>
                        <a:lnSpc>
                          <a:spcPct val="107000"/>
                        </a:lnSpc>
                        <a:spcAft>
                          <a:spcPts val="0"/>
                        </a:spcAft>
                      </a:pPr>
                      <a:r>
                        <a:rPr lang="tr-TR" sz="1050" dirty="0" err="1">
                          <a:effectLst/>
                        </a:rPr>
                        <a:t>Option+Ctrl</a:t>
                      </a:r>
                      <a:r>
                        <a:rPr lang="tr-TR" sz="1050" dirty="0">
                          <a:effectLst/>
                        </a:rPr>
                        <a:t>+’</a:t>
                      </a: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108000" marR="0" marT="0" marB="0" anchor="ctr"/>
                </a:tc>
                <a:extLst>
                  <a:ext uri="{0D108BD9-81ED-4DB2-BD59-A6C34878D82A}">
                    <a16:rowId xmlns:a16="http://schemas.microsoft.com/office/drawing/2014/main" val="3323307244"/>
                  </a:ext>
                </a:extLst>
              </a:tr>
            </a:tbl>
          </a:graphicData>
        </a:graphic>
      </p:graphicFrame>
    </p:spTree>
    <p:extLst>
      <p:ext uri="{BB962C8B-B14F-4D97-AF65-F5344CB8AC3E}">
        <p14:creationId xmlns:p14="http://schemas.microsoft.com/office/powerpoint/2010/main" val="20094238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smtClean="0"/>
              <a:t>[1] Özer T.  2009 Grafik </a:t>
            </a:r>
            <a:r>
              <a:rPr lang="tr-TR" dirty="0"/>
              <a:t>ve Animasyon ders </a:t>
            </a:r>
            <a:r>
              <a:rPr lang="tr-TR" dirty="0" smtClean="0"/>
              <a:t>notları</a:t>
            </a:r>
          </a:p>
          <a:p>
            <a:r>
              <a:rPr lang="tr-TR" dirty="0" smtClean="0"/>
              <a:t>[2] </a:t>
            </a:r>
            <a:r>
              <a:rPr lang="tr-TR" dirty="0" err="1" smtClean="0"/>
              <a:t>Gökcan</a:t>
            </a:r>
            <a:r>
              <a:rPr lang="tr-TR" dirty="0" smtClean="0"/>
              <a:t> A.O. 2013 </a:t>
            </a:r>
            <a:r>
              <a:rPr lang="tr-TR" dirty="0" err="1"/>
              <a:t>PhotoShop</a:t>
            </a:r>
            <a:r>
              <a:rPr lang="tr-TR" dirty="0"/>
              <a:t> CS5 Araçları </a:t>
            </a:r>
            <a:endParaRPr lang="tr-TR" dirty="0" smtClean="0"/>
          </a:p>
          <a:p>
            <a:r>
              <a:rPr lang="tr-TR" dirty="0"/>
              <a:t>[3] </a:t>
            </a:r>
            <a:r>
              <a:rPr lang="tr-TR" dirty="0" err="1"/>
              <a:t>Adobe</a:t>
            </a:r>
            <a:r>
              <a:rPr lang="tr-TR" dirty="0"/>
              <a:t> </a:t>
            </a:r>
            <a:r>
              <a:rPr lang="tr-TR" dirty="0" err="1" smtClean="0"/>
              <a:t>Photoshop’ta</a:t>
            </a:r>
            <a:r>
              <a:rPr lang="tr-TR" dirty="0" smtClean="0"/>
              <a:t> </a:t>
            </a:r>
            <a:r>
              <a:rPr lang="tr-TR" dirty="0"/>
              <a:t>varsayılan klavye </a:t>
            </a:r>
            <a:r>
              <a:rPr lang="tr-TR" dirty="0" err="1"/>
              <a:t>kısayolları</a:t>
            </a:r>
            <a:r>
              <a:rPr lang="tr-TR" dirty="0" smtClean="0"/>
              <a:t> , Erişim Tarihi 16.11.2017, </a:t>
            </a:r>
          </a:p>
          <a:p>
            <a:r>
              <a:rPr lang="tr-TR" dirty="0" smtClean="0">
                <a:hlinkClick r:id="rId2"/>
              </a:rPr>
              <a:t>https</a:t>
            </a:r>
            <a:r>
              <a:rPr lang="tr-TR" dirty="0">
                <a:hlinkClick r:id="rId2"/>
              </a:rPr>
              <a:t>://</a:t>
            </a:r>
            <a:r>
              <a:rPr lang="tr-TR" dirty="0" smtClean="0">
                <a:hlinkClick r:id="rId2"/>
              </a:rPr>
              <a:t>helpx.adobe.com/tr/photoshop/using/default-keyboard-shortcuts.html</a:t>
            </a:r>
            <a:endParaRPr lang="tr-TR" dirty="0" smtClean="0"/>
          </a:p>
          <a:p>
            <a:endParaRPr lang="tr-TR" dirty="0"/>
          </a:p>
        </p:txBody>
      </p:sp>
    </p:spTree>
    <p:extLst>
      <p:ext uri="{BB962C8B-B14F-4D97-AF65-F5344CB8AC3E}">
        <p14:creationId xmlns:p14="http://schemas.microsoft.com/office/powerpoint/2010/main" val="2220567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2.1.2. Seçim Araçları </a:t>
            </a:r>
            <a:r>
              <a:rPr lang="tr-TR" dirty="0" smtClean="0"/>
              <a:t> - </a:t>
            </a:r>
            <a:r>
              <a:rPr lang="tr-TR" dirty="0" err="1" smtClean="0"/>
              <a:t>Marquee</a:t>
            </a:r>
            <a:endParaRPr lang="tr-TR" dirty="0"/>
          </a:p>
        </p:txBody>
      </p:sp>
      <p:sp>
        <p:nvSpPr>
          <p:cNvPr id="3" name="İçerik Yer Tutucusu 2"/>
          <p:cNvSpPr>
            <a:spLocks noGrp="1"/>
          </p:cNvSpPr>
          <p:nvPr>
            <p:ph idx="1"/>
          </p:nvPr>
        </p:nvSpPr>
        <p:spPr>
          <a:xfrm>
            <a:off x="5776686" y="1923245"/>
            <a:ext cx="5611223" cy="4023360"/>
          </a:xfrm>
        </p:spPr>
        <p:txBody>
          <a:bodyPr/>
          <a:lstStyle/>
          <a:p>
            <a:r>
              <a:rPr lang="tr-TR" dirty="0"/>
              <a:t>Araç kutusunun ilk bölümünde bulunan ve seçme amaçlı kullanılan araçlardır. Bu bölümdeki seçim araçları üç çeşittir. </a:t>
            </a:r>
            <a:r>
              <a:rPr lang="tr-TR" dirty="0" err="1"/>
              <a:t>Marquee</a:t>
            </a:r>
            <a:r>
              <a:rPr lang="tr-TR" dirty="0"/>
              <a:t>, </a:t>
            </a:r>
            <a:r>
              <a:rPr lang="tr-TR" dirty="0" err="1"/>
              <a:t>Lasso</a:t>
            </a:r>
            <a:r>
              <a:rPr lang="tr-TR" dirty="0"/>
              <a:t> (Kement) ve </a:t>
            </a:r>
            <a:r>
              <a:rPr lang="tr-TR" dirty="0" smtClean="0"/>
              <a:t>Magic </a:t>
            </a:r>
            <a:r>
              <a:rPr lang="tr-TR" dirty="0" err="1"/>
              <a:t>Wand</a:t>
            </a:r>
            <a:r>
              <a:rPr lang="tr-TR" dirty="0"/>
              <a:t> (Sihirli </a:t>
            </a:r>
            <a:r>
              <a:rPr lang="tr-TR" dirty="0" smtClean="0"/>
              <a:t>Değnek</a:t>
            </a:r>
            <a:r>
              <a:rPr lang="tr-TR" dirty="0"/>
              <a:t>) araçlarıdır. </a:t>
            </a:r>
            <a:endParaRPr lang="tr-TR" dirty="0" smtClean="0"/>
          </a:p>
          <a:p>
            <a:r>
              <a:rPr lang="tr-TR" dirty="0" err="1" smtClean="0"/>
              <a:t>Marquee</a:t>
            </a:r>
            <a:r>
              <a:rPr lang="tr-TR" dirty="0" smtClean="0"/>
              <a:t> Aracı : Dörtgen ve eliptik alan seçmek için kullanılır. </a:t>
            </a:r>
            <a:r>
              <a:rPr lang="tr-TR" dirty="0" err="1" smtClean="0"/>
              <a:t>Shift</a:t>
            </a:r>
            <a:r>
              <a:rPr lang="tr-TR" dirty="0" smtClean="0"/>
              <a:t> tuşuna basarak kullandığımızda kare ve </a:t>
            </a:r>
            <a:r>
              <a:rPr lang="tr-TR" dirty="0"/>
              <a:t>daire alan seçeriz. Ayrıca </a:t>
            </a:r>
            <a:r>
              <a:rPr lang="tr-TR" dirty="0" err="1" smtClean="0"/>
              <a:t>Single</a:t>
            </a:r>
            <a:r>
              <a:rPr lang="tr-TR" dirty="0" smtClean="0"/>
              <a:t> </a:t>
            </a:r>
            <a:r>
              <a:rPr lang="tr-TR" dirty="0" err="1" smtClean="0"/>
              <a:t>Row</a:t>
            </a:r>
            <a:r>
              <a:rPr lang="tr-TR" dirty="0" smtClean="0"/>
              <a:t> ve </a:t>
            </a:r>
            <a:r>
              <a:rPr lang="tr-TR" dirty="0" err="1" smtClean="0"/>
              <a:t>Single</a:t>
            </a:r>
            <a:r>
              <a:rPr lang="tr-TR" dirty="0" smtClean="0"/>
              <a:t> </a:t>
            </a:r>
            <a:r>
              <a:rPr lang="tr-TR" dirty="0" err="1" smtClean="0"/>
              <a:t>Column</a:t>
            </a:r>
            <a:r>
              <a:rPr lang="tr-TR" dirty="0" smtClean="0"/>
              <a:t> araçları dikey </a:t>
            </a:r>
            <a:r>
              <a:rPr lang="tr-TR" dirty="0"/>
              <a:t>ve yatay çizgi şeklinde alan seçmek için kullanılır. </a:t>
            </a:r>
          </a:p>
        </p:txBody>
      </p:sp>
      <p:grpSp>
        <p:nvGrpSpPr>
          <p:cNvPr id="7" name="Grup 6"/>
          <p:cNvGrpSpPr/>
          <p:nvPr/>
        </p:nvGrpSpPr>
        <p:grpSpPr>
          <a:xfrm>
            <a:off x="420913" y="1845734"/>
            <a:ext cx="5355773" cy="4337352"/>
            <a:chOff x="348342" y="2187302"/>
            <a:chExt cx="5021943" cy="3876910"/>
          </a:xfrm>
        </p:grpSpPr>
        <p:pic>
          <p:nvPicPr>
            <p:cNvPr id="5" name="Resim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48342" y="4054710"/>
              <a:ext cx="2464216" cy="1880424"/>
            </a:xfrm>
            <a:prstGeom prst="rect">
              <a:avLst/>
            </a:prstGeom>
          </p:spPr>
        </p:pic>
        <p:pic>
          <p:nvPicPr>
            <p:cNvPr id="6" name="Resim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751216" y="4120750"/>
              <a:ext cx="2619069" cy="1943462"/>
            </a:xfrm>
            <a:prstGeom prst="rect">
              <a:avLst/>
            </a:prstGeom>
          </p:spPr>
        </p:pic>
        <p:pic>
          <p:nvPicPr>
            <p:cNvPr id="4" name="Resim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48342" y="2187302"/>
              <a:ext cx="5021943" cy="1933448"/>
            </a:xfrm>
            <a:prstGeom prst="rect">
              <a:avLst/>
            </a:prstGeom>
          </p:spPr>
        </p:pic>
      </p:grpSp>
    </p:spTree>
    <p:extLst>
      <p:ext uri="{BB962C8B-B14F-4D97-AF65-F5344CB8AC3E}">
        <p14:creationId xmlns:p14="http://schemas.microsoft.com/office/powerpoint/2010/main" val="3695781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2.1.2. Seçim </a:t>
            </a:r>
            <a:r>
              <a:rPr lang="tr-TR" dirty="0" smtClean="0"/>
              <a:t>Araçları Seçenekleri</a:t>
            </a:r>
            <a:endParaRPr lang="tr-TR" dirty="0"/>
          </a:p>
        </p:txBody>
      </p:sp>
      <p:sp>
        <p:nvSpPr>
          <p:cNvPr id="3" name="İçerik Yer Tutucusu 2"/>
          <p:cNvSpPr>
            <a:spLocks noGrp="1"/>
          </p:cNvSpPr>
          <p:nvPr>
            <p:ph idx="1"/>
          </p:nvPr>
        </p:nvSpPr>
        <p:spPr>
          <a:xfrm>
            <a:off x="798226" y="1923245"/>
            <a:ext cx="10589684" cy="822808"/>
          </a:xfrm>
        </p:spPr>
        <p:txBody>
          <a:bodyPr/>
          <a:lstStyle/>
          <a:p>
            <a:pPr>
              <a:lnSpc>
                <a:spcPct val="100000"/>
              </a:lnSpc>
              <a:spcBef>
                <a:spcPts val="0"/>
              </a:spcBef>
              <a:spcAft>
                <a:spcPts val="0"/>
              </a:spcAft>
            </a:pPr>
            <a:r>
              <a:rPr lang="tr-TR" dirty="0" smtClean="0"/>
              <a:t>Seçenekler </a:t>
            </a:r>
            <a:r>
              <a:rPr lang="tr-TR" dirty="0"/>
              <a:t>çubuğunda yer alan özellikler seçilen düğmeye göre değişir. Eğer araç seçenekler</a:t>
            </a:r>
          </a:p>
          <a:p>
            <a:pPr>
              <a:lnSpc>
                <a:spcPct val="100000"/>
              </a:lnSpc>
              <a:spcBef>
                <a:spcPts val="0"/>
              </a:spcBef>
              <a:spcAft>
                <a:spcPts val="0"/>
              </a:spcAft>
            </a:pPr>
            <a:r>
              <a:rPr lang="tr-TR" dirty="0"/>
              <a:t>çubuğu ekranda gözükmüyorsa Windows/</a:t>
            </a:r>
            <a:r>
              <a:rPr lang="tr-TR" dirty="0" err="1"/>
              <a:t>options</a:t>
            </a:r>
            <a:r>
              <a:rPr lang="tr-TR" dirty="0"/>
              <a:t> menü komutu ile </a:t>
            </a:r>
            <a:r>
              <a:rPr lang="tr-TR" dirty="0" smtClean="0"/>
              <a:t>ekrana getirilir</a:t>
            </a:r>
            <a:r>
              <a:rPr lang="tr-TR" dirty="0"/>
              <a:t>.</a:t>
            </a:r>
          </a:p>
        </p:txBody>
      </p:sp>
      <p:pic>
        <p:nvPicPr>
          <p:cNvPr id="8" name="Resim 7"/>
          <p:cNvPicPr>
            <a:picLocks noChangeAspect="1"/>
          </p:cNvPicPr>
          <p:nvPr/>
        </p:nvPicPr>
        <p:blipFill>
          <a:blip r:embed="rId2"/>
          <a:stretch>
            <a:fillRect/>
          </a:stretch>
        </p:blipFill>
        <p:spPr>
          <a:xfrm>
            <a:off x="812964" y="2731645"/>
            <a:ext cx="10627031" cy="483641"/>
          </a:xfrm>
          <a:prstGeom prst="rect">
            <a:avLst/>
          </a:prstGeom>
        </p:spPr>
      </p:pic>
      <p:pic>
        <p:nvPicPr>
          <p:cNvPr id="9" name="Resim 8"/>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812964" y="3554453"/>
            <a:ext cx="762562" cy="452110"/>
          </a:xfrm>
          <a:prstGeom prst="rect">
            <a:avLst/>
          </a:prstGeom>
        </p:spPr>
      </p:pic>
      <p:sp>
        <p:nvSpPr>
          <p:cNvPr id="10" name="Dikdörtgen 9"/>
          <p:cNvSpPr/>
          <p:nvPr/>
        </p:nvSpPr>
        <p:spPr>
          <a:xfrm>
            <a:off x="1575526" y="3606453"/>
            <a:ext cx="3126433" cy="400110"/>
          </a:xfrm>
          <a:prstGeom prst="rect">
            <a:avLst/>
          </a:prstGeom>
        </p:spPr>
        <p:txBody>
          <a:bodyPr wrap="none">
            <a:spAutoFit/>
          </a:bodyPr>
          <a:lstStyle/>
          <a:p>
            <a:r>
              <a:rPr lang="tr-TR" sz="2000" dirty="0">
                <a:solidFill>
                  <a:schemeClr val="bg2">
                    <a:lumMod val="25000"/>
                  </a:schemeClr>
                </a:solidFill>
                <a:latin typeface="Times New Roman" panose="02020603050405020304" pitchFamily="18" charset="0"/>
                <a:cs typeface="Times New Roman" panose="02020603050405020304" pitchFamily="18" charset="0"/>
              </a:rPr>
              <a:t>Seçili olan düğmeyi gösterir.</a:t>
            </a:r>
          </a:p>
        </p:txBody>
      </p:sp>
      <p:sp>
        <p:nvSpPr>
          <p:cNvPr id="11" name="Dikdörtgen 10"/>
          <p:cNvSpPr/>
          <p:nvPr/>
        </p:nvSpPr>
        <p:spPr>
          <a:xfrm>
            <a:off x="1384953" y="4216740"/>
            <a:ext cx="6096000" cy="1513763"/>
          </a:xfrm>
          <a:prstGeom prst="rect">
            <a:avLst/>
          </a:prstGeom>
        </p:spPr>
        <p:txBody>
          <a:bodyPr vert="horz" lIns="0" tIns="45720" rIns="0" bIns="45720" rtlCol="0">
            <a:normAutofit fontScale="92500" lnSpcReduction="20000"/>
          </a:bodyPr>
          <a:lstStyle/>
          <a:p>
            <a:pPr marL="91440" indent="-91440">
              <a:lnSpc>
                <a:spcPct val="120000"/>
              </a:lnSpc>
              <a:spcAft>
                <a:spcPts val="6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Önceki seçimi iptal eder. Yeni bir seçim oluşturur.</a:t>
            </a:r>
          </a:p>
          <a:p>
            <a:pPr marL="91440" indent="-91440">
              <a:lnSpc>
                <a:spcPct val="120000"/>
              </a:lnSpc>
              <a:spcAft>
                <a:spcPts val="6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Seçimin üzerine yeni seçilen alanı ekler.</a:t>
            </a:r>
          </a:p>
          <a:p>
            <a:pPr marL="91440" indent="-91440">
              <a:lnSpc>
                <a:spcPct val="120000"/>
              </a:lnSpc>
              <a:spcAft>
                <a:spcPts val="6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Yeni seçimi önceki seçimden çıkartır.</a:t>
            </a:r>
          </a:p>
          <a:p>
            <a:pPr marL="91440" indent="-91440">
              <a:lnSpc>
                <a:spcPct val="120000"/>
              </a:lnSpc>
              <a:spcAft>
                <a:spcPts val="600"/>
              </a:spcAft>
              <a:buClr>
                <a:schemeClr val="accent1"/>
              </a:buClr>
              <a:buSzPct val="100000"/>
              <a:buFont typeface="Calibri" panose="020F0502020204030204" pitchFamily="34" charset="0"/>
              <a:buChar char=" "/>
            </a:pPr>
            <a:r>
              <a:rPr lang="tr-TR" sz="2000" dirty="0">
                <a:solidFill>
                  <a:schemeClr val="bg2">
                    <a:lumMod val="25000"/>
                  </a:schemeClr>
                </a:solidFill>
                <a:latin typeface="Times New Roman" panose="02020603050405020304" pitchFamily="18" charset="0"/>
                <a:cs typeface="Times New Roman" panose="02020603050405020304" pitchFamily="18" charset="0"/>
              </a:rPr>
              <a:t>Önceki seçimle yeni seçimin kesiştiği yeri seçer.</a:t>
            </a:r>
          </a:p>
        </p:txBody>
      </p:sp>
      <p:pic>
        <p:nvPicPr>
          <p:cNvPr id="13" name="Resim 12"/>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1083894" y="4216740"/>
            <a:ext cx="301059" cy="321124"/>
          </a:xfrm>
          <a:prstGeom prst="rect">
            <a:avLst/>
          </a:prstGeom>
        </p:spPr>
      </p:pic>
      <p:pic>
        <p:nvPicPr>
          <p:cNvPr id="14" name="Resim 13"/>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1061488" y="4616021"/>
            <a:ext cx="345872" cy="299133"/>
          </a:xfrm>
          <a:prstGeom prst="rect">
            <a:avLst/>
          </a:prstGeom>
        </p:spPr>
      </p:pic>
      <p:pic>
        <p:nvPicPr>
          <p:cNvPr id="15" name="Resim 14"/>
          <p:cNvPicPr>
            <a:picLocks noChangeAspect="1"/>
          </p:cNvPicPr>
          <p:nvPr/>
        </p:nvPicPr>
        <p:blipFill rotWithShape="1">
          <a:blip r:embed="rId6" cstate="email">
            <a:extLst>
              <a:ext uri="{28A0092B-C50C-407E-A947-70E740481C1C}">
                <a14:useLocalDpi xmlns:a14="http://schemas.microsoft.com/office/drawing/2010/main"/>
              </a:ext>
            </a:extLst>
          </a:blip>
          <a:srcRect/>
          <a:stretch/>
        </p:blipFill>
        <p:spPr>
          <a:xfrm>
            <a:off x="1097581" y="4951249"/>
            <a:ext cx="300790" cy="300790"/>
          </a:xfrm>
          <a:prstGeom prst="rect">
            <a:avLst/>
          </a:prstGeom>
        </p:spPr>
      </p:pic>
      <p:pic>
        <p:nvPicPr>
          <p:cNvPr id="16" name="Resim 15"/>
          <p:cNvPicPr>
            <a:picLocks noChangeAspect="1"/>
          </p:cNvPicPr>
          <p:nvPr/>
        </p:nvPicPr>
        <p:blipFill rotWithShape="1">
          <a:blip r:embed="rId7" cstate="email">
            <a:extLst>
              <a:ext uri="{28A0092B-C50C-407E-A947-70E740481C1C}">
                <a14:useLocalDpi xmlns:a14="http://schemas.microsoft.com/office/drawing/2010/main"/>
              </a:ext>
            </a:extLst>
          </a:blip>
          <a:srcRect/>
          <a:stretch/>
        </p:blipFill>
        <p:spPr>
          <a:xfrm>
            <a:off x="1061486" y="5324226"/>
            <a:ext cx="324854" cy="288759"/>
          </a:xfrm>
          <a:prstGeom prst="rect">
            <a:avLst/>
          </a:prstGeom>
        </p:spPr>
      </p:pic>
      <p:sp>
        <p:nvSpPr>
          <p:cNvPr id="18" name="Dikdörtgen 17"/>
          <p:cNvSpPr/>
          <p:nvPr/>
        </p:nvSpPr>
        <p:spPr>
          <a:xfrm>
            <a:off x="7307408" y="4077562"/>
            <a:ext cx="4559240" cy="1923995"/>
          </a:xfrm>
          <a:prstGeom prst="rect">
            <a:avLst/>
          </a:prstGeom>
        </p:spPr>
        <p:txBody>
          <a:bodyPr vert="horz" lIns="0" tIns="45720" rIns="0" bIns="45720" rtlCol="0">
            <a:noAutofit/>
          </a:bodyPr>
          <a:lstStyle/>
          <a:p>
            <a:r>
              <a:rPr lang="tr-TR" sz="1900" dirty="0">
                <a:solidFill>
                  <a:schemeClr val="bg2">
                    <a:lumMod val="25000"/>
                  </a:schemeClr>
                </a:solidFill>
                <a:latin typeface="Times New Roman" panose="02020603050405020304" pitchFamily="18" charset="0"/>
                <a:cs typeface="Times New Roman" panose="02020603050405020304" pitchFamily="18" charset="0"/>
              </a:rPr>
              <a:t>Dik kenarların kaç piksellik yuvarlatılma yapılacağını ve </a:t>
            </a:r>
            <a:r>
              <a:rPr lang="tr-TR" sz="1900" dirty="0" smtClean="0">
                <a:solidFill>
                  <a:schemeClr val="bg2">
                    <a:lumMod val="25000"/>
                  </a:schemeClr>
                </a:solidFill>
                <a:latin typeface="Times New Roman" panose="02020603050405020304" pitchFamily="18" charset="0"/>
                <a:cs typeface="Times New Roman" panose="02020603050405020304" pitchFamily="18" charset="0"/>
              </a:rPr>
              <a:t>seçimlerin kenarlarında </a:t>
            </a:r>
            <a:r>
              <a:rPr lang="tr-TR" sz="1900" dirty="0">
                <a:solidFill>
                  <a:schemeClr val="bg2">
                    <a:lumMod val="25000"/>
                  </a:schemeClr>
                </a:solidFill>
                <a:latin typeface="Times New Roman" panose="02020603050405020304" pitchFamily="18" charset="0"/>
                <a:cs typeface="Times New Roman" panose="02020603050405020304" pitchFamily="18" charset="0"/>
              </a:rPr>
              <a:t>hafif bir erime oluşturur. Resmin başka bir resim üzerine taşınması </a:t>
            </a:r>
            <a:r>
              <a:rPr lang="tr-TR" sz="1900" dirty="0" smtClean="0">
                <a:solidFill>
                  <a:schemeClr val="bg2">
                    <a:lumMod val="25000"/>
                  </a:schemeClr>
                </a:solidFill>
                <a:latin typeface="Times New Roman" panose="02020603050405020304" pitchFamily="18" charset="0"/>
                <a:cs typeface="Times New Roman" panose="02020603050405020304" pitchFamily="18" charset="0"/>
              </a:rPr>
              <a:t>halinde iki </a:t>
            </a:r>
            <a:r>
              <a:rPr lang="tr-TR" sz="1900" dirty="0">
                <a:solidFill>
                  <a:schemeClr val="bg2">
                    <a:lumMod val="25000"/>
                  </a:schemeClr>
                </a:solidFill>
                <a:latin typeface="Times New Roman" panose="02020603050405020304" pitchFamily="18" charset="0"/>
                <a:cs typeface="Times New Roman" panose="02020603050405020304" pitchFamily="18" charset="0"/>
              </a:rPr>
              <a:t>resim arasında uyumlu bir geçiş sağlar</a:t>
            </a:r>
            <a:r>
              <a:rPr lang="tr-TR" sz="1900" dirty="0" smtClean="0">
                <a:solidFill>
                  <a:schemeClr val="bg2">
                    <a:lumMod val="25000"/>
                  </a:schemeClr>
                </a:solidFill>
                <a:latin typeface="Times New Roman" panose="02020603050405020304" pitchFamily="18" charset="0"/>
                <a:cs typeface="Times New Roman" panose="02020603050405020304" pitchFamily="18" charset="0"/>
              </a:rPr>
              <a:t>. [1]</a:t>
            </a:r>
            <a:endParaRPr lang="tr-TR" sz="1900" dirty="0">
              <a:solidFill>
                <a:schemeClr val="bg2">
                  <a:lumMod val="25000"/>
                </a:schemeClr>
              </a:solidFill>
              <a:latin typeface="Times New Roman" panose="02020603050405020304" pitchFamily="18" charset="0"/>
              <a:cs typeface="Times New Roman" panose="02020603050405020304" pitchFamily="18" charset="0"/>
            </a:endParaRPr>
          </a:p>
        </p:txBody>
      </p:sp>
      <p:pic>
        <p:nvPicPr>
          <p:cNvPr id="19" name="Resim 18"/>
          <p:cNvPicPr>
            <a:picLocks noChangeAspect="1"/>
          </p:cNvPicPr>
          <p:nvPr/>
        </p:nvPicPr>
        <p:blipFill rotWithShape="1">
          <a:blip r:embed="rId8" cstate="email">
            <a:extLst>
              <a:ext uri="{28A0092B-C50C-407E-A947-70E740481C1C}">
                <a14:useLocalDpi xmlns:a14="http://schemas.microsoft.com/office/drawing/2010/main"/>
              </a:ext>
            </a:extLst>
          </a:blip>
          <a:srcRect t="-467" b="-1119"/>
          <a:stretch/>
        </p:blipFill>
        <p:spPr>
          <a:xfrm>
            <a:off x="8154013" y="3606453"/>
            <a:ext cx="1433015" cy="491319"/>
          </a:xfrm>
          <a:prstGeom prst="rect">
            <a:avLst/>
          </a:prstGeom>
        </p:spPr>
      </p:pic>
    </p:spTree>
    <p:extLst>
      <p:ext uri="{BB962C8B-B14F-4D97-AF65-F5344CB8AC3E}">
        <p14:creationId xmlns:p14="http://schemas.microsoft.com/office/powerpoint/2010/main" val="1955496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2.1.2. Seçim </a:t>
            </a:r>
            <a:r>
              <a:rPr lang="tr-TR" dirty="0" smtClean="0"/>
              <a:t>Araçları Seçenekleri</a:t>
            </a:r>
            <a:endParaRPr lang="tr-TR" dirty="0"/>
          </a:p>
        </p:txBody>
      </p:sp>
      <p:sp>
        <p:nvSpPr>
          <p:cNvPr id="3" name="İçerik Yer Tutucusu 2"/>
          <p:cNvSpPr>
            <a:spLocks noGrp="1"/>
          </p:cNvSpPr>
          <p:nvPr>
            <p:ph idx="1"/>
          </p:nvPr>
        </p:nvSpPr>
        <p:spPr>
          <a:xfrm>
            <a:off x="2752725" y="2089090"/>
            <a:ext cx="8402955" cy="1079262"/>
          </a:xfrm>
        </p:spPr>
        <p:txBody>
          <a:bodyPr>
            <a:normAutofit fontScale="92500" lnSpcReduction="10000"/>
          </a:bodyPr>
          <a:lstStyle/>
          <a:p>
            <a:r>
              <a:rPr lang="tr-TR" dirty="0"/>
              <a:t>Sınırlardaki keskinliği törpülemeye yapar. Seçili resmin başka bir </a:t>
            </a:r>
            <a:r>
              <a:rPr lang="tr-TR" dirty="0" smtClean="0"/>
              <a:t>resim üzerine </a:t>
            </a:r>
            <a:r>
              <a:rPr lang="tr-TR" dirty="0"/>
              <a:t>yerleştirildiğinde resimlerin uyum sağlamasını kolaylaştırır. </a:t>
            </a:r>
            <a:r>
              <a:rPr lang="tr-TR" dirty="0" err="1"/>
              <a:t>Feather</a:t>
            </a:r>
            <a:r>
              <a:rPr lang="tr-TR" dirty="0"/>
              <a:t> ve </a:t>
            </a:r>
            <a:r>
              <a:rPr lang="tr-TR" dirty="0" smtClean="0"/>
              <a:t>Anti- </a:t>
            </a:r>
            <a:r>
              <a:rPr lang="tr-TR" dirty="0" err="1" smtClean="0"/>
              <a:t>Aliased</a:t>
            </a:r>
            <a:r>
              <a:rPr lang="tr-TR" dirty="0" smtClean="0"/>
              <a:t> </a:t>
            </a:r>
            <a:r>
              <a:rPr lang="tr-TR" dirty="0"/>
              <a:t>özellikleri seçim yapıldığında resim üzerinde etkisi gözükmez ancak, </a:t>
            </a:r>
            <a:r>
              <a:rPr lang="tr-TR" dirty="0" smtClean="0"/>
              <a:t>seçim kesildiğinde</a:t>
            </a:r>
            <a:r>
              <a:rPr lang="tr-TR" dirty="0"/>
              <a:t>, başka bir yere taşındığında veya yapıştırıldığında etkisi gözükür.</a:t>
            </a:r>
          </a:p>
        </p:txBody>
      </p:sp>
      <p:pic>
        <p:nvPicPr>
          <p:cNvPr id="8" name="Resim 7"/>
          <p:cNvPicPr>
            <a:picLocks noChangeAspect="1"/>
          </p:cNvPicPr>
          <p:nvPr/>
        </p:nvPicPr>
        <p:blipFill rotWithShape="1">
          <a:blip r:embed="rId2" cstate="email">
            <a:extLst>
              <a:ext uri="{28A0092B-C50C-407E-A947-70E740481C1C}">
                <a14:useLocalDpi xmlns:a14="http://schemas.microsoft.com/office/drawing/2010/main"/>
              </a:ext>
            </a:extLst>
          </a:blip>
          <a:srcRect b="-15265"/>
          <a:stretch/>
        </p:blipFill>
        <p:spPr>
          <a:xfrm>
            <a:off x="1638984" y="2114469"/>
            <a:ext cx="982639" cy="557465"/>
          </a:xfrm>
          <a:prstGeom prst="rect">
            <a:avLst/>
          </a:prstGeom>
        </p:spPr>
      </p:pic>
      <p:pic>
        <p:nvPicPr>
          <p:cNvPr id="20" name="Resim 19"/>
          <p:cNvPicPr>
            <a:picLocks noChangeAspect="1"/>
          </p:cNvPicPr>
          <p:nvPr/>
        </p:nvPicPr>
        <p:blipFill rotWithShape="1">
          <a:blip r:embed="rId3" cstate="email">
            <a:extLst>
              <a:ext uri="{28A0092B-C50C-407E-A947-70E740481C1C}">
                <a14:useLocalDpi xmlns:a14="http://schemas.microsoft.com/office/drawing/2010/main"/>
              </a:ext>
            </a:extLst>
          </a:blip>
          <a:srcRect b="-4073"/>
          <a:stretch/>
        </p:blipFill>
        <p:spPr>
          <a:xfrm>
            <a:off x="985741" y="3414491"/>
            <a:ext cx="1637731" cy="503343"/>
          </a:xfrm>
          <a:prstGeom prst="rect">
            <a:avLst/>
          </a:prstGeom>
        </p:spPr>
      </p:pic>
      <p:sp>
        <p:nvSpPr>
          <p:cNvPr id="21" name="İçerik Yer Tutucusu 2"/>
          <p:cNvSpPr txBox="1">
            <a:spLocks/>
          </p:cNvSpPr>
          <p:nvPr/>
        </p:nvSpPr>
        <p:spPr>
          <a:xfrm>
            <a:off x="2752725" y="3487160"/>
            <a:ext cx="3389807" cy="381332"/>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dirty="0"/>
              <a:t>Seçim sitilini belirtir.</a:t>
            </a:r>
          </a:p>
        </p:txBody>
      </p:sp>
      <p:pic>
        <p:nvPicPr>
          <p:cNvPr id="22" name="Resim 21"/>
          <p:cNvPicPr>
            <a:picLocks noChangeAspect="1"/>
          </p:cNvPicPr>
          <p:nvPr/>
        </p:nvPicPr>
        <p:blipFill rotWithShape="1">
          <a:blip r:embed="rId4"/>
          <a:srcRect l="59060" t="-1" r="14998" b="-4561"/>
          <a:stretch/>
        </p:blipFill>
        <p:spPr>
          <a:xfrm>
            <a:off x="614150" y="4163974"/>
            <a:ext cx="2756849" cy="505702"/>
          </a:xfrm>
          <a:prstGeom prst="rect">
            <a:avLst/>
          </a:prstGeom>
        </p:spPr>
      </p:pic>
      <p:sp>
        <p:nvSpPr>
          <p:cNvPr id="23" name="İçerik Yer Tutucusu 2"/>
          <p:cNvSpPr txBox="1">
            <a:spLocks/>
          </p:cNvSpPr>
          <p:nvPr/>
        </p:nvSpPr>
        <p:spPr>
          <a:xfrm>
            <a:off x="3370999" y="4163974"/>
            <a:ext cx="8495650" cy="381332"/>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bg2">
                    <a:lumMod val="25000"/>
                  </a:schemeClr>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bg2">
                    <a:lumMod val="25000"/>
                  </a:schemeClr>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bg2">
                    <a:lumMod val="25000"/>
                  </a:schemeClr>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r>
              <a:rPr lang="tr-TR" dirty="0" smtClean="0"/>
              <a:t>Seçimin belirlenen genişlik ve yükseklikle oluşmasını sağlar</a:t>
            </a:r>
            <a:endParaRPr lang="tr-TR" dirty="0"/>
          </a:p>
        </p:txBody>
      </p:sp>
    </p:spTree>
    <p:extLst>
      <p:ext uri="{BB962C8B-B14F-4D97-AF65-F5344CB8AC3E}">
        <p14:creationId xmlns:p14="http://schemas.microsoft.com/office/powerpoint/2010/main" val="2587064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Photoshop</a:t>
            </a:r>
            <a:r>
              <a:rPr lang="tr-TR" dirty="0" smtClean="0"/>
              <a:t> </a:t>
            </a:r>
            <a:r>
              <a:rPr lang="tr-TR" dirty="0"/>
              <a:t>Araçları [2]</a:t>
            </a:r>
            <a:endParaRPr lang="tr-TR" dirty="0"/>
          </a:p>
        </p:txBody>
      </p:sp>
      <p:sp>
        <p:nvSpPr>
          <p:cNvPr id="3" name="İçerik Yer Tutucusu 2"/>
          <p:cNvSpPr>
            <a:spLocks noGrp="1"/>
          </p:cNvSpPr>
          <p:nvPr>
            <p:ph idx="1"/>
          </p:nvPr>
        </p:nvSpPr>
        <p:spPr>
          <a:xfrm>
            <a:off x="3200615" y="1845733"/>
            <a:ext cx="8529567" cy="4324157"/>
          </a:xfrm>
        </p:spPr>
        <p:txBody>
          <a:bodyPr>
            <a:normAutofit fontScale="92500" lnSpcReduction="10000"/>
          </a:bodyPr>
          <a:lstStyle/>
          <a:p>
            <a:r>
              <a:rPr lang="tr-TR" b="1" dirty="0" err="1"/>
              <a:t>Quick</a:t>
            </a:r>
            <a:r>
              <a:rPr lang="tr-TR" b="1" dirty="0"/>
              <a:t> </a:t>
            </a:r>
            <a:r>
              <a:rPr lang="tr-TR" b="1" dirty="0" err="1"/>
              <a:t>Selection</a:t>
            </a:r>
            <a:r>
              <a:rPr lang="tr-TR" b="1" dirty="0"/>
              <a:t> </a:t>
            </a:r>
            <a:r>
              <a:rPr lang="tr-TR" b="1" dirty="0" err="1"/>
              <a:t>Tool</a:t>
            </a:r>
            <a:r>
              <a:rPr lang="tr-TR" b="1" dirty="0"/>
              <a:t> </a:t>
            </a:r>
            <a:r>
              <a:rPr lang="tr-TR" dirty="0"/>
              <a:t>(Hızlı Seçim Aracı)</a:t>
            </a:r>
            <a:r>
              <a:rPr lang="tr-TR" b="1" dirty="0"/>
              <a:t>: </a:t>
            </a:r>
            <a:r>
              <a:rPr lang="tr-TR" dirty="0" err="1"/>
              <a:t>Brush</a:t>
            </a:r>
            <a:r>
              <a:rPr lang="tr-TR" dirty="0"/>
              <a:t>/Fırça aracındaki gibi boyama yapar şekilde hızlı seçim yapmaya yarar. </a:t>
            </a:r>
          </a:p>
          <a:p>
            <a:r>
              <a:rPr lang="tr-TR" b="1" dirty="0"/>
              <a:t>Magic </a:t>
            </a:r>
            <a:r>
              <a:rPr lang="tr-TR" b="1" dirty="0" err="1"/>
              <a:t>Wand</a:t>
            </a:r>
            <a:r>
              <a:rPr lang="tr-TR" b="1" dirty="0"/>
              <a:t> </a:t>
            </a:r>
            <a:r>
              <a:rPr lang="tr-TR" b="1" dirty="0" err="1"/>
              <a:t>Tool</a:t>
            </a:r>
            <a:r>
              <a:rPr lang="tr-TR" b="1" dirty="0"/>
              <a:t> </a:t>
            </a:r>
            <a:r>
              <a:rPr lang="tr-TR" dirty="0"/>
              <a:t>(Sihirli Değnek Aracı)</a:t>
            </a:r>
            <a:r>
              <a:rPr lang="tr-TR" b="1" dirty="0"/>
              <a:t>: </a:t>
            </a:r>
            <a:r>
              <a:rPr lang="tr-TR" dirty="0"/>
              <a:t>Görsel üzerindeki benzer renk piksellerini tespit ederek ona göre seçim yapar. Bu aracı kontrol paneldeki tolerans </a:t>
            </a:r>
            <a:r>
              <a:rPr lang="tr-TR" dirty="0" err="1"/>
              <a:t>default</a:t>
            </a:r>
            <a:r>
              <a:rPr lang="tr-TR" dirty="0"/>
              <a:t> değeri 32’dir, 1-100 arası değer vererek istenen hassasiyeti </a:t>
            </a:r>
            <a:r>
              <a:rPr lang="tr-TR" dirty="0" smtClean="0"/>
              <a:t>ayarlayabilirsiniz.</a:t>
            </a:r>
            <a:endParaRPr lang="tr-TR" dirty="0" smtClean="0"/>
          </a:p>
          <a:p>
            <a:endParaRPr lang="tr-TR" b="1" dirty="0" smtClean="0"/>
          </a:p>
          <a:p>
            <a:r>
              <a:rPr lang="tr-TR" b="1" dirty="0" err="1" smtClean="0"/>
              <a:t>Crop</a:t>
            </a:r>
            <a:r>
              <a:rPr lang="tr-TR" b="1" dirty="0" smtClean="0"/>
              <a:t> </a:t>
            </a:r>
            <a:r>
              <a:rPr lang="tr-TR" b="1" dirty="0" err="1"/>
              <a:t>Tool</a:t>
            </a:r>
            <a:r>
              <a:rPr lang="tr-TR" b="1" dirty="0"/>
              <a:t> </a:t>
            </a:r>
            <a:r>
              <a:rPr lang="tr-TR" dirty="0"/>
              <a:t>(Kırma Aracı)</a:t>
            </a:r>
            <a:r>
              <a:rPr lang="tr-TR" b="1" dirty="0"/>
              <a:t>: </a:t>
            </a:r>
            <a:r>
              <a:rPr lang="tr-TR" dirty="0"/>
              <a:t>Görsel üzerindeki fazla kısımları kesip atmaya yarar. </a:t>
            </a:r>
          </a:p>
          <a:p>
            <a:r>
              <a:rPr lang="tr-TR" b="1" dirty="0" err="1"/>
              <a:t>Perspective</a:t>
            </a:r>
            <a:r>
              <a:rPr lang="tr-TR" b="1" dirty="0"/>
              <a:t> </a:t>
            </a:r>
            <a:r>
              <a:rPr lang="tr-TR" b="1" dirty="0" err="1"/>
              <a:t>Crop</a:t>
            </a:r>
            <a:r>
              <a:rPr lang="tr-TR" b="1" dirty="0"/>
              <a:t> </a:t>
            </a:r>
            <a:r>
              <a:rPr lang="tr-TR" b="1" dirty="0" err="1"/>
              <a:t>Tool</a:t>
            </a:r>
            <a:r>
              <a:rPr lang="tr-TR" b="1" dirty="0"/>
              <a:t> </a:t>
            </a:r>
            <a:r>
              <a:rPr lang="tr-TR" dirty="0"/>
              <a:t>(Perspektif Kırpma Aracı)</a:t>
            </a:r>
            <a:r>
              <a:rPr lang="tr-TR" b="1" dirty="0"/>
              <a:t>: </a:t>
            </a:r>
            <a:r>
              <a:rPr lang="tr-TR" dirty="0" err="1"/>
              <a:t>Croop</a:t>
            </a:r>
            <a:r>
              <a:rPr lang="tr-TR" dirty="0"/>
              <a:t> </a:t>
            </a:r>
            <a:r>
              <a:rPr lang="tr-TR" dirty="0" err="1"/>
              <a:t>tool’da</a:t>
            </a:r>
            <a:r>
              <a:rPr lang="tr-TR" dirty="0"/>
              <a:t> olduğu gibi kırpma yapar ve kırpma sonucuna </a:t>
            </a:r>
            <a:r>
              <a:rPr lang="tr-TR" dirty="0" err="1"/>
              <a:t>perpektif</a:t>
            </a:r>
            <a:r>
              <a:rPr lang="tr-TR" dirty="0"/>
              <a:t> etkisi verir. </a:t>
            </a:r>
          </a:p>
          <a:p>
            <a:r>
              <a:rPr lang="tr-TR" b="1" dirty="0" err="1"/>
              <a:t>Slice</a:t>
            </a:r>
            <a:r>
              <a:rPr lang="tr-TR" b="1" dirty="0"/>
              <a:t> </a:t>
            </a:r>
            <a:r>
              <a:rPr lang="tr-TR" b="1" dirty="0" err="1"/>
              <a:t>Tool</a:t>
            </a:r>
            <a:r>
              <a:rPr lang="tr-TR" b="1" dirty="0"/>
              <a:t> </a:t>
            </a:r>
            <a:r>
              <a:rPr lang="tr-TR" dirty="0"/>
              <a:t>(Dilimleme Aracı)</a:t>
            </a:r>
            <a:r>
              <a:rPr lang="tr-TR" b="1" dirty="0"/>
              <a:t>: </a:t>
            </a:r>
            <a:r>
              <a:rPr lang="tr-TR" dirty="0" err="1"/>
              <a:t>Photoshop’ta</a:t>
            </a:r>
            <a:r>
              <a:rPr lang="tr-TR" dirty="0"/>
              <a:t> yapılan web sayfası tasarımını parçalara ayırmaya yarar. Sitenin hızı açısından önemli bir işlemdir. </a:t>
            </a:r>
          </a:p>
          <a:p>
            <a:r>
              <a:rPr lang="tr-TR" b="1" dirty="0" err="1"/>
              <a:t>Slice</a:t>
            </a:r>
            <a:r>
              <a:rPr lang="tr-TR" b="1" dirty="0"/>
              <a:t> Select </a:t>
            </a:r>
            <a:r>
              <a:rPr lang="tr-TR" b="1" dirty="0" err="1"/>
              <a:t>Tool</a:t>
            </a:r>
            <a:r>
              <a:rPr lang="tr-TR" b="1" dirty="0"/>
              <a:t> </a:t>
            </a:r>
            <a:r>
              <a:rPr lang="tr-TR" dirty="0"/>
              <a:t>(Dilim Seçim aracı)</a:t>
            </a:r>
            <a:r>
              <a:rPr lang="tr-TR" b="1" dirty="0"/>
              <a:t>: </a:t>
            </a:r>
            <a:r>
              <a:rPr lang="tr-TR" dirty="0" err="1"/>
              <a:t>Slice</a:t>
            </a:r>
            <a:r>
              <a:rPr lang="tr-TR" dirty="0"/>
              <a:t> </a:t>
            </a:r>
            <a:r>
              <a:rPr lang="tr-TR" dirty="0" err="1"/>
              <a:t>Tool</a:t>
            </a:r>
            <a:r>
              <a:rPr lang="tr-TR" dirty="0"/>
              <a:t> ile bölünen görsel parçalarının seçerek düzenlenmesini sağlar. </a:t>
            </a:r>
            <a:r>
              <a:rPr lang="tr-TR" dirty="0" smtClean="0"/>
              <a:t> </a:t>
            </a:r>
            <a:endParaRPr lang="tr-TR" dirty="0"/>
          </a:p>
        </p:txBody>
      </p:sp>
      <p:pic>
        <p:nvPicPr>
          <p:cNvPr id="4" name="Resim 3"/>
          <p:cNvPicPr>
            <a:picLocks noChangeAspect="1"/>
          </p:cNvPicPr>
          <p:nvPr/>
        </p:nvPicPr>
        <p:blipFill>
          <a:blip r:embed="rId2"/>
          <a:stretch>
            <a:fillRect/>
          </a:stretch>
        </p:blipFill>
        <p:spPr>
          <a:xfrm>
            <a:off x="780545" y="1931763"/>
            <a:ext cx="2420070" cy="737545"/>
          </a:xfrm>
          <a:prstGeom prst="rect">
            <a:avLst/>
          </a:prstGeom>
        </p:spPr>
      </p:pic>
      <p:pic>
        <p:nvPicPr>
          <p:cNvPr id="5" name="Resim 4"/>
          <p:cNvPicPr>
            <a:picLocks noChangeAspect="1"/>
          </p:cNvPicPr>
          <p:nvPr/>
        </p:nvPicPr>
        <p:blipFill>
          <a:blip r:embed="rId3"/>
          <a:stretch>
            <a:fillRect/>
          </a:stretch>
        </p:blipFill>
        <p:spPr>
          <a:xfrm>
            <a:off x="780545" y="3491861"/>
            <a:ext cx="2394979" cy="1181740"/>
          </a:xfrm>
          <a:prstGeom prst="rect">
            <a:avLst/>
          </a:prstGeom>
        </p:spPr>
      </p:pic>
    </p:spTree>
    <p:extLst>
      <p:ext uri="{BB962C8B-B14F-4D97-AF65-F5344CB8AC3E}">
        <p14:creationId xmlns:p14="http://schemas.microsoft.com/office/powerpoint/2010/main" val="2928797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[2]</a:t>
            </a:r>
            <a:endParaRPr lang="tr-TR" dirty="0"/>
          </a:p>
        </p:txBody>
      </p:sp>
      <p:sp>
        <p:nvSpPr>
          <p:cNvPr id="3" name="İçerik Yer Tutucusu 2"/>
          <p:cNvSpPr>
            <a:spLocks noGrp="1"/>
          </p:cNvSpPr>
          <p:nvPr>
            <p:ph idx="1"/>
          </p:nvPr>
        </p:nvSpPr>
        <p:spPr>
          <a:xfrm>
            <a:off x="3253838" y="1845734"/>
            <a:ext cx="7901841" cy="4023360"/>
          </a:xfrm>
        </p:spPr>
        <p:txBody>
          <a:bodyPr/>
          <a:lstStyle/>
          <a:p>
            <a:r>
              <a:rPr lang="tr-TR" b="1" dirty="0" err="1"/>
              <a:t>Eyedropper</a:t>
            </a:r>
            <a:r>
              <a:rPr lang="tr-TR" b="1" dirty="0"/>
              <a:t> </a:t>
            </a:r>
            <a:r>
              <a:rPr lang="tr-TR" b="1" dirty="0" err="1"/>
              <a:t>Tool</a:t>
            </a:r>
            <a:r>
              <a:rPr lang="tr-TR" b="1" dirty="0"/>
              <a:t> </a:t>
            </a:r>
            <a:r>
              <a:rPr lang="tr-TR" dirty="0"/>
              <a:t>(Damlalık Aracı)</a:t>
            </a:r>
            <a:r>
              <a:rPr lang="tr-TR" b="1" dirty="0"/>
              <a:t>: </a:t>
            </a:r>
            <a:r>
              <a:rPr lang="tr-TR" dirty="0"/>
              <a:t>Bu araç ile çalışma sayfamızdaki </a:t>
            </a:r>
            <a:r>
              <a:rPr lang="tr-TR" dirty="0" smtClean="0"/>
              <a:t>istediğimiz </a:t>
            </a:r>
            <a:r>
              <a:rPr lang="tr-TR" dirty="0"/>
              <a:t>rengi görsel üzerinden seçmeye </a:t>
            </a:r>
            <a:r>
              <a:rPr lang="tr-TR" dirty="0" smtClean="0"/>
              <a:t>yarar.</a:t>
            </a:r>
            <a:endParaRPr lang="tr-TR" dirty="0"/>
          </a:p>
          <a:p>
            <a:r>
              <a:rPr lang="tr-TR" b="1" dirty="0" err="1"/>
              <a:t>Color</a:t>
            </a:r>
            <a:r>
              <a:rPr lang="tr-TR" b="1" dirty="0"/>
              <a:t> Sampler </a:t>
            </a:r>
            <a:r>
              <a:rPr lang="tr-TR" b="1" dirty="0" err="1"/>
              <a:t>Tool</a:t>
            </a:r>
            <a:r>
              <a:rPr lang="tr-TR" b="1" dirty="0"/>
              <a:t> </a:t>
            </a:r>
            <a:r>
              <a:rPr lang="tr-TR" dirty="0"/>
              <a:t>(Renk Örnekleme Aracı)</a:t>
            </a:r>
            <a:r>
              <a:rPr lang="tr-TR" b="1" dirty="0"/>
              <a:t>: </a:t>
            </a:r>
            <a:r>
              <a:rPr lang="tr-TR" dirty="0"/>
              <a:t>4 ayrı renk üzerinde çalışma yapabilmeyi </a:t>
            </a:r>
            <a:r>
              <a:rPr lang="tr-TR" dirty="0" smtClean="0"/>
              <a:t>sağlar. </a:t>
            </a:r>
            <a:endParaRPr lang="tr-TR" dirty="0"/>
          </a:p>
          <a:p>
            <a:r>
              <a:rPr lang="tr-TR" b="1" dirty="0" err="1"/>
              <a:t>Ruler</a:t>
            </a:r>
            <a:r>
              <a:rPr lang="tr-TR" b="1" dirty="0"/>
              <a:t> </a:t>
            </a:r>
            <a:r>
              <a:rPr lang="tr-TR" b="1" dirty="0" err="1"/>
              <a:t>Tool</a:t>
            </a:r>
            <a:r>
              <a:rPr lang="tr-TR" b="1" dirty="0"/>
              <a:t> </a:t>
            </a:r>
            <a:r>
              <a:rPr lang="tr-TR" dirty="0"/>
              <a:t>(Cetvel Aracı)</a:t>
            </a:r>
            <a:r>
              <a:rPr lang="tr-TR" b="1" dirty="0"/>
              <a:t>: </a:t>
            </a:r>
            <a:r>
              <a:rPr lang="tr-TR" dirty="0"/>
              <a:t>Görsel üzerinde iki nokta arasındaki mesafeyi </a:t>
            </a:r>
            <a:r>
              <a:rPr lang="tr-TR" dirty="0" smtClean="0"/>
              <a:t>ölçer.  </a:t>
            </a:r>
            <a:endParaRPr lang="tr-TR" dirty="0"/>
          </a:p>
          <a:p>
            <a:r>
              <a:rPr lang="tr-TR" b="1" dirty="0" err="1"/>
              <a:t>Notes</a:t>
            </a:r>
            <a:r>
              <a:rPr lang="tr-TR" b="1" dirty="0"/>
              <a:t> </a:t>
            </a:r>
            <a:r>
              <a:rPr lang="tr-TR" b="1" dirty="0" err="1"/>
              <a:t>Tool</a:t>
            </a:r>
            <a:r>
              <a:rPr lang="tr-TR" b="1" dirty="0"/>
              <a:t> </a:t>
            </a:r>
            <a:r>
              <a:rPr lang="tr-TR" dirty="0"/>
              <a:t>(Not Aracı)</a:t>
            </a:r>
            <a:r>
              <a:rPr lang="tr-TR" b="1" dirty="0"/>
              <a:t>: </a:t>
            </a:r>
            <a:r>
              <a:rPr lang="tr-TR" dirty="0"/>
              <a:t>Görsel üzerinde hatırlatıcı notlar bırakmayı sağlar. </a:t>
            </a:r>
          </a:p>
          <a:p>
            <a:r>
              <a:rPr lang="tr-TR" b="1" dirty="0" err="1"/>
              <a:t>Count</a:t>
            </a:r>
            <a:r>
              <a:rPr lang="tr-TR" b="1" dirty="0"/>
              <a:t> </a:t>
            </a:r>
            <a:r>
              <a:rPr lang="tr-TR" b="1" dirty="0" err="1"/>
              <a:t>Tool</a:t>
            </a:r>
            <a:r>
              <a:rPr lang="tr-TR" b="1" dirty="0"/>
              <a:t> </a:t>
            </a:r>
            <a:r>
              <a:rPr lang="tr-TR" dirty="0"/>
              <a:t>(Sayma Aracı)</a:t>
            </a:r>
            <a:r>
              <a:rPr lang="tr-TR" b="1" dirty="0"/>
              <a:t>: </a:t>
            </a:r>
            <a:r>
              <a:rPr lang="tr-TR" dirty="0"/>
              <a:t>Görsel üzerindeki istenen yerlerde rakamlar kullanarak işaretleme </a:t>
            </a:r>
            <a:r>
              <a:rPr lang="tr-TR" dirty="0" smtClean="0"/>
              <a:t>yapar. </a:t>
            </a:r>
            <a:endParaRPr lang="tr-TR" dirty="0"/>
          </a:p>
        </p:txBody>
      </p:sp>
      <p:pic>
        <p:nvPicPr>
          <p:cNvPr id="4" name="Resim 3"/>
          <p:cNvPicPr>
            <a:picLocks noChangeAspect="1"/>
          </p:cNvPicPr>
          <p:nvPr/>
        </p:nvPicPr>
        <p:blipFill>
          <a:blip r:embed="rId3"/>
          <a:stretch>
            <a:fillRect/>
          </a:stretch>
        </p:blipFill>
        <p:spPr>
          <a:xfrm>
            <a:off x="771896" y="2004365"/>
            <a:ext cx="2398628" cy="1747831"/>
          </a:xfrm>
          <a:prstGeom prst="rect">
            <a:avLst/>
          </a:prstGeom>
        </p:spPr>
      </p:pic>
    </p:spTree>
    <p:extLst>
      <p:ext uri="{BB962C8B-B14F-4D97-AF65-F5344CB8AC3E}">
        <p14:creationId xmlns:p14="http://schemas.microsoft.com/office/powerpoint/2010/main" val="2404015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[2]</a:t>
            </a:r>
            <a:endParaRPr lang="tr-TR" dirty="0"/>
          </a:p>
        </p:txBody>
      </p:sp>
      <p:sp>
        <p:nvSpPr>
          <p:cNvPr id="3" name="İçerik Yer Tutucusu 2"/>
          <p:cNvSpPr>
            <a:spLocks noGrp="1"/>
          </p:cNvSpPr>
          <p:nvPr>
            <p:ph idx="1"/>
          </p:nvPr>
        </p:nvSpPr>
        <p:spPr>
          <a:xfrm>
            <a:off x="3661670" y="1845734"/>
            <a:ext cx="7494009" cy="4023360"/>
          </a:xfrm>
        </p:spPr>
        <p:txBody>
          <a:bodyPr/>
          <a:lstStyle/>
          <a:p>
            <a:r>
              <a:rPr lang="tr-TR" b="1" dirty="0"/>
              <a:t>Spot </a:t>
            </a:r>
            <a:r>
              <a:rPr lang="tr-TR" b="1" dirty="0" err="1"/>
              <a:t>Healing</a:t>
            </a:r>
            <a:r>
              <a:rPr lang="tr-TR" b="1" dirty="0"/>
              <a:t> </a:t>
            </a:r>
            <a:r>
              <a:rPr lang="tr-TR" b="1" dirty="0" err="1"/>
              <a:t>Brush</a:t>
            </a:r>
            <a:r>
              <a:rPr lang="tr-TR" b="1" dirty="0"/>
              <a:t> </a:t>
            </a:r>
            <a:r>
              <a:rPr lang="tr-TR" b="1" dirty="0" err="1"/>
              <a:t>Tool</a:t>
            </a:r>
            <a:r>
              <a:rPr lang="tr-TR" b="1" dirty="0"/>
              <a:t> </a:t>
            </a:r>
            <a:r>
              <a:rPr lang="tr-TR" dirty="0"/>
              <a:t>(Nokta Düzeltme Fırçası)</a:t>
            </a:r>
            <a:r>
              <a:rPr lang="tr-TR" b="1" dirty="0"/>
              <a:t>: </a:t>
            </a:r>
            <a:r>
              <a:rPr lang="tr-TR" dirty="0"/>
              <a:t>Genellikle sivilce, yara, ben benzeri lekeleri temizlemek için kullanılan bir doku onarma aracıdır. </a:t>
            </a:r>
            <a:r>
              <a:rPr lang="tr-TR" dirty="0" smtClean="0"/>
              <a:t> </a:t>
            </a:r>
            <a:endParaRPr lang="tr-TR" dirty="0"/>
          </a:p>
          <a:p>
            <a:r>
              <a:rPr lang="tr-TR" b="1" dirty="0" err="1" smtClean="0"/>
              <a:t>Healing</a:t>
            </a:r>
            <a:r>
              <a:rPr lang="tr-TR" b="1" dirty="0" smtClean="0"/>
              <a:t> </a:t>
            </a:r>
            <a:r>
              <a:rPr lang="tr-TR" b="1" dirty="0" err="1"/>
              <a:t>Brush</a:t>
            </a:r>
            <a:r>
              <a:rPr lang="tr-TR" b="1" dirty="0"/>
              <a:t> </a:t>
            </a:r>
            <a:r>
              <a:rPr lang="tr-TR" dirty="0"/>
              <a:t>(Düzeltme Fırçası)</a:t>
            </a:r>
            <a:r>
              <a:rPr lang="tr-TR" b="1" dirty="0"/>
              <a:t>: </a:t>
            </a:r>
            <a:r>
              <a:rPr lang="tr-TR" dirty="0"/>
              <a:t>Belirli bir alandaki dokuyu alır ve bozuk doku üzerine yumuşatarak yerleştirerek onarma yapar</a:t>
            </a:r>
            <a:r>
              <a:rPr lang="tr-TR" dirty="0" smtClean="0"/>
              <a:t>.</a:t>
            </a:r>
            <a:r>
              <a:rPr lang="tr-TR" dirty="0"/>
              <a:t> </a:t>
            </a:r>
            <a:r>
              <a:rPr lang="tr-TR" dirty="0" smtClean="0"/>
              <a:t> </a:t>
            </a:r>
            <a:endParaRPr lang="tr-TR" dirty="0"/>
          </a:p>
          <a:p>
            <a:r>
              <a:rPr lang="tr-TR" b="1" dirty="0" err="1"/>
              <a:t>Patch</a:t>
            </a:r>
            <a:r>
              <a:rPr lang="tr-TR" b="1" dirty="0"/>
              <a:t> </a:t>
            </a:r>
            <a:r>
              <a:rPr lang="tr-TR" b="1" dirty="0" err="1"/>
              <a:t>Tool</a:t>
            </a:r>
            <a:r>
              <a:rPr lang="tr-TR" b="1" dirty="0"/>
              <a:t> </a:t>
            </a:r>
            <a:r>
              <a:rPr lang="tr-TR" dirty="0"/>
              <a:t>(Yama Aracı)</a:t>
            </a:r>
            <a:r>
              <a:rPr lang="tr-TR" b="1" dirty="0"/>
              <a:t>: </a:t>
            </a:r>
            <a:r>
              <a:rPr lang="tr-TR" dirty="0"/>
              <a:t>Görsel üzerindeki bozuk olan dokunun yama yöntemiyle onarılmasını sağlar. </a:t>
            </a:r>
            <a:r>
              <a:rPr lang="tr-TR" dirty="0" smtClean="0"/>
              <a:t> </a:t>
            </a:r>
          </a:p>
          <a:p>
            <a:r>
              <a:rPr lang="tr-TR" b="1" dirty="0" err="1" smtClean="0"/>
              <a:t>Red</a:t>
            </a:r>
            <a:r>
              <a:rPr lang="tr-TR" b="1" dirty="0" smtClean="0"/>
              <a:t> </a:t>
            </a:r>
            <a:r>
              <a:rPr lang="tr-TR" b="1" dirty="0" err="1" smtClean="0"/>
              <a:t>Eye</a:t>
            </a:r>
            <a:r>
              <a:rPr lang="tr-TR" b="1" dirty="0" smtClean="0"/>
              <a:t> </a:t>
            </a:r>
            <a:r>
              <a:rPr lang="tr-TR" b="1" dirty="0" err="1" smtClean="0"/>
              <a:t>Tool</a:t>
            </a:r>
            <a:r>
              <a:rPr lang="tr-TR" b="1" dirty="0" smtClean="0"/>
              <a:t> </a:t>
            </a:r>
            <a:r>
              <a:rPr lang="tr-TR" dirty="0" smtClean="0"/>
              <a:t>(Kırmızı Göz Aracı)</a:t>
            </a:r>
            <a:r>
              <a:rPr lang="tr-TR" b="1" dirty="0" smtClean="0"/>
              <a:t>: </a:t>
            </a:r>
            <a:r>
              <a:rPr lang="tr-TR" dirty="0" smtClean="0"/>
              <a:t>Fotoğraflardaki kırmızı göz sorununun giderilmesini sağlar.</a:t>
            </a:r>
            <a:endParaRPr lang="tr-TR" dirty="0"/>
          </a:p>
        </p:txBody>
      </p:sp>
      <p:pic>
        <p:nvPicPr>
          <p:cNvPr id="4" name="Resim 3"/>
          <p:cNvPicPr>
            <a:picLocks noChangeAspect="1"/>
          </p:cNvPicPr>
          <p:nvPr/>
        </p:nvPicPr>
        <p:blipFill>
          <a:blip r:embed="rId2"/>
          <a:stretch>
            <a:fillRect/>
          </a:stretch>
        </p:blipFill>
        <p:spPr>
          <a:xfrm>
            <a:off x="847897" y="1988238"/>
            <a:ext cx="2813773" cy="1436643"/>
          </a:xfrm>
          <a:prstGeom prst="rect">
            <a:avLst/>
          </a:prstGeom>
        </p:spPr>
      </p:pic>
    </p:spTree>
    <p:extLst>
      <p:ext uri="{BB962C8B-B14F-4D97-AF65-F5344CB8AC3E}">
        <p14:creationId xmlns:p14="http://schemas.microsoft.com/office/powerpoint/2010/main" val="1535159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Photoshop</a:t>
            </a:r>
            <a:r>
              <a:rPr lang="tr-TR" dirty="0"/>
              <a:t> </a:t>
            </a:r>
            <a:r>
              <a:rPr lang="tr-TR" dirty="0"/>
              <a:t>Araçları [2]</a:t>
            </a:r>
            <a:endParaRPr lang="tr-TR" dirty="0"/>
          </a:p>
        </p:txBody>
      </p:sp>
      <p:sp>
        <p:nvSpPr>
          <p:cNvPr id="3" name="İçerik Yer Tutucusu 2"/>
          <p:cNvSpPr>
            <a:spLocks noGrp="1"/>
          </p:cNvSpPr>
          <p:nvPr>
            <p:ph idx="1"/>
          </p:nvPr>
        </p:nvSpPr>
        <p:spPr>
          <a:xfrm>
            <a:off x="3661670" y="1845734"/>
            <a:ext cx="7494009" cy="4023360"/>
          </a:xfrm>
        </p:spPr>
        <p:txBody>
          <a:bodyPr/>
          <a:lstStyle/>
          <a:p>
            <a:r>
              <a:rPr lang="tr-TR" b="1" dirty="0" err="1"/>
              <a:t>Brush</a:t>
            </a:r>
            <a:r>
              <a:rPr lang="tr-TR" b="1" dirty="0"/>
              <a:t> </a:t>
            </a:r>
            <a:r>
              <a:rPr lang="tr-TR" b="1" dirty="0" err="1"/>
              <a:t>Tool</a:t>
            </a:r>
            <a:r>
              <a:rPr lang="tr-TR" b="1" dirty="0"/>
              <a:t> </a:t>
            </a:r>
            <a:r>
              <a:rPr lang="tr-TR" dirty="0"/>
              <a:t>(Fırça Aracı)</a:t>
            </a:r>
            <a:r>
              <a:rPr lang="tr-TR" b="1" dirty="0"/>
              <a:t>: </a:t>
            </a:r>
            <a:r>
              <a:rPr lang="tr-TR" dirty="0" smtClean="0"/>
              <a:t>Gerçek hayatta kullandığımız fırça gibi istenen </a:t>
            </a:r>
            <a:r>
              <a:rPr lang="tr-TR" dirty="0"/>
              <a:t>alanın boyanmasını sağlar. </a:t>
            </a:r>
          </a:p>
          <a:p>
            <a:r>
              <a:rPr lang="tr-TR" b="1" dirty="0" err="1"/>
              <a:t>Pencil</a:t>
            </a:r>
            <a:r>
              <a:rPr lang="tr-TR" b="1" dirty="0"/>
              <a:t> </a:t>
            </a:r>
            <a:r>
              <a:rPr lang="tr-TR" b="1" dirty="0" err="1"/>
              <a:t>Tool</a:t>
            </a:r>
            <a:r>
              <a:rPr lang="tr-TR" b="1" dirty="0"/>
              <a:t> </a:t>
            </a:r>
            <a:r>
              <a:rPr lang="tr-TR" dirty="0"/>
              <a:t>(Kalem Aracı)</a:t>
            </a:r>
            <a:r>
              <a:rPr lang="tr-TR" b="1" dirty="0"/>
              <a:t>: </a:t>
            </a:r>
            <a:r>
              <a:rPr lang="tr-TR" dirty="0" smtClean="0"/>
              <a:t>1 piksel büyüklüğündeki kalem ucuyla çizim yapmayı sağlar. </a:t>
            </a:r>
            <a:endParaRPr lang="tr-TR" dirty="0"/>
          </a:p>
          <a:p>
            <a:r>
              <a:rPr lang="tr-TR" b="1" dirty="0" err="1"/>
              <a:t>Color</a:t>
            </a:r>
            <a:r>
              <a:rPr lang="tr-TR" b="1" dirty="0"/>
              <a:t> </a:t>
            </a:r>
            <a:r>
              <a:rPr lang="tr-TR" b="1" dirty="0" err="1"/>
              <a:t>Replacement</a:t>
            </a:r>
            <a:r>
              <a:rPr lang="tr-TR" b="1" dirty="0"/>
              <a:t> </a:t>
            </a:r>
            <a:r>
              <a:rPr lang="tr-TR" b="1" dirty="0" err="1"/>
              <a:t>Tool</a:t>
            </a:r>
            <a:r>
              <a:rPr lang="tr-TR" b="1" dirty="0"/>
              <a:t> </a:t>
            </a:r>
            <a:r>
              <a:rPr lang="tr-TR" dirty="0"/>
              <a:t>(Renk Değiştirme Aracı)</a:t>
            </a:r>
            <a:r>
              <a:rPr lang="tr-TR" b="1" dirty="0"/>
              <a:t>: </a:t>
            </a:r>
            <a:r>
              <a:rPr lang="tr-TR" dirty="0"/>
              <a:t>Görselde yer alan bir nesnenin rengini paletten seçilen bir renk ile değiştirmeye </a:t>
            </a:r>
            <a:r>
              <a:rPr lang="tr-TR" dirty="0" smtClean="0"/>
              <a:t>yarar. </a:t>
            </a:r>
            <a:endParaRPr lang="tr-TR" dirty="0"/>
          </a:p>
          <a:p>
            <a:r>
              <a:rPr lang="tr-TR" b="1" dirty="0" err="1"/>
              <a:t>Mixer</a:t>
            </a:r>
            <a:r>
              <a:rPr lang="tr-TR" b="1" dirty="0"/>
              <a:t> </a:t>
            </a:r>
            <a:r>
              <a:rPr lang="tr-TR" b="1" dirty="0" err="1"/>
              <a:t>Brush</a:t>
            </a:r>
            <a:r>
              <a:rPr lang="tr-TR" b="1" dirty="0"/>
              <a:t> </a:t>
            </a:r>
            <a:r>
              <a:rPr lang="tr-TR" dirty="0"/>
              <a:t>(Karıştırma Aracı)</a:t>
            </a:r>
            <a:r>
              <a:rPr lang="tr-TR" b="1" dirty="0"/>
              <a:t>: </a:t>
            </a:r>
            <a:r>
              <a:rPr lang="tr-TR" dirty="0"/>
              <a:t>Görsel üzerindeki renkleri karıştırmaya yarar. </a:t>
            </a:r>
          </a:p>
        </p:txBody>
      </p:sp>
      <p:pic>
        <p:nvPicPr>
          <p:cNvPr id="5" name="Resim 4"/>
          <p:cNvPicPr>
            <a:picLocks noChangeAspect="1"/>
          </p:cNvPicPr>
          <p:nvPr/>
        </p:nvPicPr>
        <p:blipFill>
          <a:blip r:embed="rId2"/>
          <a:stretch>
            <a:fillRect/>
          </a:stretch>
        </p:blipFill>
        <p:spPr>
          <a:xfrm>
            <a:off x="759646" y="2010879"/>
            <a:ext cx="2831648" cy="1361713"/>
          </a:xfrm>
          <a:prstGeom prst="rect">
            <a:avLst/>
          </a:prstGeom>
        </p:spPr>
      </p:pic>
    </p:spTree>
    <p:extLst>
      <p:ext uri="{BB962C8B-B14F-4D97-AF65-F5344CB8AC3E}">
        <p14:creationId xmlns:p14="http://schemas.microsoft.com/office/powerpoint/2010/main" val="897269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208</TotalTime>
  <Words>1792</Words>
  <Application>Microsoft Office PowerPoint</Application>
  <PresentationFormat>Geniş ekran</PresentationFormat>
  <Paragraphs>321</Paragraphs>
  <Slides>24</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24</vt:i4>
      </vt:variant>
    </vt:vector>
  </HeadingPairs>
  <TitlesOfParts>
    <vt:vector size="28" baseType="lpstr">
      <vt:lpstr>Arial</vt:lpstr>
      <vt:lpstr>Calibri</vt:lpstr>
      <vt:lpstr>Times New Roman</vt:lpstr>
      <vt:lpstr>Geçmişe bakış</vt:lpstr>
      <vt:lpstr>Araç Paneli</vt:lpstr>
      <vt:lpstr>2.1. Araç kutusu</vt:lpstr>
      <vt:lpstr>2.1.2. Seçim Araçları  - Marquee</vt:lpstr>
      <vt:lpstr>2.1.2. Seçim Araçları Seçenekleri</vt:lpstr>
      <vt:lpstr>2.1.2. Seçim Araçları Seçenekleri</vt:lpstr>
      <vt:lpstr>Photoshop Araçları [2]</vt:lpstr>
      <vt:lpstr>Photoshop Araçları [2]</vt:lpstr>
      <vt:lpstr>Photoshop Araçları [2]</vt:lpstr>
      <vt:lpstr>Photoshop Araçları [2]</vt:lpstr>
      <vt:lpstr>Photoshop Araçları [2]</vt:lpstr>
      <vt:lpstr>Photoshop Araçları [2]</vt:lpstr>
      <vt:lpstr>Photoshop Araçları [2]</vt:lpstr>
      <vt:lpstr>Photoshop Araçları [2]</vt:lpstr>
      <vt:lpstr>Photoshop Araçları [2]</vt:lpstr>
      <vt:lpstr>Photoshop Araçları [2]</vt:lpstr>
      <vt:lpstr>Photoshop Araçları Kısayolları</vt:lpstr>
      <vt:lpstr>Photoshop Araçları Kısayolları [3]</vt:lpstr>
      <vt:lpstr>Photoshop Araçları Kısayolları [3]</vt:lpstr>
      <vt:lpstr>Photoshop Araçları Kısayolları [3]</vt:lpstr>
      <vt:lpstr>Photoshop Araçları Kısayolları [3]</vt:lpstr>
      <vt:lpstr>Photoshop Araçları Kısayolları [3]</vt:lpstr>
      <vt:lpstr>Photoshop Araçları Kısayolları [3]</vt:lpstr>
      <vt:lpstr>Photoshop Araçları Kısayolları [3]</vt:lpstr>
      <vt:lpstr>Kaynaklar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Windows Kullanıcısı</cp:lastModifiedBy>
  <cp:revision>27</cp:revision>
  <dcterms:created xsi:type="dcterms:W3CDTF">2017-11-14T11:12:27Z</dcterms:created>
  <dcterms:modified xsi:type="dcterms:W3CDTF">2017-11-16T11:37:58Z</dcterms:modified>
</cp:coreProperties>
</file>