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57" r:id="rId7"/>
    <p:sldId id="258" r:id="rId8"/>
    <p:sldId id="259" r:id="rId9"/>
    <p:sldId id="260" r:id="rId10"/>
    <p:sldId id="26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Sosyal hizmetin değer temeli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p>
          <a:p>
            <a:endParaRPr lang="tr-TR" dirty="0"/>
          </a:p>
        </p:txBody>
      </p:sp>
    </p:spTree>
    <p:extLst>
      <p:ext uri="{BB962C8B-B14F-4D97-AF65-F5344CB8AC3E}">
        <p14:creationId xmlns:p14="http://schemas.microsoft.com/office/powerpoint/2010/main" val="4128290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hizmetin bilgi, beceri ve değer üçlüsünün üçüncü unsuru değer temeli ile ilgilidir. Başlangıcından itibaren sosyal hizmet mesleğinde kullandığı yaklaşımlarda, ilgilendiği müracaatçı gruplarında önemli değişiklikler olmuştur. Bu değişikliklere rağmen sosyal hizmet sürekli olarak bir değerler çerçevesinde yürütülmüştür. </a:t>
            </a:r>
          </a:p>
        </p:txBody>
      </p:sp>
    </p:spTree>
    <p:extLst>
      <p:ext uri="{BB962C8B-B14F-4D97-AF65-F5344CB8AC3E}">
        <p14:creationId xmlns:p14="http://schemas.microsoft.com/office/powerpoint/2010/main" val="1552621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İnsan refahı, sosyal adalet, bireyin onuru, sosyal hizmet mesleğinin başlangıcından itibaren önemli özellikler olarak süregelmiştir. Sosyal hizmet mesleğinin temel görevi incinebilir/hassas, baskı altında/zor koşullarda ve yoksulluk içinde yaşayan kişilere özel bir dikkat göstermek suretiyle insanların iyilik halini artırmak ve insanların tümünün temel gereksinimlerini karşılamalarına yardımcı olmaktır. </a:t>
            </a:r>
          </a:p>
        </p:txBody>
      </p:sp>
    </p:spTree>
    <p:extLst>
      <p:ext uri="{BB962C8B-B14F-4D97-AF65-F5344CB8AC3E}">
        <p14:creationId xmlns:p14="http://schemas.microsoft.com/office/powerpoint/2010/main" val="2730412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hizmetin tarihsel ve ayırıcı bir yönü mesleğin odağının sosyal bağlamda bireyin refahı ve toplumun refahı olmasıdır. Sosyal hizmette esas, sorunları yaratan ya da bu sorunların ortaya çıkmasına katkı sağlayan çevresel koşullara dikkat çekmek ve yaşamda karşılaşılan sorunları belirlemektir. </a:t>
            </a:r>
          </a:p>
        </p:txBody>
      </p:sp>
    </p:spTree>
    <p:extLst>
      <p:ext uri="{BB962C8B-B14F-4D97-AF65-F5344CB8AC3E}">
        <p14:creationId xmlns:p14="http://schemas.microsoft.com/office/powerpoint/2010/main" val="3795771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hizmet uzmanları, müracaatçılarla birlikte ve onların yararına sosyal adaleti ve sosyal değişmeyi gerçekleştirmek için çaba harcar. “Müracaatçı” bireylerin, ailelerin, grupların, örgütlerin ve toplulukların tümünü kapsayan bir kavram olarak kullanılır. Sosyal hizmet uzmanları farklılıklara duyarlıdır ve ayrımcılığın, baskının, yoksulluğun ve sosyal adaletsizliğin tüm şekillerine son verilmesi için çaba gösterir. Bu etkinlikler doğrudan uygulama, toplum örgütlenmesi, mesleki yönetim (</a:t>
            </a:r>
            <a:r>
              <a:rPr lang="tr-TR" dirty="0" err="1"/>
              <a:t>süpervizyon</a:t>
            </a:r>
            <a:r>
              <a:rPr lang="tr-TR" dirty="0"/>
              <a:t>), danışmanlık, yönetim, savunuculuk, sosyal ve siyasal aksiyon, politika geliştirme ve uygulama, eğitim, araştırma ve değerlendirme biçimlerinde olabilir. </a:t>
            </a:r>
          </a:p>
        </p:txBody>
      </p:sp>
    </p:spTree>
    <p:extLst>
      <p:ext uri="{BB962C8B-B14F-4D97-AF65-F5344CB8AC3E}">
        <p14:creationId xmlns:p14="http://schemas.microsoft.com/office/powerpoint/2010/main" val="960388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Değer Temeli</a:t>
            </a:r>
            <a:endParaRPr lang="tr-TR" dirty="0"/>
          </a:p>
        </p:txBody>
      </p:sp>
      <p:sp>
        <p:nvSpPr>
          <p:cNvPr id="3" name="2 İçerik Yer Tutucusu"/>
          <p:cNvSpPr>
            <a:spLocks noGrp="1"/>
          </p:cNvSpPr>
          <p:nvPr>
            <p:ph sz="quarter" idx="1"/>
          </p:nvPr>
        </p:nvSpPr>
        <p:spPr>
          <a:xfrm>
            <a:off x="457200" y="1844824"/>
            <a:ext cx="8229600" cy="4312136"/>
          </a:xfrm>
        </p:spPr>
        <p:txBody>
          <a:bodyPr>
            <a:normAutofit/>
          </a:bodyPr>
          <a:lstStyle/>
          <a:p>
            <a:pPr algn="just"/>
            <a:r>
              <a:rPr lang="tr-TR" dirty="0"/>
              <a:t>Bilindiği üzere değerler ispatlanabilir değildir, istenirdir, tercih edileni tanımlamak için kullanılır. </a:t>
            </a:r>
            <a:endParaRPr lang="tr-TR" dirty="0" smtClean="0"/>
          </a:p>
          <a:p>
            <a:pPr algn="just"/>
            <a:r>
              <a:rPr lang="tr-TR" dirty="0" smtClean="0"/>
              <a:t>Değerler</a:t>
            </a:r>
            <a:r>
              <a:rPr lang="tr-TR" dirty="0"/>
              <a:t>, bir anlamda bireylerin ve sosyal grupların sahip olduğu tercih edilen davranışların </a:t>
            </a:r>
            <a:r>
              <a:rPr lang="tr-TR" dirty="0" err="1"/>
              <a:t>formülasyonudur</a:t>
            </a:r>
            <a:r>
              <a:rPr lang="tr-TR" dirty="0"/>
              <a:t>. </a:t>
            </a:r>
            <a:endParaRPr lang="tr-TR" dirty="0" smtClean="0"/>
          </a:p>
          <a:p>
            <a:pPr algn="just"/>
            <a:r>
              <a:rPr lang="tr-TR" dirty="0" smtClean="0"/>
              <a:t>Değerler</a:t>
            </a:r>
            <a:r>
              <a:rPr lang="tr-TR" dirty="0"/>
              <a:t>, toplumun önemli bir bölümünün sahip olduğu standart ya da standartlardır. </a:t>
            </a:r>
            <a:endParaRPr lang="tr-TR" dirty="0" smtClean="0"/>
          </a:p>
          <a:p>
            <a:pPr algn="just"/>
            <a:r>
              <a:rPr lang="tr-TR" dirty="0" smtClean="0"/>
              <a:t>Değerler</a:t>
            </a:r>
            <a:r>
              <a:rPr lang="tr-TR" dirty="0"/>
              <a:t>, insanların davranışlarına rehberlik etmekle birlikte, kişisel davranışlardan bağımsız gelişir.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44824"/>
            <a:ext cx="8229600" cy="4312136"/>
          </a:xfrm>
        </p:spPr>
        <p:txBody>
          <a:bodyPr/>
          <a:lstStyle/>
          <a:p>
            <a:pPr algn="just"/>
            <a:r>
              <a:rPr lang="tr-TR" dirty="0"/>
              <a:t>Deneyimler arttıkça değişir, bu nedenle değerlerin gelişimsel ve evrimsel bir doğası vardır. </a:t>
            </a:r>
            <a:endParaRPr lang="tr-TR" dirty="0" smtClean="0"/>
          </a:p>
          <a:p>
            <a:pPr algn="just"/>
            <a:r>
              <a:rPr lang="tr-TR" dirty="0" smtClean="0"/>
              <a:t>Sosyal </a:t>
            </a:r>
            <a:r>
              <a:rPr lang="tr-TR" dirty="0"/>
              <a:t>hizmet mesleğinin görevi bir dizi temel değerden kaynaklanmaktadır. </a:t>
            </a:r>
            <a:endParaRPr lang="tr-TR" dirty="0" smtClean="0"/>
          </a:p>
          <a:p>
            <a:pPr algn="just"/>
            <a:r>
              <a:rPr lang="tr-TR" dirty="0" smtClean="0"/>
              <a:t>Bu </a:t>
            </a:r>
            <a:r>
              <a:rPr lang="tr-TR" dirty="0"/>
              <a:t>temel değerler mesleğin tarihi boyunca sosyal hizmet uzmanları tarafından kabul edilen, sosyal hizmetin kendine özgü amaç ve bakış açısının temel dayanağıdır.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marL="0" indent="0">
              <a:buNone/>
            </a:pPr>
            <a:r>
              <a:rPr lang="tr-TR" dirty="0" err="1"/>
              <a:t>Osmo</a:t>
            </a:r>
            <a:r>
              <a:rPr lang="tr-TR" dirty="0"/>
              <a:t> ve </a:t>
            </a:r>
            <a:r>
              <a:rPr lang="tr-TR" dirty="0" err="1"/>
              <a:t>Landau</a:t>
            </a:r>
            <a:r>
              <a:rPr lang="tr-TR" dirty="0"/>
              <a:t> (2006) sosyal hizmetin etik ilkelerini </a:t>
            </a:r>
            <a:endParaRPr lang="tr-TR" dirty="0" smtClean="0"/>
          </a:p>
          <a:p>
            <a:pPr marL="0" indent="0">
              <a:buNone/>
            </a:pPr>
            <a:endParaRPr lang="tr-TR" dirty="0" smtClean="0"/>
          </a:p>
          <a:p>
            <a:r>
              <a:rPr lang="tr-TR" dirty="0" smtClean="0"/>
              <a:t>(</a:t>
            </a:r>
            <a:r>
              <a:rPr lang="tr-TR" dirty="0"/>
              <a:t>a) eşitlik ve eşitsizlik (eşit bireyler eşit bir şekilde muamele görme hakkında sahiptir ve eşit olmayan bireyler ise sorunun niteliğine bağlı olarak farklı bir şekilde muamele görme hakkına sahiptir; </a:t>
            </a:r>
          </a:p>
          <a:p>
            <a:r>
              <a:rPr lang="tr-TR" dirty="0" smtClean="0"/>
              <a:t>(</a:t>
            </a:r>
            <a:r>
              <a:rPr lang="tr-TR" dirty="0"/>
              <a:t>b) hakkaniyet (kaynakların dağıtımında, mahkeme öncesinde, vb.); </a:t>
            </a:r>
            <a:endParaRPr lang="tr-TR" dirty="0" smtClean="0"/>
          </a:p>
          <a:p>
            <a:r>
              <a:rPr lang="tr-TR" dirty="0" smtClean="0"/>
              <a:t>(</a:t>
            </a:r>
            <a:r>
              <a:rPr lang="tr-TR" dirty="0"/>
              <a:t>c) gizlilik ve mahremiyet;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a:t>(d) yaşamın korunması; </a:t>
            </a:r>
            <a:endParaRPr lang="tr-TR" dirty="0" smtClean="0"/>
          </a:p>
          <a:p>
            <a:r>
              <a:rPr lang="tr-TR" dirty="0" smtClean="0"/>
              <a:t>(</a:t>
            </a:r>
            <a:r>
              <a:rPr lang="tr-TR" dirty="0"/>
              <a:t>e) bireyin iyiliği ve yararı; </a:t>
            </a:r>
            <a:endParaRPr lang="tr-TR" dirty="0" smtClean="0"/>
          </a:p>
          <a:p>
            <a:r>
              <a:rPr lang="tr-TR" dirty="0" smtClean="0"/>
              <a:t>(</a:t>
            </a:r>
            <a:r>
              <a:rPr lang="tr-TR" dirty="0"/>
              <a:t>f) doğruluk ve tam bilgilendirilme; </a:t>
            </a:r>
            <a:endParaRPr lang="tr-TR" dirty="0" smtClean="0"/>
          </a:p>
          <a:p>
            <a:r>
              <a:rPr lang="tr-TR" dirty="0" smtClean="0"/>
              <a:t>(</a:t>
            </a:r>
            <a:r>
              <a:rPr lang="tr-TR" dirty="0"/>
              <a:t>g) özerklik ve bireysel özgürlük; </a:t>
            </a:r>
            <a:endParaRPr lang="tr-TR" dirty="0" smtClean="0"/>
          </a:p>
          <a:p>
            <a:r>
              <a:rPr lang="tr-TR" dirty="0" smtClean="0"/>
              <a:t>(</a:t>
            </a:r>
            <a:r>
              <a:rPr lang="tr-TR" dirty="0"/>
              <a:t>h) yaşam kalitesi; </a:t>
            </a:r>
            <a:endParaRPr lang="tr-TR" dirty="0" smtClean="0"/>
          </a:p>
          <a:p>
            <a:r>
              <a:rPr lang="tr-TR" dirty="0" smtClean="0"/>
              <a:t>(</a:t>
            </a:r>
            <a:r>
              <a:rPr lang="tr-TR" dirty="0"/>
              <a:t>i) temel insani gereksinimlerin karşılanması; </a:t>
            </a:r>
            <a:endParaRPr lang="tr-TR" dirty="0" smtClean="0"/>
          </a:p>
          <a:p>
            <a:r>
              <a:rPr lang="tr-TR" dirty="0" smtClean="0"/>
              <a:t>(</a:t>
            </a:r>
            <a:r>
              <a:rPr lang="tr-TR" dirty="0"/>
              <a:t>j) toplumun iyiliği ve yararı; </a:t>
            </a:r>
            <a:endParaRPr lang="tr-TR" dirty="0" smtClean="0"/>
          </a:p>
          <a:p>
            <a:r>
              <a:rPr lang="tr-TR" dirty="0" smtClean="0"/>
              <a:t>(</a:t>
            </a:r>
            <a:r>
              <a:rPr lang="tr-TR" dirty="0"/>
              <a:t>k) en az zararı görme; ve </a:t>
            </a:r>
            <a:endParaRPr lang="tr-TR" dirty="0" smtClean="0"/>
          </a:p>
          <a:p>
            <a:r>
              <a:rPr lang="tr-TR" dirty="0" smtClean="0"/>
              <a:t>(</a:t>
            </a:r>
            <a:r>
              <a:rPr lang="tr-TR" dirty="0"/>
              <a:t>l) yasalara ve düzenlemelere uyma yükümlülüğü, </a:t>
            </a:r>
            <a:endParaRPr lang="tr-TR" dirty="0" smtClean="0"/>
          </a:p>
          <a:p>
            <a:r>
              <a:rPr lang="tr-TR" dirty="0" smtClean="0"/>
              <a:t>olmak </a:t>
            </a:r>
            <a:r>
              <a:rPr lang="tr-TR" dirty="0"/>
              <a:t>üzere 12 başlık altına toplamıştır.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TotalTime>
  <Words>559</Words>
  <Application>Microsoft Office PowerPoint</Application>
  <PresentationFormat>Ekran Gösterisi (4:3)</PresentationFormat>
  <Paragraphs>35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Değer Temeli</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2020-10-13T07:56:09Z</dcterms:modified>
</cp:coreProperties>
</file>