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32"/>
  </p:notesMasterIdLst>
  <p:sldIdLst>
    <p:sldId id="293" r:id="rId2"/>
    <p:sldId id="1226" r:id="rId3"/>
    <p:sldId id="1303" r:id="rId4"/>
    <p:sldId id="1304" r:id="rId5"/>
    <p:sldId id="1287" r:id="rId6"/>
    <p:sldId id="1286" r:id="rId7"/>
    <p:sldId id="1306" r:id="rId8"/>
    <p:sldId id="1227" r:id="rId9"/>
    <p:sldId id="1305" r:id="rId10"/>
    <p:sldId id="1228" r:id="rId11"/>
    <p:sldId id="1288" r:id="rId12"/>
    <p:sldId id="1292" r:id="rId13"/>
    <p:sldId id="1229" r:id="rId14"/>
    <p:sldId id="1230" r:id="rId15"/>
    <p:sldId id="1231" r:id="rId16"/>
    <p:sldId id="1232" r:id="rId17"/>
    <p:sldId id="1291" r:id="rId18"/>
    <p:sldId id="1233" r:id="rId19"/>
    <p:sldId id="1290" r:id="rId20"/>
    <p:sldId id="1234" r:id="rId21"/>
    <p:sldId id="1235" r:id="rId22"/>
    <p:sldId id="1236" r:id="rId23"/>
    <p:sldId id="1240" r:id="rId24"/>
    <p:sldId id="1241" r:id="rId25"/>
    <p:sldId id="1244" r:id="rId26"/>
    <p:sldId id="1245" r:id="rId27"/>
    <p:sldId id="1293" r:id="rId28"/>
    <p:sldId id="1246" r:id="rId29"/>
    <p:sldId id="1294" r:id="rId30"/>
    <p:sldId id="1247" r:id="rId31"/>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C3DB"/>
    <a:srgbClr val="000000"/>
    <a:srgbClr val="686A08"/>
    <a:srgbClr val="FFFFCC"/>
    <a:srgbClr val="F5F8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42" autoAdjust="0"/>
    <p:restoredTop sz="94638" autoAdjust="0"/>
  </p:normalViewPr>
  <p:slideViewPr>
    <p:cSldViewPr>
      <p:cViewPr>
        <p:scale>
          <a:sx n="96" d="100"/>
          <a:sy n="96" d="100"/>
        </p:scale>
        <p:origin x="-804" y="3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2880"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35E480A-E5B0-4EDD-B68F-D4E35A57B7DA}" type="datetimeFigureOut">
              <a:rPr lang="tr-TR"/>
              <a:pPr>
                <a:defRPr/>
              </a:pPr>
              <a:t>28.02.2018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smtClean="0"/>
          </a:p>
        </p:txBody>
      </p:sp>
      <p:sp>
        <p:nvSpPr>
          <p:cNvPr id="5" name="4 Not Yer Tutucusu"/>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54C7FC6-C739-4F1A-B3F2-644AAC07DF8D}"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90115" name="2 Not Yer Tutucusu"/>
          <p:cNvSpPr>
            <a:spLocks noGrp="1"/>
          </p:cNvSpPr>
          <p:nvPr>
            <p:ph type="body" idx="1"/>
          </p:nvPr>
        </p:nvSpPr>
        <p:spPr bwMode="auto">
          <a:noFill/>
        </p:spPr>
        <p:txBody>
          <a:bodyPr/>
          <a:lstStyle/>
          <a:p>
            <a:pPr eaLnBrk="1" hangingPunct="1">
              <a:spcBef>
                <a:spcPct val="0"/>
              </a:spcBef>
            </a:pPr>
            <a:endParaRPr lang="en-US" smtClean="0"/>
          </a:p>
        </p:txBody>
      </p:sp>
      <p:sp>
        <p:nvSpPr>
          <p:cNvPr id="39940"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DEC07A-7120-42D7-BE2F-8AA8ABF7998D}" type="slidenum">
              <a:rPr lang="tr-TR" smtClean="0"/>
              <a:pPr fontAlgn="base">
                <a:spcBef>
                  <a:spcPct val="0"/>
                </a:spcBef>
                <a:spcAft>
                  <a:spcPct val="0"/>
                </a:spcAft>
                <a:defRPr/>
              </a:pPr>
              <a:t>1</a:t>
            </a:fld>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tr-TR"/>
            </a:p>
          </p:txBody>
        </p:sp>
        <p:sp>
          <p:nvSpPr>
            <p:cNvPr id="6"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pPr>
                <a:defRPr/>
              </a:pPr>
              <a:endParaRPr lang="tr-TR"/>
            </a:p>
          </p:txBody>
        </p:sp>
      </p:grpSp>
      <p:sp>
        <p:nvSpPr>
          <p:cNvPr id="171013"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Asıl alt başlık stilini düzenlemek için tıklatın</a:t>
            </a:r>
          </a:p>
        </p:txBody>
      </p:sp>
      <p:sp>
        <p:nvSpPr>
          <p:cNvPr id="171017"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Asıl başlık stili için tıklatın</a:t>
            </a:r>
          </a:p>
        </p:txBody>
      </p:sp>
      <p:sp>
        <p:nvSpPr>
          <p:cNvPr id="7" name="Rectangle 6"/>
          <p:cNvSpPr>
            <a:spLocks noGrp="1" noChangeArrowheads="1"/>
          </p:cNvSpPr>
          <p:nvPr>
            <p:ph type="dt" sz="quarter" idx="10"/>
          </p:nvPr>
        </p:nvSpPr>
        <p:spPr/>
        <p:txBody>
          <a:bodyPr/>
          <a:lstStyle>
            <a:lvl1pPr>
              <a:defRPr/>
            </a:lvl1pPr>
          </a:lstStyle>
          <a:p>
            <a:pPr>
              <a:defRPr/>
            </a:pPr>
            <a:fld id="{9905EE72-FEFE-4552-ABBB-80BCDF5AF357}" type="datetimeFigureOut">
              <a:rPr lang="tr-TR"/>
              <a:pPr>
                <a:defRPr/>
              </a:pPr>
              <a:t>28.02.2018</a:t>
            </a:fld>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pPr>
              <a:defRPr/>
            </a:pPr>
            <a:fld id="{6174F23C-AAF2-48B9-A48E-4A7B00BEDDF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7"/>
          <p:cNvSpPr>
            <a:spLocks noGrp="1" noChangeArrowheads="1"/>
          </p:cNvSpPr>
          <p:nvPr>
            <p:ph type="dt" sz="half" idx="10"/>
          </p:nvPr>
        </p:nvSpPr>
        <p:spPr>
          <a:ln/>
        </p:spPr>
        <p:txBody>
          <a:bodyPr/>
          <a:lstStyle>
            <a:lvl1pPr>
              <a:defRPr/>
            </a:lvl1pPr>
          </a:lstStyle>
          <a:p>
            <a:pPr>
              <a:defRPr/>
            </a:pPr>
            <a:fld id="{052E2226-678E-4B0E-A89D-6EE6761BF51F}" type="datetimeFigureOut">
              <a:rPr lang="tr-TR"/>
              <a:pPr>
                <a:defRPr/>
              </a:pPr>
              <a:t>28.02.2018</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DE75268B-7DC8-4D86-B6D9-628FAEA1AB2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21362"/>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213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7"/>
          <p:cNvSpPr>
            <a:spLocks noGrp="1" noChangeArrowheads="1"/>
          </p:cNvSpPr>
          <p:nvPr>
            <p:ph type="dt" sz="half" idx="10"/>
          </p:nvPr>
        </p:nvSpPr>
        <p:spPr>
          <a:ln/>
        </p:spPr>
        <p:txBody>
          <a:bodyPr/>
          <a:lstStyle>
            <a:lvl1pPr>
              <a:defRPr/>
            </a:lvl1pPr>
          </a:lstStyle>
          <a:p>
            <a:pPr>
              <a:defRPr/>
            </a:pPr>
            <a:fld id="{5EB04EFC-2593-43D8-ABB0-3B098C625C90}" type="datetimeFigureOut">
              <a:rPr lang="tr-TR"/>
              <a:pPr>
                <a:defRPr/>
              </a:pPr>
              <a:t>28.02.2018</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58F461F1-2ACB-4FEB-8655-3625AEB673B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7"/>
          <p:cNvSpPr>
            <a:spLocks noGrp="1" noChangeArrowheads="1"/>
          </p:cNvSpPr>
          <p:nvPr>
            <p:ph type="dt" sz="half" idx="10"/>
          </p:nvPr>
        </p:nvSpPr>
        <p:spPr>
          <a:ln/>
        </p:spPr>
        <p:txBody>
          <a:bodyPr/>
          <a:lstStyle>
            <a:lvl1pPr>
              <a:defRPr/>
            </a:lvl1pPr>
          </a:lstStyle>
          <a:p>
            <a:pPr>
              <a:defRPr/>
            </a:pPr>
            <a:fld id="{7B7F5F87-81E2-4739-8A0B-CB93E2538A18}" type="datetimeFigureOut">
              <a:rPr lang="tr-TR"/>
              <a:pPr>
                <a:defRPr/>
              </a:pPr>
              <a:t>28.02.2018</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94EA420C-E890-432D-B08E-8F0729E818D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7"/>
          <p:cNvSpPr>
            <a:spLocks noGrp="1" noChangeArrowheads="1"/>
          </p:cNvSpPr>
          <p:nvPr>
            <p:ph type="dt" sz="half" idx="10"/>
          </p:nvPr>
        </p:nvSpPr>
        <p:spPr>
          <a:ln/>
        </p:spPr>
        <p:txBody>
          <a:bodyPr/>
          <a:lstStyle>
            <a:lvl1pPr>
              <a:defRPr/>
            </a:lvl1pPr>
          </a:lstStyle>
          <a:p>
            <a:pPr>
              <a:defRPr/>
            </a:pPr>
            <a:fld id="{057D1E73-164E-4D56-9EC0-2A1603299368}" type="datetimeFigureOut">
              <a:rPr lang="tr-TR"/>
              <a:pPr>
                <a:defRPr/>
              </a:pPr>
              <a:t>28.02.2018</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9FFFACCC-D2DF-486E-9C47-00FFF06277B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7"/>
          <p:cNvSpPr>
            <a:spLocks noGrp="1" noChangeArrowheads="1"/>
          </p:cNvSpPr>
          <p:nvPr>
            <p:ph type="dt" sz="half" idx="10"/>
          </p:nvPr>
        </p:nvSpPr>
        <p:spPr>
          <a:ln/>
        </p:spPr>
        <p:txBody>
          <a:bodyPr/>
          <a:lstStyle>
            <a:lvl1pPr>
              <a:defRPr/>
            </a:lvl1pPr>
          </a:lstStyle>
          <a:p>
            <a:pPr>
              <a:defRPr/>
            </a:pPr>
            <a:fld id="{C77110CE-4F08-4EDB-B68C-5AC887BEB692}" type="datetimeFigureOut">
              <a:rPr lang="tr-TR"/>
              <a:pPr>
                <a:defRPr/>
              </a:pPr>
              <a:t>28.02.2018</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47FD9647-027B-4FFA-9892-56DF987F38E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7"/>
          <p:cNvSpPr>
            <a:spLocks noGrp="1" noChangeArrowheads="1"/>
          </p:cNvSpPr>
          <p:nvPr>
            <p:ph type="dt" sz="half" idx="10"/>
          </p:nvPr>
        </p:nvSpPr>
        <p:spPr>
          <a:ln/>
        </p:spPr>
        <p:txBody>
          <a:bodyPr/>
          <a:lstStyle>
            <a:lvl1pPr>
              <a:defRPr/>
            </a:lvl1pPr>
          </a:lstStyle>
          <a:p>
            <a:pPr>
              <a:defRPr/>
            </a:pPr>
            <a:fld id="{81184060-3490-4203-B6AC-E53F1E7B5EA9}" type="datetimeFigureOut">
              <a:rPr lang="tr-TR"/>
              <a:pPr>
                <a:defRPr/>
              </a:pPr>
              <a:t>28.02.2018</a:t>
            </a:fld>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30F9D81A-D1B4-4BB1-9315-A01EB244AF4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7"/>
          <p:cNvSpPr>
            <a:spLocks noGrp="1" noChangeArrowheads="1"/>
          </p:cNvSpPr>
          <p:nvPr>
            <p:ph type="dt" sz="half" idx="10"/>
          </p:nvPr>
        </p:nvSpPr>
        <p:spPr>
          <a:ln/>
        </p:spPr>
        <p:txBody>
          <a:bodyPr/>
          <a:lstStyle>
            <a:lvl1pPr>
              <a:defRPr/>
            </a:lvl1pPr>
          </a:lstStyle>
          <a:p>
            <a:pPr>
              <a:defRPr/>
            </a:pPr>
            <a:fld id="{45537551-AEFD-4027-8DF3-1EC346F7B8A2}" type="datetimeFigureOut">
              <a:rPr lang="tr-TR"/>
              <a:pPr>
                <a:defRPr/>
              </a:pPr>
              <a:t>28.02.2018</a:t>
            </a:fld>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BE1D0933-8E1F-4D55-8F30-2808898864C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fld id="{FF45AF6A-FC45-4086-A9C7-90315609D728}" type="datetimeFigureOut">
              <a:rPr lang="tr-TR"/>
              <a:pPr>
                <a:defRPr/>
              </a:pPr>
              <a:t>28.02.2018</a:t>
            </a:fld>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F65EC1E3-F197-4F81-A0FE-C8BEB7E0FBF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7"/>
          <p:cNvSpPr>
            <a:spLocks noGrp="1" noChangeArrowheads="1"/>
          </p:cNvSpPr>
          <p:nvPr>
            <p:ph type="dt" sz="half" idx="10"/>
          </p:nvPr>
        </p:nvSpPr>
        <p:spPr>
          <a:ln/>
        </p:spPr>
        <p:txBody>
          <a:bodyPr/>
          <a:lstStyle>
            <a:lvl1pPr>
              <a:defRPr/>
            </a:lvl1pPr>
          </a:lstStyle>
          <a:p>
            <a:pPr>
              <a:defRPr/>
            </a:pPr>
            <a:fld id="{2B596E5F-685C-45F0-97CA-447B4C6EC128}" type="datetimeFigureOut">
              <a:rPr lang="tr-TR"/>
              <a:pPr>
                <a:defRPr/>
              </a:pPr>
              <a:t>28.02.2018</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E84C2DBC-828B-4D02-83C2-AD4C9380EBC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7"/>
          <p:cNvSpPr>
            <a:spLocks noGrp="1" noChangeArrowheads="1"/>
          </p:cNvSpPr>
          <p:nvPr>
            <p:ph type="dt" sz="half" idx="10"/>
          </p:nvPr>
        </p:nvSpPr>
        <p:spPr>
          <a:ln/>
        </p:spPr>
        <p:txBody>
          <a:bodyPr/>
          <a:lstStyle>
            <a:lvl1pPr>
              <a:defRPr/>
            </a:lvl1pPr>
          </a:lstStyle>
          <a:p>
            <a:pPr>
              <a:defRPr/>
            </a:pPr>
            <a:fld id="{327D5F9C-B98C-4B4A-B978-0CEAFB8EF111}" type="datetimeFigureOut">
              <a:rPr lang="tr-TR"/>
              <a:pPr>
                <a:defRPr/>
              </a:pPr>
              <a:t>28.02.2018</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9FDF7C2F-3FF8-4934-A97C-1339C322F58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7242175" cy="1981200"/>
            <a:chOff x="0" y="0"/>
            <a:chExt cx="4562" cy="1248"/>
          </a:xfrm>
        </p:grpSpPr>
        <p:sp>
          <p:nvSpPr>
            <p:cNvPr id="169987"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tr-TR"/>
            </a:p>
          </p:txBody>
        </p:sp>
        <p:sp>
          <p:nvSpPr>
            <p:cNvPr id="169988"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tr-TR"/>
            </a:p>
          </p:txBody>
        </p:sp>
      </p:grpSp>
      <p:sp>
        <p:nvSpPr>
          <p:cNvPr id="169989"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Asıl başlık stili için tıklatın</a:t>
            </a:r>
          </a:p>
        </p:txBody>
      </p:sp>
      <p:sp>
        <p:nvSpPr>
          <p:cNvPr id="169990"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Asıl metin stillerini düzenlemek için tıklatın</a:t>
            </a:r>
          </a:p>
          <a:p>
            <a:pPr lvl="1"/>
            <a:r>
              <a:rPr lang="en-US" smtClean="0"/>
              <a:t>İkinci düzey</a:t>
            </a:r>
          </a:p>
          <a:p>
            <a:pPr lvl="2"/>
            <a:r>
              <a:rPr lang="en-US" smtClean="0"/>
              <a:t>Üçüncü düzey</a:t>
            </a:r>
          </a:p>
          <a:p>
            <a:pPr lvl="3"/>
            <a:r>
              <a:rPr lang="en-US" smtClean="0"/>
              <a:t>Dördüncü düzey</a:t>
            </a:r>
          </a:p>
          <a:p>
            <a:pPr lvl="4"/>
            <a:r>
              <a:rPr lang="en-US" smtClean="0"/>
              <a:t>Beşinci düzey</a:t>
            </a:r>
          </a:p>
        </p:txBody>
      </p:sp>
      <p:sp>
        <p:nvSpPr>
          <p:cNvPr id="169991"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a:defRPr/>
            </a:pPr>
            <a:fld id="{B3D860B0-F44A-4F41-AE51-4895AFB6E8E2}" type="datetimeFigureOut">
              <a:rPr lang="tr-TR"/>
              <a:pPr>
                <a:defRPr/>
              </a:pPr>
              <a:t>28.02.2018</a:t>
            </a:fld>
            <a:endParaRPr lang="en-US"/>
          </a:p>
        </p:txBody>
      </p:sp>
      <p:sp>
        <p:nvSpPr>
          <p:cNvPr id="169992"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a:defRPr/>
            </a:pPr>
            <a:endParaRPr lang="en-US"/>
          </a:p>
        </p:txBody>
      </p:sp>
      <p:sp>
        <p:nvSpPr>
          <p:cNvPr id="169993"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a:defRPr/>
            </a:pPr>
            <a:fld id="{F6742CC6-4452-467D-8D6C-0F35E377306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43"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www.biltek.tubitak/" TargetMode="External"/><Relationship Id="rId5" Type="http://schemas.openxmlformats.org/officeDocument/2006/relationships/image" Target="../media/image3.gif"/><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971550" y="692150"/>
            <a:ext cx="7772400" cy="2057400"/>
          </a:xfrm>
        </p:spPr>
        <p:txBody>
          <a:bodyPr/>
          <a:lstStyle/>
          <a:p>
            <a:pPr eaLnBrk="1" hangingPunct="1">
              <a:defRPr/>
            </a:pPr>
            <a:r>
              <a:rPr lang="tr-TR" sz="5400" b="1" dirty="0" err="1" smtClean="0">
                <a:latin typeface="Times New Roman" pitchFamily="18" charset="0"/>
              </a:rPr>
              <a:t>Field</a:t>
            </a:r>
            <a:r>
              <a:rPr lang="tr-TR" sz="5400" b="1" dirty="0" smtClean="0">
                <a:latin typeface="Times New Roman" pitchFamily="18" charset="0"/>
              </a:rPr>
              <a:t> </a:t>
            </a:r>
            <a:r>
              <a:rPr lang="tr-TR" sz="5400" b="1" dirty="0" err="1" smtClean="0">
                <a:latin typeface="Times New Roman" pitchFamily="18" charset="0"/>
              </a:rPr>
              <a:t>Geology</a:t>
            </a:r>
            <a:endParaRPr lang="en-US" sz="5400" b="1" dirty="0" smtClean="0">
              <a:latin typeface="Times New Roman" pitchFamily="18" charset="0"/>
            </a:endParaRPr>
          </a:p>
        </p:txBody>
      </p:sp>
      <p:sp>
        <p:nvSpPr>
          <p:cNvPr id="5123" name="Text Box 8"/>
          <p:cNvSpPr txBox="1">
            <a:spLocks noChangeArrowheads="1"/>
          </p:cNvSpPr>
          <p:nvPr/>
        </p:nvSpPr>
        <p:spPr bwMode="auto">
          <a:xfrm>
            <a:off x="3275592" y="2852738"/>
            <a:ext cx="3294492" cy="1692771"/>
          </a:xfrm>
          <a:prstGeom prst="rect">
            <a:avLst/>
          </a:prstGeom>
          <a:noFill/>
          <a:ln w="12700" cap="sq">
            <a:noFill/>
            <a:miter lim="800000"/>
            <a:headEnd type="none" w="sm" len="sm"/>
            <a:tailEnd type="none" w="sm" len="sm"/>
          </a:ln>
        </p:spPr>
        <p:txBody>
          <a:bodyPr wrap="none">
            <a:spAutoFit/>
          </a:bodyPr>
          <a:lstStyle/>
          <a:p>
            <a:pPr algn="ctr" eaLnBrk="0" hangingPunct="0"/>
            <a:r>
              <a:rPr lang="tr-TR" sz="3200" b="1" dirty="0">
                <a:latin typeface="Times New Roman" pitchFamily="18" charset="0"/>
                <a:cs typeface="Times New Roman" pitchFamily="18" charset="0"/>
              </a:rPr>
              <a:t>Muhittin Görmüş</a:t>
            </a:r>
            <a:endParaRPr lang="en-US" sz="3200" b="1" dirty="0">
              <a:latin typeface="Times New Roman" pitchFamily="18" charset="0"/>
              <a:cs typeface="Times New Roman" pitchFamily="18" charset="0"/>
            </a:endParaRPr>
          </a:p>
          <a:p>
            <a:pPr algn="ctr" eaLnBrk="0" hangingPunct="0"/>
            <a:r>
              <a:rPr lang="en-US" sz="2400" b="1" dirty="0">
                <a:latin typeface="Times New Roman" pitchFamily="18" charset="0"/>
                <a:cs typeface="Times New Roman" pitchFamily="18" charset="0"/>
              </a:rPr>
              <a:t>Department of Geology</a:t>
            </a:r>
            <a:endParaRPr lang="tr-TR" sz="2400" b="1" dirty="0">
              <a:latin typeface="Times New Roman" pitchFamily="18" charset="0"/>
              <a:cs typeface="Times New Roman" pitchFamily="18" charset="0"/>
            </a:endParaRPr>
          </a:p>
          <a:p>
            <a:pPr algn="ctr" eaLnBrk="0" hangingPunct="0"/>
            <a:endParaRPr lang="tr-TR" sz="2400" b="1" dirty="0" smtClean="0">
              <a:latin typeface="Times New Roman" pitchFamily="18" charset="0"/>
              <a:cs typeface="Times New Roman" pitchFamily="18" charset="0"/>
            </a:endParaRPr>
          </a:p>
          <a:p>
            <a:pPr algn="ctr" eaLnBrk="0" hangingPunct="0"/>
            <a:r>
              <a:rPr lang="tr-TR" sz="2400" b="1" dirty="0" err="1" smtClean="0">
                <a:latin typeface="Times New Roman" pitchFamily="18" charset="0"/>
                <a:cs typeface="Times New Roman" pitchFamily="18" charset="0"/>
              </a:rPr>
              <a:t>Lecture</a:t>
            </a:r>
            <a:r>
              <a:rPr lang="tr-TR" sz="2400" b="1" dirty="0" smtClean="0">
                <a:latin typeface="Times New Roman" pitchFamily="18" charset="0"/>
                <a:cs typeface="Times New Roman" pitchFamily="18" charset="0"/>
              </a:rPr>
              <a:t> 4</a:t>
            </a:r>
            <a:endParaRPr lang="tr-TR" sz="2400" b="1" dirty="0">
              <a:latin typeface="Times New Roman" pitchFamily="18" charset="0"/>
              <a:cs typeface="Times New Roman" pitchFamily="18" charset="0"/>
            </a:endParaRPr>
          </a:p>
        </p:txBody>
      </p:sp>
      <p:pic>
        <p:nvPicPr>
          <p:cNvPr id="5124" name="12 Resim" descr="logo.gif"/>
          <p:cNvPicPr>
            <a:picLocks noChangeAspect="1"/>
          </p:cNvPicPr>
          <p:nvPr/>
        </p:nvPicPr>
        <p:blipFill>
          <a:blip r:embed="rId3" cstate="email"/>
          <a:srcRect/>
          <a:stretch>
            <a:fillRect/>
          </a:stretch>
        </p:blipFill>
        <p:spPr bwMode="auto">
          <a:xfrm>
            <a:off x="2700338" y="4652963"/>
            <a:ext cx="4762500" cy="819150"/>
          </a:xfrm>
          <a:prstGeom prst="rect">
            <a:avLst/>
          </a:prstGeom>
          <a:noFill/>
          <a:ln w="9525">
            <a:noFill/>
            <a:miter lim="800000"/>
            <a:headEnd/>
            <a:tailEnd/>
          </a:ln>
        </p:spPr>
      </p:pic>
      <p:pic>
        <p:nvPicPr>
          <p:cNvPr id="5125" name="Picture 5" descr="C:\Program Files\Microsoft Office\MEDIA\CAGCAT10\j0300840.wmf"/>
          <p:cNvPicPr>
            <a:picLocks noChangeAspect="1" noChangeArrowheads="1"/>
          </p:cNvPicPr>
          <p:nvPr/>
        </p:nvPicPr>
        <p:blipFill>
          <a:blip r:embed="rId4" cstate="email"/>
          <a:srcRect/>
          <a:stretch>
            <a:fillRect/>
          </a:stretch>
        </p:blipFill>
        <p:spPr bwMode="auto">
          <a:xfrm>
            <a:off x="323850" y="2420938"/>
            <a:ext cx="1965325" cy="1655762"/>
          </a:xfrm>
          <a:prstGeom prst="rect">
            <a:avLst/>
          </a:prstGeom>
          <a:noFill/>
          <a:ln w="9525">
            <a:noFill/>
            <a:miter lim="800000"/>
            <a:headEnd/>
            <a:tailEnd/>
          </a:ln>
        </p:spPr>
      </p:pic>
      <p:pic>
        <p:nvPicPr>
          <p:cNvPr id="5126" name="Picture 8" descr="Amonit2"/>
          <p:cNvPicPr>
            <a:picLocks noChangeAspect="1" noChangeArrowheads="1" noCrop="1"/>
          </p:cNvPicPr>
          <p:nvPr/>
        </p:nvPicPr>
        <p:blipFill>
          <a:blip r:embed="rId5" cstate="email"/>
          <a:srcRect/>
          <a:stretch>
            <a:fillRect/>
          </a:stretch>
        </p:blipFill>
        <p:spPr bwMode="auto">
          <a:xfrm>
            <a:off x="7191375" y="0"/>
            <a:ext cx="1952625" cy="1952625"/>
          </a:xfrm>
          <a:prstGeom prst="rect">
            <a:avLst/>
          </a:prstGeom>
          <a:noFill/>
          <a:ln w="9525">
            <a:noFill/>
            <a:miter lim="800000"/>
            <a:headEnd/>
            <a:tailEnd/>
          </a:ln>
        </p:spPr>
      </p:pic>
      <p:sp>
        <p:nvSpPr>
          <p:cNvPr id="5127" name="Rectangle 9"/>
          <p:cNvSpPr>
            <a:spLocks noChangeArrowheads="1"/>
          </p:cNvSpPr>
          <p:nvPr/>
        </p:nvSpPr>
        <p:spPr bwMode="auto">
          <a:xfrm>
            <a:off x="7369175" y="1628775"/>
            <a:ext cx="1774825" cy="646113"/>
          </a:xfrm>
          <a:prstGeom prst="rect">
            <a:avLst/>
          </a:prstGeom>
          <a:noFill/>
          <a:ln w="9525">
            <a:noFill/>
            <a:miter lim="800000"/>
            <a:headEnd/>
            <a:tailEnd/>
          </a:ln>
        </p:spPr>
        <p:txBody>
          <a:bodyPr wrap="none">
            <a:spAutoFit/>
          </a:bodyPr>
          <a:lstStyle/>
          <a:p>
            <a:pPr eaLnBrk="0" hangingPunct="0"/>
            <a:r>
              <a:rPr lang="tr-TR" sz="1200">
                <a:latin typeface="Calibri" pitchFamily="34" charset="0"/>
                <a:hlinkClick r:id="rId6"/>
              </a:rPr>
              <a:t>http://www.biltek.tubitak</a:t>
            </a:r>
            <a:r>
              <a:rPr lang="tr-TR" sz="1200">
                <a:latin typeface="Calibri" pitchFamily="34" charset="0"/>
              </a:rPr>
              <a:t>.</a:t>
            </a:r>
          </a:p>
          <a:p>
            <a:pPr eaLnBrk="0" hangingPunct="0"/>
            <a:r>
              <a:rPr lang="tr-TR" sz="1200">
                <a:latin typeface="Calibri" pitchFamily="34" charset="0"/>
              </a:rPr>
              <a:t>gov.tr/bilgipaket/jeolojik</a:t>
            </a:r>
          </a:p>
          <a:p>
            <a:pPr eaLnBrk="0" hangingPunct="0"/>
            <a:r>
              <a:rPr lang="tr-TR" sz="1200">
                <a:latin typeface="Calibri" pitchFamily="34" charset="0"/>
              </a:rPr>
              <a:t>/index.htm</a:t>
            </a:r>
          </a:p>
        </p:txBody>
      </p:sp>
      <p:pic>
        <p:nvPicPr>
          <p:cNvPr id="5128" name="Picture 5" descr="t-rex"/>
          <p:cNvPicPr>
            <a:picLocks noChangeAspect="1" noChangeArrowheads="1"/>
          </p:cNvPicPr>
          <p:nvPr/>
        </p:nvPicPr>
        <p:blipFill>
          <a:blip r:embed="rId7" cstate="email"/>
          <a:srcRect/>
          <a:stretch>
            <a:fillRect/>
          </a:stretch>
        </p:blipFill>
        <p:spPr bwMode="auto">
          <a:xfrm>
            <a:off x="468313" y="4724400"/>
            <a:ext cx="2016125" cy="1865313"/>
          </a:xfrm>
          <a:prstGeom prst="rect">
            <a:avLst/>
          </a:prstGeom>
          <a:noFill/>
          <a:ln w="9525">
            <a:noFill/>
            <a:miter lim="800000"/>
            <a:headEnd/>
            <a:tailEnd/>
          </a:ln>
        </p:spPr>
      </p:pic>
      <p:sp>
        <p:nvSpPr>
          <p:cNvPr id="5129" name="Text Box 6"/>
          <p:cNvSpPr txBox="1">
            <a:spLocks noChangeArrowheads="1"/>
          </p:cNvSpPr>
          <p:nvPr/>
        </p:nvSpPr>
        <p:spPr bwMode="auto">
          <a:xfrm>
            <a:off x="0" y="6453188"/>
            <a:ext cx="4197350" cy="244475"/>
          </a:xfrm>
          <a:prstGeom prst="rect">
            <a:avLst/>
          </a:prstGeom>
          <a:noFill/>
          <a:ln w="9525">
            <a:noFill/>
            <a:miter lim="800000"/>
            <a:headEnd/>
            <a:tailEnd/>
          </a:ln>
        </p:spPr>
        <p:txBody>
          <a:bodyPr>
            <a:spAutoFit/>
          </a:bodyPr>
          <a:lstStyle/>
          <a:p>
            <a:pPr eaLnBrk="0" hangingPunct="0"/>
            <a:r>
              <a:rPr lang="tr-TR" sz="1000">
                <a:latin typeface="Calibri" pitchFamily="34" charset="0"/>
              </a:rPr>
              <a:t>http://members.cox.net/jdmount/paleont.html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tara0006"/>
          <p:cNvPicPr>
            <a:picLocks noChangeAspect="1" noChangeArrowheads="1"/>
          </p:cNvPicPr>
          <p:nvPr/>
        </p:nvPicPr>
        <p:blipFill>
          <a:blip r:embed="rId2" cstate="email"/>
          <a:srcRect/>
          <a:stretch>
            <a:fillRect/>
          </a:stretch>
        </p:blipFill>
        <p:spPr bwMode="auto">
          <a:xfrm>
            <a:off x="2484438" y="1125538"/>
            <a:ext cx="6659562" cy="4406900"/>
          </a:xfrm>
          <a:prstGeom prst="rect">
            <a:avLst/>
          </a:prstGeom>
          <a:noFill/>
          <a:ln w="9525">
            <a:noFill/>
            <a:miter lim="800000"/>
            <a:headEnd/>
            <a:tailEnd/>
          </a:ln>
        </p:spPr>
      </p:pic>
      <p:sp>
        <p:nvSpPr>
          <p:cNvPr id="6" name="5 Dikdörtgen"/>
          <p:cNvSpPr>
            <a:spLocks noChangeArrowheads="1"/>
          </p:cNvSpPr>
          <p:nvPr/>
        </p:nvSpPr>
        <p:spPr bwMode="auto">
          <a:xfrm>
            <a:off x="0" y="0"/>
            <a:ext cx="2411413" cy="6858000"/>
          </a:xfrm>
          <a:prstGeom prst="rect">
            <a:avLst/>
          </a:prstGeom>
          <a:solidFill>
            <a:schemeClr val="accent2"/>
          </a:solidFill>
          <a:ln w="25400" algn="ctr">
            <a:noFill/>
            <a:miter lim="800000"/>
            <a:headEnd/>
            <a:tailEnd/>
          </a:ln>
        </p:spPr>
        <p:txBody>
          <a:bodyPr anchor="ctr"/>
          <a:lstStyle/>
          <a:p>
            <a:pPr algn="ctr" eaLnBrk="0" fontAlgn="auto" hangingPunct="0">
              <a:spcBef>
                <a:spcPts val="0"/>
              </a:spcBef>
              <a:spcAft>
                <a:spcPts val="0"/>
              </a:spcAft>
              <a:defRPr/>
            </a:pPr>
            <a:endParaRPr lang="tr-TR">
              <a:solidFill>
                <a:schemeClr val="lt1"/>
              </a:solidFill>
              <a:latin typeface="+mn-lt"/>
              <a:cs typeface="+mn-cs"/>
            </a:endParaRPr>
          </a:p>
        </p:txBody>
      </p:sp>
      <p:sp>
        <p:nvSpPr>
          <p:cNvPr id="14340" name="8 Metin kutusu"/>
          <p:cNvSpPr txBox="1">
            <a:spLocks noChangeArrowheads="1"/>
          </p:cNvSpPr>
          <p:nvPr/>
        </p:nvSpPr>
        <p:spPr bwMode="auto">
          <a:xfrm>
            <a:off x="0" y="2852738"/>
            <a:ext cx="2411413" cy="708025"/>
          </a:xfrm>
          <a:prstGeom prst="rect">
            <a:avLst/>
          </a:prstGeom>
          <a:blipFill dpi="0" rotWithShape="1">
            <a:blip r:embed="rId3" cstate="email"/>
            <a:srcRect/>
            <a:tile tx="0" ty="0" sx="100000" sy="100000" flip="none" algn="tl"/>
          </a:blipFill>
          <a:ln w="9525">
            <a:noFill/>
            <a:miter lim="800000"/>
            <a:headEnd/>
            <a:tailEnd/>
          </a:ln>
        </p:spPr>
        <p:txBody>
          <a:bodyPr>
            <a:spAutoFit/>
          </a:bodyPr>
          <a:lstStyle/>
          <a:p>
            <a:pPr algn="ctr" eaLnBrk="0" hangingPunct="0"/>
            <a:r>
              <a:rPr lang="tr-TR" sz="2000" b="1">
                <a:solidFill>
                  <a:schemeClr val="bg1"/>
                </a:solidFill>
                <a:latin typeface="Times New Roman" pitchFamily="18" charset="0"/>
              </a:rPr>
              <a:t>Lithostratigraphic Units</a:t>
            </a:r>
          </a:p>
        </p:txBody>
      </p:sp>
      <p:sp>
        <p:nvSpPr>
          <p:cNvPr id="14341" name="3 Metin kutusu"/>
          <p:cNvSpPr txBox="1">
            <a:spLocks noChangeArrowheads="1"/>
          </p:cNvSpPr>
          <p:nvPr/>
        </p:nvSpPr>
        <p:spPr bwMode="auto">
          <a:xfrm>
            <a:off x="0" y="0"/>
            <a:ext cx="2195513" cy="554038"/>
          </a:xfrm>
          <a:prstGeom prst="rect">
            <a:avLst/>
          </a:prstGeom>
          <a:noFill/>
          <a:ln w="9525">
            <a:noFill/>
            <a:miter lim="800000"/>
            <a:headEnd/>
            <a:tailEnd/>
          </a:ln>
        </p:spPr>
        <p:txBody>
          <a:bodyPr>
            <a:spAutoFit/>
          </a:bodyPr>
          <a:lstStyle/>
          <a:p>
            <a:pPr algn="ctr" eaLnBrk="0" hangingPunct="0"/>
            <a:r>
              <a:rPr lang="tr-TR" sz="1000" i="1"/>
              <a:t>M. Görmüş, </a:t>
            </a:r>
          </a:p>
          <a:p>
            <a:pPr algn="ctr" eaLnBrk="0" hangingPunct="0"/>
            <a:r>
              <a:rPr lang="tr-TR" sz="1000" i="1"/>
              <a:t>Ankara University </a:t>
            </a:r>
          </a:p>
          <a:p>
            <a:pPr algn="ctr" eaLnBrk="0" hangingPunct="0"/>
            <a:r>
              <a:rPr lang="tr-TR" sz="1000" i="1">
                <a:latin typeface="Arial" charset="0"/>
              </a:rPr>
              <a:t>30 March 2013</a:t>
            </a:r>
          </a:p>
        </p:txBody>
      </p:sp>
      <p:sp>
        <p:nvSpPr>
          <p:cNvPr id="14342" name="8 Metin kutusu"/>
          <p:cNvSpPr txBox="1">
            <a:spLocks noChangeArrowheads="1"/>
          </p:cNvSpPr>
          <p:nvPr/>
        </p:nvSpPr>
        <p:spPr bwMode="auto">
          <a:xfrm>
            <a:off x="7380288" y="6611938"/>
            <a:ext cx="1584325" cy="246062"/>
          </a:xfrm>
          <a:prstGeom prst="rect">
            <a:avLst/>
          </a:prstGeom>
          <a:noFill/>
          <a:ln w="9525">
            <a:noFill/>
            <a:miter lim="800000"/>
            <a:headEnd/>
            <a:tailEnd/>
          </a:ln>
        </p:spPr>
        <p:txBody>
          <a:bodyPr>
            <a:spAutoFit/>
          </a:bodyPr>
          <a:lstStyle/>
          <a:p>
            <a:r>
              <a:rPr lang="tr-TR" sz="1000"/>
              <a:t>Boggs, 2012</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email"/>
          <a:srcRect/>
          <a:stretch>
            <a:fillRect/>
          </a:stretch>
        </p:blipFill>
        <p:spPr bwMode="auto">
          <a:xfrm>
            <a:off x="179388" y="1484313"/>
            <a:ext cx="8782050" cy="3960812"/>
          </a:xfrm>
          <a:prstGeom prst="rect">
            <a:avLst/>
          </a:prstGeom>
          <a:noFill/>
          <a:ln w="9525">
            <a:noFill/>
            <a:miter lim="800000"/>
            <a:headEnd/>
            <a:tailEnd/>
          </a:ln>
        </p:spPr>
      </p:pic>
      <p:sp>
        <p:nvSpPr>
          <p:cNvPr id="3" name="2 Dikdörtgen"/>
          <p:cNvSpPr>
            <a:spLocks noChangeArrowheads="1"/>
          </p:cNvSpPr>
          <p:nvPr/>
        </p:nvSpPr>
        <p:spPr bwMode="auto">
          <a:xfrm>
            <a:off x="0" y="0"/>
            <a:ext cx="9144000" cy="765175"/>
          </a:xfrm>
          <a:prstGeom prst="rect">
            <a:avLst/>
          </a:prstGeom>
          <a:solidFill>
            <a:schemeClr val="accent2"/>
          </a:solidFill>
          <a:ln w="25400" algn="ctr">
            <a:noFill/>
            <a:miter lim="800000"/>
            <a:headEnd/>
            <a:tailEnd/>
          </a:ln>
        </p:spPr>
        <p:txBody>
          <a:bodyPr anchor="ctr"/>
          <a:lstStyle/>
          <a:p>
            <a:pPr algn="ctr" eaLnBrk="0" fontAlgn="auto" hangingPunct="0">
              <a:spcBef>
                <a:spcPts val="0"/>
              </a:spcBef>
              <a:spcAft>
                <a:spcPts val="0"/>
              </a:spcAft>
              <a:defRPr/>
            </a:pPr>
            <a:endParaRPr lang="tr-TR">
              <a:solidFill>
                <a:schemeClr val="lt1"/>
              </a:solidFill>
              <a:latin typeface="+mn-lt"/>
              <a:cs typeface="+mn-cs"/>
            </a:endParaRPr>
          </a:p>
        </p:txBody>
      </p:sp>
      <p:sp>
        <p:nvSpPr>
          <p:cNvPr id="15364" name="8 Metin kutusu"/>
          <p:cNvSpPr txBox="1">
            <a:spLocks noChangeArrowheads="1"/>
          </p:cNvSpPr>
          <p:nvPr/>
        </p:nvSpPr>
        <p:spPr bwMode="auto">
          <a:xfrm>
            <a:off x="3708400" y="0"/>
            <a:ext cx="2411413" cy="708025"/>
          </a:xfrm>
          <a:prstGeom prst="rect">
            <a:avLst/>
          </a:prstGeom>
          <a:blipFill dpi="0" rotWithShape="1">
            <a:blip r:embed="rId3" cstate="email"/>
            <a:srcRect/>
            <a:tile tx="0" ty="0" sx="100000" sy="100000" flip="none" algn="tl"/>
          </a:blipFill>
          <a:ln w="9525">
            <a:noFill/>
            <a:miter lim="800000"/>
            <a:headEnd/>
            <a:tailEnd/>
          </a:ln>
        </p:spPr>
        <p:txBody>
          <a:bodyPr>
            <a:spAutoFit/>
          </a:bodyPr>
          <a:lstStyle/>
          <a:p>
            <a:pPr algn="ctr" eaLnBrk="0" hangingPunct="0"/>
            <a:r>
              <a:rPr lang="tr-TR" sz="2000" b="1">
                <a:solidFill>
                  <a:schemeClr val="bg1"/>
                </a:solidFill>
                <a:latin typeface="Times New Roman" pitchFamily="18" charset="0"/>
              </a:rPr>
              <a:t>Lithostratigraphic Units</a:t>
            </a:r>
          </a:p>
        </p:txBody>
      </p:sp>
      <p:sp>
        <p:nvSpPr>
          <p:cNvPr id="15365" name="3 Metin kutusu"/>
          <p:cNvSpPr txBox="1">
            <a:spLocks noChangeArrowheads="1"/>
          </p:cNvSpPr>
          <p:nvPr/>
        </p:nvSpPr>
        <p:spPr bwMode="auto">
          <a:xfrm>
            <a:off x="0" y="0"/>
            <a:ext cx="2195513" cy="554038"/>
          </a:xfrm>
          <a:prstGeom prst="rect">
            <a:avLst/>
          </a:prstGeom>
          <a:noFill/>
          <a:ln w="9525">
            <a:noFill/>
            <a:miter lim="800000"/>
            <a:headEnd/>
            <a:tailEnd/>
          </a:ln>
        </p:spPr>
        <p:txBody>
          <a:bodyPr>
            <a:spAutoFit/>
          </a:bodyPr>
          <a:lstStyle/>
          <a:p>
            <a:pPr algn="ctr" eaLnBrk="0" hangingPunct="0"/>
            <a:r>
              <a:rPr lang="tr-TR" sz="1000" i="1"/>
              <a:t>M. Görmüş, </a:t>
            </a:r>
          </a:p>
          <a:p>
            <a:pPr algn="ctr" eaLnBrk="0" hangingPunct="0"/>
            <a:r>
              <a:rPr lang="tr-TR" sz="1000" i="1"/>
              <a:t>Ankara University </a:t>
            </a:r>
          </a:p>
          <a:p>
            <a:pPr algn="ctr" eaLnBrk="0" hangingPunct="0"/>
            <a:r>
              <a:rPr lang="tr-TR" sz="1000" i="1">
                <a:latin typeface="Arial" charset="0"/>
              </a:rPr>
              <a:t>30 March 2013</a:t>
            </a:r>
          </a:p>
        </p:txBody>
      </p:sp>
      <p:sp>
        <p:nvSpPr>
          <p:cNvPr id="15366" name="5 Metin kutusu"/>
          <p:cNvSpPr txBox="1">
            <a:spLocks noChangeArrowheads="1"/>
          </p:cNvSpPr>
          <p:nvPr/>
        </p:nvSpPr>
        <p:spPr bwMode="auto">
          <a:xfrm>
            <a:off x="7380288" y="6611938"/>
            <a:ext cx="1584325" cy="246062"/>
          </a:xfrm>
          <a:prstGeom prst="rect">
            <a:avLst/>
          </a:prstGeom>
          <a:noFill/>
          <a:ln w="9525">
            <a:noFill/>
            <a:miter lim="800000"/>
            <a:headEnd/>
            <a:tailEnd/>
          </a:ln>
        </p:spPr>
        <p:txBody>
          <a:bodyPr>
            <a:spAutoFit/>
          </a:bodyPr>
          <a:lstStyle/>
          <a:p>
            <a:r>
              <a:rPr lang="tr-TR" sz="1000"/>
              <a:t>Boggs, 2012</a:t>
            </a:r>
          </a:p>
        </p:txBody>
      </p:sp>
      <p:sp>
        <p:nvSpPr>
          <p:cNvPr id="15368" name="AutoShape 8"/>
          <p:cNvSpPr>
            <a:spLocks noChangeArrowheads="1"/>
          </p:cNvSpPr>
          <p:nvPr/>
        </p:nvSpPr>
        <p:spPr bwMode="auto">
          <a:xfrm>
            <a:off x="5651500" y="5805488"/>
            <a:ext cx="358775" cy="433387"/>
          </a:xfrm>
          <a:prstGeom prst="star5">
            <a:avLst/>
          </a:prstGeom>
          <a:solidFill>
            <a:schemeClr val="accent1"/>
          </a:solidFill>
          <a:ln w="9525">
            <a:solidFill>
              <a:schemeClr val="tx1"/>
            </a:solidFill>
            <a:miter lim="800000"/>
            <a:headEnd/>
            <a:tailEnd/>
          </a:ln>
          <a:effectLst/>
        </p:spPr>
        <p:txBody>
          <a:bodyPr wrap="none" anchor="ctr"/>
          <a:lstStyle/>
          <a:p>
            <a:endParaRPr lang="tr-T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email"/>
          <a:srcRect/>
          <a:stretch>
            <a:fillRect/>
          </a:stretch>
        </p:blipFill>
        <p:spPr bwMode="auto">
          <a:xfrm>
            <a:off x="1258888" y="1196975"/>
            <a:ext cx="6778625" cy="4165600"/>
          </a:xfrm>
          <a:prstGeom prst="rect">
            <a:avLst/>
          </a:prstGeom>
          <a:noFill/>
          <a:ln w="9525">
            <a:noFill/>
            <a:miter lim="800000"/>
            <a:headEnd/>
            <a:tailEnd/>
          </a:ln>
        </p:spPr>
      </p:pic>
      <p:sp>
        <p:nvSpPr>
          <p:cNvPr id="3" name="2 Dikdörtgen"/>
          <p:cNvSpPr>
            <a:spLocks noChangeArrowheads="1"/>
          </p:cNvSpPr>
          <p:nvPr/>
        </p:nvSpPr>
        <p:spPr bwMode="auto">
          <a:xfrm>
            <a:off x="0" y="0"/>
            <a:ext cx="9144000" cy="765175"/>
          </a:xfrm>
          <a:prstGeom prst="rect">
            <a:avLst/>
          </a:prstGeom>
          <a:solidFill>
            <a:schemeClr val="accent2"/>
          </a:solidFill>
          <a:ln w="25400" algn="ctr">
            <a:noFill/>
            <a:miter lim="800000"/>
            <a:headEnd/>
            <a:tailEnd/>
          </a:ln>
        </p:spPr>
        <p:txBody>
          <a:bodyPr anchor="ctr"/>
          <a:lstStyle/>
          <a:p>
            <a:pPr algn="ctr" eaLnBrk="0" fontAlgn="auto" hangingPunct="0">
              <a:spcBef>
                <a:spcPts val="0"/>
              </a:spcBef>
              <a:spcAft>
                <a:spcPts val="0"/>
              </a:spcAft>
              <a:defRPr/>
            </a:pPr>
            <a:endParaRPr lang="tr-TR">
              <a:solidFill>
                <a:schemeClr val="lt1"/>
              </a:solidFill>
              <a:latin typeface="+mn-lt"/>
              <a:cs typeface="+mn-cs"/>
            </a:endParaRPr>
          </a:p>
        </p:txBody>
      </p:sp>
      <p:sp>
        <p:nvSpPr>
          <p:cNvPr id="16388" name="8 Metin kutusu"/>
          <p:cNvSpPr txBox="1">
            <a:spLocks noChangeArrowheads="1"/>
          </p:cNvSpPr>
          <p:nvPr/>
        </p:nvSpPr>
        <p:spPr bwMode="auto">
          <a:xfrm>
            <a:off x="3635375" y="188913"/>
            <a:ext cx="2411413" cy="400050"/>
          </a:xfrm>
          <a:prstGeom prst="rect">
            <a:avLst/>
          </a:prstGeom>
          <a:blipFill dpi="0" rotWithShape="1">
            <a:blip r:embed="rId3" cstate="email"/>
            <a:srcRect/>
            <a:tile tx="0" ty="0" sx="100000" sy="100000" flip="none" algn="tl"/>
          </a:blipFill>
          <a:ln w="9525">
            <a:noFill/>
            <a:miter lim="800000"/>
            <a:headEnd/>
            <a:tailEnd/>
          </a:ln>
        </p:spPr>
        <p:txBody>
          <a:bodyPr>
            <a:spAutoFit/>
          </a:bodyPr>
          <a:lstStyle/>
          <a:p>
            <a:pPr algn="ctr" eaLnBrk="0" hangingPunct="0"/>
            <a:r>
              <a:rPr lang="tr-TR" sz="2000" b="1">
                <a:solidFill>
                  <a:schemeClr val="bg1"/>
                </a:solidFill>
                <a:latin typeface="Times New Roman" pitchFamily="18" charset="0"/>
              </a:rPr>
              <a:t>Bed</a:t>
            </a:r>
          </a:p>
        </p:txBody>
      </p:sp>
      <p:sp>
        <p:nvSpPr>
          <p:cNvPr id="16389" name="3 Metin kutusu"/>
          <p:cNvSpPr txBox="1">
            <a:spLocks noChangeArrowheads="1"/>
          </p:cNvSpPr>
          <p:nvPr/>
        </p:nvSpPr>
        <p:spPr bwMode="auto">
          <a:xfrm>
            <a:off x="0" y="0"/>
            <a:ext cx="2195513" cy="400110"/>
          </a:xfrm>
          <a:prstGeom prst="rect">
            <a:avLst/>
          </a:prstGeom>
          <a:noFill/>
          <a:ln w="9525">
            <a:noFill/>
            <a:miter lim="800000"/>
            <a:headEnd/>
            <a:tailEnd/>
          </a:ln>
        </p:spPr>
        <p:txBody>
          <a:bodyPr>
            <a:spAutoFit/>
          </a:bodyPr>
          <a:lstStyle/>
          <a:p>
            <a:pPr algn="ctr" eaLnBrk="0" hangingPunct="0"/>
            <a:r>
              <a:rPr lang="tr-TR" sz="1000" i="1" dirty="0"/>
              <a:t>M. Görmüş, </a:t>
            </a:r>
          </a:p>
          <a:p>
            <a:pPr algn="ctr" eaLnBrk="0" hangingPunct="0"/>
            <a:r>
              <a:rPr lang="tr-TR" sz="1000" i="1" dirty="0"/>
              <a:t>Ankara </a:t>
            </a:r>
            <a:r>
              <a:rPr lang="tr-TR" sz="1000" i="1" dirty="0" err="1"/>
              <a:t>University</a:t>
            </a:r>
            <a:r>
              <a:rPr lang="tr-TR" sz="1000" i="1" dirty="0"/>
              <a:t> </a:t>
            </a:r>
          </a:p>
        </p:txBody>
      </p:sp>
      <p:sp>
        <p:nvSpPr>
          <p:cNvPr id="16390" name="5 Metin kutusu"/>
          <p:cNvSpPr txBox="1">
            <a:spLocks noChangeArrowheads="1"/>
          </p:cNvSpPr>
          <p:nvPr/>
        </p:nvSpPr>
        <p:spPr bwMode="auto">
          <a:xfrm>
            <a:off x="6443663" y="6453188"/>
            <a:ext cx="2520950" cy="400050"/>
          </a:xfrm>
          <a:prstGeom prst="rect">
            <a:avLst/>
          </a:prstGeom>
          <a:noFill/>
          <a:ln w="9525">
            <a:noFill/>
            <a:miter lim="800000"/>
            <a:headEnd/>
            <a:tailEnd/>
          </a:ln>
        </p:spPr>
        <p:txBody>
          <a:bodyPr>
            <a:spAutoFit/>
          </a:bodyPr>
          <a:lstStyle/>
          <a:p>
            <a:r>
              <a:rPr lang="tr-TR" sz="1000"/>
              <a:t>North American Stratigraphic Code, 1983</a:t>
            </a:r>
          </a:p>
          <a:p>
            <a:r>
              <a:rPr lang="tr-TR" sz="1000"/>
              <a:t>Boggs, 2012</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539750" y="692150"/>
            <a:ext cx="8135938" cy="6894513"/>
          </a:xfrm>
          <a:prstGeom prst="rect">
            <a:avLst/>
          </a:prstGeom>
          <a:noFill/>
          <a:ln w="9525">
            <a:noFill/>
            <a:miter lim="800000"/>
            <a:headEnd/>
            <a:tailEnd/>
          </a:ln>
        </p:spPr>
        <p:txBody>
          <a:bodyPr>
            <a:spAutoFit/>
          </a:bodyPr>
          <a:lstStyle/>
          <a:p>
            <a:r>
              <a:rPr lang="tr-TR" sz="2000" b="1">
                <a:latin typeface="Times New Roman" pitchFamily="18" charset="0"/>
              </a:rPr>
              <a:t>Tabaka </a:t>
            </a:r>
            <a:r>
              <a:rPr lang="tr-TR" sz="2000">
                <a:solidFill>
                  <a:srgbClr val="3333FF"/>
                </a:solidFill>
                <a:latin typeface="Times New Roman" pitchFamily="18" charset="0"/>
              </a:rPr>
              <a:t>:</a:t>
            </a:r>
            <a:r>
              <a:rPr lang="tr-TR" sz="2000">
                <a:latin typeface="Times New Roman" pitchFamily="18" charset="0"/>
              </a:rPr>
              <a:t> </a:t>
            </a:r>
          </a:p>
          <a:p>
            <a:r>
              <a:rPr lang="tr-TR" sz="2000">
                <a:latin typeface="Times New Roman" pitchFamily="18" charset="0"/>
              </a:rPr>
              <a:t>Litostratiğrafi birimlerinin en alt mertebesidir. Altında ve üstünde bulunan diğer kayalardan gözle açıkça ayırt edilebilen bir kaya birimidir.</a:t>
            </a:r>
          </a:p>
          <a:p>
            <a:endParaRPr lang="tr-TR" sz="2000">
              <a:solidFill>
                <a:srgbClr val="FF3300"/>
              </a:solidFill>
              <a:latin typeface="Times New Roman" pitchFamily="18" charset="0"/>
            </a:endParaRPr>
          </a:p>
          <a:p>
            <a:r>
              <a:rPr lang="tr-TR" sz="2000">
                <a:solidFill>
                  <a:srgbClr val="FF3300"/>
                </a:solidFill>
                <a:latin typeface="Times New Roman" pitchFamily="18" charset="0"/>
              </a:rPr>
              <a:t>Tanımlanması yararlı görülen ve seçilmiş bir tip kesite dayandırılan bir veya birkaç tabakaya özel bir ad verilir. Bu ad, tip kesitin bulunduğu yerin coğrafya adından, litolojiden ve “tabaka” teriminden oluşur (Örneğin Boztepe Kireçtaşı Tabakası ).</a:t>
            </a:r>
          </a:p>
          <a:p>
            <a:endParaRPr lang="tr-TR" sz="2000">
              <a:latin typeface="Times New Roman" pitchFamily="18" charset="0"/>
            </a:endParaRPr>
          </a:p>
          <a:p>
            <a:r>
              <a:rPr lang="tr-TR" sz="2000">
                <a:latin typeface="Times New Roman" pitchFamily="18" charset="0"/>
              </a:rPr>
              <a:t>Eğer bir tabaka bir bölgedeki stratigrafik istif içerisindeki tek bir tabakaysa ve diğer tabakalarla karıştırılmayacak kadar belirginse bu tabaka veya seviyeye </a:t>
            </a:r>
            <a:r>
              <a:rPr lang="tr-TR" sz="2000">
                <a:solidFill>
                  <a:srgbClr val="FF3300"/>
                </a:solidFill>
                <a:latin typeface="Times New Roman" pitchFamily="18" charset="0"/>
              </a:rPr>
              <a:t>"</a:t>
            </a:r>
            <a:r>
              <a:rPr lang="tr-TR" sz="2000" i="1">
                <a:solidFill>
                  <a:srgbClr val="FF3300"/>
                </a:solidFill>
                <a:latin typeface="Times New Roman" pitchFamily="18" charset="0"/>
              </a:rPr>
              <a:t>anahtar tabaka</a:t>
            </a:r>
            <a:r>
              <a:rPr lang="tr-TR" sz="2000" i="1">
                <a:latin typeface="Times New Roman" pitchFamily="18" charset="0"/>
              </a:rPr>
              <a:t>" </a:t>
            </a:r>
            <a:r>
              <a:rPr lang="tr-TR" sz="2000">
                <a:latin typeface="Times New Roman" pitchFamily="18" charset="0"/>
              </a:rPr>
              <a:t>ya da </a:t>
            </a:r>
            <a:r>
              <a:rPr lang="tr-TR" sz="2000" i="1">
                <a:latin typeface="Times New Roman" pitchFamily="18" charset="0"/>
              </a:rPr>
              <a:t>"</a:t>
            </a:r>
            <a:r>
              <a:rPr lang="tr-TR" sz="2000" i="1">
                <a:solidFill>
                  <a:srgbClr val="FF3300"/>
                </a:solidFill>
                <a:latin typeface="Times New Roman" pitchFamily="18" charset="0"/>
              </a:rPr>
              <a:t>anahtar seviye</a:t>
            </a:r>
            <a:r>
              <a:rPr lang="tr-TR" sz="2000" i="1">
                <a:latin typeface="Times New Roman" pitchFamily="18" charset="0"/>
              </a:rPr>
              <a:t>", </a:t>
            </a:r>
            <a:r>
              <a:rPr lang="tr-TR" sz="2000">
                <a:latin typeface="Times New Roman" pitchFamily="18" charset="0"/>
              </a:rPr>
              <a:t>veya </a:t>
            </a:r>
            <a:r>
              <a:rPr lang="tr-TR" sz="2000" b="1" i="1">
                <a:solidFill>
                  <a:schemeClr val="tx2"/>
                </a:solidFill>
                <a:latin typeface="Times New Roman" pitchFamily="18" charset="0"/>
              </a:rPr>
              <a:t>"klavuz tabaka</a:t>
            </a:r>
            <a:r>
              <a:rPr lang="tr-TR" sz="2000" i="1">
                <a:solidFill>
                  <a:srgbClr val="9900CC"/>
                </a:solidFill>
                <a:latin typeface="Times New Roman" pitchFamily="18" charset="0"/>
              </a:rPr>
              <a:t>"</a:t>
            </a:r>
            <a:r>
              <a:rPr lang="tr-TR" sz="2000" i="1">
                <a:latin typeface="Times New Roman" pitchFamily="18" charset="0"/>
              </a:rPr>
              <a:t> </a:t>
            </a:r>
            <a:r>
              <a:rPr lang="tr-TR" sz="2000">
                <a:latin typeface="Times New Roman" pitchFamily="18" charset="0"/>
              </a:rPr>
              <a:t>ya da </a:t>
            </a:r>
            <a:r>
              <a:rPr lang="tr-TR" sz="2000" i="1">
                <a:solidFill>
                  <a:srgbClr val="9900CC"/>
                </a:solidFill>
                <a:latin typeface="Times New Roman" pitchFamily="18" charset="0"/>
              </a:rPr>
              <a:t>"</a:t>
            </a:r>
            <a:r>
              <a:rPr lang="tr-TR" sz="2000" b="1" i="1">
                <a:solidFill>
                  <a:schemeClr val="tx2"/>
                </a:solidFill>
                <a:latin typeface="Times New Roman" pitchFamily="18" charset="0"/>
              </a:rPr>
              <a:t>klavuz seviye" </a:t>
            </a:r>
            <a:r>
              <a:rPr lang="tr-TR" sz="2000" i="1">
                <a:latin typeface="Times New Roman" pitchFamily="18" charset="0"/>
              </a:rPr>
              <a:t>denir.</a:t>
            </a:r>
            <a:r>
              <a:rPr lang="tr-TR" sz="2000">
                <a:latin typeface="Times New Roman" pitchFamily="18" charset="0"/>
              </a:rPr>
              <a:t> </a:t>
            </a:r>
          </a:p>
          <a:p>
            <a:endParaRPr lang="tr-TR" sz="2000">
              <a:latin typeface="Times New Roman" pitchFamily="18" charset="0"/>
            </a:endParaRPr>
          </a:p>
          <a:p>
            <a:r>
              <a:rPr lang="tr-TR" sz="2000">
                <a:latin typeface="Times New Roman" pitchFamily="18" charset="0"/>
              </a:rPr>
              <a:t>Bu kontrol biriminin altındaki ve üstündeki birimler, başka bölgelerde bu kontrol birimine göre oldukça güvenli bir şekilde korele edilebilirler. </a:t>
            </a:r>
          </a:p>
          <a:p>
            <a:r>
              <a:rPr lang="tr-TR" sz="2000">
                <a:latin typeface="Times New Roman" pitchFamily="18" charset="0"/>
              </a:rPr>
              <a:t>Eğer bir istifte iki ya da daha çok sayıda anahtar seviye varsa bu  daha doğru bir korelasyon yapılmasını sağlar</a:t>
            </a:r>
          </a:p>
          <a:p>
            <a:endParaRPr lang="tr-TR" sz="2000">
              <a:solidFill>
                <a:srgbClr val="FF3300"/>
              </a:solidFill>
              <a:latin typeface="Times New Roman" pitchFamily="18" charset="0"/>
            </a:endParaRPr>
          </a:p>
          <a:p>
            <a:endParaRPr lang="tr-TR" sz="2000">
              <a:solidFill>
                <a:srgbClr val="FF3300"/>
              </a:solidFill>
              <a:latin typeface="Times New Roman" pitchFamily="18" charset="0"/>
            </a:endParaRPr>
          </a:p>
          <a:p>
            <a:endParaRPr lang="tr-TR" sz="2400">
              <a:solidFill>
                <a:srgbClr val="FF3300"/>
              </a:solidFill>
              <a:latin typeface="Arial" charset="0"/>
            </a:endParaRPr>
          </a:p>
          <a:p>
            <a:r>
              <a:rPr lang="tr-TR">
                <a:latin typeface="Arial" charset="0"/>
              </a:rPr>
              <a:t>	</a:t>
            </a:r>
          </a:p>
        </p:txBody>
      </p:sp>
      <p:sp>
        <p:nvSpPr>
          <p:cNvPr id="6" name="5 Dikdörtgen"/>
          <p:cNvSpPr>
            <a:spLocks noChangeArrowheads="1"/>
          </p:cNvSpPr>
          <p:nvPr/>
        </p:nvSpPr>
        <p:spPr bwMode="auto">
          <a:xfrm>
            <a:off x="0" y="0"/>
            <a:ext cx="9144000" cy="765175"/>
          </a:xfrm>
          <a:prstGeom prst="rect">
            <a:avLst/>
          </a:prstGeom>
          <a:solidFill>
            <a:schemeClr val="accent2"/>
          </a:solidFill>
          <a:ln w="25400" algn="ctr">
            <a:noFill/>
            <a:miter lim="800000"/>
            <a:headEnd/>
            <a:tailEnd/>
          </a:ln>
        </p:spPr>
        <p:txBody>
          <a:bodyPr anchor="ctr"/>
          <a:lstStyle/>
          <a:p>
            <a:pPr algn="ctr" eaLnBrk="0" fontAlgn="auto" hangingPunct="0">
              <a:spcBef>
                <a:spcPts val="0"/>
              </a:spcBef>
              <a:spcAft>
                <a:spcPts val="0"/>
              </a:spcAft>
              <a:defRPr/>
            </a:pPr>
            <a:endParaRPr lang="tr-TR">
              <a:solidFill>
                <a:schemeClr val="lt1"/>
              </a:solidFill>
              <a:latin typeface="+mn-lt"/>
              <a:cs typeface="+mn-cs"/>
            </a:endParaRPr>
          </a:p>
        </p:txBody>
      </p:sp>
      <p:sp>
        <p:nvSpPr>
          <p:cNvPr id="17412" name="8 Metin kutusu"/>
          <p:cNvSpPr txBox="1">
            <a:spLocks noChangeArrowheads="1"/>
          </p:cNvSpPr>
          <p:nvPr/>
        </p:nvSpPr>
        <p:spPr bwMode="auto">
          <a:xfrm>
            <a:off x="3708400" y="188913"/>
            <a:ext cx="2411413" cy="400050"/>
          </a:xfrm>
          <a:prstGeom prst="rect">
            <a:avLst/>
          </a:prstGeom>
          <a:blipFill dpi="0" rotWithShape="1">
            <a:blip r:embed="rId2" cstate="email"/>
            <a:srcRect/>
            <a:tile tx="0" ty="0" sx="100000" sy="100000" flip="none" algn="tl"/>
          </a:blipFill>
          <a:ln w="9525">
            <a:noFill/>
            <a:miter lim="800000"/>
            <a:headEnd/>
            <a:tailEnd/>
          </a:ln>
        </p:spPr>
        <p:txBody>
          <a:bodyPr>
            <a:spAutoFit/>
          </a:bodyPr>
          <a:lstStyle/>
          <a:p>
            <a:pPr algn="ctr" eaLnBrk="0" hangingPunct="0"/>
            <a:r>
              <a:rPr lang="tr-TR" sz="2000" b="1">
                <a:solidFill>
                  <a:schemeClr val="bg1"/>
                </a:solidFill>
                <a:latin typeface="Times New Roman" pitchFamily="18" charset="0"/>
              </a:rPr>
              <a:t>Bed</a:t>
            </a:r>
          </a:p>
        </p:txBody>
      </p:sp>
      <p:sp>
        <p:nvSpPr>
          <p:cNvPr id="17413" name="3 Metin kutusu"/>
          <p:cNvSpPr txBox="1">
            <a:spLocks noChangeArrowheads="1"/>
          </p:cNvSpPr>
          <p:nvPr/>
        </p:nvSpPr>
        <p:spPr bwMode="auto">
          <a:xfrm>
            <a:off x="0" y="0"/>
            <a:ext cx="2195513" cy="400110"/>
          </a:xfrm>
          <a:prstGeom prst="rect">
            <a:avLst/>
          </a:prstGeom>
          <a:noFill/>
          <a:ln w="9525">
            <a:noFill/>
            <a:miter lim="800000"/>
            <a:headEnd/>
            <a:tailEnd/>
          </a:ln>
        </p:spPr>
        <p:txBody>
          <a:bodyPr>
            <a:spAutoFit/>
          </a:bodyPr>
          <a:lstStyle/>
          <a:p>
            <a:pPr algn="ctr" eaLnBrk="0" hangingPunct="0"/>
            <a:r>
              <a:rPr lang="tr-TR" sz="1000" i="1" dirty="0"/>
              <a:t>M. Görmüş, </a:t>
            </a:r>
          </a:p>
          <a:p>
            <a:pPr algn="ctr" eaLnBrk="0" hangingPunct="0"/>
            <a:r>
              <a:rPr lang="tr-TR" sz="1000" i="1" dirty="0"/>
              <a:t>Ankara </a:t>
            </a:r>
            <a:r>
              <a:rPr lang="tr-TR" sz="1000" i="1" dirty="0" err="1"/>
              <a:t>University</a:t>
            </a:r>
            <a:r>
              <a:rPr lang="tr-TR" sz="1000" i="1" dirty="0"/>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email"/>
          <a:srcRect/>
          <a:stretch>
            <a:fillRect/>
          </a:stretch>
        </p:blipFill>
        <p:spPr bwMode="auto">
          <a:xfrm>
            <a:off x="468313" y="836613"/>
            <a:ext cx="8280400" cy="5608637"/>
          </a:xfrm>
          <a:prstGeom prst="rect">
            <a:avLst/>
          </a:prstGeom>
          <a:noFill/>
          <a:ln w="9525">
            <a:noFill/>
            <a:miter lim="800000"/>
            <a:headEnd/>
            <a:tailEnd/>
          </a:ln>
        </p:spPr>
      </p:pic>
      <p:sp>
        <p:nvSpPr>
          <p:cNvPr id="6" name="5 Dikdörtgen"/>
          <p:cNvSpPr>
            <a:spLocks noChangeArrowheads="1"/>
          </p:cNvSpPr>
          <p:nvPr/>
        </p:nvSpPr>
        <p:spPr bwMode="auto">
          <a:xfrm>
            <a:off x="0" y="0"/>
            <a:ext cx="9144000" cy="765175"/>
          </a:xfrm>
          <a:prstGeom prst="rect">
            <a:avLst/>
          </a:prstGeom>
          <a:solidFill>
            <a:schemeClr val="accent2"/>
          </a:solidFill>
          <a:ln w="25400" algn="ctr">
            <a:noFill/>
            <a:miter lim="800000"/>
            <a:headEnd/>
            <a:tailEnd/>
          </a:ln>
        </p:spPr>
        <p:txBody>
          <a:bodyPr anchor="ctr"/>
          <a:lstStyle/>
          <a:p>
            <a:pPr algn="ctr" eaLnBrk="0" fontAlgn="auto" hangingPunct="0">
              <a:spcBef>
                <a:spcPts val="0"/>
              </a:spcBef>
              <a:spcAft>
                <a:spcPts val="0"/>
              </a:spcAft>
              <a:defRPr/>
            </a:pPr>
            <a:endParaRPr lang="tr-TR">
              <a:solidFill>
                <a:schemeClr val="lt1"/>
              </a:solidFill>
              <a:latin typeface="+mn-lt"/>
              <a:cs typeface="+mn-cs"/>
            </a:endParaRPr>
          </a:p>
        </p:txBody>
      </p:sp>
      <p:sp>
        <p:nvSpPr>
          <p:cNvPr id="18436" name="8 Metin kutusu"/>
          <p:cNvSpPr txBox="1">
            <a:spLocks noChangeArrowheads="1"/>
          </p:cNvSpPr>
          <p:nvPr/>
        </p:nvSpPr>
        <p:spPr bwMode="auto">
          <a:xfrm>
            <a:off x="3708400" y="188913"/>
            <a:ext cx="2411413" cy="400050"/>
          </a:xfrm>
          <a:prstGeom prst="rect">
            <a:avLst/>
          </a:prstGeom>
          <a:blipFill dpi="0" rotWithShape="1">
            <a:blip r:embed="rId3" cstate="email"/>
            <a:srcRect/>
            <a:tile tx="0" ty="0" sx="100000" sy="100000" flip="none" algn="tl"/>
          </a:blipFill>
          <a:ln w="9525">
            <a:noFill/>
            <a:miter lim="800000"/>
            <a:headEnd/>
            <a:tailEnd/>
          </a:ln>
        </p:spPr>
        <p:txBody>
          <a:bodyPr>
            <a:spAutoFit/>
          </a:bodyPr>
          <a:lstStyle/>
          <a:p>
            <a:pPr algn="ctr" eaLnBrk="0" hangingPunct="0"/>
            <a:r>
              <a:rPr lang="tr-TR" sz="2000" b="1">
                <a:solidFill>
                  <a:schemeClr val="bg1"/>
                </a:solidFill>
                <a:latin typeface="Times New Roman" pitchFamily="18" charset="0"/>
              </a:rPr>
              <a:t>Bed</a:t>
            </a:r>
          </a:p>
        </p:txBody>
      </p:sp>
      <p:sp>
        <p:nvSpPr>
          <p:cNvPr id="18437" name="3 Metin kutusu"/>
          <p:cNvSpPr txBox="1">
            <a:spLocks noChangeArrowheads="1"/>
          </p:cNvSpPr>
          <p:nvPr/>
        </p:nvSpPr>
        <p:spPr bwMode="auto">
          <a:xfrm>
            <a:off x="0" y="0"/>
            <a:ext cx="2195513" cy="400110"/>
          </a:xfrm>
          <a:prstGeom prst="rect">
            <a:avLst/>
          </a:prstGeom>
          <a:noFill/>
          <a:ln w="9525">
            <a:noFill/>
            <a:miter lim="800000"/>
            <a:headEnd/>
            <a:tailEnd/>
          </a:ln>
        </p:spPr>
        <p:txBody>
          <a:bodyPr>
            <a:spAutoFit/>
          </a:bodyPr>
          <a:lstStyle/>
          <a:p>
            <a:pPr algn="ctr" eaLnBrk="0" hangingPunct="0"/>
            <a:r>
              <a:rPr lang="tr-TR" sz="1000" i="1" dirty="0"/>
              <a:t>M. Görmüş, </a:t>
            </a:r>
          </a:p>
          <a:p>
            <a:pPr algn="ctr" eaLnBrk="0" hangingPunct="0"/>
            <a:r>
              <a:rPr lang="tr-TR" sz="1000" i="1" dirty="0"/>
              <a:t>Ankara </a:t>
            </a:r>
            <a:r>
              <a:rPr lang="tr-TR" sz="1000" i="1" dirty="0" err="1"/>
              <a:t>University</a:t>
            </a:r>
            <a:r>
              <a:rPr lang="tr-TR" sz="1000" i="1" dirty="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email"/>
          <a:srcRect/>
          <a:stretch>
            <a:fillRect/>
          </a:stretch>
        </p:blipFill>
        <p:spPr bwMode="auto">
          <a:xfrm>
            <a:off x="179388" y="692150"/>
            <a:ext cx="8713787" cy="5864225"/>
          </a:xfrm>
          <a:prstGeom prst="rect">
            <a:avLst/>
          </a:prstGeom>
          <a:noFill/>
          <a:ln w="9525">
            <a:noFill/>
            <a:miter lim="800000"/>
            <a:headEnd/>
            <a:tailEnd/>
          </a:ln>
        </p:spPr>
      </p:pic>
      <p:sp>
        <p:nvSpPr>
          <p:cNvPr id="6" name="5 Dikdörtgen"/>
          <p:cNvSpPr>
            <a:spLocks noChangeArrowheads="1"/>
          </p:cNvSpPr>
          <p:nvPr/>
        </p:nvSpPr>
        <p:spPr bwMode="auto">
          <a:xfrm>
            <a:off x="0" y="0"/>
            <a:ext cx="9144000" cy="765175"/>
          </a:xfrm>
          <a:prstGeom prst="rect">
            <a:avLst/>
          </a:prstGeom>
          <a:solidFill>
            <a:schemeClr val="accent2"/>
          </a:solidFill>
          <a:ln w="25400" algn="ctr">
            <a:noFill/>
            <a:miter lim="800000"/>
            <a:headEnd/>
            <a:tailEnd/>
          </a:ln>
        </p:spPr>
        <p:txBody>
          <a:bodyPr anchor="ctr"/>
          <a:lstStyle/>
          <a:p>
            <a:pPr algn="ctr" eaLnBrk="0" fontAlgn="auto" hangingPunct="0">
              <a:spcBef>
                <a:spcPts val="0"/>
              </a:spcBef>
              <a:spcAft>
                <a:spcPts val="0"/>
              </a:spcAft>
              <a:defRPr/>
            </a:pPr>
            <a:endParaRPr lang="tr-TR">
              <a:solidFill>
                <a:schemeClr val="lt1"/>
              </a:solidFill>
              <a:latin typeface="+mn-lt"/>
              <a:cs typeface="+mn-cs"/>
            </a:endParaRPr>
          </a:p>
        </p:txBody>
      </p:sp>
      <p:sp>
        <p:nvSpPr>
          <p:cNvPr id="19460" name="8 Metin kutusu"/>
          <p:cNvSpPr txBox="1">
            <a:spLocks noChangeArrowheads="1"/>
          </p:cNvSpPr>
          <p:nvPr/>
        </p:nvSpPr>
        <p:spPr bwMode="auto">
          <a:xfrm>
            <a:off x="3708400" y="188913"/>
            <a:ext cx="2411413" cy="400050"/>
          </a:xfrm>
          <a:prstGeom prst="rect">
            <a:avLst/>
          </a:prstGeom>
          <a:blipFill dpi="0" rotWithShape="1">
            <a:blip r:embed="rId3" cstate="email"/>
            <a:srcRect/>
            <a:tile tx="0" ty="0" sx="100000" sy="100000" flip="none" algn="tl"/>
          </a:blipFill>
          <a:ln w="9525">
            <a:noFill/>
            <a:miter lim="800000"/>
            <a:headEnd/>
            <a:tailEnd/>
          </a:ln>
        </p:spPr>
        <p:txBody>
          <a:bodyPr>
            <a:spAutoFit/>
          </a:bodyPr>
          <a:lstStyle/>
          <a:p>
            <a:pPr algn="ctr" eaLnBrk="0" hangingPunct="0"/>
            <a:r>
              <a:rPr lang="tr-TR" sz="2000" b="1">
                <a:solidFill>
                  <a:schemeClr val="bg1"/>
                </a:solidFill>
                <a:latin typeface="Times New Roman" pitchFamily="18" charset="0"/>
              </a:rPr>
              <a:t>Bed</a:t>
            </a:r>
          </a:p>
        </p:txBody>
      </p:sp>
      <p:sp>
        <p:nvSpPr>
          <p:cNvPr id="19461" name="3 Metin kutusu"/>
          <p:cNvSpPr txBox="1">
            <a:spLocks noChangeArrowheads="1"/>
          </p:cNvSpPr>
          <p:nvPr/>
        </p:nvSpPr>
        <p:spPr bwMode="auto">
          <a:xfrm>
            <a:off x="0" y="0"/>
            <a:ext cx="2195513" cy="400110"/>
          </a:xfrm>
          <a:prstGeom prst="rect">
            <a:avLst/>
          </a:prstGeom>
          <a:noFill/>
          <a:ln w="9525">
            <a:noFill/>
            <a:miter lim="800000"/>
            <a:headEnd/>
            <a:tailEnd/>
          </a:ln>
        </p:spPr>
        <p:txBody>
          <a:bodyPr>
            <a:spAutoFit/>
          </a:bodyPr>
          <a:lstStyle/>
          <a:p>
            <a:pPr algn="ctr" eaLnBrk="0" hangingPunct="0"/>
            <a:r>
              <a:rPr lang="tr-TR" sz="1000" i="1" dirty="0"/>
              <a:t>M. Görmüş, </a:t>
            </a:r>
          </a:p>
          <a:p>
            <a:pPr algn="ctr" eaLnBrk="0" hangingPunct="0"/>
            <a:r>
              <a:rPr lang="tr-TR" sz="1000" i="1" dirty="0"/>
              <a:t>Ankara </a:t>
            </a:r>
            <a:r>
              <a:rPr lang="tr-TR" sz="1000" i="1" dirty="0" err="1"/>
              <a:t>University</a:t>
            </a:r>
            <a:r>
              <a:rPr lang="tr-TR" sz="1000" i="1" dirty="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email"/>
          <a:srcRect/>
          <a:stretch>
            <a:fillRect/>
          </a:stretch>
        </p:blipFill>
        <p:spPr bwMode="auto">
          <a:xfrm>
            <a:off x="103188" y="830263"/>
            <a:ext cx="8964612" cy="6015037"/>
          </a:xfrm>
          <a:prstGeom prst="rect">
            <a:avLst/>
          </a:prstGeom>
          <a:noFill/>
          <a:ln w="9525">
            <a:noFill/>
            <a:miter lim="800000"/>
            <a:headEnd/>
            <a:tailEnd/>
          </a:ln>
        </p:spPr>
      </p:pic>
      <p:sp>
        <p:nvSpPr>
          <p:cNvPr id="9" name="8 Dikdörtgen"/>
          <p:cNvSpPr>
            <a:spLocks noChangeArrowheads="1"/>
          </p:cNvSpPr>
          <p:nvPr/>
        </p:nvSpPr>
        <p:spPr bwMode="auto">
          <a:xfrm>
            <a:off x="0" y="0"/>
            <a:ext cx="9144000" cy="765175"/>
          </a:xfrm>
          <a:prstGeom prst="rect">
            <a:avLst/>
          </a:prstGeom>
          <a:solidFill>
            <a:schemeClr val="accent2"/>
          </a:solidFill>
          <a:ln w="25400" algn="ctr">
            <a:noFill/>
            <a:miter lim="800000"/>
            <a:headEnd/>
            <a:tailEnd/>
          </a:ln>
        </p:spPr>
        <p:txBody>
          <a:bodyPr anchor="ctr"/>
          <a:lstStyle/>
          <a:p>
            <a:pPr algn="ctr" eaLnBrk="0" fontAlgn="auto" hangingPunct="0">
              <a:spcBef>
                <a:spcPts val="0"/>
              </a:spcBef>
              <a:spcAft>
                <a:spcPts val="0"/>
              </a:spcAft>
              <a:defRPr/>
            </a:pPr>
            <a:endParaRPr lang="tr-TR">
              <a:solidFill>
                <a:schemeClr val="lt1"/>
              </a:solidFill>
              <a:latin typeface="+mn-lt"/>
              <a:cs typeface="+mn-cs"/>
            </a:endParaRPr>
          </a:p>
        </p:txBody>
      </p:sp>
      <p:sp>
        <p:nvSpPr>
          <p:cNvPr id="20484" name="8 Metin kutusu"/>
          <p:cNvSpPr txBox="1">
            <a:spLocks noChangeArrowheads="1"/>
          </p:cNvSpPr>
          <p:nvPr/>
        </p:nvSpPr>
        <p:spPr bwMode="auto">
          <a:xfrm>
            <a:off x="3708400" y="188913"/>
            <a:ext cx="2411413" cy="400050"/>
          </a:xfrm>
          <a:prstGeom prst="rect">
            <a:avLst/>
          </a:prstGeom>
          <a:blipFill dpi="0" rotWithShape="1">
            <a:blip r:embed="rId3" cstate="email"/>
            <a:srcRect/>
            <a:tile tx="0" ty="0" sx="100000" sy="100000" flip="none" algn="tl"/>
          </a:blipFill>
          <a:ln w="9525">
            <a:noFill/>
            <a:miter lim="800000"/>
            <a:headEnd/>
            <a:tailEnd/>
          </a:ln>
        </p:spPr>
        <p:txBody>
          <a:bodyPr>
            <a:spAutoFit/>
          </a:bodyPr>
          <a:lstStyle/>
          <a:p>
            <a:pPr algn="ctr" eaLnBrk="0" hangingPunct="0"/>
            <a:r>
              <a:rPr lang="tr-TR" sz="2000" b="1">
                <a:solidFill>
                  <a:schemeClr val="bg1"/>
                </a:solidFill>
                <a:latin typeface="Times New Roman" pitchFamily="18" charset="0"/>
              </a:rPr>
              <a:t>Bed</a:t>
            </a:r>
          </a:p>
        </p:txBody>
      </p:sp>
      <p:sp>
        <p:nvSpPr>
          <p:cNvPr id="20485" name="3 Metin kutusu"/>
          <p:cNvSpPr txBox="1">
            <a:spLocks noChangeArrowheads="1"/>
          </p:cNvSpPr>
          <p:nvPr/>
        </p:nvSpPr>
        <p:spPr bwMode="auto">
          <a:xfrm>
            <a:off x="0" y="0"/>
            <a:ext cx="2195513" cy="400110"/>
          </a:xfrm>
          <a:prstGeom prst="rect">
            <a:avLst/>
          </a:prstGeom>
          <a:noFill/>
          <a:ln w="9525">
            <a:noFill/>
            <a:miter lim="800000"/>
            <a:headEnd/>
            <a:tailEnd/>
          </a:ln>
        </p:spPr>
        <p:txBody>
          <a:bodyPr>
            <a:spAutoFit/>
          </a:bodyPr>
          <a:lstStyle/>
          <a:p>
            <a:pPr algn="ctr" eaLnBrk="0" hangingPunct="0"/>
            <a:r>
              <a:rPr lang="tr-TR" sz="1000" i="1" dirty="0"/>
              <a:t>M. Görmüş, </a:t>
            </a:r>
          </a:p>
          <a:p>
            <a:pPr algn="ctr" eaLnBrk="0" hangingPunct="0"/>
            <a:r>
              <a:rPr lang="tr-TR" sz="1000" i="1" dirty="0"/>
              <a:t>Ankara </a:t>
            </a:r>
            <a:r>
              <a:rPr lang="tr-TR" sz="1000" i="1" dirty="0" err="1"/>
              <a:t>University</a:t>
            </a:r>
            <a:r>
              <a:rPr lang="tr-TR" sz="1000" i="1" dirty="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email"/>
          <a:srcRect t="2325"/>
          <a:stretch>
            <a:fillRect/>
          </a:stretch>
        </p:blipFill>
        <p:spPr bwMode="auto">
          <a:xfrm>
            <a:off x="192088" y="1820863"/>
            <a:ext cx="8796337" cy="3025775"/>
          </a:xfrm>
          <a:prstGeom prst="rect">
            <a:avLst/>
          </a:prstGeom>
          <a:noFill/>
          <a:ln w="9525">
            <a:noFill/>
            <a:miter lim="800000"/>
            <a:headEnd/>
            <a:tailEnd/>
          </a:ln>
        </p:spPr>
      </p:pic>
      <p:sp>
        <p:nvSpPr>
          <p:cNvPr id="3" name="2 Dikdörtgen"/>
          <p:cNvSpPr>
            <a:spLocks noChangeArrowheads="1"/>
          </p:cNvSpPr>
          <p:nvPr/>
        </p:nvSpPr>
        <p:spPr bwMode="auto">
          <a:xfrm>
            <a:off x="0" y="0"/>
            <a:ext cx="9144000" cy="765175"/>
          </a:xfrm>
          <a:prstGeom prst="rect">
            <a:avLst/>
          </a:prstGeom>
          <a:solidFill>
            <a:schemeClr val="accent2"/>
          </a:solidFill>
          <a:ln w="25400" algn="ctr">
            <a:noFill/>
            <a:miter lim="800000"/>
            <a:headEnd/>
            <a:tailEnd/>
          </a:ln>
        </p:spPr>
        <p:txBody>
          <a:bodyPr anchor="ctr"/>
          <a:lstStyle/>
          <a:p>
            <a:pPr algn="ctr" eaLnBrk="0" fontAlgn="auto" hangingPunct="0">
              <a:spcBef>
                <a:spcPts val="0"/>
              </a:spcBef>
              <a:spcAft>
                <a:spcPts val="0"/>
              </a:spcAft>
              <a:defRPr/>
            </a:pPr>
            <a:endParaRPr lang="tr-TR">
              <a:solidFill>
                <a:schemeClr val="lt1"/>
              </a:solidFill>
              <a:latin typeface="+mn-lt"/>
              <a:cs typeface="+mn-cs"/>
            </a:endParaRPr>
          </a:p>
        </p:txBody>
      </p:sp>
      <p:sp>
        <p:nvSpPr>
          <p:cNvPr id="21508" name="8 Metin kutusu"/>
          <p:cNvSpPr txBox="1">
            <a:spLocks noChangeArrowheads="1"/>
          </p:cNvSpPr>
          <p:nvPr/>
        </p:nvSpPr>
        <p:spPr bwMode="auto">
          <a:xfrm>
            <a:off x="3708400" y="188913"/>
            <a:ext cx="2411413" cy="400050"/>
          </a:xfrm>
          <a:prstGeom prst="rect">
            <a:avLst/>
          </a:prstGeom>
          <a:blipFill dpi="0" rotWithShape="1">
            <a:blip r:embed="rId3" cstate="email"/>
            <a:srcRect/>
            <a:tile tx="0" ty="0" sx="100000" sy="100000" flip="none" algn="tl"/>
          </a:blipFill>
          <a:ln w="9525">
            <a:noFill/>
            <a:miter lim="800000"/>
            <a:headEnd/>
            <a:tailEnd/>
          </a:ln>
        </p:spPr>
        <p:txBody>
          <a:bodyPr>
            <a:spAutoFit/>
          </a:bodyPr>
          <a:lstStyle/>
          <a:p>
            <a:pPr algn="ctr" eaLnBrk="0" hangingPunct="0"/>
            <a:r>
              <a:rPr lang="tr-TR" sz="2000" b="1">
                <a:solidFill>
                  <a:schemeClr val="bg1"/>
                </a:solidFill>
                <a:latin typeface="Times New Roman" pitchFamily="18" charset="0"/>
              </a:rPr>
              <a:t>Member</a:t>
            </a:r>
          </a:p>
        </p:txBody>
      </p:sp>
      <p:sp>
        <p:nvSpPr>
          <p:cNvPr id="21509" name="3 Metin kutusu"/>
          <p:cNvSpPr txBox="1">
            <a:spLocks noChangeArrowheads="1"/>
          </p:cNvSpPr>
          <p:nvPr/>
        </p:nvSpPr>
        <p:spPr bwMode="auto">
          <a:xfrm>
            <a:off x="0" y="0"/>
            <a:ext cx="2195513" cy="400110"/>
          </a:xfrm>
          <a:prstGeom prst="rect">
            <a:avLst/>
          </a:prstGeom>
          <a:noFill/>
          <a:ln w="9525">
            <a:noFill/>
            <a:miter lim="800000"/>
            <a:headEnd/>
            <a:tailEnd/>
          </a:ln>
        </p:spPr>
        <p:txBody>
          <a:bodyPr>
            <a:spAutoFit/>
          </a:bodyPr>
          <a:lstStyle/>
          <a:p>
            <a:pPr algn="ctr" eaLnBrk="0" hangingPunct="0"/>
            <a:r>
              <a:rPr lang="tr-TR" sz="1000" i="1" dirty="0"/>
              <a:t>M. Görmüş, </a:t>
            </a:r>
          </a:p>
          <a:p>
            <a:pPr algn="ctr" eaLnBrk="0" hangingPunct="0"/>
            <a:r>
              <a:rPr lang="tr-TR" sz="1000" i="1" dirty="0"/>
              <a:t>Ankara </a:t>
            </a:r>
            <a:r>
              <a:rPr lang="tr-TR" sz="1000" i="1" dirty="0" err="1"/>
              <a:t>University</a:t>
            </a:r>
            <a:r>
              <a:rPr lang="tr-TR" sz="1000" i="1" dirty="0"/>
              <a:t> </a:t>
            </a:r>
          </a:p>
        </p:txBody>
      </p:sp>
      <p:sp>
        <p:nvSpPr>
          <p:cNvPr id="21510" name="5 Metin kutusu"/>
          <p:cNvSpPr txBox="1">
            <a:spLocks noChangeArrowheads="1"/>
          </p:cNvSpPr>
          <p:nvPr/>
        </p:nvSpPr>
        <p:spPr bwMode="auto">
          <a:xfrm>
            <a:off x="6443663" y="6453188"/>
            <a:ext cx="2520950" cy="400050"/>
          </a:xfrm>
          <a:prstGeom prst="rect">
            <a:avLst/>
          </a:prstGeom>
          <a:noFill/>
          <a:ln w="9525">
            <a:noFill/>
            <a:miter lim="800000"/>
            <a:headEnd/>
            <a:tailEnd/>
          </a:ln>
        </p:spPr>
        <p:txBody>
          <a:bodyPr>
            <a:spAutoFit/>
          </a:bodyPr>
          <a:lstStyle/>
          <a:p>
            <a:r>
              <a:rPr lang="tr-TR" sz="1000"/>
              <a:t>North American Stratigraphic Code, 1983</a:t>
            </a:r>
          </a:p>
          <a:p>
            <a:r>
              <a:rPr lang="tr-TR" sz="1000"/>
              <a:t>Boggs, 2012</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611188" y="1341438"/>
            <a:ext cx="8135937" cy="4094162"/>
          </a:xfrm>
          <a:prstGeom prst="rect">
            <a:avLst/>
          </a:prstGeom>
          <a:noFill/>
          <a:ln w="9525">
            <a:noFill/>
            <a:miter lim="800000"/>
            <a:headEnd/>
            <a:tailEnd/>
          </a:ln>
        </p:spPr>
        <p:txBody>
          <a:bodyPr>
            <a:spAutoFit/>
          </a:bodyPr>
          <a:lstStyle/>
          <a:p>
            <a:r>
              <a:rPr lang="tr-TR" sz="2000">
                <a:solidFill>
                  <a:srgbClr val="FF3300"/>
                </a:solidFill>
                <a:latin typeface="Arial" charset="0"/>
              </a:rPr>
              <a:t>Üye : </a:t>
            </a:r>
          </a:p>
          <a:p>
            <a:r>
              <a:rPr lang="tr-TR" sz="2000">
                <a:latin typeface="Arial" charset="0"/>
              </a:rPr>
              <a:t>Mertebece formasyonun bir altında bulunan bir kaya birimidir, formasyonun bir bölümünü oluşturur. </a:t>
            </a:r>
          </a:p>
          <a:p>
            <a:endParaRPr lang="tr-TR" sz="2000">
              <a:latin typeface="Arial" charset="0"/>
            </a:endParaRPr>
          </a:p>
          <a:p>
            <a:r>
              <a:rPr lang="tr-TR" sz="2000">
                <a:solidFill>
                  <a:srgbClr val="3333FF"/>
                </a:solidFill>
                <a:latin typeface="Arial" charset="0"/>
              </a:rPr>
              <a:t>Formasyon içinde kendisine komşu olan diğer kısımlardan, litolojik özellikleri bakımından ayırt edilir. </a:t>
            </a:r>
          </a:p>
          <a:p>
            <a:endParaRPr lang="tr-TR" sz="2000">
              <a:solidFill>
                <a:srgbClr val="3333FF"/>
              </a:solidFill>
              <a:latin typeface="Arial" charset="0"/>
            </a:endParaRPr>
          </a:p>
          <a:p>
            <a:r>
              <a:rPr lang="tr-TR" sz="2000">
                <a:latin typeface="Arial" charset="0"/>
              </a:rPr>
              <a:t>Üye tanımında kalınlık yönünden bir sınırlama yoktur. </a:t>
            </a:r>
          </a:p>
          <a:p>
            <a:r>
              <a:rPr lang="tr-TR" sz="2000">
                <a:latin typeface="Arial" charset="0"/>
              </a:rPr>
              <a:t>Bir üye seçilmiş bir tip kesit ile belirtilir.</a:t>
            </a:r>
          </a:p>
          <a:p>
            <a:endParaRPr lang="tr-TR" sz="2000">
              <a:latin typeface="Arial" charset="0"/>
            </a:endParaRPr>
          </a:p>
          <a:p>
            <a:r>
              <a:rPr lang="tr-TR" sz="2000" b="1">
                <a:solidFill>
                  <a:schemeClr val="tx2"/>
                </a:solidFill>
                <a:latin typeface="Arial" charset="0"/>
              </a:rPr>
              <a:t>Üyenin adı, tip yeri ve tip kesitteki bir coğrafya adından alınır ve mümkünse kendisini oluşturan kayalardan egemen olanın adı ile birlikte kullanılır (örneğin Çaltepe dolomit Üyesi).</a:t>
            </a:r>
          </a:p>
        </p:txBody>
      </p:sp>
      <p:sp>
        <p:nvSpPr>
          <p:cNvPr id="6" name="5 Dikdörtgen"/>
          <p:cNvSpPr>
            <a:spLocks noChangeArrowheads="1"/>
          </p:cNvSpPr>
          <p:nvPr/>
        </p:nvSpPr>
        <p:spPr bwMode="auto">
          <a:xfrm>
            <a:off x="0" y="0"/>
            <a:ext cx="9144000" cy="765175"/>
          </a:xfrm>
          <a:prstGeom prst="rect">
            <a:avLst/>
          </a:prstGeom>
          <a:solidFill>
            <a:schemeClr val="accent2"/>
          </a:solidFill>
          <a:ln w="25400" algn="ctr">
            <a:noFill/>
            <a:miter lim="800000"/>
            <a:headEnd/>
            <a:tailEnd/>
          </a:ln>
        </p:spPr>
        <p:txBody>
          <a:bodyPr anchor="ctr"/>
          <a:lstStyle/>
          <a:p>
            <a:pPr algn="ctr" eaLnBrk="0" fontAlgn="auto" hangingPunct="0">
              <a:spcBef>
                <a:spcPts val="0"/>
              </a:spcBef>
              <a:spcAft>
                <a:spcPts val="0"/>
              </a:spcAft>
              <a:defRPr/>
            </a:pPr>
            <a:endParaRPr lang="tr-TR">
              <a:solidFill>
                <a:schemeClr val="lt1"/>
              </a:solidFill>
              <a:latin typeface="+mn-lt"/>
              <a:cs typeface="+mn-cs"/>
            </a:endParaRPr>
          </a:p>
        </p:txBody>
      </p:sp>
      <p:sp>
        <p:nvSpPr>
          <p:cNvPr id="22532" name="8 Metin kutusu"/>
          <p:cNvSpPr txBox="1">
            <a:spLocks noChangeArrowheads="1"/>
          </p:cNvSpPr>
          <p:nvPr/>
        </p:nvSpPr>
        <p:spPr bwMode="auto">
          <a:xfrm>
            <a:off x="3708400" y="188913"/>
            <a:ext cx="2411413" cy="400050"/>
          </a:xfrm>
          <a:prstGeom prst="rect">
            <a:avLst/>
          </a:prstGeom>
          <a:blipFill dpi="0" rotWithShape="1">
            <a:blip r:embed="rId2" cstate="email"/>
            <a:srcRect/>
            <a:tile tx="0" ty="0" sx="100000" sy="100000" flip="none" algn="tl"/>
          </a:blipFill>
          <a:ln w="9525">
            <a:noFill/>
            <a:miter lim="800000"/>
            <a:headEnd/>
            <a:tailEnd/>
          </a:ln>
        </p:spPr>
        <p:txBody>
          <a:bodyPr>
            <a:spAutoFit/>
          </a:bodyPr>
          <a:lstStyle/>
          <a:p>
            <a:pPr algn="ctr" eaLnBrk="0" hangingPunct="0"/>
            <a:r>
              <a:rPr lang="tr-TR" sz="2000" b="1">
                <a:solidFill>
                  <a:schemeClr val="bg1"/>
                </a:solidFill>
                <a:latin typeface="Times New Roman" pitchFamily="18" charset="0"/>
              </a:rPr>
              <a:t>Member</a:t>
            </a:r>
          </a:p>
        </p:txBody>
      </p:sp>
      <p:sp>
        <p:nvSpPr>
          <p:cNvPr id="22533" name="3 Metin kutusu"/>
          <p:cNvSpPr txBox="1">
            <a:spLocks noChangeArrowheads="1"/>
          </p:cNvSpPr>
          <p:nvPr/>
        </p:nvSpPr>
        <p:spPr bwMode="auto">
          <a:xfrm>
            <a:off x="0" y="0"/>
            <a:ext cx="2195513" cy="554038"/>
          </a:xfrm>
          <a:prstGeom prst="rect">
            <a:avLst/>
          </a:prstGeom>
          <a:noFill/>
          <a:ln w="9525">
            <a:noFill/>
            <a:miter lim="800000"/>
            <a:headEnd/>
            <a:tailEnd/>
          </a:ln>
        </p:spPr>
        <p:txBody>
          <a:bodyPr>
            <a:spAutoFit/>
          </a:bodyPr>
          <a:lstStyle/>
          <a:p>
            <a:pPr algn="ctr" eaLnBrk="0" hangingPunct="0"/>
            <a:r>
              <a:rPr lang="tr-TR" sz="1000" i="1"/>
              <a:t>M. Görmüş, </a:t>
            </a:r>
          </a:p>
          <a:p>
            <a:pPr algn="ctr" eaLnBrk="0" hangingPunct="0"/>
            <a:r>
              <a:rPr lang="tr-TR" sz="1000" i="1"/>
              <a:t>Ankara University </a:t>
            </a:r>
          </a:p>
          <a:p>
            <a:pPr algn="ctr" eaLnBrk="0" hangingPunct="0"/>
            <a:r>
              <a:rPr lang="tr-TR" sz="1000" i="1">
                <a:latin typeface="Arial" charset="0"/>
              </a:rPr>
              <a:t>30 March 2013</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email"/>
          <a:srcRect/>
          <a:stretch>
            <a:fillRect/>
          </a:stretch>
        </p:blipFill>
        <p:spPr bwMode="auto">
          <a:xfrm>
            <a:off x="611188" y="1196975"/>
            <a:ext cx="8208962" cy="5053013"/>
          </a:xfrm>
          <a:prstGeom prst="rect">
            <a:avLst/>
          </a:prstGeom>
          <a:noFill/>
          <a:ln w="9525">
            <a:noFill/>
            <a:miter lim="800000"/>
            <a:headEnd/>
            <a:tailEnd/>
          </a:ln>
        </p:spPr>
      </p:pic>
      <p:sp>
        <p:nvSpPr>
          <p:cNvPr id="23555" name="2 Metin kutusu"/>
          <p:cNvSpPr txBox="1">
            <a:spLocks noChangeArrowheads="1"/>
          </p:cNvSpPr>
          <p:nvPr/>
        </p:nvSpPr>
        <p:spPr bwMode="auto">
          <a:xfrm>
            <a:off x="6443663" y="6453188"/>
            <a:ext cx="2520950" cy="400050"/>
          </a:xfrm>
          <a:prstGeom prst="rect">
            <a:avLst/>
          </a:prstGeom>
          <a:noFill/>
          <a:ln w="9525">
            <a:noFill/>
            <a:miter lim="800000"/>
            <a:headEnd/>
            <a:tailEnd/>
          </a:ln>
        </p:spPr>
        <p:txBody>
          <a:bodyPr>
            <a:spAutoFit/>
          </a:bodyPr>
          <a:lstStyle/>
          <a:p>
            <a:r>
              <a:rPr lang="tr-TR" sz="1000"/>
              <a:t>North American Stratigraphic Code, 1983</a:t>
            </a:r>
          </a:p>
          <a:p>
            <a:r>
              <a:rPr lang="tr-TR" sz="1000"/>
              <a:t>Boggs, 2012</a:t>
            </a:r>
          </a:p>
        </p:txBody>
      </p:sp>
      <p:sp>
        <p:nvSpPr>
          <p:cNvPr id="4" name="3 Dikdörtgen"/>
          <p:cNvSpPr>
            <a:spLocks noChangeArrowheads="1"/>
          </p:cNvSpPr>
          <p:nvPr/>
        </p:nvSpPr>
        <p:spPr bwMode="auto">
          <a:xfrm>
            <a:off x="0" y="0"/>
            <a:ext cx="9144000" cy="765175"/>
          </a:xfrm>
          <a:prstGeom prst="rect">
            <a:avLst/>
          </a:prstGeom>
          <a:solidFill>
            <a:schemeClr val="accent2"/>
          </a:solidFill>
          <a:ln w="25400" algn="ctr">
            <a:noFill/>
            <a:miter lim="800000"/>
            <a:headEnd/>
            <a:tailEnd/>
          </a:ln>
        </p:spPr>
        <p:txBody>
          <a:bodyPr anchor="ctr"/>
          <a:lstStyle/>
          <a:p>
            <a:pPr algn="ctr" eaLnBrk="0" fontAlgn="auto" hangingPunct="0">
              <a:spcBef>
                <a:spcPts val="0"/>
              </a:spcBef>
              <a:spcAft>
                <a:spcPts val="0"/>
              </a:spcAft>
              <a:defRPr/>
            </a:pPr>
            <a:endParaRPr lang="tr-TR">
              <a:solidFill>
                <a:schemeClr val="lt1"/>
              </a:solidFill>
              <a:latin typeface="+mn-lt"/>
              <a:cs typeface="+mn-cs"/>
            </a:endParaRPr>
          </a:p>
        </p:txBody>
      </p:sp>
      <p:sp>
        <p:nvSpPr>
          <p:cNvPr id="23557" name="8 Metin kutusu"/>
          <p:cNvSpPr txBox="1">
            <a:spLocks noChangeArrowheads="1"/>
          </p:cNvSpPr>
          <p:nvPr/>
        </p:nvSpPr>
        <p:spPr bwMode="auto">
          <a:xfrm>
            <a:off x="3708400" y="188913"/>
            <a:ext cx="2411413" cy="400050"/>
          </a:xfrm>
          <a:prstGeom prst="rect">
            <a:avLst/>
          </a:prstGeom>
          <a:blipFill dpi="0" rotWithShape="1">
            <a:blip r:embed="rId3" cstate="email"/>
            <a:srcRect/>
            <a:tile tx="0" ty="0" sx="100000" sy="100000" flip="none" algn="tl"/>
          </a:blipFill>
          <a:ln w="9525">
            <a:noFill/>
            <a:miter lim="800000"/>
            <a:headEnd/>
            <a:tailEnd/>
          </a:ln>
        </p:spPr>
        <p:txBody>
          <a:bodyPr>
            <a:spAutoFit/>
          </a:bodyPr>
          <a:lstStyle/>
          <a:p>
            <a:pPr algn="ctr" eaLnBrk="0" hangingPunct="0"/>
            <a:r>
              <a:rPr lang="tr-TR" sz="2000" b="1">
                <a:solidFill>
                  <a:schemeClr val="bg1"/>
                </a:solidFill>
                <a:latin typeface="Times New Roman" pitchFamily="18" charset="0"/>
              </a:rPr>
              <a:t>Formation</a:t>
            </a:r>
          </a:p>
        </p:txBody>
      </p:sp>
      <p:sp>
        <p:nvSpPr>
          <p:cNvPr id="23558" name="3 Metin kutusu"/>
          <p:cNvSpPr txBox="1">
            <a:spLocks noChangeArrowheads="1"/>
          </p:cNvSpPr>
          <p:nvPr/>
        </p:nvSpPr>
        <p:spPr bwMode="auto">
          <a:xfrm>
            <a:off x="0" y="0"/>
            <a:ext cx="2195513" cy="554038"/>
          </a:xfrm>
          <a:prstGeom prst="rect">
            <a:avLst/>
          </a:prstGeom>
          <a:noFill/>
          <a:ln w="9525">
            <a:noFill/>
            <a:miter lim="800000"/>
            <a:headEnd/>
            <a:tailEnd/>
          </a:ln>
        </p:spPr>
        <p:txBody>
          <a:bodyPr>
            <a:spAutoFit/>
          </a:bodyPr>
          <a:lstStyle/>
          <a:p>
            <a:pPr algn="ctr" eaLnBrk="0" hangingPunct="0"/>
            <a:r>
              <a:rPr lang="tr-TR" sz="1000" i="1"/>
              <a:t>M. Görmüş, </a:t>
            </a:r>
          </a:p>
          <a:p>
            <a:pPr algn="ctr" eaLnBrk="0" hangingPunct="0"/>
            <a:r>
              <a:rPr lang="tr-TR" sz="1000" i="1"/>
              <a:t>Ankara University </a:t>
            </a:r>
          </a:p>
          <a:p>
            <a:pPr algn="ctr" eaLnBrk="0" hangingPunct="0"/>
            <a:r>
              <a:rPr lang="tr-TR" sz="1000" i="1">
                <a:latin typeface="Arial" charset="0"/>
              </a:rPr>
              <a:t>30 March 2013</a:t>
            </a:r>
          </a:p>
        </p:txBody>
      </p:sp>
      <p:sp>
        <p:nvSpPr>
          <p:cNvPr id="23560" name="AutoShape 8"/>
          <p:cNvSpPr>
            <a:spLocks noChangeArrowheads="1"/>
          </p:cNvSpPr>
          <p:nvPr/>
        </p:nvSpPr>
        <p:spPr bwMode="auto">
          <a:xfrm flipH="1" flipV="1">
            <a:off x="5435600" y="5805488"/>
            <a:ext cx="504825" cy="719137"/>
          </a:xfrm>
          <a:prstGeom prst="star5">
            <a:avLst/>
          </a:prstGeom>
          <a:solidFill>
            <a:schemeClr val="accent1"/>
          </a:solidFill>
          <a:ln w="9525">
            <a:solidFill>
              <a:schemeClr val="tx1"/>
            </a:solidFill>
            <a:miter lim="800000"/>
            <a:headEnd/>
            <a:tailEnd/>
          </a:ln>
          <a:effectLst/>
        </p:spPr>
        <p:txBody>
          <a:bodyPr wrap="none" anchor="ctr"/>
          <a:lstStyle/>
          <a:p>
            <a:endParaRPr lang="tr-T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827584" y="1988840"/>
            <a:ext cx="7632700" cy="2031325"/>
          </a:xfrm>
          <a:prstGeom prst="rect">
            <a:avLst/>
          </a:prstGeom>
          <a:noFill/>
          <a:ln w="9525">
            <a:noFill/>
            <a:miter lim="800000"/>
            <a:headEnd/>
            <a:tailEnd/>
          </a:ln>
        </p:spPr>
        <p:txBody>
          <a:bodyPr>
            <a:spAutoFit/>
          </a:bodyPr>
          <a:lstStyle/>
          <a:p>
            <a:pPr marL="342900" indent="-342900">
              <a:spcBef>
                <a:spcPct val="50000"/>
              </a:spcBef>
              <a:buFontTx/>
              <a:buChar char="-"/>
              <a:defRPr/>
            </a:pPr>
            <a:r>
              <a:rPr lang="tr-TR" b="1" dirty="0" err="1">
                <a:solidFill>
                  <a:schemeClr val="tx2">
                    <a:lumMod val="90000"/>
                  </a:schemeClr>
                </a:solidFill>
                <a:latin typeface="Arial" charset="0"/>
              </a:rPr>
              <a:t>Stratigraphical</a:t>
            </a:r>
            <a:r>
              <a:rPr lang="tr-TR" b="1" dirty="0">
                <a:solidFill>
                  <a:schemeClr val="tx2">
                    <a:lumMod val="90000"/>
                  </a:schemeClr>
                </a:solidFill>
                <a:latin typeface="Arial" charset="0"/>
              </a:rPr>
              <a:t> </a:t>
            </a:r>
            <a:r>
              <a:rPr lang="tr-TR" b="1" dirty="0" err="1">
                <a:solidFill>
                  <a:schemeClr val="tx2">
                    <a:lumMod val="90000"/>
                  </a:schemeClr>
                </a:solidFill>
                <a:latin typeface="Arial" charset="0"/>
              </a:rPr>
              <a:t>Units</a:t>
            </a:r>
            <a:endParaRPr lang="tr-TR" b="1" dirty="0">
              <a:solidFill>
                <a:schemeClr val="tx2">
                  <a:lumMod val="90000"/>
                </a:schemeClr>
              </a:solidFill>
              <a:latin typeface="Arial" charset="0"/>
            </a:endParaRPr>
          </a:p>
          <a:p>
            <a:pPr marL="342900" indent="-342900">
              <a:spcBef>
                <a:spcPct val="50000"/>
              </a:spcBef>
              <a:buFontTx/>
              <a:buChar char="-"/>
              <a:defRPr/>
            </a:pPr>
            <a:r>
              <a:rPr lang="tr-TR" b="1" dirty="0" err="1">
                <a:solidFill>
                  <a:schemeClr val="tx2">
                    <a:lumMod val="90000"/>
                  </a:schemeClr>
                </a:solidFill>
                <a:latin typeface="Arial" charset="0"/>
              </a:rPr>
              <a:t>Lithostratigraphical</a:t>
            </a:r>
            <a:r>
              <a:rPr lang="tr-TR" b="1" dirty="0">
                <a:solidFill>
                  <a:schemeClr val="tx2">
                    <a:lumMod val="90000"/>
                  </a:schemeClr>
                </a:solidFill>
                <a:latin typeface="Arial" charset="0"/>
              </a:rPr>
              <a:t> </a:t>
            </a:r>
            <a:r>
              <a:rPr lang="tr-TR" b="1" dirty="0" err="1">
                <a:solidFill>
                  <a:schemeClr val="tx2">
                    <a:lumMod val="90000"/>
                  </a:schemeClr>
                </a:solidFill>
                <a:latin typeface="Arial" charset="0"/>
              </a:rPr>
              <a:t>units</a:t>
            </a:r>
            <a:endParaRPr lang="tr-TR" b="1" dirty="0">
              <a:solidFill>
                <a:schemeClr val="tx2">
                  <a:lumMod val="90000"/>
                </a:schemeClr>
              </a:solidFill>
              <a:latin typeface="Arial" charset="0"/>
            </a:endParaRPr>
          </a:p>
          <a:p>
            <a:pPr marL="342900" indent="-342900">
              <a:spcBef>
                <a:spcPct val="50000"/>
              </a:spcBef>
              <a:defRPr/>
            </a:pPr>
            <a:r>
              <a:rPr lang="tr-TR" dirty="0">
                <a:latin typeface="Arial" charset="0"/>
              </a:rPr>
              <a:t>	</a:t>
            </a:r>
            <a:r>
              <a:rPr lang="tr-TR" dirty="0" err="1">
                <a:latin typeface="Arial" charset="0"/>
              </a:rPr>
              <a:t>Bed</a:t>
            </a:r>
            <a:r>
              <a:rPr lang="tr-TR" dirty="0">
                <a:latin typeface="Arial" charset="0"/>
              </a:rPr>
              <a:t>, </a:t>
            </a:r>
            <a:r>
              <a:rPr lang="tr-TR" dirty="0" err="1">
                <a:latin typeface="Arial" charset="0"/>
              </a:rPr>
              <a:t>Member</a:t>
            </a:r>
            <a:endParaRPr lang="tr-TR" dirty="0">
              <a:latin typeface="Arial" charset="0"/>
            </a:endParaRPr>
          </a:p>
          <a:p>
            <a:pPr marL="342900" indent="-342900">
              <a:spcBef>
                <a:spcPct val="50000"/>
              </a:spcBef>
              <a:defRPr/>
            </a:pPr>
            <a:r>
              <a:rPr lang="tr-TR" dirty="0">
                <a:latin typeface="Arial" charset="0"/>
              </a:rPr>
              <a:t>	</a:t>
            </a:r>
            <a:r>
              <a:rPr lang="tr-TR" dirty="0" err="1">
                <a:latin typeface="Arial" charset="0"/>
              </a:rPr>
              <a:t>Formation</a:t>
            </a:r>
            <a:endParaRPr lang="tr-TR" dirty="0">
              <a:latin typeface="Arial" charset="0"/>
            </a:endParaRPr>
          </a:p>
          <a:p>
            <a:pPr marL="342900" indent="-342900">
              <a:spcBef>
                <a:spcPct val="50000"/>
              </a:spcBef>
              <a:defRPr/>
            </a:pPr>
            <a:r>
              <a:rPr lang="tr-TR" dirty="0">
                <a:latin typeface="Arial" charset="0"/>
              </a:rPr>
              <a:t>	</a:t>
            </a:r>
            <a:r>
              <a:rPr lang="tr-TR" dirty="0" err="1" smtClean="0">
                <a:latin typeface="Arial" charset="0"/>
              </a:rPr>
              <a:t>Group</a:t>
            </a:r>
            <a:endParaRPr lang="tr-TR" dirty="0">
              <a:latin typeface="Arial" charset="0"/>
            </a:endParaRPr>
          </a:p>
        </p:txBody>
      </p:sp>
      <p:sp>
        <p:nvSpPr>
          <p:cNvPr id="6147" name="3 Metin kutusu"/>
          <p:cNvSpPr txBox="1">
            <a:spLocks noChangeArrowheads="1"/>
          </p:cNvSpPr>
          <p:nvPr/>
        </p:nvSpPr>
        <p:spPr bwMode="auto">
          <a:xfrm>
            <a:off x="6767513" y="0"/>
            <a:ext cx="2376487" cy="400110"/>
          </a:xfrm>
          <a:prstGeom prst="rect">
            <a:avLst/>
          </a:prstGeom>
          <a:noFill/>
          <a:ln w="9525">
            <a:noFill/>
            <a:miter lim="800000"/>
            <a:headEnd/>
            <a:tailEnd/>
          </a:ln>
        </p:spPr>
        <p:txBody>
          <a:bodyPr>
            <a:spAutoFit/>
          </a:bodyPr>
          <a:lstStyle/>
          <a:p>
            <a:pPr algn="ctr" eaLnBrk="0" hangingPunct="0"/>
            <a:r>
              <a:rPr lang="tr-TR" sz="1000" i="1" dirty="0"/>
              <a:t>M. Görmüş, </a:t>
            </a:r>
          </a:p>
          <a:p>
            <a:pPr algn="ctr" eaLnBrk="0" hangingPunct="0"/>
            <a:r>
              <a:rPr lang="tr-TR" sz="1000" i="1" dirty="0"/>
              <a:t>Ankara </a:t>
            </a:r>
            <a:r>
              <a:rPr lang="tr-TR" sz="1000" i="1" dirty="0" err="1" smtClean="0"/>
              <a:t>University</a:t>
            </a:r>
            <a:endParaRPr lang="tr-TR" sz="1000" i="1" dirty="0"/>
          </a:p>
        </p:txBody>
      </p:sp>
      <p:sp>
        <p:nvSpPr>
          <p:cNvPr id="6148" name="WordArt 3"/>
          <p:cNvSpPr>
            <a:spLocks noChangeArrowheads="1" noChangeShapeType="1" noTextEdit="1"/>
          </p:cNvSpPr>
          <p:nvPr/>
        </p:nvSpPr>
        <p:spPr bwMode="auto">
          <a:xfrm>
            <a:off x="6875463" y="2781300"/>
            <a:ext cx="1441450" cy="431800"/>
          </a:xfrm>
          <a:prstGeom prst="rect">
            <a:avLst/>
          </a:prstGeom>
        </p:spPr>
        <p:txBody>
          <a:bodyPr wrap="none" fromWordArt="1">
            <a:prstTxWarp prst="textPlain">
              <a:avLst>
                <a:gd name="adj" fmla="val 50000"/>
              </a:avLst>
            </a:prstTxWarp>
          </a:bodyPr>
          <a:lstStyle/>
          <a:p>
            <a:pPr algn="ctr"/>
            <a:r>
              <a:rPr lang="tr-TR" sz="3600" kern="10">
                <a:ln w="19050">
                  <a:solidFill>
                    <a:srgbClr val="99CCFF"/>
                  </a:solidFill>
                  <a:round/>
                  <a:headEnd/>
                  <a:tailEnd/>
                </a:ln>
                <a:solidFill>
                  <a:srgbClr val="0066CC"/>
                </a:solidFill>
                <a:effectLst>
                  <a:outerShdw dist="35921" dir="2700000" algn="ctr" rotWithShape="0">
                    <a:srgbClr val="990000"/>
                  </a:outerShdw>
                </a:effectLst>
                <a:latin typeface="Impact"/>
              </a:rPr>
              <a:t>Topics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187450" y="3255963"/>
            <a:ext cx="7524750" cy="366712"/>
          </a:xfrm>
          <a:prstGeom prst="rect">
            <a:avLst/>
          </a:prstGeom>
          <a:noFill/>
          <a:ln w="9525">
            <a:noFill/>
            <a:miter lim="800000"/>
            <a:headEnd/>
            <a:tailEnd/>
          </a:ln>
        </p:spPr>
        <p:txBody>
          <a:bodyPr anchor="ctr">
            <a:spAutoFit/>
          </a:bodyPr>
          <a:lstStyle/>
          <a:p>
            <a:pPr indent="457200" algn="ctr"/>
            <a:endParaRPr lang="en-US">
              <a:latin typeface="Arial" charset="0"/>
            </a:endParaRPr>
          </a:p>
        </p:txBody>
      </p:sp>
      <p:sp>
        <p:nvSpPr>
          <p:cNvPr id="24579" name="Text Box 3"/>
          <p:cNvSpPr txBox="1">
            <a:spLocks noChangeArrowheads="1"/>
          </p:cNvSpPr>
          <p:nvPr/>
        </p:nvSpPr>
        <p:spPr bwMode="auto">
          <a:xfrm>
            <a:off x="179388" y="1052513"/>
            <a:ext cx="8820150" cy="5078412"/>
          </a:xfrm>
          <a:prstGeom prst="rect">
            <a:avLst/>
          </a:prstGeom>
          <a:noFill/>
          <a:ln w="9525">
            <a:noFill/>
            <a:miter lim="800000"/>
            <a:headEnd/>
            <a:tailEnd/>
          </a:ln>
        </p:spPr>
        <p:txBody>
          <a:bodyPr>
            <a:spAutoFit/>
          </a:bodyPr>
          <a:lstStyle/>
          <a:p>
            <a:r>
              <a:rPr lang="tr-TR" sz="2400" i="1">
                <a:solidFill>
                  <a:srgbClr val="FF3300"/>
                </a:solidFill>
                <a:latin typeface="Arial" charset="0"/>
              </a:rPr>
              <a:t>Formasyon : </a:t>
            </a:r>
          </a:p>
          <a:p>
            <a:r>
              <a:rPr lang="tr-TR" sz="2000">
                <a:latin typeface="Arial" charset="0"/>
              </a:rPr>
              <a:t>Bir veya birkaç tip litolojiden oluşan ve yapısındaki belirgin litoloji özelliğinden dolayı komşu birimden ayırt edilebilen kaya birimidir.</a:t>
            </a:r>
          </a:p>
          <a:p>
            <a:endParaRPr lang="tr-TR" sz="2000">
              <a:latin typeface="Arial" charset="0"/>
            </a:endParaRPr>
          </a:p>
          <a:p>
            <a:r>
              <a:rPr lang="tr-TR" sz="2000">
                <a:solidFill>
                  <a:srgbClr val="3333FF"/>
                </a:solidFill>
                <a:latin typeface="Arial" charset="0"/>
              </a:rPr>
              <a:t>Formasyon, çalışılan bölgenin genel jeolojik durumunu anlatmak ve yorumlamak için kullanılan esas birimdir.</a:t>
            </a:r>
            <a:r>
              <a:rPr lang="tr-TR" sz="2000">
                <a:latin typeface="Arial" charset="0"/>
              </a:rPr>
              <a:t> </a:t>
            </a:r>
          </a:p>
          <a:p>
            <a:endParaRPr lang="tr-TR" sz="2000">
              <a:latin typeface="Arial" charset="0"/>
            </a:endParaRPr>
          </a:p>
          <a:p>
            <a:r>
              <a:rPr lang="tr-TR" sz="2000">
                <a:solidFill>
                  <a:srgbClr val="9900CC"/>
                </a:solidFill>
                <a:latin typeface="Arial" charset="0"/>
              </a:rPr>
              <a:t>Formasyon mertebesindeki birimin kalınlığı birkaç metreden yüzlerce metreye kadar değişebilir. </a:t>
            </a:r>
          </a:p>
          <a:p>
            <a:endParaRPr lang="tr-TR" sz="2000">
              <a:solidFill>
                <a:srgbClr val="9900CC"/>
              </a:solidFill>
              <a:latin typeface="Arial" charset="0"/>
            </a:endParaRPr>
          </a:p>
          <a:p>
            <a:r>
              <a:rPr lang="tr-TR" sz="2000">
                <a:solidFill>
                  <a:srgbClr val="CC3300"/>
                </a:solidFill>
                <a:latin typeface="Arial" charset="0"/>
              </a:rPr>
              <a:t>Pratik yönden formasyonun temel özelliği 1:25.000 ölçekli haritaya geçirilebilen bir kaya birimi olmasıdır.</a:t>
            </a:r>
          </a:p>
          <a:p>
            <a:r>
              <a:rPr lang="tr-TR" sz="2000">
                <a:latin typeface="Arial" charset="0"/>
              </a:rPr>
              <a:t> </a:t>
            </a:r>
          </a:p>
          <a:p>
            <a:r>
              <a:rPr lang="tr-TR" sz="2000">
                <a:latin typeface="Arial" charset="0"/>
              </a:rPr>
              <a:t>Formasyonun adı, tip yer ve tip kesitteki bir coğrafya adından alınır (örneğin, Söbüdağ Formasyonu) Ancak formasyon tek bir litolojiden oluşmuşsa coğrafya adı ve litoloji adı kullanılabilir.</a:t>
            </a:r>
          </a:p>
        </p:txBody>
      </p:sp>
      <p:sp>
        <p:nvSpPr>
          <p:cNvPr id="7" name="6 Dikdörtgen"/>
          <p:cNvSpPr>
            <a:spLocks noChangeArrowheads="1"/>
          </p:cNvSpPr>
          <p:nvPr/>
        </p:nvSpPr>
        <p:spPr bwMode="auto">
          <a:xfrm>
            <a:off x="0" y="0"/>
            <a:ext cx="9144000" cy="765175"/>
          </a:xfrm>
          <a:prstGeom prst="rect">
            <a:avLst/>
          </a:prstGeom>
          <a:solidFill>
            <a:schemeClr val="accent2"/>
          </a:solidFill>
          <a:ln w="25400" algn="ctr">
            <a:noFill/>
            <a:miter lim="800000"/>
            <a:headEnd/>
            <a:tailEnd/>
          </a:ln>
        </p:spPr>
        <p:txBody>
          <a:bodyPr anchor="ctr"/>
          <a:lstStyle/>
          <a:p>
            <a:pPr algn="ctr" eaLnBrk="0" fontAlgn="auto" hangingPunct="0">
              <a:spcBef>
                <a:spcPts val="0"/>
              </a:spcBef>
              <a:spcAft>
                <a:spcPts val="0"/>
              </a:spcAft>
              <a:defRPr/>
            </a:pPr>
            <a:endParaRPr lang="tr-TR">
              <a:solidFill>
                <a:schemeClr val="lt1"/>
              </a:solidFill>
              <a:latin typeface="+mn-lt"/>
              <a:cs typeface="+mn-cs"/>
            </a:endParaRPr>
          </a:p>
        </p:txBody>
      </p:sp>
      <p:sp>
        <p:nvSpPr>
          <p:cNvPr id="24581" name="8 Metin kutusu"/>
          <p:cNvSpPr txBox="1">
            <a:spLocks noChangeArrowheads="1"/>
          </p:cNvSpPr>
          <p:nvPr/>
        </p:nvSpPr>
        <p:spPr bwMode="auto">
          <a:xfrm>
            <a:off x="3708400" y="188913"/>
            <a:ext cx="2411413" cy="400050"/>
          </a:xfrm>
          <a:prstGeom prst="rect">
            <a:avLst/>
          </a:prstGeom>
          <a:blipFill dpi="0" rotWithShape="1">
            <a:blip r:embed="rId2" cstate="email"/>
            <a:srcRect/>
            <a:tile tx="0" ty="0" sx="100000" sy="100000" flip="none" algn="tl"/>
          </a:blipFill>
          <a:ln w="9525">
            <a:noFill/>
            <a:miter lim="800000"/>
            <a:headEnd/>
            <a:tailEnd/>
          </a:ln>
        </p:spPr>
        <p:txBody>
          <a:bodyPr>
            <a:spAutoFit/>
          </a:bodyPr>
          <a:lstStyle/>
          <a:p>
            <a:pPr algn="ctr" eaLnBrk="0" hangingPunct="0"/>
            <a:r>
              <a:rPr lang="tr-TR" sz="2000" b="1">
                <a:solidFill>
                  <a:schemeClr val="bg1"/>
                </a:solidFill>
                <a:latin typeface="Times New Roman" pitchFamily="18" charset="0"/>
              </a:rPr>
              <a:t>Formation</a:t>
            </a:r>
          </a:p>
        </p:txBody>
      </p:sp>
      <p:sp>
        <p:nvSpPr>
          <p:cNvPr id="24582" name="3 Metin kutusu"/>
          <p:cNvSpPr txBox="1">
            <a:spLocks noChangeArrowheads="1"/>
          </p:cNvSpPr>
          <p:nvPr/>
        </p:nvSpPr>
        <p:spPr bwMode="auto">
          <a:xfrm>
            <a:off x="0" y="0"/>
            <a:ext cx="2195513" cy="400110"/>
          </a:xfrm>
          <a:prstGeom prst="rect">
            <a:avLst/>
          </a:prstGeom>
          <a:noFill/>
          <a:ln w="9525">
            <a:noFill/>
            <a:miter lim="800000"/>
            <a:headEnd/>
            <a:tailEnd/>
          </a:ln>
        </p:spPr>
        <p:txBody>
          <a:bodyPr>
            <a:spAutoFit/>
          </a:bodyPr>
          <a:lstStyle/>
          <a:p>
            <a:pPr algn="ctr" eaLnBrk="0" hangingPunct="0"/>
            <a:r>
              <a:rPr lang="tr-TR" sz="1000" i="1" dirty="0"/>
              <a:t>M. Görmüş, </a:t>
            </a:r>
          </a:p>
          <a:p>
            <a:pPr algn="ctr" eaLnBrk="0" hangingPunct="0"/>
            <a:r>
              <a:rPr lang="tr-TR" sz="1000" i="1" dirty="0"/>
              <a:t>Ankara </a:t>
            </a:r>
            <a:r>
              <a:rPr lang="tr-TR" sz="1000" i="1" dirty="0" err="1"/>
              <a:t>University</a:t>
            </a:r>
            <a:r>
              <a:rPr lang="tr-TR" sz="1000" i="1" dirty="0"/>
              <a:t> </a:t>
            </a:r>
          </a:p>
        </p:txBody>
      </p:sp>
      <p:sp>
        <p:nvSpPr>
          <p:cNvPr id="24584" name="AutoShape 8"/>
          <p:cNvSpPr>
            <a:spLocks noChangeArrowheads="1"/>
          </p:cNvSpPr>
          <p:nvPr/>
        </p:nvSpPr>
        <p:spPr bwMode="auto">
          <a:xfrm>
            <a:off x="8388350" y="4149725"/>
            <a:ext cx="358775" cy="433388"/>
          </a:xfrm>
          <a:prstGeom prst="star5">
            <a:avLst/>
          </a:prstGeom>
          <a:solidFill>
            <a:schemeClr val="accent1"/>
          </a:solidFill>
          <a:ln w="9525">
            <a:solidFill>
              <a:schemeClr val="tx1"/>
            </a:solidFill>
            <a:miter lim="800000"/>
            <a:headEnd/>
            <a:tailEnd/>
          </a:ln>
          <a:effectLst/>
        </p:spPr>
        <p:txBody>
          <a:bodyPr wrap="none" anchor="ctr"/>
          <a:lstStyle/>
          <a:p>
            <a:endParaRPr lang="tr-T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tohmaresifleri1"/>
          <p:cNvPicPr>
            <a:picLocks noChangeAspect="1" noChangeArrowheads="1"/>
          </p:cNvPicPr>
          <p:nvPr/>
        </p:nvPicPr>
        <p:blipFill>
          <a:blip r:embed="rId2" cstate="email"/>
          <a:srcRect/>
          <a:stretch>
            <a:fillRect/>
          </a:stretch>
        </p:blipFill>
        <p:spPr bwMode="auto">
          <a:xfrm>
            <a:off x="0" y="1412875"/>
            <a:ext cx="9144000" cy="2468563"/>
          </a:xfrm>
          <a:prstGeom prst="rect">
            <a:avLst/>
          </a:prstGeom>
          <a:noFill/>
          <a:ln w="9525">
            <a:noFill/>
            <a:miter lim="800000"/>
            <a:headEnd/>
            <a:tailEnd/>
          </a:ln>
        </p:spPr>
      </p:pic>
      <p:sp>
        <p:nvSpPr>
          <p:cNvPr id="25603" name="AutoShape 27"/>
          <p:cNvSpPr>
            <a:spLocks noChangeArrowheads="1"/>
          </p:cNvSpPr>
          <p:nvPr/>
        </p:nvSpPr>
        <p:spPr bwMode="auto">
          <a:xfrm rot="-1106802">
            <a:off x="1538288" y="2047875"/>
            <a:ext cx="4897437" cy="71438"/>
          </a:xfrm>
          <a:prstGeom prst="rightArrow">
            <a:avLst>
              <a:gd name="adj1" fmla="val 50000"/>
              <a:gd name="adj2" fmla="val 1713877"/>
            </a:avLst>
          </a:prstGeom>
          <a:solidFill>
            <a:schemeClr val="accent1"/>
          </a:solidFill>
          <a:ln w="9525">
            <a:solidFill>
              <a:schemeClr val="tx1"/>
            </a:solidFill>
            <a:miter lim="800000"/>
            <a:headEnd/>
            <a:tailEnd/>
          </a:ln>
        </p:spPr>
        <p:txBody>
          <a:bodyPr wrap="none" anchor="ctr"/>
          <a:lstStyle/>
          <a:p>
            <a:endParaRPr lang="tr-TR"/>
          </a:p>
        </p:txBody>
      </p:sp>
      <p:sp>
        <p:nvSpPr>
          <p:cNvPr id="25604" name="Text Box 30"/>
          <p:cNvSpPr txBox="1">
            <a:spLocks noChangeArrowheads="1"/>
          </p:cNvSpPr>
          <p:nvPr/>
        </p:nvSpPr>
        <p:spPr bwMode="auto">
          <a:xfrm>
            <a:off x="0" y="4076700"/>
            <a:ext cx="9144000" cy="2586038"/>
          </a:xfrm>
          <a:prstGeom prst="rect">
            <a:avLst/>
          </a:prstGeom>
          <a:noFill/>
          <a:ln w="9525">
            <a:noFill/>
            <a:miter lim="800000"/>
            <a:headEnd/>
            <a:tailEnd/>
          </a:ln>
        </p:spPr>
        <p:txBody>
          <a:bodyPr>
            <a:spAutoFit/>
          </a:bodyPr>
          <a:lstStyle/>
          <a:p>
            <a:pPr>
              <a:spcBef>
                <a:spcPct val="50000"/>
              </a:spcBef>
            </a:pPr>
            <a:r>
              <a:rPr lang="tr-TR" sz="1200">
                <a:latin typeface="Arial" charset="0"/>
              </a:rPr>
              <a:t>Üst Kretase yaşlı formasyon ve litodemlere örnekler</a:t>
            </a:r>
          </a:p>
          <a:p>
            <a:pPr>
              <a:spcBef>
                <a:spcPct val="50000"/>
              </a:spcBef>
            </a:pPr>
            <a:r>
              <a:rPr lang="tr-TR" sz="1200">
                <a:latin typeface="Arial" charset="0"/>
              </a:rPr>
              <a:t>Kısaltma    Formasyon/Litodem adı /Engebe / Renk /Vadi sistemi /Bitki Örtüsü-insan yapıları</a:t>
            </a:r>
          </a:p>
          <a:p>
            <a:pPr>
              <a:spcBef>
                <a:spcPct val="50000"/>
              </a:spcBef>
            </a:pPr>
            <a:r>
              <a:rPr lang="tr-TR" sz="1200">
                <a:latin typeface="Arial" charset="0"/>
              </a:rPr>
              <a:t>UCz: Zorbehan Formasyonu / Sert engebeli/ Gri /Kaba dentritik / İklim nedeniyle az </a:t>
            </a:r>
          </a:p>
          <a:p>
            <a:pPr>
              <a:spcBef>
                <a:spcPct val="50000"/>
              </a:spcBef>
            </a:pPr>
            <a:r>
              <a:rPr lang="tr-TR" sz="1200">
                <a:latin typeface="Arial" charset="0"/>
              </a:rPr>
              <a:t>UCk: Kırankaya Formasyonu / Killi kçt seviyeler içeren morfoloji/ Sarımsı/ İklim nedeniyle az   </a:t>
            </a:r>
          </a:p>
          <a:p>
            <a:pPr>
              <a:spcBef>
                <a:spcPct val="50000"/>
              </a:spcBef>
            </a:pPr>
            <a:r>
              <a:rPr lang="tr-TR" sz="1200">
                <a:latin typeface="Arial" charset="0"/>
              </a:rPr>
              <a:t>UCd: Deveci Volkanikleri / Sert engebeli / Koyu renkli / kaba dentritik/ çok az bitki gelişimi (LİTODEM)</a:t>
            </a:r>
          </a:p>
          <a:p>
            <a:pPr>
              <a:spcBef>
                <a:spcPct val="50000"/>
              </a:spcBef>
            </a:pPr>
            <a:r>
              <a:rPr lang="tr-TR" sz="1200">
                <a:latin typeface="Arial" charset="0"/>
              </a:rPr>
              <a:t>Ucu: Ulupınar Formasyonu / az eğimli engebe/ Yeşilimsi, sarı / orta, yer yer ince dentritik / kaysı ağaçlı sahalar </a:t>
            </a:r>
          </a:p>
          <a:p>
            <a:pPr>
              <a:spcBef>
                <a:spcPct val="50000"/>
              </a:spcBef>
            </a:pPr>
            <a:r>
              <a:rPr lang="tr-TR" sz="1200">
                <a:latin typeface="Arial" charset="0"/>
              </a:rPr>
              <a:t>UCtr: Tohma Resifi / Sert, tabakalı, masif / Sarımsı /Kaba dentritik / kurak olmasından bitki örtüsüz, kaysı ağaçlı sahalar var</a:t>
            </a:r>
          </a:p>
          <a:p>
            <a:pPr>
              <a:spcBef>
                <a:spcPct val="50000"/>
              </a:spcBef>
            </a:pPr>
            <a:r>
              <a:rPr lang="tr-TR" sz="1200">
                <a:latin typeface="Arial" charset="0"/>
              </a:rPr>
              <a:t>JCoc: Ofiyolitik Karışık / Çıkıntısız, az eğimli engebe /Yeşil renkli / Orta dentritik vadi sistemi / bitki örtüsüz, elverişsiz (LİTODEM)</a:t>
            </a:r>
            <a:r>
              <a:rPr lang="tr-TR" sz="1400">
                <a:latin typeface="Arial" charset="0"/>
              </a:rPr>
              <a:t> </a:t>
            </a:r>
          </a:p>
          <a:p>
            <a:pPr>
              <a:spcBef>
                <a:spcPct val="50000"/>
              </a:spcBef>
            </a:pPr>
            <a:r>
              <a:rPr lang="tr-TR" sz="1400">
                <a:latin typeface="Arial" charset="0"/>
              </a:rPr>
              <a:t>Formasyon ve litodem kısaltmalarına dikkat ediniz. </a:t>
            </a:r>
            <a:endParaRPr lang="en-US" sz="1400">
              <a:latin typeface="Arial" charset="0"/>
            </a:endParaRPr>
          </a:p>
        </p:txBody>
      </p:sp>
      <p:sp>
        <p:nvSpPr>
          <p:cNvPr id="9" name="8 Dikdörtgen"/>
          <p:cNvSpPr>
            <a:spLocks noChangeArrowheads="1"/>
          </p:cNvSpPr>
          <p:nvPr/>
        </p:nvSpPr>
        <p:spPr bwMode="auto">
          <a:xfrm>
            <a:off x="0" y="0"/>
            <a:ext cx="9144000" cy="765175"/>
          </a:xfrm>
          <a:prstGeom prst="rect">
            <a:avLst/>
          </a:prstGeom>
          <a:solidFill>
            <a:schemeClr val="accent2"/>
          </a:solidFill>
          <a:ln w="25400" algn="ctr">
            <a:noFill/>
            <a:miter lim="800000"/>
            <a:headEnd/>
            <a:tailEnd/>
          </a:ln>
        </p:spPr>
        <p:txBody>
          <a:bodyPr anchor="ctr"/>
          <a:lstStyle/>
          <a:p>
            <a:pPr algn="ctr" eaLnBrk="0" fontAlgn="auto" hangingPunct="0">
              <a:spcBef>
                <a:spcPts val="0"/>
              </a:spcBef>
              <a:spcAft>
                <a:spcPts val="0"/>
              </a:spcAft>
              <a:defRPr/>
            </a:pPr>
            <a:endParaRPr lang="tr-TR">
              <a:solidFill>
                <a:schemeClr val="lt1"/>
              </a:solidFill>
              <a:latin typeface="+mn-lt"/>
              <a:cs typeface="+mn-cs"/>
            </a:endParaRPr>
          </a:p>
        </p:txBody>
      </p:sp>
      <p:sp>
        <p:nvSpPr>
          <p:cNvPr id="25606" name="8 Metin kutusu"/>
          <p:cNvSpPr txBox="1">
            <a:spLocks noChangeArrowheads="1"/>
          </p:cNvSpPr>
          <p:nvPr/>
        </p:nvSpPr>
        <p:spPr bwMode="auto">
          <a:xfrm>
            <a:off x="3708400" y="188913"/>
            <a:ext cx="2411413" cy="400050"/>
          </a:xfrm>
          <a:prstGeom prst="rect">
            <a:avLst/>
          </a:prstGeom>
          <a:blipFill dpi="0" rotWithShape="1">
            <a:blip r:embed="rId3" cstate="email"/>
            <a:srcRect/>
            <a:tile tx="0" ty="0" sx="100000" sy="100000" flip="none" algn="tl"/>
          </a:blipFill>
          <a:ln w="9525">
            <a:noFill/>
            <a:miter lim="800000"/>
            <a:headEnd/>
            <a:tailEnd/>
          </a:ln>
        </p:spPr>
        <p:txBody>
          <a:bodyPr>
            <a:spAutoFit/>
          </a:bodyPr>
          <a:lstStyle/>
          <a:p>
            <a:pPr algn="ctr" eaLnBrk="0" hangingPunct="0"/>
            <a:r>
              <a:rPr lang="tr-TR" sz="2000" b="1">
                <a:solidFill>
                  <a:schemeClr val="bg1"/>
                </a:solidFill>
                <a:latin typeface="Times New Roman" pitchFamily="18" charset="0"/>
              </a:rPr>
              <a:t>Formation</a:t>
            </a:r>
          </a:p>
        </p:txBody>
      </p:sp>
      <p:sp>
        <p:nvSpPr>
          <p:cNvPr id="25607" name="3 Metin kutusu"/>
          <p:cNvSpPr txBox="1">
            <a:spLocks noChangeArrowheads="1"/>
          </p:cNvSpPr>
          <p:nvPr/>
        </p:nvSpPr>
        <p:spPr bwMode="auto">
          <a:xfrm>
            <a:off x="0" y="0"/>
            <a:ext cx="2195513" cy="400110"/>
          </a:xfrm>
          <a:prstGeom prst="rect">
            <a:avLst/>
          </a:prstGeom>
          <a:noFill/>
          <a:ln w="9525">
            <a:noFill/>
            <a:miter lim="800000"/>
            <a:headEnd/>
            <a:tailEnd/>
          </a:ln>
        </p:spPr>
        <p:txBody>
          <a:bodyPr>
            <a:spAutoFit/>
          </a:bodyPr>
          <a:lstStyle/>
          <a:p>
            <a:pPr algn="ctr" eaLnBrk="0" hangingPunct="0"/>
            <a:r>
              <a:rPr lang="tr-TR" sz="1000" i="1" dirty="0"/>
              <a:t>M. Görmüş, </a:t>
            </a:r>
          </a:p>
          <a:p>
            <a:pPr algn="ctr" eaLnBrk="0" hangingPunct="0"/>
            <a:r>
              <a:rPr lang="tr-TR" sz="1000" i="1" dirty="0"/>
              <a:t>Ankara </a:t>
            </a:r>
            <a:r>
              <a:rPr lang="tr-TR" sz="1000" i="1" dirty="0" err="1"/>
              <a:t>University</a:t>
            </a:r>
            <a:r>
              <a:rPr lang="tr-TR" sz="1000" i="1" dirty="0"/>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email"/>
          <a:srcRect/>
          <a:stretch>
            <a:fillRect/>
          </a:stretch>
        </p:blipFill>
        <p:spPr bwMode="auto">
          <a:xfrm>
            <a:off x="971550" y="981075"/>
            <a:ext cx="7494588" cy="5038725"/>
          </a:xfrm>
          <a:prstGeom prst="rect">
            <a:avLst/>
          </a:prstGeom>
          <a:noFill/>
          <a:ln w="9525">
            <a:noFill/>
            <a:miter lim="800000"/>
            <a:headEnd/>
            <a:tailEnd/>
          </a:ln>
        </p:spPr>
      </p:pic>
      <p:sp>
        <p:nvSpPr>
          <p:cNvPr id="26627" name="6 Metin kutusu"/>
          <p:cNvSpPr txBox="1">
            <a:spLocks noChangeArrowheads="1"/>
          </p:cNvSpPr>
          <p:nvPr/>
        </p:nvSpPr>
        <p:spPr bwMode="auto">
          <a:xfrm>
            <a:off x="2195513" y="6165850"/>
            <a:ext cx="5472112" cy="522288"/>
          </a:xfrm>
          <a:prstGeom prst="rect">
            <a:avLst/>
          </a:prstGeom>
          <a:noFill/>
          <a:ln w="9525">
            <a:noFill/>
            <a:miter lim="800000"/>
            <a:headEnd/>
            <a:tailEnd/>
          </a:ln>
        </p:spPr>
        <p:txBody>
          <a:bodyPr>
            <a:spAutoFit/>
          </a:bodyPr>
          <a:lstStyle/>
          <a:p>
            <a:r>
              <a:rPr lang="tr-TR" sz="1400"/>
              <a:t>Hekimhan yöresi Google Earth görüntüsü, renk farklılıklarına dikkat ediniz</a:t>
            </a:r>
          </a:p>
        </p:txBody>
      </p:sp>
      <p:sp>
        <p:nvSpPr>
          <p:cNvPr id="8" name="7 Dikdörtgen"/>
          <p:cNvSpPr>
            <a:spLocks noChangeArrowheads="1"/>
          </p:cNvSpPr>
          <p:nvPr/>
        </p:nvSpPr>
        <p:spPr bwMode="auto">
          <a:xfrm>
            <a:off x="0" y="0"/>
            <a:ext cx="9144000" cy="765175"/>
          </a:xfrm>
          <a:prstGeom prst="rect">
            <a:avLst/>
          </a:prstGeom>
          <a:solidFill>
            <a:schemeClr val="accent2"/>
          </a:solidFill>
          <a:ln w="25400" algn="ctr">
            <a:noFill/>
            <a:miter lim="800000"/>
            <a:headEnd/>
            <a:tailEnd/>
          </a:ln>
        </p:spPr>
        <p:txBody>
          <a:bodyPr anchor="ctr"/>
          <a:lstStyle/>
          <a:p>
            <a:pPr algn="ctr" eaLnBrk="0" fontAlgn="auto" hangingPunct="0">
              <a:spcBef>
                <a:spcPts val="0"/>
              </a:spcBef>
              <a:spcAft>
                <a:spcPts val="0"/>
              </a:spcAft>
              <a:defRPr/>
            </a:pPr>
            <a:endParaRPr lang="tr-TR">
              <a:solidFill>
                <a:schemeClr val="lt1"/>
              </a:solidFill>
              <a:latin typeface="+mn-lt"/>
              <a:cs typeface="+mn-cs"/>
            </a:endParaRPr>
          </a:p>
        </p:txBody>
      </p:sp>
      <p:sp>
        <p:nvSpPr>
          <p:cNvPr id="26629" name="8 Metin kutusu"/>
          <p:cNvSpPr txBox="1">
            <a:spLocks noChangeArrowheads="1"/>
          </p:cNvSpPr>
          <p:nvPr/>
        </p:nvSpPr>
        <p:spPr bwMode="auto">
          <a:xfrm>
            <a:off x="3708400" y="188913"/>
            <a:ext cx="2411413" cy="400050"/>
          </a:xfrm>
          <a:prstGeom prst="rect">
            <a:avLst/>
          </a:prstGeom>
          <a:blipFill dpi="0" rotWithShape="1">
            <a:blip r:embed="rId3" cstate="email"/>
            <a:srcRect/>
            <a:tile tx="0" ty="0" sx="100000" sy="100000" flip="none" algn="tl"/>
          </a:blipFill>
          <a:ln w="9525">
            <a:noFill/>
            <a:miter lim="800000"/>
            <a:headEnd/>
            <a:tailEnd/>
          </a:ln>
        </p:spPr>
        <p:txBody>
          <a:bodyPr>
            <a:spAutoFit/>
          </a:bodyPr>
          <a:lstStyle/>
          <a:p>
            <a:pPr algn="ctr" eaLnBrk="0" hangingPunct="0"/>
            <a:r>
              <a:rPr lang="tr-TR" sz="2000" b="1">
                <a:solidFill>
                  <a:schemeClr val="bg1"/>
                </a:solidFill>
                <a:latin typeface="Times New Roman" pitchFamily="18" charset="0"/>
              </a:rPr>
              <a:t>Formation</a:t>
            </a:r>
          </a:p>
        </p:txBody>
      </p:sp>
      <p:sp>
        <p:nvSpPr>
          <p:cNvPr id="26630" name="3 Metin kutusu"/>
          <p:cNvSpPr txBox="1">
            <a:spLocks noChangeArrowheads="1"/>
          </p:cNvSpPr>
          <p:nvPr/>
        </p:nvSpPr>
        <p:spPr bwMode="auto">
          <a:xfrm>
            <a:off x="0" y="0"/>
            <a:ext cx="2195513" cy="400110"/>
          </a:xfrm>
          <a:prstGeom prst="rect">
            <a:avLst/>
          </a:prstGeom>
          <a:noFill/>
          <a:ln w="9525">
            <a:noFill/>
            <a:miter lim="800000"/>
            <a:headEnd/>
            <a:tailEnd/>
          </a:ln>
        </p:spPr>
        <p:txBody>
          <a:bodyPr>
            <a:spAutoFit/>
          </a:bodyPr>
          <a:lstStyle/>
          <a:p>
            <a:pPr algn="ctr" eaLnBrk="0" hangingPunct="0"/>
            <a:r>
              <a:rPr lang="tr-TR" sz="1000" i="1" dirty="0"/>
              <a:t>M. Görmüş, </a:t>
            </a:r>
          </a:p>
          <a:p>
            <a:pPr algn="ctr" eaLnBrk="0" hangingPunct="0"/>
            <a:r>
              <a:rPr lang="tr-TR" sz="1000" i="1" dirty="0"/>
              <a:t>Ankara </a:t>
            </a:r>
            <a:r>
              <a:rPr lang="tr-TR" sz="1000" i="1" dirty="0" err="1"/>
              <a:t>University</a:t>
            </a:r>
            <a:r>
              <a:rPr lang="tr-TR" sz="1000" i="1" dirty="0"/>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msoC78B6"/>
          <p:cNvPicPr>
            <a:picLocks noChangeAspect="1" noChangeArrowheads="1"/>
          </p:cNvPicPr>
          <p:nvPr/>
        </p:nvPicPr>
        <p:blipFill>
          <a:blip r:embed="rId2" cstate="email"/>
          <a:srcRect/>
          <a:stretch>
            <a:fillRect/>
          </a:stretch>
        </p:blipFill>
        <p:spPr bwMode="auto">
          <a:xfrm>
            <a:off x="0" y="836613"/>
            <a:ext cx="9144000" cy="4643437"/>
          </a:xfrm>
          <a:prstGeom prst="rect">
            <a:avLst/>
          </a:prstGeom>
          <a:noFill/>
          <a:ln w="9525">
            <a:noFill/>
            <a:miter lim="800000"/>
            <a:headEnd/>
            <a:tailEnd/>
          </a:ln>
        </p:spPr>
      </p:pic>
      <p:sp>
        <p:nvSpPr>
          <p:cNvPr id="30723" name="Text Box 3"/>
          <p:cNvSpPr txBox="1">
            <a:spLocks noChangeArrowheads="1"/>
          </p:cNvSpPr>
          <p:nvPr/>
        </p:nvSpPr>
        <p:spPr bwMode="auto">
          <a:xfrm>
            <a:off x="5148263" y="2997200"/>
            <a:ext cx="2519362" cy="366713"/>
          </a:xfrm>
          <a:prstGeom prst="rect">
            <a:avLst/>
          </a:prstGeom>
          <a:noFill/>
          <a:ln w="9525">
            <a:noFill/>
            <a:miter lim="800000"/>
            <a:headEnd/>
            <a:tailEnd/>
          </a:ln>
        </p:spPr>
        <p:txBody>
          <a:bodyPr>
            <a:spAutoFit/>
          </a:bodyPr>
          <a:lstStyle/>
          <a:p>
            <a:pPr eaLnBrk="0" hangingPunct="0">
              <a:spcBef>
                <a:spcPct val="50000"/>
              </a:spcBef>
            </a:pPr>
            <a:r>
              <a:rPr lang="tr-TR">
                <a:latin typeface="Arial" charset="0"/>
              </a:rPr>
              <a:t>EOSEN</a:t>
            </a:r>
          </a:p>
        </p:txBody>
      </p:sp>
      <p:sp>
        <p:nvSpPr>
          <p:cNvPr id="30724" name="Text Box 4"/>
          <p:cNvSpPr txBox="1">
            <a:spLocks noChangeArrowheads="1"/>
          </p:cNvSpPr>
          <p:nvPr/>
        </p:nvSpPr>
        <p:spPr bwMode="auto">
          <a:xfrm>
            <a:off x="539750" y="3644900"/>
            <a:ext cx="2087563" cy="366713"/>
          </a:xfrm>
          <a:prstGeom prst="rect">
            <a:avLst/>
          </a:prstGeom>
          <a:noFill/>
          <a:ln w="9525">
            <a:noFill/>
            <a:miter lim="800000"/>
            <a:headEnd/>
            <a:tailEnd/>
          </a:ln>
        </p:spPr>
        <p:txBody>
          <a:bodyPr>
            <a:spAutoFit/>
          </a:bodyPr>
          <a:lstStyle/>
          <a:p>
            <a:pPr eaLnBrk="0" hangingPunct="0">
              <a:spcBef>
                <a:spcPct val="50000"/>
              </a:spcBef>
            </a:pPr>
            <a:r>
              <a:rPr lang="tr-TR">
                <a:latin typeface="Arial" charset="0"/>
              </a:rPr>
              <a:t>ÜST KRETASE</a:t>
            </a:r>
          </a:p>
        </p:txBody>
      </p:sp>
      <p:sp>
        <p:nvSpPr>
          <p:cNvPr id="30725" name="Text Box 5"/>
          <p:cNvSpPr txBox="1">
            <a:spLocks noChangeArrowheads="1"/>
          </p:cNvSpPr>
          <p:nvPr/>
        </p:nvSpPr>
        <p:spPr bwMode="auto">
          <a:xfrm>
            <a:off x="4932363" y="1773238"/>
            <a:ext cx="2520950" cy="366712"/>
          </a:xfrm>
          <a:prstGeom prst="rect">
            <a:avLst/>
          </a:prstGeom>
          <a:noFill/>
          <a:ln w="9525">
            <a:noFill/>
            <a:miter lim="800000"/>
            <a:headEnd/>
            <a:tailEnd/>
          </a:ln>
        </p:spPr>
        <p:txBody>
          <a:bodyPr>
            <a:spAutoFit/>
          </a:bodyPr>
          <a:lstStyle/>
          <a:p>
            <a:pPr eaLnBrk="0" hangingPunct="0">
              <a:spcBef>
                <a:spcPct val="50000"/>
              </a:spcBef>
            </a:pPr>
            <a:r>
              <a:rPr lang="tr-TR">
                <a:latin typeface="Arial" charset="0"/>
              </a:rPr>
              <a:t>MİYOSEN</a:t>
            </a:r>
          </a:p>
        </p:txBody>
      </p:sp>
      <p:sp>
        <p:nvSpPr>
          <p:cNvPr id="30726" name="Text Box 6"/>
          <p:cNvSpPr txBox="1">
            <a:spLocks noChangeArrowheads="1"/>
          </p:cNvSpPr>
          <p:nvPr/>
        </p:nvSpPr>
        <p:spPr bwMode="auto">
          <a:xfrm>
            <a:off x="3184525" y="4816475"/>
            <a:ext cx="641350" cy="366713"/>
          </a:xfrm>
          <a:prstGeom prst="rect">
            <a:avLst/>
          </a:prstGeom>
          <a:noFill/>
          <a:ln w="9525">
            <a:noFill/>
            <a:miter lim="800000"/>
            <a:headEnd/>
            <a:tailEnd/>
          </a:ln>
        </p:spPr>
        <p:txBody>
          <a:bodyPr wrap="none">
            <a:spAutoFit/>
          </a:bodyPr>
          <a:lstStyle/>
          <a:p>
            <a:pPr eaLnBrk="0" hangingPunct="0"/>
            <a:r>
              <a:rPr lang="tr-TR">
                <a:latin typeface="Arial" charset="0"/>
              </a:rPr>
              <a:t>FAY</a:t>
            </a:r>
          </a:p>
        </p:txBody>
      </p:sp>
      <p:sp>
        <p:nvSpPr>
          <p:cNvPr id="11" name="10 Dikdörtgen"/>
          <p:cNvSpPr>
            <a:spLocks noChangeArrowheads="1"/>
          </p:cNvSpPr>
          <p:nvPr/>
        </p:nvSpPr>
        <p:spPr bwMode="auto">
          <a:xfrm>
            <a:off x="0" y="0"/>
            <a:ext cx="9144000" cy="765175"/>
          </a:xfrm>
          <a:prstGeom prst="rect">
            <a:avLst/>
          </a:prstGeom>
          <a:solidFill>
            <a:schemeClr val="accent2"/>
          </a:solidFill>
          <a:ln w="25400" algn="ctr">
            <a:noFill/>
            <a:miter lim="800000"/>
            <a:headEnd/>
            <a:tailEnd/>
          </a:ln>
        </p:spPr>
        <p:txBody>
          <a:bodyPr anchor="ctr"/>
          <a:lstStyle/>
          <a:p>
            <a:pPr algn="ctr" eaLnBrk="0" fontAlgn="auto" hangingPunct="0">
              <a:spcBef>
                <a:spcPts val="0"/>
              </a:spcBef>
              <a:spcAft>
                <a:spcPts val="0"/>
              </a:spcAft>
              <a:defRPr/>
            </a:pPr>
            <a:endParaRPr lang="tr-TR">
              <a:solidFill>
                <a:schemeClr val="lt1"/>
              </a:solidFill>
              <a:latin typeface="+mn-lt"/>
              <a:cs typeface="+mn-cs"/>
            </a:endParaRPr>
          </a:p>
        </p:txBody>
      </p:sp>
      <p:sp>
        <p:nvSpPr>
          <p:cNvPr id="30728" name="11 Metin kutusu"/>
          <p:cNvSpPr txBox="1">
            <a:spLocks noChangeArrowheads="1"/>
          </p:cNvSpPr>
          <p:nvPr/>
        </p:nvSpPr>
        <p:spPr bwMode="auto">
          <a:xfrm>
            <a:off x="3708400" y="188913"/>
            <a:ext cx="2411413" cy="400050"/>
          </a:xfrm>
          <a:prstGeom prst="rect">
            <a:avLst/>
          </a:prstGeom>
          <a:blipFill dpi="0" rotWithShape="1">
            <a:blip r:embed="rId3" cstate="email"/>
            <a:srcRect/>
            <a:tile tx="0" ty="0" sx="100000" sy="100000" flip="none" algn="tl"/>
          </a:blipFill>
          <a:ln w="9525">
            <a:noFill/>
            <a:miter lim="800000"/>
            <a:headEnd/>
            <a:tailEnd/>
          </a:ln>
        </p:spPr>
        <p:txBody>
          <a:bodyPr>
            <a:spAutoFit/>
          </a:bodyPr>
          <a:lstStyle/>
          <a:p>
            <a:pPr algn="ctr" eaLnBrk="0" hangingPunct="0"/>
            <a:r>
              <a:rPr lang="tr-TR" sz="2000" b="1">
                <a:solidFill>
                  <a:schemeClr val="bg1"/>
                </a:solidFill>
                <a:latin typeface="Times New Roman" pitchFamily="18" charset="0"/>
              </a:rPr>
              <a:t>Formation</a:t>
            </a:r>
          </a:p>
        </p:txBody>
      </p:sp>
      <p:sp>
        <p:nvSpPr>
          <p:cNvPr id="30729" name="3 Metin kutusu"/>
          <p:cNvSpPr txBox="1">
            <a:spLocks noChangeArrowheads="1"/>
          </p:cNvSpPr>
          <p:nvPr/>
        </p:nvSpPr>
        <p:spPr bwMode="auto">
          <a:xfrm>
            <a:off x="0" y="0"/>
            <a:ext cx="2195513" cy="400110"/>
          </a:xfrm>
          <a:prstGeom prst="rect">
            <a:avLst/>
          </a:prstGeom>
          <a:noFill/>
          <a:ln w="9525">
            <a:noFill/>
            <a:miter lim="800000"/>
            <a:headEnd/>
            <a:tailEnd/>
          </a:ln>
        </p:spPr>
        <p:txBody>
          <a:bodyPr>
            <a:spAutoFit/>
          </a:bodyPr>
          <a:lstStyle/>
          <a:p>
            <a:pPr algn="ctr" eaLnBrk="0" hangingPunct="0"/>
            <a:r>
              <a:rPr lang="tr-TR" sz="1000" i="1" dirty="0"/>
              <a:t>M. Görmüş, </a:t>
            </a:r>
          </a:p>
          <a:p>
            <a:pPr algn="ctr" eaLnBrk="0" hangingPunct="0"/>
            <a:r>
              <a:rPr lang="tr-TR" sz="1000" i="1" dirty="0"/>
              <a:t>Ankara </a:t>
            </a:r>
            <a:r>
              <a:rPr lang="tr-TR" sz="1000" i="1" dirty="0" err="1"/>
              <a:t>University</a:t>
            </a:r>
            <a:r>
              <a:rPr lang="tr-TR" sz="1000" i="1" dirty="0"/>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email"/>
          <a:srcRect/>
          <a:stretch>
            <a:fillRect/>
          </a:stretch>
        </p:blipFill>
        <p:spPr bwMode="auto">
          <a:xfrm>
            <a:off x="0" y="700088"/>
            <a:ext cx="9144000" cy="6157912"/>
          </a:xfrm>
          <a:prstGeom prst="rect">
            <a:avLst/>
          </a:prstGeom>
          <a:noFill/>
          <a:ln w="9525">
            <a:noFill/>
            <a:miter lim="800000"/>
            <a:headEnd/>
            <a:tailEnd/>
          </a:ln>
        </p:spPr>
      </p:pic>
      <p:sp>
        <p:nvSpPr>
          <p:cNvPr id="7" name="6 Dikdörtgen"/>
          <p:cNvSpPr>
            <a:spLocks noChangeArrowheads="1"/>
          </p:cNvSpPr>
          <p:nvPr/>
        </p:nvSpPr>
        <p:spPr bwMode="auto">
          <a:xfrm>
            <a:off x="0" y="0"/>
            <a:ext cx="9144000" cy="765175"/>
          </a:xfrm>
          <a:prstGeom prst="rect">
            <a:avLst/>
          </a:prstGeom>
          <a:solidFill>
            <a:schemeClr val="accent2"/>
          </a:solidFill>
          <a:ln w="25400" algn="ctr">
            <a:noFill/>
            <a:miter lim="800000"/>
            <a:headEnd/>
            <a:tailEnd/>
          </a:ln>
        </p:spPr>
        <p:txBody>
          <a:bodyPr anchor="ctr"/>
          <a:lstStyle/>
          <a:p>
            <a:pPr algn="ctr" eaLnBrk="0" fontAlgn="auto" hangingPunct="0">
              <a:spcBef>
                <a:spcPts val="0"/>
              </a:spcBef>
              <a:spcAft>
                <a:spcPts val="0"/>
              </a:spcAft>
              <a:defRPr/>
            </a:pPr>
            <a:endParaRPr lang="tr-TR">
              <a:solidFill>
                <a:schemeClr val="lt1"/>
              </a:solidFill>
              <a:latin typeface="+mn-lt"/>
              <a:cs typeface="+mn-cs"/>
            </a:endParaRPr>
          </a:p>
        </p:txBody>
      </p:sp>
      <p:sp>
        <p:nvSpPr>
          <p:cNvPr id="31748" name="7 Metin kutusu"/>
          <p:cNvSpPr txBox="1">
            <a:spLocks noChangeArrowheads="1"/>
          </p:cNvSpPr>
          <p:nvPr/>
        </p:nvSpPr>
        <p:spPr bwMode="auto">
          <a:xfrm>
            <a:off x="3708400" y="188913"/>
            <a:ext cx="2411413" cy="400050"/>
          </a:xfrm>
          <a:prstGeom prst="rect">
            <a:avLst/>
          </a:prstGeom>
          <a:blipFill dpi="0" rotWithShape="1">
            <a:blip r:embed="rId3" cstate="email"/>
            <a:srcRect/>
            <a:tile tx="0" ty="0" sx="100000" sy="100000" flip="none" algn="tl"/>
          </a:blipFill>
          <a:ln w="9525">
            <a:noFill/>
            <a:miter lim="800000"/>
            <a:headEnd/>
            <a:tailEnd/>
          </a:ln>
        </p:spPr>
        <p:txBody>
          <a:bodyPr>
            <a:spAutoFit/>
          </a:bodyPr>
          <a:lstStyle/>
          <a:p>
            <a:pPr algn="ctr" eaLnBrk="0" hangingPunct="0"/>
            <a:r>
              <a:rPr lang="tr-TR" sz="2000" b="1">
                <a:solidFill>
                  <a:schemeClr val="bg1"/>
                </a:solidFill>
                <a:latin typeface="Times New Roman" pitchFamily="18" charset="0"/>
              </a:rPr>
              <a:t>Formation</a:t>
            </a:r>
          </a:p>
        </p:txBody>
      </p:sp>
      <p:sp>
        <p:nvSpPr>
          <p:cNvPr id="31749" name="3 Metin kutusu"/>
          <p:cNvSpPr txBox="1">
            <a:spLocks noChangeArrowheads="1"/>
          </p:cNvSpPr>
          <p:nvPr/>
        </p:nvSpPr>
        <p:spPr bwMode="auto">
          <a:xfrm>
            <a:off x="0" y="0"/>
            <a:ext cx="2195513" cy="400110"/>
          </a:xfrm>
          <a:prstGeom prst="rect">
            <a:avLst/>
          </a:prstGeom>
          <a:noFill/>
          <a:ln w="9525">
            <a:noFill/>
            <a:miter lim="800000"/>
            <a:headEnd/>
            <a:tailEnd/>
          </a:ln>
        </p:spPr>
        <p:txBody>
          <a:bodyPr>
            <a:spAutoFit/>
          </a:bodyPr>
          <a:lstStyle/>
          <a:p>
            <a:pPr algn="ctr" eaLnBrk="0" hangingPunct="0"/>
            <a:r>
              <a:rPr lang="tr-TR" sz="1000" i="1" dirty="0"/>
              <a:t>M. Görmüş, </a:t>
            </a:r>
          </a:p>
          <a:p>
            <a:pPr algn="ctr" eaLnBrk="0" hangingPunct="0"/>
            <a:r>
              <a:rPr lang="tr-TR" sz="1000" i="1" dirty="0"/>
              <a:t>Ankara </a:t>
            </a:r>
            <a:r>
              <a:rPr lang="tr-TR" sz="1000" i="1" dirty="0" err="1"/>
              <a:t>University</a:t>
            </a:r>
            <a:r>
              <a:rPr lang="tr-TR" sz="1000" i="1" dirty="0"/>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email"/>
          <a:srcRect/>
          <a:stretch>
            <a:fillRect/>
          </a:stretch>
        </p:blipFill>
        <p:spPr bwMode="auto">
          <a:xfrm>
            <a:off x="179388" y="765175"/>
            <a:ext cx="8775700" cy="5903913"/>
          </a:xfrm>
          <a:prstGeom prst="rect">
            <a:avLst/>
          </a:prstGeom>
          <a:noFill/>
          <a:ln w="9525">
            <a:noFill/>
            <a:miter lim="800000"/>
            <a:headEnd/>
            <a:tailEnd/>
          </a:ln>
        </p:spPr>
      </p:pic>
      <p:sp>
        <p:nvSpPr>
          <p:cNvPr id="7" name="6 Dikdörtgen"/>
          <p:cNvSpPr>
            <a:spLocks noChangeArrowheads="1"/>
          </p:cNvSpPr>
          <p:nvPr/>
        </p:nvSpPr>
        <p:spPr bwMode="auto">
          <a:xfrm>
            <a:off x="0" y="0"/>
            <a:ext cx="9144000" cy="765175"/>
          </a:xfrm>
          <a:prstGeom prst="rect">
            <a:avLst/>
          </a:prstGeom>
          <a:solidFill>
            <a:schemeClr val="accent2"/>
          </a:solidFill>
          <a:ln w="25400" algn="ctr">
            <a:noFill/>
            <a:miter lim="800000"/>
            <a:headEnd/>
            <a:tailEnd/>
          </a:ln>
        </p:spPr>
        <p:txBody>
          <a:bodyPr anchor="ctr"/>
          <a:lstStyle/>
          <a:p>
            <a:pPr algn="ctr" eaLnBrk="0" fontAlgn="auto" hangingPunct="0">
              <a:spcBef>
                <a:spcPts val="0"/>
              </a:spcBef>
              <a:spcAft>
                <a:spcPts val="0"/>
              </a:spcAft>
              <a:defRPr/>
            </a:pPr>
            <a:endParaRPr lang="tr-TR">
              <a:solidFill>
                <a:schemeClr val="lt1"/>
              </a:solidFill>
              <a:latin typeface="+mn-lt"/>
              <a:cs typeface="+mn-cs"/>
            </a:endParaRPr>
          </a:p>
        </p:txBody>
      </p:sp>
      <p:sp>
        <p:nvSpPr>
          <p:cNvPr id="34820" name="7 Metin kutusu"/>
          <p:cNvSpPr txBox="1">
            <a:spLocks noChangeArrowheads="1"/>
          </p:cNvSpPr>
          <p:nvPr/>
        </p:nvSpPr>
        <p:spPr bwMode="auto">
          <a:xfrm>
            <a:off x="3708400" y="188913"/>
            <a:ext cx="2411413" cy="400050"/>
          </a:xfrm>
          <a:prstGeom prst="rect">
            <a:avLst/>
          </a:prstGeom>
          <a:blipFill dpi="0" rotWithShape="1">
            <a:blip r:embed="rId3" cstate="email"/>
            <a:srcRect/>
            <a:tile tx="0" ty="0" sx="100000" sy="100000" flip="none" algn="tl"/>
          </a:blipFill>
          <a:ln w="9525">
            <a:noFill/>
            <a:miter lim="800000"/>
            <a:headEnd/>
            <a:tailEnd/>
          </a:ln>
        </p:spPr>
        <p:txBody>
          <a:bodyPr>
            <a:spAutoFit/>
          </a:bodyPr>
          <a:lstStyle/>
          <a:p>
            <a:pPr algn="ctr" eaLnBrk="0" hangingPunct="0"/>
            <a:r>
              <a:rPr lang="tr-TR" sz="2000" b="1">
                <a:solidFill>
                  <a:schemeClr val="bg1"/>
                </a:solidFill>
                <a:latin typeface="Times New Roman" pitchFamily="18" charset="0"/>
              </a:rPr>
              <a:t>Formation</a:t>
            </a:r>
          </a:p>
        </p:txBody>
      </p:sp>
      <p:sp>
        <p:nvSpPr>
          <p:cNvPr id="34821" name="3 Metin kutusu"/>
          <p:cNvSpPr txBox="1">
            <a:spLocks noChangeArrowheads="1"/>
          </p:cNvSpPr>
          <p:nvPr/>
        </p:nvSpPr>
        <p:spPr bwMode="auto">
          <a:xfrm>
            <a:off x="0" y="0"/>
            <a:ext cx="2195513" cy="400110"/>
          </a:xfrm>
          <a:prstGeom prst="rect">
            <a:avLst/>
          </a:prstGeom>
          <a:noFill/>
          <a:ln w="9525">
            <a:noFill/>
            <a:miter lim="800000"/>
            <a:headEnd/>
            <a:tailEnd/>
          </a:ln>
        </p:spPr>
        <p:txBody>
          <a:bodyPr>
            <a:spAutoFit/>
          </a:bodyPr>
          <a:lstStyle/>
          <a:p>
            <a:pPr algn="ctr" eaLnBrk="0" hangingPunct="0"/>
            <a:r>
              <a:rPr lang="tr-TR" sz="1000" i="1" dirty="0"/>
              <a:t>M. Görmüş, </a:t>
            </a:r>
          </a:p>
          <a:p>
            <a:pPr algn="ctr" eaLnBrk="0" hangingPunct="0"/>
            <a:r>
              <a:rPr lang="tr-TR" sz="1000" i="1" dirty="0"/>
              <a:t>Ankara </a:t>
            </a:r>
            <a:r>
              <a:rPr lang="tr-TR" sz="1000" i="1" dirty="0" err="1"/>
              <a:t>University</a:t>
            </a:r>
            <a:r>
              <a:rPr lang="tr-TR" sz="1000" i="1" dirty="0"/>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email"/>
          <a:srcRect/>
          <a:stretch>
            <a:fillRect/>
          </a:stretch>
        </p:blipFill>
        <p:spPr bwMode="auto">
          <a:xfrm>
            <a:off x="0" y="682625"/>
            <a:ext cx="9144000" cy="6175375"/>
          </a:xfrm>
          <a:prstGeom prst="rect">
            <a:avLst/>
          </a:prstGeom>
          <a:noFill/>
          <a:ln w="9525">
            <a:noFill/>
            <a:miter lim="800000"/>
            <a:headEnd/>
            <a:tailEnd/>
          </a:ln>
        </p:spPr>
      </p:pic>
      <p:sp>
        <p:nvSpPr>
          <p:cNvPr id="7" name="6 Dikdörtgen"/>
          <p:cNvSpPr>
            <a:spLocks noChangeArrowheads="1"/>
          </p:cNvSpPr>
          <p:nvPr/>
        </p:nvSpPr>
        <p:spPr bwMode="auto">
          <a:xfrm>
            <a:off x="0" y="0"/>
            <a:ext cx="9144000" cy="765175"/>
          </a:xfrm>
          <a:prstGeom prst="rect">
            <a:avLst/>
          </a:prstGeom>
          <a:solidFill>
            <a:schemeClr val="accent2"/>
          </a:solidFill>
          <a:ln w="25400" algn="ctr">
            <a:noFill/>
            <a:miter lim="800000"/>
            <a:headEnd/>
            <a:tailEnd/>
          </a:ln>
        </p:spPr>
        <p:txBody>
          <a:bodyPr anchor="ctr"/>
          <a:lstStyle/>
          <a:p>
            <a:pPr algn="ctr" eaLnBrk="0" fontAlgn="auto" hangingPunct="0">
              <a:spcBef>
                <a:spcPts val="0"/>
              </a:spcBef>
              <a:spcAft>
                <a:spcPts val="0"/>
              </a:spcAft>
              <a:defRPr/>
            </a:pPr>
            <a:endParaRPr lang="tr-TR">
              <a:solidFill>
                <a:schemeClr val="lt1"/>
              </a:solidFill>
              <a:latin typeface="+mn-lt"/>
              <a:cs typeface="+mn-cs"/>
            </a:endParaRPr>
          </a:p>
        </p:txBody>
      </p:sp>
      <p:sp>
        <p:nvSpPr>
          <p:cNvPr id="35844" name="7 Metin kutusu"/>
          <p:cNvSpPr txBox="1">
            <a:spLocks noChangeArrowheads="1"/>
          </p:cNvSpPr>
          <p:nvPr/>
        </p:nvSpPr>
        <p:spPr bwMode="auto">
          <a:xfrm>
            <a:off x="3708400" y="188913"/>
            <a:ext cx="2411413" cy="400050"/>
          </a:xfrm>
          <a:prstGeom prst="rect">
            <a:avLst/>
          </a:prstGeom>
          <a:blipFill dpi="0" rotWithShape="1">
            <a:blip r:embed="rId3" cstate="email"/>
            <a:srcRect/>
            <a:tile tx="0" ty="0" sx="100000" sy="100000" flip="none" algn="tl"/>
          </a:blipFill>
          <a:ln w="9525">
            <a:noFill/>
            <a:miter lim="800000"/>
            <a:headEnd/>
            <a:tailEnd/>
          </a:ln>
        </p:spPr>
        <p:txBody>
          <a:bodyPr>
            <a:spAutoFit/>
          </a:bodyPr>
          <a:lstStyle/>
          <a:p>
            <a:pPr algn="ctr" eaLnBrk="0" hangingPunct="0"/>
            <a:r>
              <a:rPr lang="tr-TR" sz="2000" b="1">
                <a:solidFill>
                  <a:schemeClr val="bg1"/>
                </a:solidFill>
                <a:latin typeface="Times New Roman" pitchFamily="18" charset="0"/>
              </a:rPr>
              <a:t>Formation</a:t>
            </a:r>
          </a:p>
        </p:txBody>
      </p:sp>
      <p:sp>
        <p:nvSpPr>
          <p:cNvPr id="35845" name="3 Metin kutusu"/>
          <p:cNvSpPr txBox="1">
            <a:spLocks noChangeArrowheads="1"/>
          </p:cNvSpPr>
          <p:nvPr/>
        </p:nvSpPr>
        <p:spPr bwMode="auto">
          <a:xfrm>
            <a:off x="0" y="0"/>
            <a:ext cx="2195513" cy="400110"/>
          </a:xfrm>
          <a:prstGeom prst="rect">
            <a:avLst/>
          </a:prstGeom>
          <a:noFill/>
          <a:ln w="9525">
            <a:noFill/>
            <a:miter lim="800000"/>
            <a:headEnd/>
            <a:tailEnd/>
          </a:ln>
        </p:spPr>
        <p:txBody>
          <a:bodyPr>
            <a:spAutoFit/>
          </a:bodyPr>
          <a:lstStyle/>
          <a:p>
            <a:pPr algn="ctr" eaLnBrk="0" hangingPunct="0"/>
            <a:r>
              <a:rPr lang="tr-TR" sz="1000" i="1" dirty="0"/>
              <a:t>M. Görmüş, </a:t>
            </a:r>
          </a:p>
          <a:p>
            <a:pPr algn="ctr" eaLnBrk="0" hangingPunct="0"/>
            <a:r>
              <a:rPr lang="tr-TR" sz="1000" i="1" dirty="0"/>
              <a:t>Ankara </a:t>
            </a:r>
            <a:r>
              <a:rPr lang="tr-TR" sz="1000" i="1" dirty="0" err="1"/>
              <a:t>University</a:t>
            </a:r>
            <a:r>
              <a:rPr lang="tr-TR" sz="1000" i="1" dirty="0"/>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email"/>
          <a:srcRect t="5310"/>
          <a:stretch>
            <a:fillRect/>
          </a:stretch>
        </p:blipFill>
        <p:spPr bwMode="auto">
          <a:xfrm>
            <a:off x="0" y="1292225"/>
            <a:ext cx="9150350" cy="1704975"/>
          </a:xfrm>
          <a:prstGeom prst="rect">
            <a:avLst/>
          </a:prstGeom>
          <a:noFill/>
          <a:ln w="9525">
            <a:noFill/>
            <a:miter lim="800000"/>
            <a:headEnd/>
            <a:tailEnd/>
          </a:ln>
        </p:spPr>
      </p:pic>
      <p:pic>
        <p:nvPicPr>
          <p:cNvPr id="36867" name="Picture 3"/>
          <p:cNvPicPr>
            <a:picLocks noChangeAspect="1" noChangeArrowheads="1"/>
          </p:cNvPicPr>
          <p:nvPr/>
        </p:nvPicPr>
        <p:blipFill>
          <a:blip r:embed="rId3" cstate="email"/>
          <a:srcRect/>
          <a:stretch>
            <a:fillRect/>
          </a:stretch>
        </p:blipFill>
        <p:spPr bwMode="auto">
          <a:xfrm>
            <a:off x="0" y="2997200"/>
            <a:ext cx="9155113" cy="2051050"/>
          </a:xfrm>
          <a:prstGeom prst="rect">
            <a:avLst/>
          </a:prstGeom>
          <a:noFill/>
          <a:ln w="9525">
            <a:noFill/>
            <a:miter lim="800000"/>
            <a:headEnd/>
            <a:tailEnd/>
          </a:ln>
        </p:spPr>
      </p:pic>
      <p:sp>
        <p:nvSpPr>
          <p:cNvPr id="4" name="3 Dikdörtgen"/>
          <p:cNvSpPr>
            <a:spLocks noChangeArrowheads="1"/>
          </p:cNvSpPr>
          <p:nvPr/>
        </p:nvSpPr>
        <p:spPr bwMode="auto">
          <a:xfrm>
            <a:off x="0" y="0"/>
            <a:ext cx="9144000" cy="765175"/>
          </a:xfrm>
          <a:prstGeom prst="rect">
            <a:avLst/>
          </a:prstGeom>
          <a:solidFill>
            <a:schemeClr val="accent2"/>
          </a:solidFill>
          <a:ln w="25400" algn="ctr">
            <a:noFill/>
            <a:miter lim="800000"/>
            <a:headEnd/>
            <a:tailEnd/>
          </a:ln>
        </p:spPr>
        <p:txBody>
          <a:bodyPr anchor="ctr"/>
          <a:lstStyle/>
          <a:p>
            <a:pPr algn="ctr" eaLnBrk="0" fontAlgn="auto" hangingPunct="0">
              <a:spcBef>
                <a:spcPts val="0"/>
              </a:spcBef>
              <a:spcAft>
                <a:spcPts val="0"/>
              </a:spcAft>
              <a:defRPr/>
            </a:pPr>
            <a:endParaRPr lang="tr-TR">
              <a:solidFill>
                <a:schemeClr val="lt1"/>
              </a:solidFill>
              <a:latin typeface="+mn-lt"/>
              <a:cs typeface="+mn-cs"/>
            </a:endParaRPr>
          </a:p>
        </p:txBody>
      </p:sp>
      <p:sp>
        <p:nvSpPr>
          <p:cNvPr id="36869" name="4 Metin kutusu"/>
          <p:cNvSpPr txBox="1">
            <a:spLocks noChangeArrowheads="1"/>
          </p:cNvSpPr>
          <p:nvPr/>
        </p:nvSpPr>
        <p:spPr bwMode="auto">
          <a:xfrm>
            <a:off x="3708400" y="188913"/>
            <a:ext cx="2411413" cy="400050"/>
          </a:xfrm>
          <a:prstGeom prst="rect">
            <a:avLst/>
          </a:prstGeom>
          <a:blipFill dpi="0" rotWithShape="1">
            <a:blip r:embed="rId4" cstate="email"/>
            <a:srcRect/>
            <a:tile tx="0" ty="0" sx="100000" sy="100000" flip="none" algn="tl"/>
          </a:blipFill>
          <a:ln w="9525">
            <a:noFill/>
            <a:miter lim="800000"/>
            <a:headEnd/>
            <a:tailEnd/>
          </a:ln>
        </p:spPr>
        <p:txBody>
          <a:bodyPr>
            <a:spAutoFit/>
          </a:bodyPr>
          <a:lstStyle/>
          <a:p>
            <a:pPr algn="ctr" eaLnBrk="0" hangingPunct="0"/>
            <a:r>
              <a:rPr lang="tr-TR" sz="2000" b="1">
                <a:solidFill>
                  <a:schemeClr val="bg1"/>
                </a:solidFill>
                <a:latin typeface="Times New Roman" pitchFamily="18" charset="0"/>
              </a:rPr>
              <a:t>Group/SuperGroup</a:t>
            </a:r>
          </a:p>
        </p:txBody>
      </p:sp>
      <p:sp>
        <p:nvSpPr>
          <p:cNvPr id="36870" name="3 Metin kutusu"/>
          <p:cNvSpPr txBox="1">
            <a:spLocks noChangeArrowheads="1"/>
          </p:cNvSpPr>
          <p:nvPr/>
        </p:nvSpPr>
        <p:spPr bwMode="auto">
          <a:xfrm>
            <a:off x="0" y="0"/>
            <a:ext cx="2195513" cy="400110"/>
          </a:xfrm>
          <a:prstGeom prst="rect">
            <a:avLst/>
          </a:prstGeom>
          <a:noFill/>
          <a:ln w="9525">
            <a:noFill/>
            <a:miter lim="800000"/>
            <a:headEnd/>
            <a:tailEnd/>
          </a:ln>
        </p:spPr>
        <p:txBody>
          <a:bodyPr>
            <a:spAutoFit/>
          </a:bodyPr>
          <a:lstStyle/>
          <a:p>
            <a:pPr algn="ctr" eaLnBrk="0" hangingPunct="0"/>
            <a:r>
              <a:rPr lang="tr-TR" sz="1000" i="1" dirty="0"/>
              <a:t>M. Görmüş, </a:t>
            </a:r>
          </a:p>
          <a:p>
            <a:pPr algn="ctr" eaLnBrk="0" hangingPunct="0"/>
            <a:r>
              <a:rPr lang="tr-TR" sz="1000" i="1" dirty="0"/>
              <a:t>Ankara </a:t>
            </a:r>
            <a:r>
              <a:rPr lang="tr-TR" sz="1000" i="1" dirty="0" err="1"/>
              <a:t>University</a:t>
            </a:r>
            <a:r>
              <a:rPr lang="tr-TR" sz="1000" i="1" dirty="0"/>
              <a:t> </a:t>
            </a:r>
          </a:p>
        </p:txBody>
      </p:sp>
      <p:sp>
        <p:nvSpPr>
          <p:cNvPr id="36871" name="6 Metin kutusu"/>
          <p:cNvSpPr txBox="1">
            <a:spLocks noChangeArrowheads="1"/>
          </p:cNvSpPr>
          <p:nvPr/>
        </p:nvSpPr>
        <p:spPr bwMode="auto">
          <a:xfrm>
            <a:off x="6443663" y="6453188"/>
            <a:ext cx="2520950" cy="400050"/>
          </a:xfrm>
          <a:prstGeom prst="rect">
            <a:avLst/>
          </a:prstGeom>
          <a:noFill/>
          <a:ln w="9525">
            <a:noFill/>
            <a:miter lim="800000"/>
            <a:headEnd/>
            <a:tailEnd/>
          </a:ln>
        </p:spPr>
        <p:txBody>
          <a:bodyPr>
            <a:spAutoFit/>
          </a:bodyPr>
          <a:lstStyle/>
          <a:p>
            <a:r>
              <a:rPr lang="tr-TR" sz="1000"/>
              <a:t>North American Stratigraphic Code, 1983</a:t>
            </a:r>
          </a:p>
          <a:p>
            <a:r>
              <a:rPr lang="tr-TR" sz="1000"/>
              <a:t>Boggs, 2012</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79388" y="692150"/>
            <a:ext cx="8713787" cy="3749675"/>
          </a:xfrm>
          <a:prstGeom prst="rect">
            <a:avLst/>
          </a:prstGeom>
          <a:noFill/>
          <a:ln w="9525">
            <a:noFill/>
            <a:miter lim="800000"/>
            <a:headEnd/>
            <a:tailEnd/>
          </a:ln>
        </p:spPr>
        <p:txBody>
          <a:bodyPr>
            <a:spAutoFit/>
          </a:bodyPr>
          <a:lstStyle/>
          <a:p>
            <a:r>
              <a:rPr lang="tr-TR" sz="2000">
                <a:solidFill>
                  <a:srgbClr val="FF3300"/>
                </a:solidFill>
                <a:latin typeface="Arial" charset="0"/>
              </a:rPr>
              <a:t>Grup : </a:t>
            </a:r>
          </a:p>
          <a:p>
            <a:r>
              <a:rPr lang="tr-TR" sz="2000">
                <a:latin typeface="Arial" charset="0"/>
              </a:rPr>
              <a:t>Mertebece formasyonun üzerinde bulunan bir litostratiğrafi birimidir. </a:t>
            </a:r>
          </a:p>
          <a:p>
            <a:endParaRPr lang="tr-TR" sz="2000">
              <a:latin typeface="Arial" charset="0"/>
            </a:endParaRPr>
          </a:p>
          <a:p>
            <a:r>
              <a:rPr lang="tr-TR" sz="2000">
                <a:solidFill>
                  <a:srgbClr val="3333FF"/>
                </a:solidFill>
                <a:latin typeface="Arial" charset="0"/>
              </a:rPr>
              <a:t>Belirli ortak özellikleri olan doğal ilişkili iki veya daha çok sayıda komşu formasyonlar topluluğundan oluşur. </a:t>
            </a:r>
          </a:p>
          <a:p>
            <a:endParaRPr lang="tr-TR" sz="2000">
              <a:solidFill>
                <a:srgbClr val="3333FF"/>
              </a:solidFill>
              <a:latin typeface="Arial" charset="0"/>
            </a:endParaRPr>
          </a:p>
          <a:p>
            <a:r>
              <a:rPr lang="tr-TR" sz="2000">
                <a:latin typeface="Arial" charset="0"/>
              </a:rPr>
              <a:t>Bir grubun tip kesiti veya yardımcı kesitleri yoktur Grup bir kaya birimi olarak önerilirken, grubu oluşturan formasyonlar ve bunları birleştiren özellikler ayrıntılı olarak anlatılmalıdır. </a:t>
            </a:r>
          </a:p>
          <a:p>
            <a:endParaRPr lang="tr-TR" sz="2000">
              <a:latin typeface="Arial" charset="0"/>
            </a:endParaRPr>
          </a:p>
          <a:p>
            <a:r>
              <a:rPr lang="tr-TR" sz="2000">
                <a:solidFill>
                  <a:srgbClr val="9900CC"/>
                </a:solidFill>
                <a:latin typeface="Arial" charset="0"/>
              </a:rPr>
              <a:t>Bir grubun adı, öncelikle onu oluşturan formasyonların tip yerlerine yakın bir coğrafya adından alınmalıdır ( Örneğin Seydişehir grubu.</a:t>
            </a:r>
            <a:endParaRPr lang="tr-TR" sz="2000">
              <a:latin typeface="Arial" charset="0"/>
            </a:endParaRPr>
          </a:p>
        </p:txBody>
      </p:sp>
      <p:sp>
        <p:nvSpPr>
          <p:cNvPr id="37891" name="Text Box 2"/>
          <p:cNvSpPr txBox="1">
            <a:spLocks noChangeArrowheads="1"/>
          </p:cNvSpPr>
          <p:nvPr/>
        </p:nvSpPr>
        <p:spPr bwMode="auto">
          <a:xfrm>
            <a:off x="184150" y="4392613"/>
            <a:ext cx="8820150" cy="2759075"/>
          </a:xfrm>
          <a:prstGeom prst="rect">
            <a:avLst/>
          </a:prstGeom>
          <a:noFill/>
          <a:ln w="9525">
            <a:noFill/>
            <a:miter lim="800000"/>
            <a:headEnd/>
            <a:tailEnd/>
          </a:ln>
        </p:spPr>
        <p:txBody>
          <a:bodyPr>
            <a:spAutoFit/>
          </a:bodyPr>
          <a:lstStyle/>
          <a:p>
            <a:endParaRPr lang="tr-TR" sz="2400">
              <a:solidFill>
                <a:srgbClr val="9900CC"/>
              </a:solidFill>
              <a:latin typeface="Arial" charset="0"/>
            </a:endParaRPr>
          </a:p>
          <a:p>
            <a:r>
              <a:rPr lang="tr-TR" sz="2000">
                <a:solidFill>
                  <a:srgbClr val="FF0000"/>
                </a:solidFill>
                <a:latin typeface="Arial" charset="0"/>
              </a:rPr>
              <a:t>Üsgrup: </a:t>
            </a:r>
          </a:p>
          <a:p>
            <a:endParaRPr lang="tr-TR" sz="2000">
              <a:solidFill>
                <a:srgbClr val="FF0000"/>
              </a:solidFill>
              <a:latin typeface="Arial" charset="0"/>
            </a:endParaRPr>
          </a:p>
          <a:p>
            <a:r>
              <a:rPr lang="tr-TR" sz="2000">
                <a:latin typeface="Arial" charset="0"/>
              </a:rPr>
              <a:t>Belirgin ortak özellikleri olan iki veya daha fazla sayıda komşu gruplar için üsgrup terimi kullanılır.</a:t>
            </a:r>
          </a:p>
          <a:p>
            <a:endParaRPr lang="tr-TR" sz="2000">
              <a:latin typeface="Arial" charset="0"/>
            </a:endParaRPr>
          </a:p>
          <a:p>
            <a:endParaRPr lang="tr-TR" sz="2400">
              <a:latin typeface="Arial" charset="0"/>
            </a:endParaRPr>
          </a:p>
          <a:p>
            <a:pPr>
              <a:spcBef>
                <a:spcPct val="50000"/>
              </a:spcBef>
            </a:pPr>
            <a:endParaRPr lang="tr-TR">
              <a:latin typeface="Arial" charset="0"/>
            </a:endParaRPr>
          </a:p>
        </p:txBody>
      </p:sp>
      <p:sp>
        <p:nvSpPr>
          <p:cNvPr id="7" name="6 Dikdörtgen"/>
          <p:cNvSpPr>
            <a:spLocks noChangeArrowheads="1"/>
          </p:cNvSpPr>
          <p:nvPr/>
        </p:nvSpPr>
        <p:spPr bwMode="auto">
          <a:xfrm>
            <a:off x="0" y="0"/>
            <a:ext cx="9144000" cy="765175"/>
          </a:xfrm>
          <a:prstGeom prst="rect">
            <a:avLst/>
          </a:prstGeom>
          <a:solidFill>
            <a:schemeClr val="accent2"/>
          </a:solidFill>
          <a:ln w="25400" algn="ctr">
            <a:noFill/>
            <a:miter lim="800000"/>
            <a:headEnd/>
            <a:tailEnd/>
          </a:ln>
        </p:spPr>
        <p:txBody>
          <a:bodyPr anchor="ctr"/>
          <a:lstStyle/>
          <a:p>
            <a:pPr algn="ctr" eaLnBrk="0" fontAlgn="auto" hangingPunct="0">
              <a:spcBef>
                <a:spcPts val="0"/>
              </a:spcBef>
              <a:spcAft>
                <a:spcPts val="0"/>
              </a:spcAft>
              <a:defRPr/>
            </a:pPr>
            <a:endParaRPr lang="tr-TR">
              <a:solidFill>
                <a:schemeClr val="lt1"/>
              </a:solidFill>
              <a:latin typeface="+mn-lt"/>
              <a:cs typeface="+mn-cs"/>
            </a:endParaRPr>
          </a:p>
        </p:txBody>
      </p:sp>
      <p:sp>
        <p:nvSpPr>
          <p:cNvPr id="37893" name="7 Metin kutusu"/>
          <p:cNvSpPr txBox="1">
            <a:spLocks noChangeArrowheads="1"/>
          </p:cNvSpPr>
          <p:nvPr/>
        </p:nvSpPr>
        <p:spPr bwMode="auto">
          <a:xfrm>
            <a:off x="3708400" y="188913"/>
            <a:ext cx="2411413" cy="400050"/>
          </a:xfrm>
          <a:prstGeom prst="rect">
            <a:avLst/>
          </a:prstGeom>
          <a:blipFill dpi="0" rotWithShape="1">
            <a:blip r:embed="rId2" cstate="email"/>
            <a:srcRect/>
            <a:tile tx="0" ty="0" sx="100000" sy="100000" flip="none" algn="tl"/>
          </a:blipFill>
          <a:ln w="9525">
            <a:noFill/>
            <a:miter lim="800000"/>
            <a:headEnd/>
            <a:tailEnd/>
          </a:ln>
        </p:spPr>
        <p:txBody>
          <a:bodyPr>
            <a:spAutoFit/>
          </a:bodyPr>
          <a:lstStyle/>
          <a:p>
            <a:pPr algn="ctr" eaLnBrk="0" hangingPunct="0"/>
            <a:r>
              <a:rPr lang="tr-TR" sz="2000" b="1">
                <a:solidFill>
                  <a:schemeClr val="bg1"/>
                </a:solidFill>
                <a:latin typeface="Times New Roman" pitchFamily="18" charset="0"/>
              </a:rPr>
              <a:t>Group/SuperGroup</a:t>
            </a:r>
          </a:p>
        </p:txBody>
      </p:sp>
      <p:sp>
        <p:nvSpPr>
          <p:cNvPr id="37894" name="3 Metin kutusu"/>
          <p:cNvSpPr txBox="1">
            <a:spLocks noChangeArrowheads="1"/>
          </p:cNvSpPr>
          <p:nvPr/>
        </p:nvSpPr>
        <p:spPr bwMode="auto">
          <a:xfrm>
            <a:off x="0" y="0"/>
            <a:ext cx="2195513" cy="400110"/>
          </a:xfrm>
          <a:prstGeom prst="rect">
            <a:avLst/>
          </a:prstGeom>
          <a:noFill/>
          <a:ln w="9525">
            <a:noFill/>
            <a:miter lim="800000"/>
            <a:headEnd/>
            <a:tailEnd/>
          </a:ln>
        </p:spPr>
        <p:txBody>
          <a:bodyPr>
            <a:spAutoFit/>
          </a:bodyPr>
          <a:lstStyle/>
          <a:p>
            <a:pPr algn="ctr" eaLnBrk="0" hangingPunct="0"/>
            <a:r>
              <a:rPr lang="tr-TR" sz="1000" i="1" dirty="0"/>
              <a:t>M. Görmüş, </a:t>
            </a:r>
          </a:p>
          <a:p>
            <a:pPr algn="ctr" eaLnBrk="0" hangingPunct="0"/>
            <a:r>
              <a:rPr lang="tr-TR" sz="1000" i="1" dirty="0"/>
              <a:t>Ankara </a:t>
            </a:r>
            <a:r>
              <a:rPr lang="tr-TR" sz="1000" i="1" dirty="0" err="1"/>
              <a:t>University</a:t>
            </a:r>
            <a:r>
              <a:rPr lang="tr-TR" sz="1000" i="1" dirty="0"/>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email"/>
          <a:srcRect/>
          <a:stretch>
            <a:fillRect/>
          </a:stretch>
        </p:blipFill>
        <p:spPr bwMode="auto">
          <a:xfrm>
            <a:off x="0" y="765175"/>
            <a:ext cx="9144000" cy="5751513"/>
          </a:xfrm>
          <a:prstGeom prst="rect">
            <a:avLst/>
          </a:prstGeom>
          <a:noFill/>
          <a:ln w="9525">
            <a:noFill/>
            <a:miter lim="800000"/>
            <a:headEnd/>
            <a:tailEnd/>
          </a:ln>
        </p:spPr>
      </p:pic>
      <p:sp>
        <p:nvSpPr>
          <p:cNvPr id="3" name="2 Dikdörtgen"/>
          <p:cNvSpPr>
            <a:spLocks noChangeArrowheads="1"/>
          </p:cNvSpPr>
          <p:nvPr/>
        </p:nvSpPr>
        <p:spPr bwMode="auto">
          <a:xfrm>
            <a:off x="0" y="0"/>
            <a:ext cx="9144000" cy="765175"/>
          </a:xfrm>
          <a:prstGeom prst="rect">
            <a:avLst/>
          </a:prstGeom>
          <a:solidFill>
            <a:schemeClr val="accent2"/>
          </a:solidFill>
          <a:ln w="25400" algn="ctr">
            <a:noFill/>
            <a:miter lim="800000"/>
            <a:headEnd/>
            <a:tailEnd/>
          </a:ln>
        </p:spPr>
        <p:txBody>
          <a:bodyPr anchor="ctr"/>
          <a:lstStyle/>
          <a:p>
            <a:pPr algn="ctr" eaLnBrk="0" fontAlgn="auto" hangingPunct="0">
              <a:spcBef>
                <a:spcPts val="0"/>
              </a:spcBef>
              <a:spcAft>
                <a:spcPts val="0"/>
              </a:spcAft>
              <a:defRPr/>
            </a:pPr>
            <a:endParaRPr lang="tr-TR">
              <a:solidFill>
                <a:schemeClr val="lt1"/>
              </a:solidFill>
              <a:latin typeface="+mn-lt"/>
              <a:cs typeface="+mn-cs"/>
            </a:endParaRPr>
          </a:p>
        </p:txBody>
      </p:sp>
      <p:sp>
        <p:nvSpPr>
          <p:cNvPr id="38916" name="3 Metin kutusu"/>
          <p:cNvSpPr txBox="1">
            <a:spLocks noChangeArrowheads="1"/>
          </p:cNvSpPr>
          <p:nvPr/>
        </p:nvSpPr>
        <p:spPr bwMode="auto">
          <a:xfrm>
            <a:off x="3708400" y="188913"/>
            <a:ext cx="2411413" cy="400050"/>
          </a:xfrm>
          <a:prstGeom prst="rect">
            <a:avLst/>
          </a:prstGeom>
          <a:blipFill dpi="0" rotWithShape="1">
            <a:blip r:embed="rId3" cstate="email"/>
            <a:srcRect/>
            <a:tile tx="0" ty="0" sx="100000" sy="100000" flip="none" algn="tl"/>
          </a:blipFill>
          <a:ln w="9525">
            <a:noFill/>
            <a:miter lim="800000"/>
            <a:headEnd/>
            <a:tailEnd/>
          </a:ln>
        </p:spPr>
        <p:txBody>
          <a:bodyPr>
            <a:spAutoFit/>
          </a:bodyPr>
          <a:lstStyle/>
          <a:p>
            <a:pPr algn="ctr" eaLnBrk="0" hangingPunct="0"/>
            <a:r>
              <a:rPr lang="tr-TR" sz="2000" b="1">
                <a:solidFill>
                  <a:schemeClr val="bg1"/>
                </a:solidFill>
                <a:latin typeface="Times New Roman" pitchFamily="18" charset="0"/>
              </a:rPr>
              <a:t>Group/SuperGroup</a:t>
            </a:r>
          </a:p>
        </p:txBody>
      </p:sp>
      <p:sp>
        <p:nvSpPr>
          <p:cNvPr id="38917" name="3 Metin kutusu"/>
          <p:cNvSpPr txBox="1">
            <a:spLocks noChangeArrowheads="1"/>
          </p:cNvSpPr>
          <p:nvPr/>
        </p:nvSpPr>
        <p:spPr bwMode="auto">
          <a:xfrm>
            <a:off x="0" y="0"/>
            <a:ext cx="2195513" cy="400110"/>
          </a:xfrm>
          <a:prstGeom prst="rect">
            <a:avLst/>
          </a:prstGeom>
          <a:noFill/>
          <a:ln w="9525">
            <a:noFill/>
            <a:miter lim="800000"/>
            <a:headEnd/>
            <a:tailEnd/>
          </a:ln>
        </p:spPr>
        <p:txBody>
          <a:bodyPr>
            <a:spAutoFit/>
          </a:bodyPr>
          <a:lstStyle/>
          <a:p>
            <a:pPr algn="ctr" eaLnBrk="0" hangingPunct="0"/>
            <a:r>
              <a:rPr lang="tr-TR" sz="1000" i="1" dirty="0"/>
              <a:t>M. Görmüş, </a:t>
            </a:r>
          </a:p>
          <a:p>
            <a:pPr algn="ctr" eaLnBrk="0" hangingPunct="0"/>
            <a:r>
              <a:rPr lang="tr-TR" sz="1000" i="1" dirty="0"/>
              <a:t>Ankara </a:t>
            </a:r>
            <a:r>
              <a:rPr lang="tr-TR" sz="1000" i="1" dirty="0" err="1"/>
              <a:t>University</a:t>
            </a:r>
            <a:r>
              <a:rPr lang="tr-TR" sz="1000" i="1" dirty="0"/>
              <a:t> </a:t>
            </a:r>
          </a:p>
        </p:txBody>
      </p:sp>
      <p:sp>
        <p:nvSpPr>
          <p:cNvPr id="38918" name="5 Metin kutusu"/>
          <p:cNvSpPr txBox="1">
            <a:spLocks noChangeArrowheads="1"/>
          </p:cNvSpPr>
          <p:nvPr/>
        </p:nvSpPr>
        <p:spPr bwMode="auto">
          <a:xfrm>
            <a:off x="6443663" y="6453188"/>
            <a:ext cx="2520950" cy="400050"/>
          </a:xfrm>
          <a:prstGeom prst="rect">
            <a:avLst/>
          </a:prstGeom>
          <a:noFill/>
          <a:ln w="9525">
            <a:noFill/>
            <a:miter lim="800000"/>
            <a:headEnd/>
            <a:tailEnd/>
          </a:ln>
        </p:spPr>
        <p:txBody>
          <a:bodyPr>
            <a:spAutoFit/>
          </a:bodyPr>
          <a:lstStyle/>
          <a:p>
            <a:r>
              <a:rPr lang="tr-TR" sz="1000"/>
              <a:t>North American Stratigraphic Code, 1983</a:t>
            </a:r>
          </a:p>
          <a:p>
            <a:r>
              <a:rPr lang="tr-TR" sz="1000"/>
              <a:t>Boggs, 2012</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etin kutusu"/>
          <p:cNvSpPr txBox="1">
            <a:spLocks noChangeArrowheads="1"/>
          </p:cNvSpPr>
          <p:nvPr/>
        </p:nvSpPr>
        <p:spPr bwMode="auto">
          <a:xfrm>
            <a:off x="2339975" y="1628775"/>
            <a:ext cx="5688013" cy="3140075"/>
          </a:xfrm>
          <a:prstGeom prst="rect">
            <a:avLst/>
          </a:prstGeom>
          <a:noFill/>
          <a:ln w="9525">
            <a:noFill/>
            <a:miter lim="800000"/>
            <a:headEnd/>
            <a:tailEnd/>
          </a:ln>
        </p:spPr>
        <p:txBody>
          <a:bodyPr>
            <a:spAutoFit/>
          </a:bodyPr>
          <a:lstStyle/>
          <a:p>
            <a:pPr marL="266700" indent="-266700">
              <a:buFont typeface="Arial" charset="0"/>
              <a:buChar char="•"/>
            </a:pPr>
            <a:r>
              <a:rPr lang="tr-TR"/>
              <a:t>Various rocks may be studied in the field works for different aims such as stratigraphy, tectonics, paleontology, sedimentaology, applied geology, mining geology, petrograph, minerology and etc.</a:t>
            </a:r>
          </a:p>
          <a:p>
            <a:pPr marL="266700" indent="-266700"/>
            <a:endParaRPr lang="tr-TR"/>
          </a:p>
          <a:p>
            <a:pPr marL="266700" indent="-266700">
              <a:buFont typeface="Arial" charset="0"/>
              <a:buChar char="•"/>
            </a:pPr>
            <a:r>
              <a:rPr lang="tr-TR"/>
              <a:t>At first, we have to get a geological map by dividing and recognizing of lithological units seen on outcrops. </a:t>
            </a:r>
          </a:p>
          <a:p>
            <a:pPr marL="266700" indent="-266700"/>
            <a:endParaRPr lang="tr-TR"/>
          </a:p>
          <a:p>
            <a:pPr marL="266700" indent="-266700">
              <a:buFont typeface="Arial" charset="0"/>
              <a:buChar char="•"/>
            </a:pPr>
            <a:r>
              <a:rPr lang="tr-TR"/>
              <a:t>For a better geological map, we have to know strtaigraphical units.   </a:t>
            </a:r>
          </a:p>
        </p:txBody>
      </p:sp>
      <p:sp>
        <p:nvSpPr>
          <p:cNvPr id="3" name="2 Dikdörtgen"/>
          <p:cNvSpPr>
            <a:spLocks noChangeArrowheads="1"/>
          </p:cNvSpPr>
          <p:nvPr/>
        </p:nvSpPr>
        <p:spPr bwMode="auto">
          <a:xfrm flipV="1">
            <a:off x="0" y="0"/>
            <a:ext cx="2051050" cy="6858000"/>
          </a:xfrm>
          <a:prstGeom prst="rect">
            <a:avLst/>
          </a:prstGeom>
          <a:solidFill>
            <a:srgbClr val="FF9900"/>
          </a:solidFill>
          <a:ln w="25400" algn="ctr">
            <a:noFill/>
            <a:miter lim="800000"/>
            <a:headEnd/>
            <a:tailEnd/>
          </a:ln>
        </p:spPr>
        <p:txBody>
          <a:bodyPr anchor="ctr"/>
          <a:lstStyle/>
          <a:p>
            <a:pPr algn="ctr" eaLnBrk="0" fontAlgn="auto" hangingPunct="0">
              <a:spcBef>
                <a:spcPts val="0"/>
              </a:spcBef>
              <a:spcAft>
                <a:spcPts val="0"/>
              </a:spcAft>
              <a:defRPr/>
            </a:pPr>
            <a:endParaRPr lang="tr-TR">
              <a:solidFill>
                <a:schemeClr val="lt1"/>
              </a:solidFill>
              <a:latin typeface="+mn-lt"/>
              <a:cs typeface="+mn-cs"/>
            </a:endParaRPr>
          </a:p>
        </p:txBody>
      </p:sp>
      <p:sp>
        <p:nvSpPr>
          <p:cNvPr id="7172" name="8 Metin kutusu"/>
          <p:cNvSpPr txBox="1">
            <a:spLocks noChangeArrowheads="1"/>
          </p:cNvSpPr>
          <p:nvPr/>
        </p:nvSpPr>
        <p:spPr bwMode="auto">
          <a:xfrm>
            <a:off x="0" y="2636838"/>
            <a:ext cx="2051050" cy="708025"/>
          </a:xfrm>
          <a:prstGeom prst="rect">
            <a:avLst/>
          </a:prstGeom>
          <a:blipFill dpi="0" rotWithShape="1">
            <a:blip r:embed="rId2" cstate="email"/>
            <a:srcRect/>
            <a:tile tx="0" ty="0" sx="100000" sy="100000" flip="none" algn="tl"/>
          </a:blipFill>
          <a:ln w="9525">
            <a:noFill/>
            <a:miter lim="800000"/>
            <a:headEnd/>
            <a:tailEnd/>
          </a:ln>
        </p:spPr>
        <p:txBody>
          <a:bodyPr>
            <a:spAutoFit/>
          </a:bodyPr>
          <a:lstStyle/>
          <a:p>
            <a:pPr algn="ctr" eaLnBrk="0" hangingPunct="0"/>
            <a:r>
              <a:rPr lang="tr-TR" sz="2000" b="1">
                <a:solidFill>
                  <a:schemeClr val="bg1"/>
                </a:solidFill>
                <a:latin typeface="Times New Roman" pitchFamily="18" charset="0"/>
              </a:rPr>
              <a:t>Stratigraphic Units</a:t>
            </a:r>
          </a:p>
        </p:txBody>
      </p:sp>
      <p:sp>
        <p:nvSpPr>
          <p:cNvPr id="6" name="3 Metin kutusu"/>
          <p:cNvSpPr txBox="1">
            <a:spLocks noChangeArrowheads="1"/>
          </p:cNvSpPr>
          <p:nvPr/>
        </p:nvSpPr>
        <p:spPr bwMode="auto">
          <a:xfrm>
            <a:off x="6767513" y="0"/>
            <a:ext cx="2376487" cy="400110"/>
          </a:xfrm>
          <a:prstGeom prst="rect">
            <a:avLst/>
          </a:prstGeom>
          <a:noFill/>
          <a:ln w="9525">
            <a:noFill/>
            <a:miter lim="800000"/>
            <a:headEnd/>
            <a:tailEnd/>
          </a:ln>
        </p:spPr>
        <p:txBody>
          <a:bodyPr>
            <a:spAutoFit/>
          </a:bodyPr>
          <a:lstStyle/>
          <a:p>
            <a:pPr algn="ctr" eaLnBrk="0" hangingPunct="0"/>
            <a:r>
              <a:rPr lang="tr-TR" sz="1000" i="1" dirty="0"/>
              <a:t>M. Görmüş, </a:t>
            </a:r>
          </a:p>
          <a:p>
            <a:pPr algn="ctr" eaLnBrk="0" hangingPunct="0"/>
            <a:r>
              <a:rPr lang="tr-TR" sz="1000" i="1" dirty="0"/>
              <a:t>Ankara </a:t>
            </a:r>
            <a:r>
              <a:rPr lang="tr-TR" sz="1000" i="1" dirty="0" err="1" smtClean="0"/>
              <a:t>University</a:t>
            </a:r>
            <a:endParaRPr lang="tr-TR" sz="1000" i="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descr="FIGURE1"/>
          <p:cNvPicPr>
            <a:picLocks noChangeAspect="1" noChangeArrowheads="1"/>
          </p:cNvPicPr>
          <p:nvPr/>
        </p:nvPicPr>
        <p:blipFill>
          <a:blip r:embed="rId2" cstate="email"/>
          <a:srcRect/>
          <a:stretch>
            <a:fillRect/>
          </a:stretch>
        </p:blipFill>
        <p:spPr bwMode="auto">
          <a:xfrm>
            <a:off x="0" y="1268413"/>
            <a:ext cx="2524125" cy="3816350"/>
          </a:xfrm>
          <a:prstGeom prst="rect">
            <a:avLst/>
          </a:prstGeom>
          <a:noFill/>
          <a:ln w="9525">
            <a:noFill/>
            <a:miter lim="800000"/>
            <a:headEnd/>
            <a:tailEnd/>
          </a:ln>
        </p:spPr>
      </p:pic>
      <p:pic>
        <p:nvPicPr>
          <p:cNvPr id="39939" name="Picture 2" descr="mso1E741"/>
          <p:cNvPicPr>
            <a:picLocks noChangeAspect="1" noChangeArrowheads="1"/>
          </p:cNvPicPr>
          <p:nvPr/>
        </p:nvPicPr>
        <p:blipFill>
          <a:blip r:embed="rId3" cstate="email"/>
          <a:srcRect/>
          <a:stretch>
            <a:fillRect/>
          </a:stretch>
        </p:blipFill>
        <p:spPr bwMode="auto">
          <a:xfrm>
            <a:off x="2627313" y="1844675"/>
            <a:ext cx="6337300" cy="3224213"/>
          </a:xfrm>
          <a:prstGeom prst="rect">
            <a:avLst/>
          </a:prstGeom>
          <a:noFill/>
          <a:ln w="9525">
            <a:noFill/>
            <a:miter lim="800000"/>
            <a:headEnd/>
            <a:tailEnd/>
          </a:ln>
        </p:spPr>
      </p:pic>
      <p:sp>
        <p:nvSpPr>
          <p:cNvPr id="39940" name="Text Box 30"/>
          <p:cNvSpPr txBox="1">
            <a:spLocks noChangeArrowheads="1"/>
          </p:cNvSpPr>
          <p:nvPr/>
        </p:nvSpPr>
        <p:spPr bwMode="auto">
          <a:xfrm rot="-2198047">
            <a:off x="6681788" y="2965450"/>
            <a:ext cx="3743325" cy="623888"/>
          </a:xfrm>
          <a:prstGeom prst="rect">
            <a:avLst/>
          </a:prstGeom>
          <a:noFill/>
          <a:ln w="9525">
            <a:noFill/>
            <a:miter lim="800000"/>
            <a:headEnd/>
            <a:tailEnd/>
          </a:ln>
        </p:spPr>
        <p:txBody>
          <a:bodyPr>
            <a:spAutoFit/>
          </a:bodyPr>
          <a:lstStyle/>
          <a:p>
            <a:pPr>
              <a:spcBef>
                <a:spcPct val="50000"/>
              </a:spcBef>
            </a:pPr>
            <a:r>
              <a:rPr lang="tr-TR" sz="1400">
                <a:latin typeface="Arial" charset="0"/>
              </a:rPr>
              <a:t>transgresyon   -    regresyon</a:t>
            </a:r>
          </a:p>
          <a:p>
            <a:pPr>
              <a:spcBef>
                <a:spcPct val="50000"/>
              </a:spcBef>
            </a:pPr>
            <a:r>
              <a:rPr lang="tr-TR" sz="1400">
                <a:latin typeface="Arial" charset="0"/>
              </a:rPr>
              <a:t>         tam seri (grup)</a:t>
            </a:r>
            <a:endParaRPr lang="en-US" sz="1400">
              <a:latin typeface="Arial" charset="0"/>
            </a:endParaRPr>
          </a:p>
        </p:txBody>
      </p:sp>
      <p:sp>
        <p:nvSpPr>
          <p:cNvPr id="39941" name="Text Box 31"/>
          <p:cNvSpPr txBox="1">
            <a:spLocks noChangeArrowheads="1"/>
          </p:cNvSpPr>
          <p:nvPr/>
        </p:nvSpPr>
        <p:spPr bwMode="auto">
          <a:xfrm>
            <a:off x="3059113" y="5229225"/>
            <a:ext cx="5184775" cy="730250"/>
          </a:xfrm>
          <a:prstGeom prst="rect">
            <a:avLst/>
          </a:prstGeom>
          <a:noFill/>
          <a:ln w="9525">
            <a:noFill/>
            <a:miter lim="800000"/>
            <a:headEnd/>
            <a:tailEnd/>
          </a:ln>
        </p:spPr>
        <p:txBody>
          <a:bodyPr>
            <a:spAutoFit/>
          </a:bodyPr>
          <a:lstStyle/>
          <a:p>
            <a:pPr>
              <a:spcBef>
                <a:spcPct val="50000"/>
              </a:spcBef>
            </a:pPr>
            <a:r>
              <a:rPr lang="tr-TR" sz="1400">
                <a:latin typeface="Arial" charset="0"/>
              </a:rPr>
              <a:t>Burada alttan üste doğru Tohma Resifleri, Ulupınar Fm, Kırankaya Fm ve Zorbehan Fm, Hekimhan Grubu olarak isimlendirilebilir. </a:t>
            </a:r>
            <a:endParaRPr lang="en-US" sz="1400">
              <a:latin typeface="Arial" charset="0"/>
            </a:endParaRPr>
          </a:p>
        </p:txBody>
      </p:sp>
      <p:sp>
        <p:nvSpPr>
          <p:cNvPr id="10" name="9 Dikdörtgen"/>
          <p:cNvSpPr>
            <a:spLocks noChangeArrowheads="1"/>
          </p:cNvSpPr>
          <p:nvPr/>
        </p:nvSpPr>
        <p:spPr bwMode="auto">
          <a:xfrm>
            <a:off x="0" y="0"/>
            <a:ext cx="9144000" cy="765175"/>
          </a:xfrm>
          <a:prstGeom prst="rect">
            <a:avLst/>
          </a:prstGeom>
          <a:solidFill>
            <a:schemeClr val="accent2"/>
          </a:solidFill>
          <a:ln w="25400" algn="ctr">
            <a:noFill/>
            <a:miter lim="800000"/>
            <a:headEnd/>
            <a:tailEnd/>
          </a:ln>
        </p:spPr>
        <p:txBody>
          <a:bodyPr anchor="ctr"/>
          <a:lstStyle/>
          <a:p>
            <a:pPr algn="ctr" eaLnBrk="0" fontAlgn="auto" hangingPunct="0">
              <a:spcBef>
                <a:spcPts val="0"/>
              </a:spcBef>
              <a:spcAft>
                <a:spcPts val="0"/>
              </a:spcAft>
              <a:defRPr/>
            </a:pPr>
            <a:endParaRPr lang="tr-TR">
              <a:solidFill>
                <a:schemeClr val="lt1"/>
              </a:solidFill>
              <a:latin typeface="+mn-lt"/>
              <a:cs typeface="+mn-cs"/>
            </a:endParaRPr>
          </a:p>
        </p:txBody>
      </p:sp>
      <p:sp>
        <p:nvSpPr>
          <p:cNvPr id="39943" name="10 Metin kutusu"/>
          <p:cNvSpPr txBox="1">
            <a:spLocks noChangeArrowheads="1"/>
          </p:cNvSpPr>
          <p:nvPr/>
        </p:nvSpPr>
        <p:spPr bwMode="auto">
          <a:xfrm>
            <a:off x="3708400" y="188913"/>
            <a:ext cx="2411413" cy="400050"/>
          </a:xfrm>
          <a:prstGeom prst="rect">
            <a:avLst/>
          </a:prstGeom>
          <a:blipFill dpi="0" rotWithShape="1">
            <a:blip r:embed="rId4" cstate="email"/>
            <a:srcRect/>
            <a:tile tx="0" ty="0" sx="100000" sy="100000" flip="none" algn="tl"/>
          </a:blipFill>
          <a:ln w="9525">
            <a:noFill/>
            <a:miter lim="800000"/>
            <a:headEnd/>
            <a:tailEnd/>
          </a:ln>
        </p:spPr>
        <p:txBody>
          <a:bodyPr>
            <a:spAutoFit/>
          </a:bodyPr>
          <a:lstStyle/>
          <a:p>
            <a:pPr algn="ctr" eaLnBrk="0" hangingPunct="0"/>
            <a:r>
              <a:rPr lang="tr-TR" sz="2000" b="1">
                <a:solidFill>
                  <a:schemeClr val="bg1"/>
                </a:solidFill>
                <a:latin typeface="Times New Roman" pitchFamily="18" charset="0"/>
              </a:rPr>
              <a:t>Group/SuperGroup</a:t>
            </a:r>
          </a:p>
        </p:txBody>
      </p:sp>
      <p:sp>
        <p:nvSpPr>
          <p:cNvPr id="39944" name="3 Metin kutusu"/>
          <p:cNvSpPr txBox="1">
            <a:spLocks noChangeArrowheads="1"/>
          </p:cNvSpPr>
          <p:nvPr/>
        </p:nvSpPr>
        <p:spPr bwMode="auto">
          <a:xfrm>
            <a:off x="0" y="0"/>
            <a:ext cx="2195513" cy="400110"/>
          </a:xfrm>
          <a:prstGeom prst="rect">
            <a:avLst/>
          </a:prstGeom>
          <a:noFill/>
          <a:ln w="9525">
            <a:noFill/>
            <a:miter lim="800000"/>
            <a:headEnd/>
            <a:tailEnd/>
          </a:ln>
        </p:spPr>
        <p:txBody>
          <a:bodyPr>
            <a:spAutoFit/>
          </a:bodyPr>
          <a:lstStyle/>
          <a:p>
            <a:pPr algn="ctr" eaLnBrk="0" hangingPunct="0"/>
            <a:r>
              <a:rPr lang="tr-TR" sz="1000" i="1" dirty="0"/>
              <a:t>M. Görmüş, </a:t>
            </a:r>
          </a:p>
          <a:p>
            <a:pPr algn="ctr" eaLnBrk="0" hangingPunct="0"/>
            <a:r>
              <a:rPr lang="tr-TR" sz="1000" i="1" dirty="0"/>
              <a:t>Ankara </a:t>
            </a:r>
            <a:r>
              <a:rPr lang="tr-TR" sz="1000" i="1" dirty="0" err="1"/>
              <a:t>University</a:t>
            </a:r>
            <a:r>
              <a:rPr lang="tr-TR" sz="1000" i="1" dirty="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etin kutusu"/>
          <p:cNvSpPr txBox="1">
            <a:spLocks noChangeArrowheads="1"/>
          </p:cNvSpPr>
          <p:nvPr/>
        </p:nvSpPr>
        <p:spPr bwMode="auto">
          <a:xfrm>
            <a:off x="2339975" y="1268413"/>
            <a:ext cx="6264275" cy="4211637"/>
          </a:xfrm>
          <a:prstGeom prst="rect">
            <a:avLst/>
          </a:prstGeom>
          <a:noFill/>
          <a:ln w="9525">
            <a:noFill/>
            <a:miter lim="800000"/>
            <a:headEnd/>
            <a:tailEnd/>
          </a:ln>
        </p:spPr>
        <p:txBody>
          <a:bodyPr>
            <a:spAutoFit/>
          </a:bodyPr>
          <a:lstStyle/>
          <a:p>
            <a:pPr marL="266700" indent="-266700">
              <a:buFont typeface="Arial" charset="0"/>
              <a:buChar char="•"/>
            </a:pPr>
            <a:r>
              <a:rPr lang="tr-TR"/>
              <a:t>A stratigraphic unit can be defined as a mappable or recognizable unity composed of special physical, chemical and biological characteristics. </a:t>
            </a:r>
          </a:p>
          <a:p>
            <a:pPr marL="266700" indent="-266700">
              <a:buFont typeface="Arial" charset="0"/>
              <a:buChar char="•"/>
            </a:pPr>
            <a:endParaRPr lang="tr-TR"/>
          </a:p>
          <a:p>
            <a:pPr marL="266700" indent="-266700">
              <a:buFont typeface="Arial" charset="0"/>
              <a:buChar char="•"/>
            </a:pPr>
            <a:r>
              <a:rPr lang="tr-TR"/>
              <a:t>In general, the following characteristics are taken into considerations: </a:t>
            </a:r>
          </a:p>
          <a:p>
            <a:pPr marL="266700" indent="-266700"/>
            <a:r>
              <a:rPr lang="tr-TR"/>
              <a:t>	- Lithological features (lithostratigraphy/lithodem)</a:t>
            </a:r>
          </a:p>
          <a:p>
            <a:pPr marL="266700" indent="-266700"/>
            <a:r>
              <a:rPr lang="tr-TR"/>
              <a:t>	- Biological features (biostratigraphy)</a:t>
            </a:r>
          </a:p>
          <a:p>
            <a:pPr marL="266700" indent="-266700"/>
            <a:r>
              <a:rPr lang="tr-TR"/>
              <a:t>	- Chronostratigraphical features (chronostratigraphy)</a:t>
            </a:r>
          </a:p>
          <a:p>
            <a:pPr marL="266700" indent="-266700"/>
            <a:r>
              <a:rPr lang="tr-TR"/>
              <a:t>	- Geological times (geochronology)</a:t>
            </a:r>
          </a:p>
          <a:p>
            <a:pPr marL="266700" indent="-266700"/>
            <a:r>
              <a:rPr lang="tr-TR"/>
              <a:t>	- Sysmic characteristics (sysmic stratigraphy)</a:t>
            </a:r>
          </a:p>
          <a:p>
            <a:pPr marL="266700" indent="-266700"/>
            <a:r>
              <a:rPr lang="tr-TR"/>
              <a:t>	- Magnetic features (magnetostratigraphy)</a:t>
            </a:r>
          </a:p>
          <a:p>
            <a:pPr marL="266700" indent="-266700"/>
            <a:r>
              <a:rPr lang="tr-TR"/>
              <a:t>	- Sequence characteristics (sequence stratigraphy)</a:t>
            </a:r>
          </a:p>
          <a:p>
            <a:pPr marL="266700" indent="-266700"/>
            <a:r>
              <a:rPr lang="tr-TR"/>
              <a:t>	- Ecologic parameters (ecostratigraphy) </a:t>
            </a:r>
          </a:p>
          <a:p>
            <a:pPr marL="266700" indent="-266700">
              <a:buFont typeface="Arial" charset="0"/>
              <a:buChar char="•"/>
            </a:pPr>
            <a:endParaRPr lang="tr-TR"/>
          </a:p>
        </p:txBody>
      </p:sp>
      <p:sp>
        <p:nvSpPr>
          <p:cNvPr id="3" name="2 Dikdörtgen"/>
          <p:cNvSpPr>
            <a:spLocks noChangeArrowheads="1"/>
          </p:cNvSpPr>
          <p:nvPr/>
        </p:nvSpPr>
        <p:spPr bwMode="auto">
          <a:xfrm flipV="1">
            <a:off x="0" y="0"/>
            <a:ext cx="2051050" cy="6858000"/>
          </a:xfrm>
          <a:prstGeom prst="rect">
            <a:avLst/>
          </a:prstGeom>
          <a:solidFill>
            <a:srgbClr val="FF9900"/>
          </a:solidFill>
          <a:ln w="25400" algn="ctr">
            <a:noFill/>
            <a:miter lim="800000"/>
            <a:headEnd/>
            <a:tailEnd/>
          </a:ln>
        </p:spPr>
        <p:txBody>
          <a:bodyPr anchor="ctr"/>
          <a:lstStyle/>
          <a:p>
            <a:pPr algn="ctr" eaLnBrk="0" fontAlgn="auto" hangingPunct="0">
              <a:spcBef>
                <a:spcPts val="0"/>
              </a:spcBef>
              <a:spcAft>
                <a:spcPts val="0"/>
              </a:spcAft>
              <a:defRPr/>
            </a:pPr>
            <a:endParaRPr lang="tr-TR">
              <a:solidFill>
                <a:schemeClr val="lt1"/>
              </a:solidFill>
              <a:latin typeface="+mn-lt"/>
              <a:cs typeface="+mn-cs"/>
            </a:endParaRPr>
          </a:p>
        </p:txBody>
      </p:sp>
      <p:sp>
        <p:nvSpPr>
          <p:cNvPr id="8196" name="8 Metin kutusu"/>
          <p:cNvSpPr txBox="1">
            <a:spLocks noChangeArrowheads="1"/>
          </p:cNvSpPr>
          <p:nvPr/>
        </p:nvSpPr>
        <p:spPr bwMode="auto">
          <a:xfrm>
            <a:off x="0" y="2636838"/>
            <a:ext cx="2051050" cy="708025"/>
          </a:xfrm>
          <a:prstGeom prst="rect">
            <a:avLst/>
          </a:prstGeom>
          <a:blipFill dpi="0" rotWithShape="1">
            <a:blip r:embed="rId2" cstate="email"/>
            <a:srcRect/>
            <a:tile tx="0" ty="0" sx="100000" sy="100000" flip="none" algn="tl"/>
          </a:blipFill>
          <a:ln w="9525">
            <a:noFill/>
            <a:miter lim="800000"/>
            <a:headEnd/>
            <a:tailEnd/>
          </a:ln>
        </p:spPr>
        <p:txBody>
          <a:bodyPr>
            <a:spAutoFit/>
          </a:bodyPr>
          <a:lstStyle/>
          <a:p>
            <a:pPr algn="ctr" eaLnBrk="0" hangingPunct="0"/>
            <a:r>
              <a:rPr lang="tr-TR" sz="2000" b="1">
                <a:solidFill>
                  <a:schemeClr val="bg1"/>
                </a:solidFill>
                <a:latin typeface="Times New Roman" pitchFamily="18" charset="0"/>
              </a:rPr>
              <a:t>Stratigraphic Units</a:t>
            </a:r>
          </a:p>
        </p:txBody>
      </p:sp>
      <p:sp>
        <p:nvSpPr>
          <p:cNvPr id="8199" name="AutoShape 7"/>
          <p:cNvSpPr>
            <a:spLocks noChangeArrowheads="1"/>
          </p:cNvSpPr>
          <p:nvPr/>
        </p:nvSpPr>
        <p:spPr bwMode="auto">
          <a:xfrm>
            <a:off x="4500563" y="692150"/>
            <a:ext cx="358775" cy="433388"/>
          </a:xfrm>
          <a:prstGeom prst="star5">
            <a:avLst/>
          </a:prstGeom>
          <a:solidFill>
            <a:schemeClr val="accent1"/>
          </a:solidFill>
          <a:ln w="9525">
            <a:solidFill>
              <a:schemeClr val="tx1"/>
            </a:solidFill>
            <a:miter lim="800000"/>
            <a:headEnd/>
            <a:tailEnd/>
          </a:ln>
          <a:effectLst/>
        </p:spPr>
        <p:txBody>
          <a:bodyPr wrap="none" anchor="ctr"/>
          <a:lstStyle/>
          <a:p>
            <a:endParaRPr lang="tr-TR"/>
          </a:p>
        </p:txBody>
      </p:sp>
      <p:sp>
        <p:nvSpPr>
          <p:cNvPr id="7" name="3 Metin kutusu"/>
          <p:cNvSpPr txBox="1">
            <a:spLocks noChangeArrowheads="1"/>
          </p:cNvSpPr>
          <p:nvPr/>
        </p:nvSpPr>
        <p:spPr bwMode="auto">
          <a:xfrm>
            <a:off x="6767513" y="0"/>
            <a:ext cx="2376487" cy="400110"/>
          </a:xfrm>
          <a:prstGeom prst="rect">
            <a:avLst/>
          </a:prstGeom>
          <a:noFill/>
          <a:ln w="9525">
            <a:noFill/>
            <a:miter lim="800000"/>
            <a:headEnd/>
            <a:tailEnd/>
          </a:ln>
        </p:spPr>
        <p:txBody>
          <a:bodyPr>
            <a:spAutoFit/>
          </a:bodyPr>
          <a:lstStyle/>
          <a:p>
            <a:pPr algn="ctr" eaLnBrk="0" hangingPunct="0"/>
            <a:r>
              <a:rPr lang="tr-TR" sz="1000" i="1" dirty="0"/>
              <a:t>M. Görmüş, </a:t>
            </a:r>
          </a:p>
          <a:p>
            <a:pPr algn="ctr" eaLnBrk="0" hangingPunct="0"/>
            <a:r>
              <a:rPr lang="tr-TR" sz="1000" i="1" dirty="0"/>
              <a:t>Ankara </a:t>
            </a:r>
            <a:r>
              <a:rPr lang="tr-TR" sz="1000" i="1" dirty="0" err="1" smtClean="0"/>
              <a:t>University</a:t>
            </a:r>
            <a:endParaRPr lang="tr-TR" sz="1000"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email"/>
          <a:srcRect/>
          <a:stretch>
            <a:fillRect/>
          </a:stretch>
        </p:blipFill>
        <p:spPr bwMode="auto">
          <a:xfrm>
            <a:off x="971550" y="692150"/>
            <a:ext cx="7129463" cy="5703888"/>
          </a:xfrm>
          <a:prstGeom prst="rect">
            <a:avLst/>
          </a:prstGeom>
          <a:noFill/>
          <a:ln w="9525">
            <a:noFill/>
            <a:miter lim="800000"/>
            <a:headEnd/>
            <a:tailEnd/>
          </a:ln>
        </p:spPr>
      </p:pic>
      <p:sp>
        <p:nvSpPr>
          <p:cNvPr id="9219" name="2 Metin kutusu"/>
          <p:cNvSpPr txBox="1">
            <a:spLocks noChangeArrowheads="1"/>
          </p:cNvSpPr>
          <p:nvPr/>
        </p:nvSpPr>
        <p:spPr bwMode="auto">
          <a:xfrm>
            <a:off x="6443663" y="6453188"/>
            <a:ext cx="2520950" cy="400050"/>
          </a:xfrm>
          <a:prstGeom prst="rect">
            <a:avLst/>
          </a:prstGeom>
          <a:noFill/>
          <a:ln w="9525">
            <a:noFill/>
            <a:miter lim="800000"/>
            <a:headEnd/>
            <a:tailEnd/>
          </a:ln>
        </p:spPr>
        <p:txBody>
          <a:bodyPr>
            <a:spAutoFit/>
          </a:bodyPr>
          <a:lstStyle/>
          <a:p>
            <a:r>
              <a:rPr lang="tr-TR" sz="1000"/>
              <a:t>North American Stratigraphic Code, 1983</a:t>
            </a:r>
          </a:p>
          <a:p>
            <a:r>
              <a:rPr lang="tr-TR" sz="1000"/>
              <a:t>Boggs, 2012</a:t>
            </a:r>
          </a:p>
        </p:txBody>
      </p:sp>
      <p:sp>
        <p:nvSpPr>
          <p:cNvPr id="4" name="3 Dikdörtgen"/>
          <p:cNvSpPr>
            <a:spLocks noChangeArrowheads="1"/>
          </p:cNvSpPr>
          <p:nvPr/>
        </p:nvSpPr>
        <p:spPr bwMode="auto">
          <a:xfrm>
            <a:off x="0" y="0"/>
            <a:ext cx="9144000" cy="692150"/>
          </a:xfrm>
          <a:prstGeom prst="rect">
            <a:avLst/>
          </a:prstGeom>
          <a:solidFill>
            <a:srgbClr val="FF9900"/>
          </a:solidFill>
          <a:ln w="25400" algn="ctr">
            <a:noFill/>
            <a:miter lim="800000"/>
            <a:headEnd/>
            <a:tailEnd/>
          </a:ln>
        </p:spPr>
        <p:txBody>
          <a:bodyPr anchor="ctr"/>
          <a:lstStyle/>
          <a:p>
            <a:pPr algn="ctr" eaLnBrk="0" fontAlgn="auto" hangingPunct="0">
              <a:spcBef>
                <a:spcPts val="0"/>
              </a:spcBef>
              <a:spcAft>
                <a:spcPts val="0"/>
              </a:spcAft>
              <a:defRPr/>
            </a:pPr>
            <a:endParaRPr lang="tr-TR">
              <a:solidFill>
                <a:schemeClr val="lt1"/>
              </a:solidFill>
              <a:latin typeface="+mn-lt"/>
              <a:cs typeface="+mn-cs"/>
            </a:endParaRPr>
          </a:p>
        </p:txBody>
      </p:sp>
      <p:sp>
        <p:nvSpPr>
          <p:cNvPr id="9221" name="8 Metin kutusu"/>
          <p:cNvSpPr txBox="1">
            <a:spLocks noChangeArrowheads="1"/>
          </p:cNvSpPr>
          <p:nvPr/>
        </p:nvSpPr>
        <p:spPr bwMode="auto">
          <a:xfrm>
            <a:off x="3203575" y="0"/>
            <a:ext cx="2195513" cy="708025"/>
          </a:xfrm>
          <a:prstGeom prst="rect">
            <a:avLst/>
          </a:prstGeom>
          <a:blipFill dpi="0" rotWithShape="1">
            <a:blip r:embed="rId3" cstate="email"/>
            <a:srcRect/>
            <a:tile tx="0" ty="0" sx="100000" sy="100000" flip="none" algn="tl"/>
          </a:blipFill>
          <a:ln w="9525">
            <a:noFill/>
            <a:miter lim="800000"/>
            <a:headEnd/>
            <a:tailEnd/>
          </a:ln>
        </p:spPr>
        <p:txBody>
          <a:bodyPr>
            <a:spAutoFit/>
          </a:bodyPr>
          <a:lstStyle/>
          <a:p>
            <a:pPr algn="ctr" eaLnBrk="0" hangingPunct="0"/>
            <a:r>
              <a:rPr lang="tr-TR" sz="2000" b="1">
                <a:solidFill>
                  <a:schemeClr val="bg1"/>
                </a:solidFill>
                <a:latin typeface="Times New Roman" pitchFamily="18" charset="0"/>
              </a:rPr>
              <a:t>Stratigraphical Units</a:t>
            </a:r>
          </a:p>
        </p:txBody>
      </p:sp>
      <p:sp>
        <p:nvSpPr>
          <p:cNvPr id="9224" name="AutoShape 8"/>
          <p:cNvSpPr>
            <a:spLocks noChangeArrowheads="1"/>
          </p:cNvSpPr>
          <p:nvPr/>
        </p:nvSpPr>
        <p:spPr bwMode="auto">
          <a:xfrm>
            <a:off x="1908175" y="2276475"/>
            <a:ext cx="358775" cy="433388"/>
          </a:xfrm>
          <a:prstGeom prst="star5">
            <a:avLst/>
          </a:prstGeom>
          <a:solidFill>
            <a:schemeClr val="accent1"/>
          </a:solidFill>
          <a:ln w="9525">
            <a:solidFill>
              <a:schemeClr val="tx1"/>
            </a:solidFill>
            <a:miter lim="800000"/>
            <a:headEnd/>
            <a:tailEnd/>
          </a:ln>
          <a:effectLst/>
        </p:spPr>
        <p:txBody>
          <a:bodyPr wrap="none" anchor="ctr"/>
          <a:lstStyle/>
          <a:p>
            <a:endParaRPr lang="tr-TR"/>
          </a:p>
        </p:txBody>
      </p:sp>
      <p:sp>
        <p:nvSpPr>
          <p:cNvPr id="9225" name="AutoShape 9"/>
          <p:cNvSpPr>
            <a:spLocks noChangeArrowheads="1"/>
          </p:cNvSpPr>
          <p:nvPr/>
        </p:nvSpPr>
        <p:spPr bwMode="auto">
          <a:xfrm>
            <a:off x="2700338" y="2636838"/>
            <a:ext cx="358775" cy="433387"/>
          </a:xfrm>
          <a:prstGeom prst="star5">
            <a:avLst/>
          </a:prstGeom>
          <a:solidFill>
            <a:schemeClr val="accent1"/>
          </a:solidFill>
          <a:ln w="9525">
            <a:solidFill>
              <a:schemeClr val="tx1"/>
            </a:solidFill>
            <a:miter lim="800000"/>
            <a:headEnd/>
            <a:tailEnd/>
          </a:ln>
          <a:effectLst/>
        </p:spPr>
        <p:txBody>
          <a:bodyPr wrap="none" anchor="ctr"/>
          <a:lstStyle/>
          <a:p>
            <a:endParaRPr lang="tr-TR"/>
          </a:p>
        </p:txBody>
      </p:sp>
      <p:sp>
        <p:nvSpPr>
          <p:cNvPr id="9226" name="AutoShape 10"/>
          <p:cNvSpPr>
            <a:spLocks noChangeArrowheads="1"/>
          </p:cNvSpPr>
          <p:nvPr/>
        </p:nvSpPr>
        <p:spPr bwMode="auto">
          <a:xfrm>
            <a:off x="3995738" y="5229225"/>
            <a:ext cx="358775" cy="433388"/>
          </a:xfrm>
          <a:prstGeom prst="star5">
            <a:avLst/>
          </a:prstGeom>
          <a:solidFill>
            <a:schemeClr val="accent1"/>
          </a:solidFill>
          <a:ln w="9525">
            <a:solidFill>
              <a:schemeClr val="tx1"/>
            </a:solidFill>
            <a:miter lim="800000"/>
            <a:headEnd/>
            <a:tailEnd/>
          </a:ln>
          <a:effectLst/>
        </p:spPr>
        <p:txBody>
          <a:bodyPr wrap="none" anchor="ctr"/>
          <a:lstStyle/>
          <a:p>
            <a:endParaRPr lang="tr-TR"/>
          </a:p>
        </p:txBody>
      </p:sp>
      <p:sp>
        <p:nvSpPr>
          <p:cNvPr id="9227" name="AutoShape 11"/>
          <p:cNvSpPr>
            <a:spLocks noChangeArrowheads="1"/>
          </p:cNvSpPr>
          <p:nvPr/>
        </p:nvSpPr>
        <p:spPr bwMode="auto">
          <a:xfrm>
            <a:off x="900113" y="4797425"/>
            <a:ext cx="358775" cy="433388"/>
          </a:xfrm>
          <a:prstGeom prst="star5">
            <a:avLst/>
          </a:prstGeom>
          <a:solidFill>
            <a:schemeClr val="accent1"/>
          </a:solidFill>
          <a:ln w="9525">
            <a:solidFill>
              <a:schemeClr val="tx1"/>
            </a:solidFill>
            <a:miter lim="800000"/>
            <a:headEnd/>
            <a:tailEnd/>
          </a:ln>
          <a:effectLst/>
        </p:spPr>
        <p:txBody>
          <a:bodyPr wrap="none" anchor="ctr"/>
          <a:lstStyle/>
          <a:p>
            <a:endParaRPr lang="tr-TR"/>
          </a:p>
        </p:txBody>
      </p:sp>
      <p:sp>
        <p:nvSpPr>
          <p:cNvPr id="11" name="3 Metin kutusu"/>
          <p:cNvSpPr txBox="1">
            <a:spLocks noChangeArrowheads="1"/>
          </p:cNvSpPr>
          <p:nvPr/>
        </p:nvSpPr>
        <p:spPr bwMode="auto">
          <a:xfrm>
            <a:off x="6767513" y="0"/>
            <a:ext cx="2376487" cy="400110"/>
          </a:xfrm>
          <a:prstGeom prst="rect">
            <a:avLst/>
          </a:prstGeom>
          <a:noFill/>
          <a:ln w="9525">
            <a:noFill/>
            <a:miter lim="800000"/>
            <a:headEnd/>
            <a:tailEnd/>
          </a:ln>
        </p:spPr>
        <p:txBody>
          <a:bodyPr>
            <a:spAutoFit/>
          </a:bodyPr>
          <a:lstStyle/>
          <a:p>
            <a:pPr algn="ctr" eaLnBrk="0" hangingPunct="0"/>
            <a:r>
              <a:rPr lang="tr-TR" sz="1000" i="1" dirty="0"/>
              <a:t>M. Görmüş, </a:t>
            </a:r>
          </a:p>
          <a:p>
            <a:pPr algn="ctr" eaLnBrk="0" hangingPunct="0"/>
            <a:r>
              <a:rPr lang="tr-TR" sz="1000" i="1" dirty="0"/>
              <a:t>Ankara </a:t>
            </a:r>
            <a:r>
              <a:rPr lang="tr-TR" sz="1000" i="1" dirty="0" err="1" smtClean="0"/>
              <a:t>University</a:t>
            </a:r>
            <a:endParaRPr lang="tr-TR" sz="1000"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email"/>
          <a:srcRect/>
          <a:stretch>
            <a:fillRect/>
          </a:stretch>
        </p:blipFill>
        <p:spPr bwMode="auto">
          <a:xfrm>
            <a:off x="250825" y="836613"/>
            <a:ext cx="8713788" cy="5808662"/>
          </a:xfrm>
          <a:prstGeom prst="rect">
            <a:avLst/>
          </a:prstGeom>
          <a:noFill/>
          <a:ln w="9525">
            <a:noFill/>
            <a:miter lim="800000"/>
            <a:headEnd/>
            <a:tailEnd/>
          </a:ln>
        </p:spPr>
      </p:pic>
      <p:sp>
        <p:nvSpPr>
          <p:cNvPr id="3" name="2 Dikdörtgen"/>
          <p:cNvSpPr>
            <a:spLocks noChangeArrowheads="1"/>
          </p:cNvSpPr>
          <p:nvPr/>
        </p:nvSpPr>
        <p:spPr bwMode="auto">
          <a:xfrm>
            <a:off x="0" y="0"/>
            <a:ext cx="9144000" cy="692150"/>
          </a:xfrm>
          <a:prstGeom prst="rect">
            <a:avLst/>
          </a:prstGeom>
          <a:solidFill>
            <a:srgbClr val="FF9900"/>
          </a:solidFill>
          <a:ln w="25400" algn="ctr">
            <a:noFill/>
            <a:miter lim="800000"/>
            <a:headEnd/>
            <a:tailEnd/>
          </a:ln>
        </p:spPr>
        <p:txBody>
          <a:bodyPr anchor="ctr"/>
          <a:lstStyle/>
          <a:p>
            <a:pPr algn="ctr" eaLnBrk="0" fontAlgn="auto" hangingPunct="0">
              <a:spcBef>
                <a:spcPts val="0"/>
              </a:spcBef>
              <a:spcAft>
                <a:spcPts val="0"/>
              </a:spcAft>
              <a:defRPr/>
            </a:pPr>
            <a:endParaRPr lang="tr-TR">
              <a:solidFill>
                <a:schemeClr val="lt1"/>
              </a:solidFill>
              <a:latin typeface="+mn-lt"/>
              <a:cs typeface="+mn-cs"/>
            </a:endParaRPr>
          </a:p>
        </p:txBody>
      </p:sp>
      <p:sp>
        <p:nvSpPr>
          <p:cNvPr id="10244" name="8 Metin kutusu"/>
          <p:cNvSpPr txBox="1">
            <a:spLocks noChangeArrowheads="1"/>
          </p:cNvSpPr>
          <p:nvPr/>
        </p:nvSpPr>
        <p:spPr bwMode="auto">
          <a:xfrm>
            <a:off x="3203575" y="0"/>
            <a:ext cx="2195513" cy="708025"/>
          </a:xfrm>
          <a:prstGeom prst="rect">
            <a:avLst/>
          </a:prstGeom>
          <a:blipFill dpi="0" rotWithShape="1">
            <a:blip r:embed="rId3" cstate="email"/>
            <a:srcRect/>
            <a:tile tx="0" ty="0" sx="100000" sy="100000" flip="none" algn="tl"/>
          </a:blipFill>
          <a:ln w="9525">
            <a:noFill/>
            <a:miter lim="800000"/>
            <a:headEnd/>
            <a:tailEnd/>
          </a:ln>
        </p:spPr>
        <p:txBody>
          <a:bodyPr>
            <a:spAutoFit/>
          </a:bodyPr>
          <a:lstStyle/>
          <a:p>
            <a:pPr algn="ctr" eaLnBrk="0" hangingPunct="0"/>
            <a:r>
              <a:rPr lang="tr-TR" sz="2000" b="1">
                <a:solidFill>
                  <a:schemeClr val="bg1"/>
                </a:solidFill>
                <a:latin typeface="Times New Roman" pitchFamily="18" charset="0"/>
              </a:rPr>
              <a:t>Stratigraphic Units</a:t>
            </a:r>
          </a:p>
        </p:txBody>
      </p:sp>
      <p:sp>
        <p:nvSpPr>
          <p:cNvPr id="10245" name="3 Metin kutusu"/>
          <p:cNvSpPr txBox="1">
            <a:spLocks noChangeArrowheads="1"/>
          </p:cNvSpPr>
          <p:nvPr/>
        </p:nvSpPr>
        <p:spPr bwMode="auto">
          <a:xfrm>
            <a:off x="0" y="0"/>
            <a:ext cx="2195513" cy="400110"/>
          </a:xfrm>
          <a:prstGeom prst="rect">
            <a:avLst/>
          </a:prstGeom>
          <a:noFill/>
          <a:ln w="9525">
            <a:noFill/>
            <a:miter lim="800000"/>
            <a:headEnd/>
            <a:tailEnd/>
          </a:ln>
        </p:spPr>
        <p:txBody>
          <a:bodyPr>
            <a:spAutoFit/>
          </a:bodyPr>
          <a:lstStyle/>
          <a:p>
            <a:pPr algn="ctr" eaLnBrk="0" hangingPunct="0"/>
            <a:r>
              <a:rPr lang="tr-TR" sz="1000" i="1" dirty="0"/>
              <a:t>M. Görmüş, </a:t>
            </a:r>
          </a:p>
          <a:p>
            <a:pPr algn="ctr" eaLnBrk="0" hangingPunct="0"/>
            <a:r>
              <a:rPr lang="tr-TR" sz="1000" i="1" dirty="0"/>
              <a:t>Ankara </a:t>
            </a:r>
            <a:r>
              <a:rPr lang="tr-TR" sz="1000" i="1" dirty="0" err="1"/>
              <a:t>University</a:t>
            </a:r>
            <a:r>
              <a:rPr lang="tr-TR" sz="1000" i="1" dirty="0"/>
              <a:t> </a:t>
            </a:r>
          </a:p>
        </p:txBody>
      </p:sp>
      <p:sp>
        <p:nvSpPr>
          <p:cNvPr id="10246" name="5 Metin kutusu"/>
          <p:cNvSpPr txBox="1">
            <a:spLocks noChangeArrowheads="1"/>
          </p:cNvSpPr>
          <p:nvPr/>
        </p:nvSpPr>
        <p:spPr bwMode="auto">
          <a:xfrm>
            <a:off x="7380288" y="6611938"/>
            <a:ext cx="1584325" cy="246062"/>
          </a:xfrm>
          <a:prstGeom prst="rect">
            <a:avLst/>
          </a:prstGeom>
          <a:noFill/>
          <a:ln w="9525">
            <a:noFill/>
            <a:miter lim="800000"/>
            <a:headEnd/>
            <a:tailEnd/>
          </a:ln>
        </p:spPr>
        <p:txBody>
          <a:bodyPr>
            <a:spAutoFit/>
          </a:bodyPr>
          <a:lstStyle/>
          <a:p>
            <a:r>
              <a:rPr lang="tr-TR" sz="1000"/>
              <a:t>Boggs, 2012</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2" cstate="email"/>
          <a:srcRect/>
          <a:stretch>
            <a:fillRect/>
          </a:stretch>
        </p:blipFill>
        <p:spPr bwMode="auto">
          <a:xfrm>
            <a:off x="395288" y="2133600"/>
            <a:ext cx="8561387" cy="2828925"/>
          </a:xfrm>
          <a:prstGeom prst="rect">
            <a:avLst/>
          </a:prstGeom>
          <a:noFill/>
          <a:ln w="9525">
            <a:noFill/>
            <a:miter lim="800000"/>
            <a:headEnd/>
            <a:tailEnd/>
          </a:ln>
        </p:spPr>
      </p:pic>
      <p:sp>
        <p:nvSpPr>
          <p:cNvPr id="3" name="2 Dikdörtgen"/>
          <p:cNvSpPr>
            <a:spLocks noChangeArrowheads="1"/>
          </p:cNvSpPr>
          <p:nvPr/>
        </p:nvSpPr>
        <p:spPr bwMode="auto">
          <a:xfrm>
            <a:off x="0" y="0"/>
            <a:ext cx="9144000" cy="765175"/>
          </a:xfrm>
          <a:prstGeom prst="rect">
            <a:avLst/>
          </a:prstGeom>
          <a:solidFill>
            <a:schemeClr val="accent2"/>
          </a:solidFill>
          <a:ln w="25400" algn="ctr">
            <a:noFill/>
            <a:miter lim="800000"/>
            <a:headEnd/>
            <a:tailEnd/>
          </a:ln>
        </p:spPr>
        <p:txBody>
          <a:bodyPr anchor="ctr"/>
          <a:lstStyle/>
          <a:p>
            <a:pPr algn="ctr" eaLnBrk="0" fontAlgn="auto" hangingPunct="0">
              <a:spcBef>
                <a:spcPts val="0"/>
              </a:spcBef>
              <a:spcAft>
                <a:spcPts val="0"/>
              </a:spcAft>
              <a:defRPr/>
            </a:pPr>
            <a:endParaRPr lang="tr-TR">
              <a:solidFill>
                <a:schemeClr val="lt1"/>
              </a:solidFill>
              <a:latin typeface="+mn-lt"/>
              <a:cs typeface="+mn-cs"/>
            </a:endParaRPr>
          </a:p>
        </p:txBody>
      </p:sp>
      <p:sp>
        <p:nvSpPr>
          <p:cNvPr id="11268" name="8 Metin kutusu"/>
          <p:cNvSpPr txBox="1">
            <a:spLocks noChangeArrowheads="1"/>
          </p:cNvSpPr>
          <p:nvPr/>
        </p:nvSpPr>
        <p:spPr bwMode="auto">
          <a:xfrm>
            <a:off x="3708400" y="0"/>
            <a:ext cx="2411413" cy="708025"/>
          </a:xfrm>
          <a:prstGeom prst="rect">
            <a:avLst/>
          </a:prstGeom>
          <a:blipFill dpi="0" rotWithShape="1">
            <a:blip r:embed="rId3" cstate="email"/>
            <a:srcRect/>
            <a:tile tx="0" ty="0" sx="100000" sy="100000" flip="none" algn="tl"/>
          </a:blipFill>
          <a:ln w="9525">
            <a:noFill/>
            <a:miter lim="800000"/>
            <a:headEnd/>
            <a:tailEnd/>
          </a:ln>
        </p:spPr>
        <p:txBody>
          <a:bodyPr>
            <a:spAutoFit/>
          </a:bodyPr>
          <a:lstStyle/>
          <a:p>
            <a:pPr algn="ctr" eaLnBrk="0" hangingPunct="0"/>
            <a:r>
              <a:rPr lang="tr-TR" sz="2000" b="1">
                <a:solidFill>
                  <a:schemeClr val="bg1"/>
                </a:solidFill>
                <a:latin typeface="Times New Roman" pitchFamily="18" charset="0"/>
              </a:rPr>
              <a:t>Lithostratigraphic Units</a:t>
            </a:r>
          </a:p>
        </p:txBody>
      </p:sp>
      <p:sp>
        <p:nvSpPr>
          <p:cNvPr id="11269" name="3 Metin kutusu"/>
          <p:cNvSpPr txBox="1">
            <a:spLocks noChangeArrowheads="1"/>
          </p:cNvSpPr>
          <p:nvPr/>
        </p:nvSpPr>
        <p:spPr bwMode="auto">
          <a:xfrm>
            <a:off x="0" y="0"/>
            <a:ext cx="2195513" cy="400110"/>
          </a:xfrm>
          <a:prstGeom prst="rect">
            <a:avLst/>
          </a:prstGeom>
          <a:noFill/>
          <a:ln w="9525">
            <a:noFill/>
            <a:miter lim="800000"/>
            <a:headEnd/>
            <a:tailEnd/>
          </a:ln>
        </p:spPr>
        <p:txBody>
          <a:bodyPr>
            <a:spAutoFit/>
          </a:bodyPr>
          <a:lstStyle/>
          <a:p>
            <a:pPr algn="ctr" eaLnBrk="0" hangingPunct="0"/>
            <a:r>
              <a:rPr lang="tr-TR" sz="1000" i="1" dirty="0"/>
              <a:t>M. Görmüş, </a:t>
            </a:r>
          </a:p>
          <a:p>
            <a:pPr algn="ctr" eaLnBrk="0" hangingPunct="0"/>
            <a:r>
              <a:rPr lang="tr-TR" sz="1000" i="1" dirty="0"/>
              <a:t>Ankara </a:t>
            </a:r>
            <a:r>
              <a:rPr lang="tr-TR" sz="1000" i="1" dirty="0" err="1"/>
              <a:t>University</a:t>
            </a:r>
            <a:r>
              <a:rPr lang="tr-TR" sz="1000" i="1" dirty="0"/>
              <a:t> </a:t>
            </a:r>
          </a:p>
        </p:txBody>
      </p:sp>
      <p:sp>
        <p:nvSpPr>
          <p:cNvPr id="11270" name="5 Metin kutusu"/>
          <p:cNvSpPr txBox="1">
            <a:spLocks noChangeArrowheads="1"/>
          </p:cNvSpPr>
          <p:nvPr/>
        </p:nvSpPr>
        <p:spPr bwMode="auto">
          <a:xfrm>
            <a:off x="6443663" y="6453188"/>
            <a:ext cx="2520950" cy="400050"/>
          </a:xfrm>
          <a:prstGeom prst="rect">
            <a:avLst/>
          </a:prstGeom>
          <a:noFill/>
          <a:ln w="9525">
            <a:noFill/>
            <a:miter lim="800000"/>
            <a:headEnd/>
            <a:tailEnd/>
          </a:ln>
        </p:spPr>
        <p:txBody>
          <a:bodyPr>
            <a:spAutoFit/>
          </a:bodyPr>
          <a:lstStyle/>
          <a:p>
            <a:r>
              <a:rPr lang="tr-TR" sz="1000"/>
              <a:t>North American Stratigraphic Code, 1983</a:t>
            </a:r>
          </a:p>
          <a:p>
            <a:r>
              <a:rPr lang="tr-TR" sz="1000"/>
              <a:t>Boggs, 2012</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a:spLocks noChangeArrowheads="1"/>
          </p:cNvSpPr>
          <p:nvPr/>
        </p:nvSpPr>
        <p:spPr bwMode="auto">
          <a:xfrm>
            <a:off x="0" y="0"/>
            <a:ext cx="9144000" cy="765175"/>
          </a:xfrm>
          <a:prstGeom prst="rect">
            <a:avLst/>
          </a:prstGeom>
          <a:solidFill>
            <a:schemeClr val="accent2"/>
          </a:solidFill>
          <a:ln w="25400" algn="ctr">
            <a:noFill/>
            <a:miter lim="800000"/>
            <a:headEnd/>
            <a:tailEnd/>
          </a:ln>
        </p:spPr>
        <p:txBody>
          <a:bodyPr anchor="ctr"/>
          <a:lstStyle/>
          <a:p>
            <a:pPr algn="ctr" eaLnBrk="0" fontAlgn="auto" hangingPunct="0">
              <a:spcBef>
                <a:spcPts val="0"/>
              </a:spcBef>
              <a:spcAft>
                <a:spcPts val="0"/>
              </a:spcAft>
              <a:defRPr/>
            </a:pPr>
            <a:endParaRPr lang="tr-TR">
              <a:solidFill>
                <a:schemeClr val="lt1"/>
              </a:solidFill>
              <a:latin typeface="+mn-lt"/>
              <a:cs typeface="+mn-cs"/>
            </a:endParaRPr>
          </a:p>
        </p:txBody>
      </p:sp>
      <p:sp>
        <p:nvSpPr>
          <p:cNvPr id="12291" name="8 Metin kutusu"/>
          <p:cNvSpPr txBox="1">
            <a:spLocks noChangeArrowheads="1"/>
          </p:cNvSpPr>
          <p:nvPr/>
        </p:nvSpPr>
        <p:spPr bwMode="auto">
          <a:xfrm>
            <a:off x="3708400" y="0"/>
            <a:ext cx="2411413" cy="708025"/>
          </a:xfrm>
          <a:prstGeom prst="rect">
            <a:avLst/>
          </a:prstGeom>
          <a:blipFill dpi="0" rotWithShape="1">
            <a:blip r:embed="rId2" cstate="email"/>
            <a:srcRect/>
            <a:tile tx="0" ty="0" sx="100000" sy="100000" flip="none" algn="tl"/>
          </a:blipFill>
          <a:ln w="9525">
            <a:noFill/>
            <a:miter lim="800000"/>
            <a:headEnd/>
            <a:tailEnd/>
          </a:ln>
        </p:spPr>
        <p:txBody>
          <a:bodyPr>
            <a:spAutoFit/>
          </a:bodyPr>
          <a:lstStyle/>
          <a:p>
            <a:pPr algn="ctr" eaLnBrk="0" hangingPunct="0"/>
            <a:r>
              <a:rPr lang="tr-TR" sz="2000" b="1">
                <a:solidFill>
                  <a:schemeClr val="bg1"/>
                </a:solidFill>
                <a:latin typeface="Times New Roman" pitchFamily="18" charset="0"/>
              </a:rPr>
              <a:t>Lithostratigraphic Units</a:t>
            </a:r>
          </a:p>
        </p:txBody>
      </p:sp>
      <p:sp>
        <p:nvSpPr>
          <p:cNvPr id="12292" name="3 Metin kutusu"/>
          <p:cNvSpPr txBox="1">
            <a:spLocks noChangeArrowheads="1"/>
          </p:cNvSpPr>
          <p:nvPr/>
        </p:nvSpPr>
        <p:spPr bwMode="auto">
          <a:xfrm>
            <a:off x="0" y="0"/>
            <a:ext cx="2195513" cy="400110"/>
          </a:xfrm>
          <a:prstGeom prst="rect">
            <a:avLst/>
          </a:prstGeom>
          <a:noFill/>
          <a:ln w="9525">
            <a:noFill/>
            <a:miter lim="800000"/>
            <a:headEnd/>
            <a:tailEnd/>
          </a:ln>
        </p:spPr>
        <p:txBody>
          <a:bodyPr>
            <a:spAutoFit/>
          </a:bodyPr>
          <a:lstStyle/>
          <a:p>
            <a:pPr algn="ctr" eaLnBrk="0" hangingPunct="0"/>
            <a:r>
              <a:rPr lang="tr-TR" sz="1000" i="1" dirty="0"/>
              <a:t>M. Görmüş, </a:t>
            </a:r>
          </a:p>
          <a:p>
            <a:pPr algn="ctr" eaLnBrk="0" hangingPunct="0"/>
            <a:r>
              <a:rPr lang="tr-TR" sz="1000" i="1" dirty="0"/>
              <a:t>Ankara </a:t>
            </a:r>
            <a:r>
              <a:rPr lang="tr-TR" sz="1000" i="1" dirty="0" err="1"/>
              <a:t>University</a:t>
            </a:r>
            <a:r>
              <a:rPr lang="tr-TR" sz="1000" i="1" dirty="0"/>
              <a:t> </a:t>
            </a:r>
          </a:p>
        </p:txBody>
      </p:sp>
      <p:pic>
        <p:nvPicPr>
          <p:cNvPr id="12293" name="Picture 2"/>
          <p:cNvPicPr>
            <a:picLocks noChangeAspect="1" noChangeArrowheads="1"/>
          </p:cNvPicPr>
          <p:nvPr/>
        </p:nvPicPr>
        <p:blipFill>
          <a:blip r:embed="rId3" cstate="email"/>
          <a:srcRect/>
          <a:stretch>
            <a:fillRect/>
          </a:stretch>
        </p:blipFill>
        <p:spPr bwMode="auto">
          <a:xfrm>
            <a:off x="57150" y="1628775"/>
            <a:ext cx="9086850" cy="2447925"/>
          </a:xfrm>
          <a:prstGeom prst="rect">
            <a:avLst/>
          </a:prstGeom>
          <a:noFill/>
          <a:ln w="9525">
            <a:noFill/>
            <a:miter lim="800000"/>
            <a:headEnd/>
            <a:tailEnd/>
          </a:ln>
        </p:spPr>
      </p:pic>
      <p:sp>
        <p:nvSpPr>
          <p:cNvPr id="12294" name="7 Metin kutusu"/>
          <p:cNvSpPr txBox="1">
            <a:spLocks noChangeArrowheads="1"/>
          </p:cNvSpPr>
          <p:nvPr/>
        </p:nvSpPr>
        <p:spPr bwMode="auto">
          <a:xfrm>
            <a:off x="7559675" y="1341438"/>
            <a:ext cx="1584325" cy="246062"/>
          </a:xfrm>
          <a:prstGeom prst="rect">
            <a:avLst/>
          </a:prstGeom>
          <a:noFill/>
          <a:ln w="9525">
            <a:noFill/>
            <a:miter lim="800000"/>
            <a:headEnd/>
            <a:tailEnd/>
          </a:ln>
        </p:spPr>
        <p:txBody>
          <a:bodyPr>
            <a:spAutoFit/>
          </a:bodyPr>
          <a:lstStyle/>
          <a:p>
            <a:r>
              <a:rPr lang="tr-TR" sz="1000"/>
              <a:t>Boggs, 2012</a:t>
            </a:r>
          </a:p>
        </p:txBody>
      </p:sp>
      <p:sp>
        <p:nvSpPr>
          <p:cNvPr id="12295" name="8 Metin kutusu"/>
          <p:cNvSpPr txBox="1">
            <a:spLocks noChangeArrowheads="1"/>
          </p:cNvSpPr>
          <p:nvPr/>
        </p:nvSpPr>
        <p:spPr bwMode="auto">
          <a:xfrm>
            <a:off x="1835150" y="4221163"/>
            <a:ext cx="6192838" cy="2032000"/>
          </a:xfrm>
          <a:prstGeom prst="rect">
            <a:avLst/>
          </a:prstGeom>
          <a:noFill/>
          <a:ln w="9525">
            <a:noFill/>
            <a:miter lim="800000"/>
            <a:headEnd/>
            <a:tailEnd/>
          </a:ln>
        </p:spPr>
        <p:txBody>
          <a:bodyPr>
            <a:spAutoFit/>
          </a:bodyPr>
          <a:lstStyle/>
          <a:p>
            <a:r>
              <a:rPr lang="tr-TR"/>
              <a:t>Boundaries of lithostratigraphical units are mainly based on the folowings;</a:t>
            </a:r>
          </a:p>
          <a:p>
            <a:endParaRPr lang="tr-TR"/>
          </a:p>
          <a:p>
            <a:r>
              <a:rPr lang="tr-TR"/>
              <a:t>- Elevation characteristics, geomorphological view</a:t>
            </a:r>
          </a:p>
          <a:p>
            <a:r>
              <a:rPr lang="tr-TR"/>
              <a:t>- Natural colour</a:t>
            </a:r>
          </a:p>
          <a:p>
            <a:r>
              <a:rPr lang="tr-TR"/>
              <a:t>- Dreinage system (valley patterns)</a:t>
            </a:r>
          </a:p>
          <a:p>
            <a:r>
              <a:rPr lang="tr-TR"/>
              <a:t>- Plant Cover (vegatation)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627313" y="260350"/>
            <a:ext cx="6192837" cy="6203950"/>
          </a:xfrm>
          <a:prstGeom prst="rect">
            <a:avLst/>
          </a:prstGeom>
          <a:noFill/>
          <a:ln w="9525">
            <a:noFill/>
            <a:miter lim="800000"/>
            <a:headEnd/>
            <a:tailEnd/>
          </a:ln>
        </p:spPr>
        <p:txBody>
          <a:bodyPr>
            <a:spAutoFit/>
          </a:bodyPr>
          <a:lstStyle/>
          <a:p>
            <a:pPr>
              <a:spcBef>
                <a:spcPct val="50000"/>
              </a:spcBef>
              <a:defRPr/>
            </a:pPr>
            <a:r>
              <a:rPr lang="tr-TR" sz="1600" b="1" dirty="0" err="1">
                <a:solidFill>
                  <a:schemeClr val="tx2">
                    <a:lumMod val="50000"/>
                  </a:schemeClr>
                </a:solidFill>
                <a:latin typeface="Arial" charset="0"/>
              </a:rPr>
              <a:t>Litostratigrafi</a:t>
            </a:r>
            <a:r>
              <a:rPr lang="tr-TR" sz="1600" b="1" dirty="0">
                <a:solidFill>
                  <a:schemeClr val="tx2">
                    <a:lumMod val="50000"/>
                  </a:schemeClr>
                </a:solidFill>
                <a:latin typeface="Arial" charset="0"/>
              </a:rPr>
              <a:t>, katmanların litolojik özelliklerine dayanılarak </a:t>
            </a:r>
            <a:r>
              <a:rPr lang="tr-TR" sz="1600" b="1" dirty="0" err="1">
                <a:solidFill>
                  <a:schemeClr val="tx2">
                    <a:lumMod val="50000"/>
                  </a:schemeClr>
                </a:solidFill>
                <a:latin typeface="Arial" charset="0"/>
              </a:rPr>
              <a:t>ayırtlanan</a:t>
            </a:r>
            <a:r>
              <a:rPr lang="tr-TR" sz="1600" b="1" dirty="0">
                <a:solidFill>
                  <a:schemeClr val="tx2">
                    <a:lumMod val="50000"/>
                  </a:schemeClr>
                </a:solidFill>
                <a:latin typeface="Arial" charset="0"/>
              </a:rPr>
              <a:t> </a:t>
            </a:r>
            <a:r>
              <a:rPr lang="tr-TR" sz="1600" b="1" dirty="0" err="1">
                <a:solidFill>
                  <a:schemeClr val="tx2">
                    <a:lumMod val="50000"/>
                  </a:schemeClr>
                </a:solidFill>
                <a:latin typeface="Arial" charset="0"/>
              </a:rPr>
              <a:t>sedimanter</a:t>
            </a:r>
            <a:r>
              <a:rPr lang="tr-TR" sz="1600" b="1" dirty="0">
                <a:solidFill>
                  <a:schemeClr val="tx2">
                    <a:lumMod val="50000"/>
                  </a:schemeClr>
                </a:solidFill>
                <a:latin typeface="Arial" charset="0"/>
              </a:rPr>
              <a:t>, </a:t>
            </a:r>
            <a:r>
              <a:rPr lang="tr-TR" sz="1600" b="1" dirty="0" err="1">
                <a:solidFill>
                  <a:schemeClr val="tx2">
                    <a:lumMod val="50000"/>
                  </a:schemeClr>
                </a:solidFill>
                <a:latin typeface="Arial" charset="0"/>
              </a:rPr>
              <a:t>volkano</a:t>
            </a:r>
            <a:r>
              <a:rPr lang="tr-TR" sz="1600" b="1" dirty="0">
                <a:solidFill>
                  <a:schemeClr val="tx2">
                    <a:lumMod val="50000"/>
                  </a:schemeClr>
                </a:solidFill>
                <a:latin typeface="Arial" charset="0"/>
              </a:rPr>
              <a:t>-</a:t>
            </a:r>
            <a:r>
              <a:rPr lang="tr-TR" sz="1600" b="1" dirty="0" err="1">
                <a:solidFill>
                  <a:schemeClr val="tx2">
                    <a:lumMod val="50000"/>
                  </a:schemeClr>
                </a:solidFill>
                <a:latin typeface="Arial" charset="0"/>
              </a:rPr>
              <a:t>klastik</a:t>
            </a:r>
            <a:r>
              <a:rPr lang="tr-TR" sz="1600" b="1" dirty="0">
                <a:solidFill>
                  <a:schemeClr val="tx2">
                    <a:lumMod val="50000"/>
                  </a:schemeClr>
                </a:solidFill>
                <a:latin typeface="Arial" charset="0"/>
              </a:rPr>
              <a:t> ve meta-</a:t>
            </a:r>
            <a:r>
              <a:rPr lang="tr-TR" sz="1600" b="1" dirty="0" err="1">
                <a:solidFill>
                  <a:schemeClr val="tx2">
                    <a:lumMod val="50000"/>
                  </a:schemeClr>
                </a:solidFill>
                <a:latin typeface="Arial" charset="0"/>
              </a:rPr>
              <a:t>sedimanter</a:t>
            </a:r>
            <a:r>
              <a:rPr lang="tr-TR" sz="1600" b="1" dirty="0">
                <a:solidFill>
                  <a:schemeClr val="tx2">
                    <a:lumMod val="50000"/>
                  </a:schemeClr>
                </a:solidFill>
                <a:latin typeface="Arial" charset="0"/>
              </a:rPr>
              <a:t> kayaç kütleleri ile ilgili çalışılmadır.</a:t>
            </a:r>
          </a:p>
          <a:p>
            <a:pPr>
              <a:spcBef>
                <a:spcPct val="50000"/>
              </a:spcBef>
              <a:defRPr/>
            </a:pPr>
            <a:r>
              <a:rPr lang="tr-TR" sz="1600" b="1" dirty="0">
                <a:latin typeface="Arial" charset="0"/>
              </a:rPr>
              <a:t>Bu birimler genellikle istiflenme kurallarına uyar </a:t>
            </a:r>
          </a:p>
          <a:p>
            <a:pPr>
              <a:spcBef>
                <a:spcPct val="50000"/>
              </a:spcBef>
              <a:defRPr/>
            </a:pPr>
            <a:r>
              <a:rPr lang="tr-TR" sz="1600" b="1" dirty="0" err="1">
                <a:solidFill>
                  <a:schemeClr val="tx2">
                    <a:lumMod val="50000"/>
                  </a:schemeClr>
                </a:solidFill>
                <a:latin typeface="Arial" charset="0"/>
              </a:rPr>
              <a:t>Litostratigrafik</a:t>
            </a:r>
            <a:r>
              <a:rPr lang="tr-TR" sz="1600" b="1" dirty="0">
                <a:solidFill>
                  <a:schemeClr val="tx2">
                    <a:lumMod val="50000"/>
                  </a:schemeClr>
                </a:solidFill>
                <a:latin typeface="Arial" charset="0"/>
              </a:rPr>
              <a:t> birimler </a:t>
            </a:r>
            <a:r>
              <a:rPr lang="tr-TR" sz="1600" b="1" dirty="0" err="1">
                <a:solidFill>
                  <a:schemeClr val="tx2">
                    <a:lumMod val="50000"/>
                  </a:schemeClr>
                </a:solidFill>
                <a:latin typeface="Arial" charset="0"/>
              </a:rPr>
              <a:t>petroğrafi</a:t>
            </a:r>
            <a:r>
              <a:rPr lang="tr-TR" sz="1600" b="1" dirty="0">
                <a:solidFill>
                  <a:schemeClr val="tx2">
                    <a:lumMod val="50000"/>
                  </a:schemeClr>
                </a:solidFill>
                <a:latin typeface="Arial" charset="0"/>
              </a:rPr>
              <a:t>, mineraloji, jeokimya ve paleontolojiyle yakından ilişkilidir. </a:t>
            </a:r>
          </a:p>
          <a:p>
            <a:pPr>
              <a:spcBef>
                <a:spcPct val="50000"/>
              </a:spcBef>
              <a:defRPr/>
            </a:pPr>
            <a:r>
              <a:rPr lang="tr-TR" sz="1600" b="1" dirty="0" err="1">
                <a:latin typeface="Arial" charset="0"/>
              </a:rPr>
              <a:t>Litostratigrafi</a:t>
            </a:r>
            <a:r>
              <a:rPr lang="tr-TR" sz="1600" b="1" dirty="0">
                <a:latin typeface="Arial" charset="0"/>
              </a:rPr>
              <a:t> terimleri paleontolojik terimlere dayandırılarak tanımlanamaz ve zaman kavramından tamamen bağımsızdır.</a:t>
            </a:r>
          </a:p>
          <a:p>
            <a:pPr>
              <a:spcBef>
                <a:spcPct val="50000"/>
              </a:spcBef>
              <a:defRPr/>
            </a:pPr>
            <a:r>
              <a:rPr lang="tr-TR" sz="1600" b="1" dirty="0">
                <a:solidFill>
                  <a:schemeClr val="tx2">
                    <a:lumMod val="90000"/>
                  </a:schemeClr>
                </a:solidFill>
                <a:latin typeface="Arial" charset="0"/>
              </a:rPr>
              <a:t>Bir </a:t>
            </a:r>
            <a:r>
              <a:rPr lang="tr-TR" sz="1600" b="1" dirty="0" err="1">
                <a:solidFill>
                  <a:schemeClr val="tx2">
                    <a:lumMod val="90000"/>
                  </a:schemeClr>
                </a:solidFill>
                <a:latin typeface="Arial" charset="0"/>
              </a:rPr>
              <a:t>litostratiğrafi</a:t>
            </a:r>
            <a:r>
              <a:rPr lang="tr-TR" sz="1600" b="1" dirty="0">
                <a:solidFill>
                  <a:schemeClr val="tx2">
                    <a:lumMod val="90000"/>
                  </a:schemeClr>
                </a:solidFill>
                <a:latin typeface="Arial" charset="0"/>
              </a:rPr>
              <a:t> birimi, bir ya da daha fazla litoloji tipinden oluşmuş, kendi içinde bir bütünlük gösteren ve komşu birimlerden fiziksel özellikleriyle ayrılan bir kaya birimidir. </a:t>
            </a:r>
          </a:p>
          <a:p>
            <a:pPr>
              <a:spcBef>
                <a:spcPct val="50000"/>
              </a:spcBef>
              <a:defRPr/>
            </a:pPr>
            <a:r>
              <a:rPr lang="tr-TR" sz="1600" b="1" dirty="0">
                <a:solidFill>
                  <a:schemeClr val="tx1">
                    <a:lumMod val="95000"/>
                  </a:schemeClr>
                </a:solidFill>
                <a:latin typeface="Arial" charset="0"/>
              </a:rPr>
              <a:t>Bir litoloji biriminin alt, üst ve yanal sınırları ENGEBE, RENK, VADİ SİSTEMİ, BİTKİ ÖRTÜSÜ gibi fiziksel özelliklerindeki değişmesi esas alınır.</a:t>
            </a:r>
          </a:p>
          <a:p>
            <a:pPr>
              <a:defRPr/>
            </a:pPr>
            <a:endParaRPr lang="tr-TR" sz="1600" dirty="0">
              <a:latin typeface="Arial" charset="0"/>
            </a:endParaRPr>
          </a:p>
          <a:p>
            <a:pPr>
              <a:defRPr/>
            </a:pPr>
            <a:r>
              <a:rPr lang="tr-TR" sz="1600" b="1" dirty="0">
                <a:solidFill>
                  <a:schemeClr val="tx2">
                    <a:lumMod val="90000"/>
                  </a:schemeClr>
                </a:solidFill>
                <a:latin typeface="Arial" charset="0"/>
              </a:rPr>
              <a:t>Bu değişmenin sahada görülebilmesi ve izlenebilmesi gereklidir. Sınırların dereceli geçişli olması halinde, birimleri </a:t>
            </a:r>
            <a:r>
              <a:rPr lang="tr-TR" sz="1600" b="1" dirty="0" err="1">
                <a:solidFill>
                  <a:schemeClr val="tx2">
                    <a:lumMod val="90000"/>
                  </a:schemeClr>
                </a:solidFill>
                <a:latin typeface="Arial" charset="0"/>
              </a:rPr>
              <a:t>ayırtlayan</a:t>
            </a:r>
            <a:r>
              <a:rPr lang="tr-TR" sz="1600" b="1" dirty="0">
                <a:solidFill>
                  <a:schemeClr val="tx2">
                    <a:lumMod val="90000"/>
                  </a:schemeClr>
                </a:solidFill>
                <a:latin typeface="Arial" charset="0"/>
              </a:rPr>
              <a:t> sınır çizgisi uygun ve pratik bir yerden geçirilir.</a:t>
            </a:r>
          </a:p>
          <a:p>
            <a:pPr>
              <a:spcBef>
                <a:spcPct val="50000"/>
              </a:spcBef>
              <a:defRPr/>
            </a:pPr>
            <a:r>
              <a:rPr lang="tr-TR" sz="1600" b="1" dirty="0">
                <a:latin typeface="Arial" charset="0"/>
              </a:rPr>
              <a:t>Dolayısıyla, </a:t>
            </a:r>
            <a:r>
              <a:rPr lang="tr-TR" sz="1600" b="1" dirty="0" err="1">
                <a:latin typeface="Arial" charset="0"/>
              </a:rPr>
              <a:t>litostratigrafi</a:t>
            </a:r>
            <a:r>
              <a:rPr lang="tr-TR" sz="1600" b="1" dirty="0">
                <a:latin typeface="Arial" charset="0"/>
              </a:rPr>
              <a:t> birimlerin tanımları kolayca ulaşılabilen </a:t>
            </a:r>
            <a:r>
              <a:rPr lang="tr-TR" sz="1600" b="1" dirty="0" err="1">
                <a:latin typeface="Arial" charset="0"/>
              </a:rPr>
              <a:t>stratotip</a:t>
            </a:r>
            <a:r>
              <a:rPr lang="tr-TR" sz="1600" b="1" dirty="0">
                <a:latin typeface="Arial" charset="0"/>
              </a:rPr>
              <a:t> ya da tip kesite dayandırılır. </a:t>
            </a:r>
          </a:p>
          <a:p>
            <a:pPr>
              <a:defRPr/>
            </a:pPr>
            <a:endParaRPr lang="tr-TR" sz="1600" dirty="0">
              <a:latin typeface="Arial" charset="0"/>
            </a:endParaRPr>
          </a:p>
          <a:p>
            <a:pPr>
              <a:defRPr/>
            </a:pPr>
            <a:endParaRPr lang="tr-TR" sz="1600" dirty="0">
              <a:latin typeface="Arial" charset="0"/>
            </a:endParaRPr>
          </a:p>
        </p:txBody>
      </p:sp>
      <p:sp>
        <p:nvSpPr>
          <p:cNvPr id="4" name="3 Dikdörtgen"/>
          <p:cNvSpPr>
            <a:spLocks noChangeArrowheads="1"/>
          </p:cNvSpPr>
          <p:nvPr/>
        </p:nvSpPr>
        <p:spPr bwMode="auto">
          <a:xfrm>
            <a:off x="0" y="0"/>
            <a:ext cx="2411413" cy="6858000"/>
          </a:xfrm>
          <a:prstGeom prst="rect">
            <a:avLst/>
          </a:prstGeom>
          <a:solidFill>
            <a:schemeClr val="accent2"/>
          </a:solidFill>
          <a:ln w="25400" algn="ctr">
            <a:noFill/>
            <a:miter lim="800000"/>
            <a:headEnd/>
            <a:tailEnd/>
          </a:ln>
        </p:spPr>
        <p:txBody>
          <a:bodyPr anchor="ctr"/>
          <a:lstStyle/>
          <a:p>
            <a:pPr algn="ctr" eaLnBrk="0" fontAlgn="auto" hangingPunct="0">
              <a:spcBef>
                <a:spcPts val="0"/>
              </a:spcBef>
              <a:spcAft>
                <a:spcPts val="0"/>
              </a:spcAft>
              <a:defRPr/>
            </a:pPr>
            <a:endParaRPr lang="tr-TR">
              <a:solidFill>
                <a:schemeClr val="lt1"/>
              </a:solidFill>
              <a:latin typeface="+mn-lt"/>
              <a:cs typeface="+mn-cs"/>
            </a:endParaRPr>
          </a:p>
        </p:txBody>
      </p:sp>
      <p:sp>
        <p:nvSpPr>
          <p:cNvPr id="13316" name="8 Metin kutusu"/>
          <p:cNvSpPr txBox="1">
            <a:spLocks noChangeArrowheads="1"/>
          </p:cNvSpPr>
          <p:nvPr/>
        </p:nvSpPr>
        <p:spPr bwMode="auto">
          <a:xfrm>
            <a:off x="0" y="2852738"/>
            <a:ext cx="2411413" cy="708025"/>
          </a:xfrm>
          <a:prstGeom prst="rect">
            <a:avLst/>
          </a:prstGeom>
          <a:blipFill dpi="0" rotWithShape="1">
            <a:blip r:embed="rId2" cstate="email"/>
            <a:srcRect/>
            <a:tile tx="0" ty="0" sx="100000" sy="100000" flip="none" algn="tl"/>
          </a:blipFill>
          <a:ln w="9525">
            <a:noFill/>
            <a:miter lim="800000"/>
            <a:headEnd/>
            <a:tailEnd/>
          </a:ln>
        </p:spPr>
        <p:txBody>
          <a:bodyPr>
            <a:spAutoFit/>
          </a:bodyPr>
          <a:lstStyle/>
          <a:p>
            <a:pPr algn="ctr" eaLnBrk="0" hangingPunct="0"/>
            <a:r>
              <a:rPr lang="tr-TR" sz="2000" b="1">
                <a:solidFill>
                  <a:schemeClr val="bg1"/>
                </a:solidFill>
                <a:latin typeface="Times New Roman" pitchFamily="18" charset="0"/>
              </a:rPr>
              <a:t>Lithostratigraphic Units</a:t>
            </a:r>
          </a:p>
        </p:txBody>
      </p:sp>
      <p:sp>
        <p:nvSpPr>
          <p:cNvPr id="13317" name="3 Metin kutusu"/>
          <p:cNvSpPr txBox="1">
            <a:spLocks noChangeArrowheads="1"/>
          </p:cNvSpPr>
          <p:nvPr/>
        </p:nvSpPr>
        <p:spPr bwMode="auto">
          <a:xfrm>
            <a:off x="0" y="0"/>
            <a:ext cx="2195513" cy="554038"/>
          </a:xfrm>
          <a:prstGeom prst="rect">
            <a:avLst/>
          </a:prstGeom>
          <a:noFill/>
          <a:ln w="9525">
            <a:noFill/>
            <a:miter lim="800000"/>
            <a:headEnd/>
            <a:tailEnd/>
          </a:ln>
        </p:spPr>
        <p:txBody>
          <a:bodyPr>
            <a:spAutoFit/>
          </a:bodyPr>
          <a:lstStyle/>
          <a:p>
            <a:pPr algn="ctr" eaLnBrk="0" hangingPunct="0"/>
            <a:r>
              <a:rPr lang="tr-TR" sz="1000" i="1"/>
              <a:t>M. Görmüş, </a:t>
            </a:r>
          </a:p>
          <a:p>
            <a:pPr algn="ctr" eaLnBrk="0" hangingPunct="0"/>
            <a:r>
              <a:rPr lang="tr-TR" sz="1000" i="1"/>
              <a:t>Ankara University </a:t>
            </a:r>
          </a:p>
          <a:p>
            <a:pPr algn="ctr" eaLnBrk="0" hangingPunct="0"/>
            <a:r>
              <a:rPr lang="tr-TR" sz="1000" i="1">
                <a:latin typeface="Arial" charset="0"/>
              </a:rPr>
              <a:t>30 March 2013</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Çatlak">
  <a:themeElements>
    <a:clrScheme name="Çatlak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Çatlak">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Çatlak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Çatlak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Çatlak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Çatlak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Çatlak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Çatlak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Çatlak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Çatlak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Çatlak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Slit</Template>
  <TotalTime>4497</TotalTime>
  <Words>1206</Words>
  <Application>Microsoft Office PowerPoint</Application>
  <PresentationFormat>Ekran Gösterisi (4:3)</PresentationFormat>
  <Paragraphs>218</Paragraphs>
  <Slides>30</Slides>
  <Notes>1</Notes>
  <HiddenSlides>0</HiddenSlides>
  <MMClips>0</MMClips>
  <ScaleCrop>false</ScaleCrop>
  <HeadingPairs>
    <vt:vector size="4" baseType="variant">
      <vt:variant>
        <vt:lpstr>Tema</vt:lpstr>
      </vt:variant>
      <vt:variant>
        <vt:i4>1</vt:i4>
      </vt:variant>
      <vt:variant>
        <vt:lpstr>Slayt Başlıkları</vt:lpstr>
      </vt:variant>
      <vt:variant>
        <vt:i4>30</vt:i4>
      </vt:variant>
    </vt:vector>
  </HeadingPairs>
  <TitlesOfParts>
    <vt:vector size="31" baseType="lpstr">
      <vt:lpstr>Çatlak</vt:lpstr>
      <vt:lpstr>Field Geology</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ankara1</dc:creator>
  <cp:lastModifiedBy>ankara1</cp:lastModifiedBy>
  <cp:revision>370</cp:revision>
  <dcterms:created xsi:type="dcterms:W3CDTF">2012-10-09T07:07:35Z</dcterms:created>
  <dcterms:modified xsi:type="dcterms:W3CDTF">2018-02-28T12:58:36Z</dcterms:modified>
</cp:coreProperties>
</file>