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D4111EB-F491-4AD4-8533-9BE9771172A2}"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496537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4111EB-F491-4AD4-8533-9BE9771172A2}"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994023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4111EB-F491-4AD4-8533-9BE9771172A2}"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2870983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4111EB-F491-4AD4-8533-9BE9771172A2}"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101109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D4111EB-F491-4AD4-8533-9BE9771172A2}"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4282446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4111EB-F491-4AD4-8533-9BE9771172A2}"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1964001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4111EB-F491-4AD4-8533-9BE9771172A2}"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1682012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4111EB-F491-4AD4-8533-9BE9771172A2}"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1831495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4111EB-F491-4AD4-8533-9BE9771172A2}"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2978116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4111EB-F491-4AD4-8533-9BE9771172A2}"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1483179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D4111EB-F491-4AD4-8533-9BE9771172A2}"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BE6D78-122B-4DA5-B546-8E2AB0ECED74}" type="slidenum">
              <a:rPr lang="tr-TR" smtClean="0"/>
              <a:t>‹#›</a:t>
            </a:fld>
            <a:endParaRPr lang="tr-TR"/>
          </a:p>
        </p:txBody>
      </p:sp>
    </p:spTree>
    <p:extLst>
      <p:ext uri="{BB962C8B-B14F-4D97-AF65-F5344CB8AC3E}">
        <p14:creationId xmlns:p14="http://schemas.microsoft.com/office/powerpoint/2010/main" val="920424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4111EB-F491-4AD4-8533-9BE9771172A2}"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BE6D78-122B-4DA5-B546-8E2AB0ECED74}" type="slidenum">
              <a:rPr lang="tr-TR" smtClean="0"/>
              <a:t>‹#›</a:t>
            </a:fld>
            <a:endParaRPr lang="tr-TR"/>
          </a:p>
        </p:txBody>
      </p:sp>
    </p:spTree>
    <p:extLst>
      <p:ext uri="{BB962C8B-B14F-4D97-AF65-F5344CB8AC3E}">
        <p14:creationId xmlns:p14="http://schemas.microsoft.com/office/powerpoint/2010/main" val="1252237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jufmelis.nl/woordsoorten/Voorzetsels/uitleg" TargetMode="External"/><Relationship Id="rId7" Type="http://schemas.openxmlformats.org/officeDocument/2006/relationships/hyperlink" Target="https://nl.wikipedia.org/wiki/Achterzetsel" TargetMode="External"/><Relationship Id="rId2" Type="http://schemas.openxmlformats.org/officeDocument/2006/relationships/hyperlink" Target="https://ikschrijfbeter.nl/voorzetsels" TargetMode="External"/><Relationship Id="rId1" Type="http://schemas.openxmlformats.org/officeDocument/2006/relationships/slideLayout" Target="../slideLayouts/slideLayout2.xml"/><Relationship Id="rId6" Type="http://schemas.openxmlformats.org/officeDocument/2006/relationships/hyperlink" Target="https://onzetaal.nl/taaladvies/achterzetsel" TargetMode="External"/><Relationship Id="rId5" Type="http://schemas.openxmlformats.org/officeDocument/2006/relationships/hyperlink" Target="https://educatie-en-school.infonu.nl/taal/67037-voorzetsels-in-het-nederlands.html" TargetMode="External"/><Relationship Id="rId4" Type="http://schemas.openxmlformats.org/officeDocument/2006/relationships/hyperlink" Target="https://www.berktekst.nl/grammatica/grammatica-woordsoorten/voorzetse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rgbClr val="C00000"/>
                </a:solidFill>
              </a:rPr>
              <a:t/>
            </a:r>
            <a:br>
              <a:rPr lang="tr-TR" b="1" dirty="0">
                <a:solidFill>
                  <a:srgbClr val="C00000"/>
                </a:solidFill>
              </a:rPr>
            </a:b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b="1" dirty="0">
              <a:solidFill>
                <a:srgbClr val="C00000"/>
              </a:solidFill>
            </a:endParaRPr>
          </a:p>
        </p:txBody>
      </p:sp>
      <p:sp>
        <p:nvSpPr>
          <p:cNvPr id="3" name="İçerik Yer Tutucusu 2"/>
          <p:cNvSpPr>
            <a:spLocks noGrp="1"/>
          </p:cNvSpPr>
          <p:nvPr>
            <p:ph idx="1"/>
          </p:nvPr>
        </p:nvSpPr>
        <p:spPr/>
        <p:txBody>
          <a:bodyPr>
            <a:normAutofit fontScale="92500" lnSpcReduction="20000"/>
          </a:bodyPr>
          <a:lstStyle/>
          <a:p>
            <a:pPr marL="0" indent="0">
              <a:buNone/>
            </a:pPr>
            <a:r>
              <a:rPr lang="nl-NL" dirty="0"/>
              <a:t>Wat zijn voorzetsels?</a:t>
            </a:r>
          </a:p>
          <a:p>
            <a:pPr marL="0" indent="0">
              <a:buNone/>
            </a:pPr>
            <a:r>
              <a:rPr lang="nl-NL" dirty="0"/>
              <a:t>Voorzetsels geven de relatie aan tussen twee elementen in de zin. Voorzetsels zijn bijna altijd onderdeel van een woordgroep waarin het hoofdwoord een zelfstandig naamwoord is. Voorbeelden van voorzetsels zijn na, aan, achter, bij, op en voor</a:t>
            </a:r>
            <a:r>
              <a:rPr lang="nl-NL" dirty="0" smtClean="0"/>
              <a:t>:</a:t>
            </a:r>
            <a:endParaRPr lang="nl-NL" dirty="0"/>
          </a:p>
          <a:p>
            <a:pPr marL="0" indent="0">
              <a:buNone/>
            </a:pPr>
            <a:r>
              <a:rPr lang="nl-NL" dirty="0"/>
              <a:t>Voorzetsels kunnen zowel voor als achter de woordgroep staan waar ze bij horen: ‘Ik reis de hele wereld over</a:t>
            </a:r>
            <a:r>
              <a:rPr lang="nl-NL" dirty="0" smtClean="0"/>
              <a:t>.’</a:t>
            </a:r>
            <a:endParaRPr lang="nl-NL" dirty="0"/>
          </a:p>
          <a:p>
            <a:pPr marL="0" indent="0">
              <a:buNone/>
            </a:pPr>
            <a:r>
              <a:rPr lang="nl-NL" dirty="0"/>
              <a:t>Vaste voorzetsels</a:t>
            </a:r>
          </a:p>
          <a:p>
            <a:pPr marL="0" indent="0">
              <a:buNone/>
            </a:pPr>
            <a:r>
              <a:rPr lang="nl-NL" dirty="0"/>
              <a:t>Jij bent medeplichtig aan moord</a:t>
            </a:r>
            <a:r>
              <a:rPr lang="nl-NL" dirty="0" smtClean="0"/>
              <a:t>!</a:t>
            </a:r>
            <a:endParaRPr lang="nl-NL" dirty="0"/>
          </a:p>
          <a:p>
            <a:pPr marL="0" indent="0">
              <a:buNone/>
            </a:pPr>
            <a:r>
              <a:rPr lang="nl-NL" dirty="0"/>
              <a:t>Het woord aan is in die zin een vast voorzetsel. Je kunt het voorzetsel namelijk niet veranderen. Sommige werkwoorden hebben een vast voorzetsel. denk aan: solliciteren naar, begrip hebben voor, neerkijken op.</a:t>
            </a:r>
            <a:endParaRPr lang="tr-TR" dirty="0"/>
          </a:p>
        </p:txBody>
      </p:sp>
    </p:spTree>
    <p:extLst>
      <p:ext uri="{BB962C8B-B14F-4D97-AF65-F5344CB8AC3E}">
        <p14:creationId xmlns:p14="http://schemas.microsoft.com/office/powerpoint/2010/main" val="202064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642793"/>
          </a:xfrm>
        </p:spPr>
        <p:txBody>
          <a:bodyPr>
            <a:normAutofit fontScale="90000"/>
          </a:bodyPr>
          <a:lstStyle/>
          <a:p>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207818" y="1132608"/>
            <a:ext cx="11814464" cy="5631873"/>
          </a:xfrm>
        </p:spPr>
        <p:txBody>
          <a:bodyPr>
            <a:normAutofit fontScale="70000" lnSpcReduction="20000"/>
          </a:bodyPr>
          <a:lstStyle/>
          <a:p>
            <a:pPr marL="0" indent="0">
              <a:buNone/>
            </a:pPr>
            <a:r>
              <a:rPr lang="nl-NL" dirty="0"/>
              <a:t>Wat is een achterzetsel</a:t>
            </a:r>
            <a:r>
              <a:rPr lang="nl-NL" dirty="0" smtClean="0"/>
              <a:t>?</a:t>
            </a:r>
            <a:endParaRPr lang="nl-NL" dirty="0"/>
          </a:p>
          <a:p>
            <a:pPr marL="0" indent="0">
              <a:buNone/>
            </a:pPr>
            <a:r>
              <a:rPr lang="nl-NL" dirty="0"/>
              <a:t>Een achterzetsel is een ‘achtergeplaatst voorzetsel’; het staat achter het woord of de woordgroep waar het bij hoort. Sommige voorzetsels die met een beweging worden geassocieerd, kunnen ook als achterzetsel fungeren, bijvoorbeeld door, in, op, over en uit. In de voorbeelden hieronder staan in de (a)-zinnen voorzetsels en in de (b)-zinnen achterzetsels</a:t>
            </a:r>
            <a:r>
              <a:rPr lang="nl-NL" dirty="0" smtClean="0"/>
              <a:t>:</a:t>
            </a:r>
            <a:endParaRPr lang="nl-NL" dirty="0"/>
          </a:p>
          <a:p>
            <a:pPr marL="0" indent="0">
              <a:buNone/>
            </a:pPr>
            <a:r>
              <a:rPr lang="nl-NL" dirty="0"/>
              <a:t>    1a. Hij reed met zijn driewieler op de autoweg.</a:t>
            </a:r>
          </a:p>
          <a:p>
            <a:pPr marL="0" indent="0">
              <a:buNone/>
            </a:pPr>
            <a:r>
              <a:rPr lang="nl-NL" dirty="0"/>
              <a:t>    1b. Hij reed met zijn driewieler de autoweg op</a:t>
            </a:r>
            <a:r>
              <a:rPr lang="nl-NL" dirty="0" smtClean="0"/>
              <a:t>.</a:t>
            </a:r>
            <a:endParaRPr lang="nl-NL" dirty="0"/>
          </a:p>
          <a:p>
            <a:pPr marL="0" indent="0">
              <a:buNone/>
            </a:pPr>
            <a:r>
              <a:rPr lang="nl-NL" dirty="0"/>
              <a:t>    2a. Ze reden met hun camper in Amerika.</a:t>
            </a:r>
          </a:p>
          <a:p>
            <a:pPr marL="0" indent="0">
              <a:buNone/>
            </a:pPr>
            <a:r>
              <a:rPr lang="nl-NL" dirty="0"/>
              <a:t>    2b. Ze reden met hun camper Amerika in</a:t>
            </a:r>
            <a:r>
              <a:rPr lang="nl-NL" dirty="0" smtClean="0"/>
              <a:t>.</a:t>
            </a:r>
            <a:endParaRPr lang="nl-NL" dirty="0"/>
          </a:p>
          <a:p>
            <a:pPr marL="0" indent="0">
              <a:buNone/>
            </a:pPr>
            <a:r>
              <a:rPr lang="nl-NL" dirty="0"/>
              <a:t>    3a. Het hert rende door het bos.</a:t>
            </a:r>
          </a:p>
          <a:p>
            <a:pPr marL="0" indent="0">
              <a:buNone/>
            </a:pPr>
            <a:r>
              <a:rPr lang="nl-NL" dirty="0"/>
              <a:t>    3b. Het hert rende het bos door</a:t>
            </a:r>
            <a:r>
              <a:rPr lang="nl-NL" dirty="0" smtClean="0"/>
              <a:t>.</a:t>
            </a:r>
            <a:endParaRPr lang="nl-NL" dirty="0"/>
          </a:p>
          <a:p>
            <a:pPr marL="0" indent="0">
              <a:buNone/>
            </a:pPr>
            <a:r>
              <a:rPr lang="nl-NL" dirty="0"/>
              <a:t>    4a. Eindelijk kwam ze uit haar bed.</a:t>
            </a:r>
          </a:p>
          <a:p>
            <a:pPr marL="0" indent="0">
              <a:buNone/>
            </a:pPr>
            <a:r>
              <a:rPr lang="nl-NL" dirty="0"/>
              <a:t>    4b. Eindelijk kwam ze haar bed uit</a:t>
            </a:r>
            <a:r>
              <a:rPr lang="nl-NL" dirty="0" smtClean="0"/>
              <a:t>.</a:t>
            </a:r>
            <a:endParaRPr lang="nl-NL" dirty="0"/>
          </a:p>
          <a:p>
            <a:pPr marL="0" indent="0">
              <a:buNone/>
            </a:pPr>
            <a:r>
              <a:rPr lang="nl-NL" dirty="0"/>
              <a:t>Niet alle achterzetsels zijn achtergeplaatste voorzetsels: af is wel een achterzetsel, maar geen voorzetsel. We kunnen wel zeggen: ‘Hij holde de trap af’, maar niet: ‘Hij holde af de trap.’ Alleen in de (niet zo heel gebruikelijke) constructie af fabriek wordt af wél als voorzetsel gebruikt: ‘De producten worden af fabriek geleverd’ (dat wil zeggen: exclusief leverings- en installatiekosten</a:t>
            </a:r>
            <a:r>
              <a:rPr lang="nl-NL" dirty="0" smtClean="0"/>
              <a:t>).</a:t>
            </a:r>
            <a:endParaRPr lang="nl-NL" dirty="0"/>
          </a:p>
          <a:p>
            <a:pPr marL="0" indent="0">
              <a:buNone/>
            </a:pPr>
            <a:r>
              <a:rPr lang="nl-NL" dirty="0"/>
              <a:t>Een achterzetsel wordt in principe los geschreven van het werkwoord dat erachter staat: ‘toen hij de autoweg op reed’, ‘toen ze Amerika in reden’, ‘toen ze haar bed uit kwam’.</a:t>
            </a:r>
            <a:endParaRPr lang="tr-TR" dirty="0"/>
          </a:p>
        </p:txBody>
      </p:sp>
    </p:spTree>
    <p:extLst>
      <p:ext uri="{BB962C8B-B14F-4D97-AF65-F5344CB8AC3E}">
        <p14:creationId xmlns:p14="http://schemas.microsoft.com/office/powerpoint/2010/main" val="2826900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384464" y="1444336"/>
            <a:ext cx="10969336" cy="5133109"/>
          </a:xfrm>
        </p:spPr>
        <p:txBody>
          <a:bodyPr>
            <a:normAutofit fontScale="77500" lnSpcReduction="20000"/>
          </a:bodyPr>
          <a:lstStyle/>
          <a:p>
            <a:pPr marL="0" indent="0">
              <a:buNone/>
            </a:pPr>
            <a:r>
              <a:rPr lang="nl-NL" dirty="0"/>
              <a:t>Het achterzetsel of de postpositie is een woordsoort. Het betreft een functiewoord dat op dezelfde wijze als een voorzetsel een relatie uitdrukt, maar in tegenstelling tot een voorzetsel niet vóór maar achter het woord of zinsdeel wordt geplaatst waarop het betrekking heeft</a:t>
            </a:r>
            <a:r>
              <a:rPr lang="nl-NL" dirty="0" smtClean="0"/>
              <a:t>.</a:t>
            </a:r>
            <a:endParaRPr lang="nl-NL" dirty="0"/>
          </a:p>
          <a:p>
            <a:pPr marL="0" indent="0">
              <a:buNone/>
            </a:pPr>
            <a:r>
              <a:rPr lang="nl-NL" dirty="0"/>
              <a:t>In het Nederlands worden woorden als af ('de trap af') en geleden ('twee weken geleden') doorgaans als bijwoorden opgevat, hoewel ze ook als achterzetsels beschouwd zouden kunnen worden</a:t>
            </a:r>
            <a:r>
              <a:rPr lang="nl-NL" dirty="0" smtClean="0"/>
              <a:t>.</a:t>
            </a:r>
            <a:endParaRPr lang="nl-NL" dirty="0"/>
          </a:p>
          <a:p>
            <a:pPr marL="0" indent="0">
              <a:buNone/>
            </a:pPr>
            <a:r>
              <a:rPr lang="nl-NL" dirty="0"/>
              <a:t>In andere talen zijn achterzetsels veel algemener: sommige talen, zoals het Hongaars en het Hindi, hebben zelfs geen voorzetsels maar uitsluitend achterzetsels</a:t>
            </a:r>
            <a:r>
              <a:rPr lang="nl-NL" dirty="0" smtClean="0"/>
              <a:t>.</a:t>
            </a:r>
            <a:endParaRPr lang="nl-NL" dirty="0"/>
          </a:p>
          <a:p>
            <a:pPr marL="0" indent="0">
              <a:buNone/>
            </a:pPr>
            <a:r>
              <a:rPr lang="nl-NL" dirty="0"/>
              <a:t>Voorbeeld uit het Hindi: De jongen is in de kamer wordt: larke kamre men hai. Letterlijk is dit „De jongen kamer in is”. In deze zin is men dus het achterzetsel dat „in” betekent en na het Hindi-woord voor kamer staat. In het Hindi leiden achterzetsels overigens tot het plaatsen in de obliquus van het woord of de woordgroep waar ze betrekking op hebben. In dit geval verandert kamra daardoor in kamre</a:t>
            </a:r>
            <a:r>
              <a:rPr lang="nl-NL" dirty="0" smtClean="0"/>
              <a:t>.</a:t>
            </a:r>
            <a:endParaRPr lang="nl-NL" dirty="0"/>
          </a:p>
          <a:p>
            <a:pPr marL="0" indent="0">
              <a:buNone/>
            </a:pPr>
            <a:r>
              <a:rPr lang="nl-NL" dirty="0"/>
              <a:t>Het Hongaars heeft geen voorzetsels, maar achterzetsels (a fiú a ház mögött van - „de jongen is achter het huis”) en achtervoegsels (a fiú a szobában van - „de jongen is in de kamer”). De achterzetsels (en achtervoegsels) kunnen weer worden voorzien van bezitsaanduidingen (a fiú mögöttem van - „de jongen is achter mij”).</a:t>
            </a:r>
            <a:endParaRPr lang="tr-TR" dirty="0"/>
          </a:p>
        </p:txBody>
      </p:sp>
    </p:spTree>
    <p:extLst>
      <p:ext uri="{BB962C8B-B14F-4D97-AF65-F5344CB8AC3E}">
        <p14:creationId xmlns:p14="http://schemas.microsoft.com/office/powerpoint/2010/main" val="644075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67484"/>
          </a:xfrm>
        </p:spPr>
        <p:txBody>
          <a:bodyPr/>
          <a:lstStyle/>
          <a:p>
            <a:pPr algn="ctr"/>
            <a:r>
              <a:rPr lang="tr-TR" b="1" dirty="0" smtClean="0">
                <a:solidFill>
                  <a:srgbClr val="C00000"/>
                </a:solidFill>
              </a:rPr>
              <a:t>Kaynakça</a:t>
            </a:r>
            <a:endParaRPr lang="tr-TR" b="1" dirty="0">
              <a:solidFill>
                <a:srgbClr val="C00000"/>
              </a:solidFill>
            </a:endParaRPr>
          </a:p>
        </p:txBody>
      </p:sp>
      <p:sp>
        <p:nvSpPr>
          <p:cNvPr id="3" name="İçerik Yer Tutucusu 2"/>
          <p:cNvSpPr>
            <a:spLocks noGrp="1"/>
          </p:cNvSpPr>
          <p:nvPr>
            <p:ph idx="1"/>
          </p:nvPr>
        </p:nvSpPr>
        <p:spPr>
          <a:xfrm>
            <a:off x="529935" y="1298864"/>
            <a:ext cx="11191009" cy="5226627"/>
          </a:xfrm>
        </p:spPr>
        <p:txBody>
          <a:bodyPr/>
          <a:lstStyle/>
          <a:p>
            <a:r>
              <a:rPr lang="tr-TR" dirty="0">
                <a:hlinkClick r:id="rId2"/>
              </a:rPr>
              <a:t>https://</a:t>
            </a:r>
            <a:r>
              <a:rPr lang="tr-TR" dirty="0" smtClean="0">
                <a:hlinkClick r:id="rId2"/>
              </a:rPr>
              <a:t>ikschrijfbeter.nl/voorzetsels</a:t>
            </a:r>
            <a:endParaRPr lang="tr-TR" dirty="0" smtClean="0"/>
          </a:p>
          <a:p>
            <a:r>
              <a:rPr lang="tr-TR" dirty="0">
                <a:hlinkClick r:id="rId3"/>
              </a:rPr>
              <a:t>https://</a:t>
            </a:r>
            <a:r>
              <a:rPr lang="tr-TR" dirty="0" smtClean="0">
                <a:hlinkClick r:id="rId3"/>
              </a:rPr>
              <a:t>www.jufmelis.nl/woordsoorten/Voorzetsels/uitleg</a:t>
            </a:r>
            <a:endParaRPr lang="tr-TR" dirty="0" smtClean="0"/>
          </a:p>
          <a:p>
            <a:r>
              <a:rPr lang="tr-TR" dirty="0">
                <a:hlinkClick r:id="rId4"/>
              </a:rPr>
              <a:t>https://www.berktekst.nl/grammatica/grammatica-woordsoorten/voorzetsel</a:t>
            </a:r>
            <a:r>
              <a:rPr lang="tr-TR" dirty="0" smtClean="0">
                <a:hlinkClick r:id="rId4"/>
              </a:rPr>
              <a:t>/</a:t>
            </a:r>
            <a:endParaRPr lang="tr-TR" dirty="0" smtClean="0"/>
          </a:p>
          <a:p>
            <a:r>
              <a:rPr lang="tr-TR" dirty="0">
                <a:hlinkClick r:id="rId5"/>
              </a:rPr>
              <a:t>https://</a:t>
            </a:r>
            <a:r>
              <a:rPr lang="tr-TR" dirty="0" smtClean="0">
                <a:hlinkClick r:id="rId5"/>
              </a:rPr>
              <a:t>educatie-en-school.infonu.nl/taal/67037-voorzetsels-in-het-nederlands.html</a:t>
            </a:r>
            <a:endParaRPr lang="tr-TR" dirty="0" smtClean="0"/>
          </a:p>
          <a:p>
            <a:r>
              <a:rPr lang="tr-TR" dirty="0" smtClean="0">
                <a:hlinkClick r:id="rId6"/>
              </a:rPr>
              <a:t>https</a:t>
            </a:r>
            <a:r>
              <a:rPr lang="tr-TR" dirty="0">
                <a:hlinkClick r:id="rId6"/>
              </a:rPr>
              <a:t>://</a:t>
            </a:r>
            <a:r>
              <a:rPr lang="tr-TR" dirty="0" smtClean="0">
                <a:hlinkClick r:id="rId6"/>
              </a:rPr>
              <a:t>onzetaal.nl/taaladvies/achterzetsel</a:t>
            </a:r>
            <a:endParaRPr lang="tr-TR" dirty="0" smtClean="0"/>
          </a:p>
          <a:p>
            <a:r>
              <a:rPr lang="tr-TR" dirty="0">
                <a:hlinkClick r:id="rId7"/>
              </a:rPr>
              <a:t>https://nl.wikipedia.org/wiki/Achterzetsel</a:t>
            </a:r>
            <a:endParaRPr lang="tr-TR" dirty="0"/>
          </a:p>
        </p:txBody>
      </p:sp>
    </p:spTree>
    <p:extLst>
      <p:ext uri="{BB962C8B-B14F-4D97-AF65-F5344CB8AC3E}">
        <p14:creationId xmlns:p14="http://schemas.microsoft.com/office/powerpoint/2010/main" val="172262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pPr algn="ct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838200" y="976746"/>
            <a:ext cx="10515600" cy="5200217"/>
          </a:xfrm>
        </p:spPr>
        <p:txBody>
          <a:bodyPr>
            <a:normAutofit fontScale="70000" lnSpcReduction="20000"/>
          </a:bodyPr>
          <a:lstStyle/>
          <a:p>
            <a:pPr marL="0" indent="0">
              <a:buNone/>
            </a:pPr>
            <a:r>
              <a:rPr lang="nl-NL" dirty="0"/>
              <a:t>Voorzetseluitdrukkingen</a:t>
            </a:r>
          </a:p>
          <a:p>
            <a:pPr marL="0" indent="0">
              <a:buNone/>
            </a:pPr>
            <a:r>
              <a:rPr lang="nl-NL" dirty="0"/>
              <a:t>Voorzetseluitdrukkingen zijn vaste combinaties met een of meer voorzetsels die in hun geheel de functie van voorzetsel hebben. Voorbeelden zijn met betrekking tot, in het kader van, door middel van. Ze zijn vaak te vervangen door één ander voorzetsel.</a:t>
            </a:r>
          </a:p>
          <a:p>
            <a:pPr marL="0" indent="0">
              <a:buNone/>
            </a:pPr>
            <a:r>
              <a:rPr lang="nl-NL" dirty="0" smtClean="0"/>
              <a:t>Voorzetsel </a:t>
            </a:r>
            <a:r>
              <a:rPr lang="nl-NL" dirty="0"/>
              <a:t>of </a:t>
            </a:r>
            <a:r>
              <a:rPr lang="nl-NL" dirty="0" smtClean="0"/>
              <a:t>bijwoord</a:t>
            </a:r>
            <a:endParaRPr lang="nl-NL" dirty="0"/>
          </a:p>
          <a:p>
            <a:pPr marL="0" indent="0">
              <a:buNone/>
            </a:pPr>
            <a:r>
              <a:rPr lang="nl-NL" dirty="0"/>
              <a:t>Sommige woorden kunnen zowel voorzetsel als bijwoord zijn. Ze worden dan wel voorzetselbijwoorden genoemd. Ze kunnen verschillende functies hebben in de zin: ze kunnen deel uitmaken van een scheidbaar samengesteld werkwoord, deel zijn van het naamwoordelijk gezegde of een bijwoordelijke bepaling zijn. In dat laatste geval gaat het vrijwel altijd om bepalingen van plaats, maar het kan ook een nadere bepaling zijn bij een woordgroep die met een voorzetsel begint</a:t>
            </a:r>
            <a:r>
              <a:rPr lang="nl-NL" dirty="0" smtClean="0"/>
              <a:t>.</a:t>
            </a:r>
            <a:endParaRPr lang="nl-NL" dirty="0"/>
          </a:p>
          <a:p>
            <a:pPr marL="0" indent="0">
              <a:buNone/>
            </a:pPr>
            <a:r>
              <a:rPr lang="nl-NL" dirty="0"/>
              <a:t>Hoe laat komen we in New York aan? (aan is deel van het werkwoord aankomen; zie ook het advies over de persoonsvorm)</a:t>
            </a:r>
          </a:p>
          <a:p>
            <a:pPr marL="0" indent="0">
              <a:buNone/>
            </a:pPr>
            <a:r>
              <a:rPr lang="nl-NL" dirty="0"/>
              <a:t>Kleding uit de jaren tachtig is tegenwoordig weer helemaal in. (in is deel van het naamwoordelijk gezegde)</a:t>
            </a:r>
          </a:p>
          <a:p>
            <a:pPr marL="0" indent="0">
              <a:buNone/>
            </a:pPr>
            <a:r>
              <a:rPr lang="nl-NL" dirty="0"/>
              <a:t>Spring maar achterop. (achterop is bijwoordelijke bepaling van plaats)</a:t>
            </a:r>
          </a:p>
          <a:p>
            <a:pPr marL="0" indent="0">
              <a:buNone/>
            </a:pPr>
            <a:r>
              <a:rPr lang="nl-NL" dirty="0"/>
              <a:t>Let op gevallen als: ‘Zij zat het liefst achter op de fiets.’ Achter is hier een bijwoord dat bij op de fiets hoort, en op is een voorzetsel, dat bij de fiets hoort; achter op wordt in dit soort constructies als twee woorden geschreven.</a:t>
            </a:r>
            <a:endParaRPr lang="tr-TR" dirty="0"/>
          </a:p>
        </p:txBody>
      </p:sp>
    </p:spTree>
    <p:extLst>
      <p:ext uri="{BB962C8B-B14F-4D97-AF65-F5344CB8AC3E}">
        <p14:creationId xmlns:p14="http://schemas.microsoft.com/office/powerpoint/2010/main" val="108318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311727" y="976746"/>
            <a:ext cx="11042073" cy="5424054"/>
          </a:xfrm>
        </p:spPr>
        <p:txBody>
          <a:bodyPr>
            <a:normAutofit fontScale="55000" lnSpcReduction="20000"/>
          </a:bodyPr>
          <a:lstStyle/>
          <a:p>
            <a:pPr marL="0" indent="0">
              <a:buNone/>
            </a:pPr>
            <a:r>
              <a:rPr lang="nl-NL" dirty="0"/>
              <a:t>Het voorzetsel:VZ (prepositie)</a:t>
            </a:r>
          </a:p>
          <a:p>
            <a:pPr marL="0" indent="0">
              <a:buNone/>
            </a:pPr>
            <a:r>
              <a:rPr lang="nl-NL" dirty="0"/>
              <a:t>Voorzetsels kun je invullen op de volgende puntjes</a:t>
            </a:r>
            <a:r>
              <a:rPr lang="nl-NL" dirty="0" smtClean="0"/>
              <a:t>:</a:t>
            </a:r>
            <a:endParaRPr lang="nl-NL" dirty="0"/>
          </a:p>
          <a:p>
            <a:pPr marL="0" indent="0">
              <a:buNone/>
            </a:pPr>
            <a:r>
              <a:rPr lang="nl-NL" dirty="0"/>
              <a:t>...de kast (de kooi)</a:t>
            </a:r>
          </a:p>
          <a:p>
            <a:pPr marL="0" indent="0">
              <a:buNone/>
            </a:pPr>
            <a:r>
              <a:rPr lang="nl-NL" dirty="0"/>
              <a:t>...het schoolfeest (de vergadering</a:t>
            </a:r>
            <a:r>
              <a:rPr lang="nl-NL" dirty="0" smtClean="0"/>
              <a:t>)</a:t>
            </a:r>
            <a:endParaRPr lang="nl-NL" dirty="0"/>
          </a:p>
          <a:p>
            <a:pPr marL="0" indent="0">
              <a:buNone/>
            </a:pPr>
            <a:r>
              <a:rPr lang="nl-NL" dirty="0"/>
              <a:t>Voorbeelden:</a:t>
            </a:r>
          </a:p>
          <a:p>
            <a:pPr marL="0" indent="0">
              <a:buNone/>
            </a:pPr>
            <a:r>
              <a:rPr lang="nl-NL" dirty="0"/>
              <a:t>In de kast</a:t>
            </a:r>
          </a:p>
          <a:p>
            <a:pPr marL="0" indent="0">
              <a:buNone/>
            </a:pPr>
            <a:r>
              <a:rPr lang="nl-NL" dirty="0"/>
              <a:t>Op de kast</a:t>
            </a:r>
          </a:p>
          <a:p>
            <a:pPr marL="0" indent="0">
              <a:buNone/>
            </a:pPr>
            <a:r>
              <a:rPr lang="nl-NL" dirty="0"/>
              <a:t>Achter de kooi</a:t>
            </a:r>
          </a:p>
          <a:p>
            <a:pPr marL="0" indent="0">
              <a:buNone/>
            </a:pPr>
            <a:r>
              <a:rPr lang="nl-NL" dirty="0"/>
              <a:t>Naast de kooi</a:t>
            </a:r>
          </a:p>
          <a:p>
            <a:pPr marL="0" indent="0">
              <a:buNone/>
            </a:pPr>
            <a:r>
              <a:rPr lang="nl-NL" dirty="0"/>
              <a:t>Onder het kleed</a:t>
            </a:r>
          </a:p>
          <a:p>
            <a:pPr marL="0" indent="0">
              <a:buNone/>
            </a:pPr>
            <a:r>
              <a:rPr lang="nl-NL" dirty="0"/>
              <a:t>Tijdens het schoolfeest.</a:t>
            </a:r>
          </a:p>
          <a:p>
            <a:pPr marL="0" indent="0">
              <a:buNone/>
            </a:pPr>
            <a:r>
              <a:rPr lang="nl-NL" dirty="0"/>
              <a:t>Na het schoolfeest.</a:t>
            </a:r>
          </a:p>
          <a:p>
            <a:pPr marL="0" indent="0">
              <a:buNone/>
            </a:pPr>
            <a:r>
              <a:rPr lang="nl-NL" dirty="0"/>
              <a:t>Bij de </a:t>
            </a:r>
            <a:r>
              <a:rPr lang="nl-NL" dirty="0" smtClean="0"/>
              <a:t>kast.</a:t>
            </a:r>
            <a:r>
              <a:rPr lang="tr-TR" dirty="0" smtClean="0"/>
              <a:t> </a:t>
            </a:r>
            <a:r>
              <a:rPr lang="nl-NL" dirty="0" smtClean="0"/>
              <a:t>Let </a:t>
            </a:r>
            <a:r>
              <a:rPr lang="nl-NL" dirty="0"/>
              <a:t>op:</a:t>
            </a:r>
          </a:p>
          <a:p>
            <a:pPr marL="0" indent="0">
              <a:buNone/>
            </a:pPr>
            <a:r>
              <a:rPr lang="nl-NL" dirty="0"/>
              <a:t>Soms heb je niet te maken met een voorzetsel maar met een scheidbaar werkwoord. Dan bestaat het werkwoord uit twee delen:</a:t>
            </a:r>
          </a:p>
          <a:p>
            <a:pPr marL="0" indent="0">
              <a:buNone/>
            </a:pPr>
            <a:r>
              <a:rPr lang="nl-NL" dirty="0"/>
              <a:t>Nakijken: Ik kijk het werk na.</a:t>
            </a:r>
          </a:p>
          <a:p>
            <a:pPr marL="0" indent="0">
              <a:buNone/>
            </a:pPr>
            <a:r>
              <a:rPr lang="nl-NL" dirty="0"/>
              <a:t>Opstaan: Ik sta altijd om 6 uur op.</a:t>
            </a:r>
          </a:p>
          <a:p>
            <a:pPr marL="0" indent="0">
              <a:buNone/>
            </a:pPr>
            <a:r>
              <a:rPr lang="nl-NL" dirty="0"/>
              <a:t>Na en op zijn in deze zinnen geen voorzetsels, maar ze horen gewoon bij het werkwoord!</a:t>
            </a:r>
            <a:endParaRPr lang="tr-TR" dirty="0"/>
          </a:p>
        </p:txBody>
      </p:sp>
    </p:spTree>
    <p:extLst>
      <p:ext uri="{BB962C8B-B14F-4D97-AF65-F5344CB8AC3E}">
        <p14:creationId xmlns:p14="http://schemas.microsoft.com/office/powerpoint/2010/main" val="1503472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90839"/>
          </a:xfrm>
        </p:spPr>
        <p:txBody>
          <a:bodyPr>
            <a:normAutofit fontScale="90000"/>
          </a:bodyPr>
          <a:lstStyle/>
          <a:p>
            <a:pPr algn="ct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838200" y="1288473"/>
            <a:ext cx="10515600" cy="4888490"/>
          </a:xfrm>
        </p:spPr>
        <p:txBody>
          <a:bodyPr/>
          <a:lstStyle/>
          <a:p>
            <a:pPr marL="0" indent="0">
              <a:buNone/>
            </a:pPr>
            <a:r>
              <a:rPr lang="nl-NL" dirty="0"/>
              <a:t>Voorzetsels zijn de zogenaamde ‘kast’- en ‘feest’-woorden. Je kunt ze ofwel vóór ‘de kast’ zetten, ofwel voor ‘het feest’. Voorbeelden: In de kast, op de kast, tijdens het feest, na het feest</a:t>
            </a:r>
            <a:r>
              <a:rPr lang="nl-NL" dirty="0" smtClean="0"/>
              <a:t>.</a:t>
            </a:r>
            <a:endParaRPr lang="nl-NL" dirty="0"/>
          </a:p>
          <a:p>
            <a:pPr marL="0" indent="0">
              <a:buNone/>
            </a:pPr>
            <a:r>
              <a:rPr lang="nl-NL" dirty="0"/>
              <a:t>Voorzetsels staan altijd aan het begin van een woordgroep. Soms lijkt een woordje aan het einde van een zin op een voorzetsel, maar dat is het niet. Het is in die gevallen bijna altijd een bijwoord</a:t>
            </a:r>
            <a:r>
              <a:rPr lang="nl-NL" dirty="0" smtClean="0"/>
              <a:t>.</a:t>
            </a:r>
            <a:endParaRPr lang="nl-NL" dirty="0"/>
          </a:p>
          <a:p>
            <a:pPr marL="0" indent="0">
              <a:buNone/>
            </a:pPr>
            <a:r>
              <a:rPr lang="nl-NL" dirty="0"/>
              <a:t>Voorbeelden: Ik heb je boeken in (vz) de kast gelegd. Gooi ze maar de kamer in (bw).</a:t>
            </a:r>
            <a:endParaRPr lang="tr-TR" dirty="0"/>
          </a:p>
        </p:txBody>
      </p:sp>
    </p:spTree>
    <p:extLst>
      <p:ext uri="{BB962C8B-B14F-4D97-AF65-F5344CB8AC3E}">
        <p14:creationId xmlns:p14="http://schemas.microsoft.com/office/powerpoint/2010/main" val="535368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580448"/>
          </a:xfrm>
        </p:spPr>
        <p:txBody>
          <a:bodyPr>
            <a:normAutofit fontScale="90000"/>
          </a:bodyPr>
          <a:lstStyle/>
          <a:p>
            <a:pPr algn="ct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322117" y="1070264"/>
            <a:ext cx="11367655" cy="5106699"/>
          </a:xfrm>
        </p:spPr>
        <p:txBody>
          <a:bodyPr>
            <a:normAutofit fontScale="70000" lnSpcReduction="20000"/>
          </a:bodyPr>
          <a:lstStyle/>
          <a:p>
            <a:pPr marL="0" indent="0">
              <a:buNone/>
            </a:pPr>
            <a:r>
              <a:rPr lang="nl-NL" b="1" dirty="0"/>
              <a:t>Voorzetsels zijn over het algemeen korte woorden die een plaats of een tijd aangeven. Ze vormen nooit zelfstandig een zinsdeel, maar alleen samen met een zelfstandig woord of een woordengroep</a:t>
            </a:r>
            <a:r>
              <a:rPr lang="nl-NL" b="1" dirty="0" smtClean="0"/>
              <a:t>.</a:t>
            </a:r>
            <a:endParaRPr lang="tr-TR" b="1" dirty="0" smtClean="0"/>
          </a:p>
          <a:p>
            <a:pPr marL="0" indent="0">
              <a:buNone/>
            </a:pPr>
            <a:r>
              <a:rPr lang="nl-NL" dirty="0"/>
              <a:t>De voorzetsels</a:t>
            </a:r>
          </a:p>
          <a:p>
            <a:pPr marL="0" indent="0">
              <a:buNone/>
            </a:pPr>
            <a:r>
              <a:rPr lang="nl-NL" dirty="0"/>
              <a:t>Hier volgen voorzetsels die een plaats aangeven:</a:t>
            </a:r>
          </a:p>
          <a:p>
            <a:pPr marL="0" indent="0">
              <a:buNone/>
            </a:pPr>
            <a:r>
              <a:rPr lang="nl-NL" dirty="0"/>
              <a:t>op, in, uit, bij, voor, achter, naast, onder, boven, beneden, tussen, aan, tot, om, langs, tegen, binnen, buiten.</a:t>
            </a:r>
          </a:p>
          <a:p>
            <a:pPr marL="914400" lvl="2" indent="0">
              <a:buNone/>
            </a:pPr>
            <a:r>
              <a:rPr lang="nl-NL" dirty="0"/>
              <a:t>Er zijn voorbeelden te over:</a:t>
            </a:r>
          </a:p>
          <a:p>
            <a:pPr marL="914400" lvl="2" indent="0">
              <a:buNone/>
            </a:pPr>
            <a:r>
              <a:rPr lang="nl-NL" dirty="0"/>
              <a:t>Jan zat naast de meester.</a:t>
            </a:r>
          </a:p>
          <a:p>
            <a:pPr marL="914400" lvl="2" indent="0">
              <a:buNone/>
            </a:pPr>
            <a:r>
              <a:rPr lang="nl-NL" dirty="0"/>
              <a:t>Hij staat bij de schuur.</a:t>
            </a:r>
          </a:p>
          <a:p>
            <a:pPr marL="914400" lvl="2" indent="0">
              <a:buNone/>
            </a:pPr>
            <a:r>
              <a:rPr lang="nl-NL" dirty="0"/>
              <a:t>De kat zat in zijn mand.</a:t>
            </a:r>
          </a:p>
          <a:p>
            <a:pPr marL="914400" lvl="2" indent="0">
              <a:buNone/>
            </a:pPr>
            <a:r>
              <a:rPr lang="nl-NL" dirty="0"/>
              <a:t>Ik liep tussen de huizen door.</a:t>
            </a:r>
          </a:p>
          <a:p>
            <a:pPr marL="914400" lvl="2" indent="0">
              <a:buNone/>
            </a:pPr>
            <a:r>
              <a:rPr lang="nl-NL" dirty="0"/>
              <a:t>Langs het kanaal loopt een fietspad</a:t>
            </a:r>
            <a:r>
              <a:rPr lang="nl-NL" dirty="0" smtClean="0"/>
              <a:t>.</a:t>
            </a:r>
            <a:endParaRPr lang="nl-NL" dirty="0"/>
          </a:p>
          <a:p>
            <a:pPr marL="0" indent="0">
              <a:buNone/>
            </a:pPr>
            <a:r>
              <a:rPr lang="nl-NL" dirty="0"/>
              <a:t>Nu voorzetsels die een tijd aangeven:</a:t>
            </a:r>
          </a:p>
          <a:p>
            <a:pPr marL="0" indent="0">
              <a:buNone/>
            </a:pPr>
            <a:r>
              <a:rPr lang="nl-NL" dirty="0"/>
              <a:t>tijdens, gedurende, omstreeks, onder, in, voor, na, sinds.</a:t>
            </a:r>
          </a:p>
          <a:p>
            <a:pPr marL="0" indent="0">
              <a:buNone/>
            </a:pPr>
            <a:r>
              <a:rPr lang="nl-NL" dirty="0"/>
              <a:t>Voorbeelden:</a:t>
            </a:r>
          </a:p>
          <a:p>
            <a:pPr marL="914400" lvl="2" indent="0">
              <a:buNone/>
            </a:pPr>
            <a:r>
              <a:rPr lang="nl-NL" dirty="0"/>
              <a:t>Tijdens de les wordt niet gesnoept.</a:t>
            </a:r>
          </a:p>
          <a:p>
            <a:pPr marL="914400" lvl="2" indent="0">
              <a:buNone/>
            </a:pPr>
            <a:r>
              <a:rPr lang="nl-NL" dirty="0"/>
              <a:t>Gedurende het examen mocht er niet worden gepraat.</a:t>
            </a:r>
          </a:p>
          <a:p>
            <a:pPr marL="914400" lvl="2" indent="0">
              <a:buNone/>
            </a:pPr>
            <a:r>
              <a:rPr lang="nl-NL" dirty="0"/>
              <a:t>Hij komt omstreeks drie uur aan.</a:t>
            </a:r>
          </a:p>
          <a:p>
            <a:pPr marL="914400" lvl="2" indent="0">
              <a:buNone/>
            </a:pPr>
            <a:r>
              <a:rPr lang="nl-NL" dirty="0"/>
              <a:t>Na vieren zijn we vrij.</a:t>
            </a:r>
            <a:endParaRPr lang="tr-TR" dirty="0"/>
          </a:p>
        </p:txBody>
      </p:sp>
    </p:spTree>
    <p:extLst>
      <p:ext uri="{BB962C8B-B14F-4D97-AF65-F5344CB8AC3E}">
        <p14:creationId xmlns:p14="http://schemas.microsoft.com/office/powerpoint/2010/main" val="2574012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415636" y="976745"/>
            <a:ext cx="10938164" cy="5476009"/>
          </a:xfrm>
        </p:spPr>
        <p:txBody>
          <a:bodyPr>
            <a:normAutofit fontScale="85000" lnSpcReduction="10000"/>
          </a:bodyPr>
          <a:lstStyle/>
          <a:p>
            <a:pPr marL="0" indent="0">
              <a:buNone/>
            </a:pPr>
            <a:r>
              <a:rPr lang="nl-NL" dirty="0"/>
              <a:t>Vervolgens zijn er nog wat algemene voorzetsels:</a:t>
            </a:r>
          </a:p>
          <a:p>
            <a:pPr marL="0" indent="0">
              <a:buNone/>
            </a:pPr>
            <a:r>
              <a:rPr lang="nl-NL" dirty="0"/>
              <a:t>met, zonder, na, naar, over, per, te, tegen, tot, vanaf, via, volgens, wegens, door.</a:t>
            </a:r>
          </a:p>
          <a:p>
            <a:pPr marL="0" indent="0">
              <a:buNone/>
            </a:pPr>
            <a:r>
              <a:rPr lang="nl-NL" dirty="0"/>
              <a:t>Voorbeelden:</a:t>
            </a:r>
          </a:p>
          <a:p>
            <a:pPr marL="0" indent="0">
              <a:buNone/>
            </a:pPr>
            <a:r>
              <a:rPr lang="nl-NL" dirty="0"/>
              <a:t>Een patatje met mayonaise.</a:t>
            </a:r>
          </a:p>
          <a:p>
            <a:pPr marL="0" indent="0">
              <a:buNone/>
            </a:pPr>
            <a:r>
              <a:rPr lang="nl-NL" dirty="0"/>
              <a:t>Hij ging zonder zijn vrouw op vakantie.</a:t>
            </a:r>
          </a:p>
          <a:p>
            <a:pPr marL="0" indent="0">
              <a:buNone/>
            </a:pPr>
            <a:r>
              <a:rPr lang="nl-NL" dirty="0"/>
              <a:t>Ik volgde na hem.</a:t>
            </a:r>
          </a:p>
          <a:p>
            <a:pPr marL="0" indent="0">
              <a:buNone/>
            </a:pPr>
            <a:r>
              <a:rPr lang="nl-NL" dirty="0"/>
              <a:t>Die som is te moeilijk.</a:t>
            </a:r>
          </a:p>
          <a:p>
            <a:pPr marL="0" indent="0">
              <a:buNone/>
            </a:pPr>
            <a:r>
              <a:rPr lang="nl-NL" dirty="0"/>
              <a:t>Tot vanavond!</a:t>
            </a:r>
          </a:p>
          <a:p>
            <a:pPr marL="0" indent="0">
              <a:buNone/>
            </a:pPr>
            <a:r>
              <a:rPr lang="nl-NL" dirty="0"/>
              <a:t>De winkel is wegens verbouwing </a:t>
            </a:r>
            <a:r>
              <a:rPr lang="nl-NL" dirty="0" smtClean="0"/>
              <a:t>gesloten</a:t>
            </a:r>
            <a:endParaRPr lang="nl-NL" dirty="0"/>
          </a:p>
          <a:p>
            <a:pPr marL="0" indent="0">
              <a:buNone/>
            </a:pPr>
            <a:r>
              <a:rPr lang="nl-NL" dirty="0"/>
              <a:t>Als we deze lijstjes goed bekijken, valt natuurlijk op dat er nogal wat overlappingen zijn. Het hangt er dan vanaf wat de bedoeling van het voorzetsel in de zin is</a:t>
            </a:r>
            <a:r>
              <a:rPr lang="nl-NL" dirty="0" smtClean="0"/>
              <a:t>.</a:t>
            </a:r>
            <a:endParaRPr lang="nl-NL" dirty="0"/>
          </a:p>
          <a:p>
            <a:pPr marL="0" indent="0">
              <a:buNone/>
            </a:pPr>
            <a:r>
              <a:rPr lang="nl-NL" dirty="0"/>
              <a:t>Voorzetsels die een plaats aangeven, zijn heel gemakkelijk te herkennen. Je kunt er dan (het) huis of (de) huizen achter zetten of denken. Is dat met een woord mogelijk, dan is dat woord een voorzetsel.</a:t>
            </a:r>
            <a:endParaRPr lang="tr-TR" dirty="0"/>
          </a:p>
        </p:txBody>
      </p:sp>
    </p:spTree>
    <p:extLst>
      <p:ext uri="{BB962C8B-B14F-4D97-AF65-F5344CB8AC3E}">
        <p14:creationId xmlns:p14="http://schemas.microsoft.com/office/powerpoint/2010/main" val="1807469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77875"/>
          </a:xfrm>
        </p:spPr>
        <p:txBody>
          <a:bodyPr/>
          <a:lstStyle/>
          <a:p>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838200" y="1143000"/>
            <a:ext cx="10515600" cy="5033963"/>
          </a:xfrm>
        </p:spPr>
        <p:txBody>
          <a:bodyPr>
            <a:normAutofit fontScale="77500" lnSpcReduction="20000"/>
          </a:bodyPr>
          <a:lstStyle/>
          <a:p>
            <a:pPr marL="0" indent="0">
              <a:buNone/>
            </a:pPr>
            <a:r>
              <a:rPr lang="nl-NL" dirty="0"/>
              <a:t>Voorzetselgroep</a:t>
            </a:r>
          </a:p>
          <a:p>
            <a:pPr marL="0" indent="0">
              <a:buNone/>
            </a:pPr>
            <a:r>
              <a:rPr lang="nl-NL" dirty="0"/>
              <a:t>De woordengroep die met een voorzetsel gevormd is, noemen we een voorzetselgroep.</a:t>
            </a:r>
          </a:p>
          <a:p>
            <a:pPr marL="0" indent="0">
              <a:buNone/>
            </a:pPr>
            <a:r>
              <a:rPr lang="nl-NL" dirty="0"/>
              <a:t>Zo'n voorzetselgroep kan een zelfstandig zinsdeel vormen, bijvoorbeeld een bijwoordelijke bepaling zijn of een voorzetselvoorwerp. Een voorzetselgroep kan echter ook een bijvoeglijke bepaling zijn.</a:t>
            </a:r>
          </a:p>
          <a:p>
            <a:pPr marL="0" indent="0">
              <a:buNone/>
            </a:pPr>
            <a:endParaRPr lang="nl-NL" dirty="0"/>
          </a:p>
          <a:p>
            <a:pPr marL="0" indent="0">
              <a:buNone/>
            </a:pPr>
            <a:r>
              <a:rPr lang="nl-NL" dirty="0"/>
              <a:t>Voorbeeld van bijwoordelijke bepaling:</a:t>
            </a:r>
          </a:p>
          <a:p>
            <a:pPr marL="0" indent="0">
              <a:buNone/>
            </a:pPr>
            <a:r>
              <a:rPr lang="nl-NL" dirty="0"/>
              <a:t>Ik / moest / bij hem / komen.</a:t>
            </a:r>
          </a:p>
          <a:p>
            <a:pPr marL="0" indent="0">
              <a:buNone/>
            </a:pPr>
            <a:endParaRPr lang="nl-NL" dirty="0"/>
          </a:p>
          <a:p>
            <a:pPr marL="0" indent="0">
              <a:buNone/>
            </a:pPr>
            <a:r>
              <a:rPr lang="nl-NL" dirty="0"/>
              <a:t>Voorbeeld van voorzetselvoorwerp:</a:t>
            </a:r>
          </a:p>
          <a:p>
            <a:pPr marL="0" indent="0">
              <a:buNone/>
            </a:pPr>
            <a:r>
              <a:rPr lang="nl-NL" dirty="0"/>
              <a:t>Een / oppasser / zorgt / voor de dieren.</a:t>
            </a:r>
          </a:p>
          <a:p>
            <a:pPr marL="0" indent="0">
              <a:buNone/>
            </a:pPr>
            <a:endParaRPr lang="nl-NL" dirty="0"/>
          </a:p>
          <a:p>
            <a:pPr marL="0" indent="0">
              <a:buNone/>
            </a:pPr>
            <a:r>
              <a:rPr lang="nl-NL" dirty="0"/>
              <a:t>Voorbeeld van bijvoeglijke bepaling:</a:t>
            </a:r>
          </a:p>
          <a:p>
            <a:pPr marL="0" indent="0">
              <a:buNone/>
            </a:pPr>
            <a:r>
              <a:rPr lang="nl-NL" dirty="0"/>
              <a:t>De auto van mijn oom / wordt verkocht.</a:t>
            </a:r>
            <a:endParaRPr lang="tr-TR" dirty="0"/>
          </a:p>
        </p:txBody>
      </p:sp>
    </p:spTree>
    <p:extLst>
      <p:ext uri="{BB962C8B-B14F-4D97-AF65-F5344CB8AC3E}">
        <p14:creationId xmlns:p14="http://schemas.microsoft.com/office/powerpoint/2010/main" val="4275552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22118" y="365125"/>
            <a:ext cx="11731336" cy="476539"/>
          </a:xfrm>
        </p:spPr>
        <p:txBody>
          <a:bodyPr>
            <a:normAutofit fontScale="90000"/>
          </a:bodyPr>
          <a:lstStyle/>
          <a:p>
            <a:pPr algn="ct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207817" y="1039091"/>
            <a:ext cx="11845637" cy="5527964"/>
          </a:xfrm>
        </p:spPr>
        <p:txBody>
          <a:bodyPr>
            <a:normAutofit fontScale="92500" lnSpcReduction="20000"/>
          </a:bodyPr>
          <a:lstStyle/>
          <a:p>
            <a:pPr marL="0" indent="0">
              <a:buNone/>
            </a:pPr>
            <a:r>
              <a:rPr lang="nl-NL" b="1" dirty="0">
                <a:latin typeface="Times New Roman" panose="02020603050405020304" pitchFamily="18" charset="0"/>
                <a:cs typeface="Times New Roman" panose="02020603050405020304" pitchFamily="18" charset="0"/>
              </a:rPr>
              <a:t>Waar komt een voorzetsel in de zin nog meer voor?</a:t>
            </a:r>
          </a:p>
          <a:p>
            <a:pPr marL="0" indent="0">
              <a:buNone/>
            </a:pPr>
            <a:r>
              <a:rPr lang="nl-NL" dirty="0">
                <a:latin typeface="Times New Roman" panose="02020603050405020304" pitchFamily="18" charset="0"/>
                <a:cs typeface="Times New Roman" panose="02020603050405020304" pitchFamily="18" charset="0"/>
              </a:rPr>
              <a:t>Een voorzetsel kan ook voor een bijwoord staan:</a:t>
            </a:r>
            <a:r>
              <a:rPr lang="nl-NL" dirty="0">
                <a:latin typeface="Times New Roman" panose="02020603050405020304" pitchFamily="18" charset="0"/>
                <a:cs typeface="Times New Roman" panose="02020603050405020304" pitchFamily="18" charset="0"/>
              </a:rPr>
              <a:t/>
            </a:r>
            <a:br>
              <a:rPr lang="nl-NL" dirty="0">
                <a:latin typeface="Times New Roman" panose="02020603050405020304" pitchFamily="18" charset="0"/>
                <a:cs typeface="Times New Roman" panose="02020603050405020304" pitchFamily="18" charset="0"/>
              </a:rPr>
            </a:br>
            <a:r>
              <a:rPr lang="nl-NL" i="1" dirty="0">
                <a:latin typeface="Times New Roman" panose="02020603050405020304" pitchFamily="18" charset="0"/>
                <a:cs typeface="Times New Roman" panose="02020603050405020304" pitchFamily="18" charset="0"/>
              </a:rPr>
              <a:t>De krant </a:t>
            </a:r>
            <a:r>
              <a:rPr lang="nl-NL" i="1" u="sng" dirty="0">
                <a:latin typeface="Times New Roman" panose="02020603050405020304" pitchFamily="18" charset="0"/>
                <a:cs typeface="Times New Roman" panose="02020603050405020304" pitchFamily="18" charset="0"/>
              </a:rPr>
              <a:t>van</a:t>
            </a:r>
            <a:r>
              <a:rPr lang="nl-NL" i="1" dirty="0">
                <a:latin typeface="Times New Roman" panose="02020603050405020304" pitchFamily="18" charset="0"/>
                <a:cs typeface="Times New Roman" panose="02020603050405020304" pitchFamily="18" charset="0"/>
              </a:rPr>
              <a:t> vandaag.....</a:t>
            </a:r>
            <a:r>
              <a:rPr lang="nl-NL" dirty="0">
                <a:latin typeface="Times New Roman" panose="02020603050405020304" pitchFamily="18" charset="0"/>
                <a:cs typeface="Times New Roman" panose="02020603050405020304" pitchFamily="18" charset="0"/>
              </a:rPr>
              <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Maar ook voor een voorzetselgroep:</a:t>
            </a:r>
            <a:r>
              <a:rPr lang="nl-NL" dirty="0">
                <a:latin typeface="Times New Roman" panose="02020603050405020304" pitchFamily="18" charset="0"/>
                <a:cs typeface="Times New Roman" panose="02020603050405020304" pitchFamily="18" charset="0"/>
              </a:rPr>
              <a:t/>
            </a:r>
            <a:br>
              <a:rPr lang="nl-NL" dirty="0">
                <a:latin typeface="Times New Roman" panose="02020603050405020304" pitchFamily="18" charset="0"/>
                <a:cs typeface="Times New Roman" panose="02020603050405020304" pitchFamily="18" charset="0"/>
              </a:rPr>
            </a:br>
            <a:r>
              <a:rPr lang="nl-NL" i="1" dirty="0">
                <a:latin typeface="Times New Roman" panose="02020603050405020304" pitchFamily="18" charset="0"/>
                <a:cs typeface="Times New Roman" panose="02020603050405020304" pitchFamily="18" charset="0"/>
              </a:rPr>
              <a:t>We wachten met zwemmen </a:t>
            </a:r>
            <a:r>
              <a:rPr lang="nl-NL" i="1" u="sng" dirty="0">
                <a:latin typeface="Times New Roman" panose="02020603050405020304" pitchFamily="18" charset="0"/>
                <a:cs typeface="Times New Roman" panose="02020603050405020304" pitchFamily="18" charset="0"/>
              </a:rPr>
              <a:t>tot</a:t>
            </a:r>
            <a:r>
              <a:rPr lang="nl-NL" i="1" dirty="0">
                <a:latin typeface="Times New Roman" panose="02020603050405020304" pitchFamily="18" charset="0"/>
                <a:cs typeface="Times New Roman" panose="02020603050405020304" pitchFamily="18" charset="0"/>
              </a:rPr>
              <a:t> na de winter.</a:t>
            </a:r>
            <a:r>
              <a:rPr lang="nl-NL" dirty="0">
                <a:latin typeface="Times New Roman" panose="02020603050405020304" pitchFamily="18" charset="0"/>
                <a:cs typeface="Times New Roman" panose="02020603050405020304" pitchFamily="18" charset="0"/>
              </a:rPr>
              <a:t/>
            </a:r>
            <a:br>
              <a:rPr lang="nl-NL" dirty="0">
                <a:latin typeface="Times New Roman" panose="02020603050405020304" pitchFamily="18" charset="0"/>
                <a:cs typeface="Times New Roman" panose="02020603050405020304" pitchFamily="18" charset="0"/>
              </a:rPr>
            </a:br>
            <a:r>
              <a:rPr lang="nl-NL" dirty="0">
                <a:latin typeface="Times New Roman" panose="02020603050405020304" pitchFamily="18" charset="0"/>
                <a:cs typeface="Times New Roman" panose="02020603050405020304" pitchFamily="18" charset="0"/>
              </a:rPr>
              <a:t>Vervolgens vormt een voorzetsel soms met een bijzin een voorzetselgroep:</a:t>
            </a:r>
            <a:r>
              <a:rPr lang="nl-NL" dirty="0">
                <a:latin typeface="Times New Roman" panose="02020603050405020304" pitchFamily="18" charset="0"/>
                <a:cs typeface="Times New Roman" panose="02020603050405020304" pitchFamily="18" charset="0"/>
              </a:rPr>
              <a:t/>
            </a:r>
            <a:br>
              <a:rPr lang="nl-NL" dirty="0">
                <a:latin typeface="Times New Roman" panose="02020603050405020304" pitchFamily="18" charset="0"/>
                <a:cs typeface="Times New Roman" panose="02020603050405020304" pitchFamily="18" charset="0"/>
              </a:rPr>
            </a:br>
            <a:r>
              <a:rPr lang="nl-NL" i="1" dirty="0">
                <a:latin typeface="Times New Roman" panose="02020603050405020304" pitchFamily="18" charset="0"/>
                <a:cs typeface="Times New Roman" panose="02020603050405020304" pitchFamily="18" charset="0"/>
              </a:rPr>
              <a:t>Hij rekent vast </a:t>
            </a:r>
            <a:r>
              <a:rPr lang="nl-NL" i="1" u="sng" dirty="0">
                <a:latin typeface="Times New Roman" panose="02020603050405020304" pitchFamily="18" charset="0"/>
                <a:cs typeface="Times New Roman" panose="02020603050405020304" pitchFamily="18" charset="0"/>
              </a:rPr>
              <a:t>op</a:t>
            </a:r>
            <a:r>
              <a:rPr lang="nl-NL" i="1" dirty="0">
                <a:latin typeface="Times New Roman" panose="02020603050405020304" pitchFamily="18" charset="0"/>
                <a:cs typeface="Times New Roman" panose="02020603050405020304" pitchFamily="18" charset="0"/>
              </a:rPr>
              <a:t> wat je beloofd hebt</a:t>
            </a:r>
            <a:r>
              <a:rPr lang="nl-NL" i="1" dirty="0" smtClean="0">
                <a:latin typeface="Times New Roman" panose="02020603050405020304" pitchFamily="18" charset="0"/>
                <a:cs typeface="Times New Roman" panose="02020603050405020304" pitchFamily="18" charset="0"/>
              </a:rPr>
              <a:t>.</a:t>
            </a:r>
            <a:endParaRPr lang="tr-TR" i="1" dirty="0" smtClean="0">
              <a:latin typeface="Times New Roman" panose="02020603050405020304" pitchFamily="18" charset="0"/>
              <a:cs typeface="Times New Roman" panose="02020603050405020304" pitchFamily="18" charset="0"/>
            </a:endParaRPr>
          </a:p>
          <a:p>
            <a:pPr marL="0" indent="0">
              <a:buNone/>
            </a:pPr>
            <a:r>
              <a:rPr lang="nl-NL" dirty="0">
                <a:latin typeface="Times New Roman" panose="02020603050405020304" pitchFamily="18" charset="0"/>
                <a:cs typeface="Times New Roman" panose="02020603050405020304" pitchFamily="18" charset="0"/>
              </a:rPr>
              <a:t>Een persoonlijk voornaamwoord na een voorzetsel. Veel voorkomende fouten!</a:t>
            </a:r>
          </a:p>
          <a:p>
            <a:pPr marL="0" indent="0">
              <a:buNone/>
            </a:pPr>
            <a:r>
              <a:rPr lang="nl-NL" dirty="0">
                <a:latin typeface="Times New Roman" panose="02020603050405020304" pitchFamily="18" charset="0"/>
                <a:cs typeface="Times New Roman" panose="02020603050405020304" pitchFamily="18" charset="0"/>
              </a:rPr>
              <a:t>Een jongen als hij doet zoiets niet.</a:t>
            </a:r>
          </a:p>
          <a:p>
            <a:pPr marL="0" indent="0">
              <a:buNone/>
            </a:pPr>
            <a:r>
              <a:rPr lang="nl-NL" dirty="0">
                <a:latin typeface="Times New Roman" panose="02020603050405020304" pitchFamily="18" charset="0"/>
                <a:cs typeface="Times New Roman" panose="02020603050405020304" pitchFamily="18" charset="0"/>
              </a:rPr>
              <a:t>Een jongen als hem moet je dat niet opdragen.</a:t>
            </a:r>
          </a:p>
          <a:p>
            <a:pPr marL="0" indent="0">
              <a:buNone/>
            </a:pPr>
            <a:r>
              <a:rPr lang="nl-NL" dirty="0">
                <a:latin typeface="Times New Roman" panose="02020603050405020304" pitchFamily="18" charset="0"/>
                <a:cs typeface="Times New Roman" panose="02020603050405020304" pitchFamily="18" charset="0"/>
              </a:rPr>
              <a:t>Hij is dikker dan ik.</a:t>
            </a:r>
          </a:p>
          <a:p>
            <a:pPr marL="0" indent="0">
              <a:buNone/>
            </a:pPr>
            <a:r>
              <a:rPr lang="nl-NL" dirty="0">
                <a:latin typeface="Times New Roman" panose="02020603050405020304" pitchFamily="18" charset="0"/>
                <a:cs typeface="Times New Roman" panose="02020603050405020304" pitchFamily="18" charset="0"/>
              </a:rPr>
              <a:t>Ik vind haar knapper dan jou.</a:t>
            </a:r>
          </a:p>
          <a:p>
            <a:pPr marL="0" indent="0">
              <a:buNone/>
            </a:pPr>
            <a:r>
              <a:rPr lang="nl-NL" dirty="0">
                <a:latin typeface="Times New Roman" panose="02020603050405020304" pitchFamily="18" charset="0"/>
                <a:cs typeface="Times New Roman" panose="02020603050405020304" pitchFamily="18" charset="0"/>
              </a:rPr>
              <a:t>Zijn er meer zoals jou?</a:t>
            </a:r>
          </a:p>
          <a:p>
            <a:pPr marL="0" indent="0">
              <a:buNone/>
            </a:pPr>
            <a:r>
              <a:rPr lang="nl-NL" dirty="0">
                <a:latin typeface="Times New Roman" panose="02020603050405020304" pitchFamily="18" charset="0"/>
                <a:cs typeface="Times New Roman" panose="02020603050405020304" pitchFamily="18" charset="0"/>
              </a:rPr>
              <a:t>Hoeveel behalve jij?</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6298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pPr algn="ctr"/>
            <a:r>
              <a:rPr lang="tr-TR" b="1" dirty="0" err="1">
                <a:solidFill>
                  <a:srgbClr val="C00000"/>
                </a:solidFill>
              </a:rPr>
              <a:t>Voorzetsels</a:t>
            </a:r>
            <a:r>
              <a:rPr lang="tr-TR" b="1" dirty="0">
                <a:solidFill>
                  <a:srgbClr val="C00000"/>
                </a:solidFill>
              </a:rPr>
              <a:t>, </a:t>
            </a:r>
            <a:r>
              <a:rPr lang="tr-TR" b="1" dirty="0" err="1">
                <a:solidFill>
                  <a:srgbClr val="C00000"/>
                </a:solidFill>
              </a:rPr>
              <a:t>Achterzetsels</a:t>
            </a:r>
            <a:endParaRPr lang="tr-TR" dirty="0"/>
          </a:p>
        </p:txBody>
      </p:sp>
      <p:sp>
        <p:nvSpPr>
          <p:cNvPr id="3" name="İçerik Yer Tutucusu 2"/>
          <p:cNvSpPr>
            <a:spLocks noGrp="1"/>
          </p:cNvSpPr>
          <p:nvPr>
            <p:ph idx="1"/>
          </p:nvPr>
        </p:nvSpPr>
        <p:spPr>
          <a:xfrm>
            <a:off x="155864" y="976746"/>
            <a:ext cx="11804072" cy="5600699"/>
          </a:xfrm>
        </p:spPr>
        <p:txBody>
          <a:bodyPr>
            <a:normAutofit/>
          </a:bodyPr>
          <a:lstStyle/>
          <a:p>
            <a:pPr marL="0" indent="0">
              <a:buNone/>
            </a:pPr>
            <a:r>
              <a:rPr lang="nl-NL" dirty="0"/>
              <a:t>Nog meer voorzetsels</a:t>
            </a:r>
          </a:p>
          <a:p>
            <a:pPr marL="0" indent="0">
              <a:buNone/>
            </a:pPr>
            <a:r>
              <a:rPr lang="nl-NL" dirty="0"/>
              <a:t>Er zijn tegenwoordig allerlei woorden in gebruik als voorzetsel die we vroeger tot een andere categorie rekenden:</a:t>
            </a:r>
          </a:p>
          <a:p>
            <a:pPr marL="0" indent="0">
              <a:buNone/>
            </a:pPr>
            <a:r>
              <a:rPr lang="nl-NL" dirty="0"/>
              <a:t>Tijdens de lessen wordt niet gerookt.</a:t>
            </a:r>
          </a:p>
          <a:p>
            <a:pPr marL="0" indent="0">
              <a:buNone/>
            </a:pPr>
            <a:r>
              <a:rPr lang="nl-NL" dirty="0"/>
              <a:t>Volgens de bepalingen is dit verboden.</a:t>
            </a:r>
          </a:p>
          <a:p>
            <a:pPr marL="0" indent="0">
              <a:buNone/>
            </a:pPr>
            <a:r>
              <a:rPr lang="nl-NL" dirty="0"/>
              <a:t>Bezuiden de grote rivieren wordt het carnaval gevierd.</a:t>
            </a:r>
          </a:p>
          <a:p>
            <a:pPr marL="0" indent="0">
              <a:buNone/>
            </a:pPr>
            <a:r>
              <a:rPr lang="nl-NL" dirty="0"/>
              <a:t>Gedurende het concert was het publiek doodstil.</a:t>
            </a:r>
          </a:p>
          <a:p>
            <a:pPr marL="0" indent="0">
              <a:buNone/>
            </a:pPr>
            <a:endParaRPr lang="nl-NL" dirty="0"/>
          </a:p>
          <a:p>
            <a:pPr marL="0" indent="0">
              <a:buNone/>
            </a:pPr>
            <a:r>
              <a:rPr lang="nl-NL" dirty="0"/>
              <a:t>Rest nog de opmerking dat veel voorzetsels ook als bijwoord kunnen worden gebruikt</a:t>
            </a:r>
            <a:r>
              <a:rPr lang="nl-NL" dirty="0" smtClean="0"/>
              <a:t>.</a:t>
            </a:r>
            <a:endParaRPr lang="tr-TR" dirty="0"/>
          </a:p>
        </p:txBody>
      </p:sp>
    </p:spTree>
    <p:extLst>
      <p:ext uri="{BB962C8B-B14F-4D97-AF65-F5344CB8AC3E}">
        <p14:creationId xmlns:p14="http://schemas.microsoft.com/office/powerpoint/2010/main" val="352102130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1646</Words>
  <Application>Microsoft Office PowerPoint</Application>
  <PresentationFormat>Geniş ekran</PresentationFormat>
  <Paragraphs>126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 Voorzetsels, Achterzetsels</vt:lpstr>
      <vt:lpstr>Voorzetsels, Achterzetsels</vt:lpstr>
      <vt:lpstr>Voorzetsels, Achterzetsels</vt:lpstr>
      <vt:lpstr>Voorzetsels, Achterzetsels</vt:lpstr>
      <vt:lpstr>Voorzetsels, Achterzetsels</vt:lpstr>
      <vt:lpstr>Voorzetsels, Achterzetsels</vt:lpstr>
      <vt:lpstr>Voorzetsels, Achterzetsels</vt:lpstr>
      <vt:lpstr>Voorzetsels, Achterzetsels</vt:lpstr>
      <vt:lpstr>Voorzetsels, Achterzetsels</vt:lpstr>
      <vt:lpstr>Voorzetsels, Achterzetsels</vt:lpstr>
      <vt:lpstr>Voorzetsels, Achterzetsels</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22</cp:revision>
  <dcterms:created xsi:type="dcterms:W3CDTF">2018-02-22T10:36:17Z</dcterms:created>
  <dcterms:modified xsi:type="dcterms:W3CDTF">2020-02-07T10:05:15Z</dcterms:modified>
</cp:coreProperties>
</file>