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6" r:id="rId3"/>
    <p:sldId id="302" r:id="rId4"/>
    <p:sldId id="303" r:id="rId5"/>
    <p:sldId id="307" r:id="rId6"/>
    <p:sldId id="308" r:id="rId7"/>
    <p:sldId id="310" r:id="rId8"/>
    <p:sldId id="258" r:id="rId9"/>
    <p:sldId id="296" r:id="rId10"/>
    <p:sldId id="326" r:id="rId11"/>
    <p:sldId id="323" r:id="rId12"/>
    <p:sldId id="312" r:id="rId13"/>
    <p:sldId id="324" r:id="rId14"/>
    <p:sldId id="325" r:id="rId15"/>
    <p:sldId id="264" r:id="rId16"/>
    <p:sldId id="300" r:id="rId17"/>
  </p:sldIdLst>
  <p:sldSz cx="12192000" cy="6858000"/>
  <p:notesSz cx="6858000" cy="9144000"/>
  <p:custShowLst>
    <p:custShow name="Özel Gösteri 1" id="0">
      <p:sldLst>
        <p:sld r:id="rId2"/>
        <p:sld r:id="rId9"/>
        <p:sld r:id="rId10"/>
        <p:sld r:id="rId16"/>
      </p:sldLst>
    </p:custShow>
  </p:custShow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56460"/>
      </p:ext>
    </p:extLst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390429"/>
      </p:ext>
    </p:extLst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0032324"/>
      </p:ext>
    </p:extLst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6813312"/>
      </p:ext>
    </p:extLst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8761468"/>
      </p:ext>
    </p:extLst>
  </p:cSld>
  <p:clrMapOvr>
    <a:masterClrMapping/>
  </p:clrMapOvr>
  <p:transition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9785321"/>
      </p:ext>
    </p:extLst>
  </p:cSld>
  <p:clrMapOvr>
    <a:masterClrMapping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621743"/>
      </p:ext>
    </p:extLst>
  </p:cSld>
  <p:clrMapOvr>
    <a:masterClrMapping/>
  </p:clrMapOvr>
  <p:transition>
    <p:pull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5775"/>
      </p:ext>
    </p:extLst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1612752"/>
      </p:ext>
    </p:extLst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962364"/>
      </p:ext>
    </p:extLst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922613"/>
      </p:ext>
    </p:extLst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1692506"/>
      </p:ext>
    </p:extLst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718843"/>
      </p:ext>
    </p:extLst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7345616"/>
      </p:ext>
    </p:extLst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226164"/>
      </p:ext>
    </p:extLst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722515"/>
      </p:ext>
    </p:extLst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899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>
    <p:pull dir="d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b="1" dirty="0"/>
              <a:t>ÇOCUKLUK TARİHİ</a:t>
            </a:r>
            <a:br>
              <a:rPr lang="tr-TR" sz="3200" b="1" dirty="0"/>
            </a:br>
            <a:br>
              <a:rPr lang="tr-TR" sz="3200" b="1" dirty="0"/>
            </a:br>
            <a:r>
              <a:rPr lang="tr-TR" sz="3200" b="1" dirty="0"/>
              <a:t>Bebeklik Dönemi Gelişim Özellikleri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tr-TR" dirty="0"/>
              <a:t>Arş. Gör. Dr. Münevver ERYALÇIN</a:t>
            </a:r>
          </a:p>
        </p:txBody>
      </p:sp>
    </p:spTree>
    <p:extLst>
      <p:ext uri="{BB962C8B-B14F-4D97-AF65-F5344CB8AC3E}">
        <p14:creationId xmlns:p14="http://schemas.microsoft.com/office/powerpoint/2010/main" val="3241225869"/>
      </p:ext>
    </p:extLst>
  </p:cSld>
  <p:clrMapOvr>
    <a:masterClrMapping/>
  </p:clrMapOvr>
  <p:transition>
    <p:pull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7CFC2D-9C0D-4CB9-ABE6-FA95E244B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Duyularla algılama öğrenmenin önemli bir parçası olduğu için duyusal gelişim çok önemlidir.</a:t>
            </a:r>
          </a:p>
          <a:p>
            <a:r>
              <a:rPr lang="tr-TR" dirty="0"/>
              <a:t>Anne bebek bağlanması- dokunma- tentene temas</a:t>
            </a:r>
          </a:p>
          <a:p>
            <a:r>
              <a:rPr lang="tr-TR" dirty="0"/>
              <a:t>Farklı dokudaki oyuncaklar </a:t>
            </a:r>
          </a:p>
          <a:p>
            <a:r>
              <a:rPr lang="tr-TR" dirty="0"/>
              <a:t>Sesli oyuncak, müzik, ninni </a:t>
            </a:r>
            <a:r>
              <a:rPr lang="tr-TR" dirty="0" err="1"/>
              <a:t>vb</a:t>
            </a:r>
            <a:r>
              <a:rPr lang="tr-TR" dirty="0"/>
              <a:t> sesler</a:t>
            </a:r>
          </a:p>
          <a:p>
            <a:r>
              <a:rPr lang="tr-TR" dirty="0"/>
              <a:t>Tat duyusunun gelişimi için besinlerin karıştırılmadan verilmesi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9639806"/>
      </p:ext>
    </p:extLst>
  </p:cSld>
  <p:clrMapOvr>
    <a:masterClrMapping/>
  </p:clrMapOvr>
  <p:transition>
    <p:pull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690DA7-E5A1-41EF-A5E8-E6FF7DCCB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Olgunlaşma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50A633-A3CD-48FF-A088-17249D4B7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Çevresel uyaranlardan yoksunluk </a:t>
            </a:r>
          </a:p>
          <a:p>
            <a:r>
              <a:rPr lang="tr-TR" dirty="0"/>
              <a:t>Görsel işitsel dokunsal uyaran eksikliği </a:t>
            </a:r>
          </a:p>
          <a:p>
            <a:r>
              <a:rPr lang="tr-TR" dirty="0"/>
              <a:t>Hareket eşgüdümleri zayıf-oturma emekleme yürüme gelişimi geç </a:t>
            </a:r>
          </a:p>
          <a:p>
            <a:r>
              <a:rPr lang="tr-TR" dirty="0"/>
              <a:t>Uyarımın zenginleşmesi için yeterli sinir ve kas olgunlaşması gereklidir.</a:t>
            </a:r>
          </a:p>
          <a:p>
            <a:r>
              <a:rPr lang="tr-TR" dirty="0"/>
              <a:t>Temel becerilerin hangi  yaşta kazanıldığı farklılık gösterebilir ancak genel sıra sabittir. Önce denge sonra yürüme önce el-kol kas kontrolü sonra makas ile kesme gibi.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3482610"/>
      </p:ext>
    </p:extLst>
  </p:cSld>
  <p:clrMapOvr>
    <a:masterClrMapping/>
  </p:clrMapOvr>
  <p:transition>
    <p:pull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45D38B-5C3D-4590-B5A5-62DE8BEFD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4C4ED7-10C7-490F-BC8B-437A262E9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Normal gelişim profili</a:t>
            </a:r>
          </a:p>
          <a:p>
            <a:r>
              <a:rPr lang="tr-TR" dirty="0"/>
              <a:t>Motor ve fiziksel davranış</a:t>
            </a:r>
          </a:p>
          <a:p>
            <a:r>
              <a:rPr lang="tr-TR" dirty="0"/>
              <a:t>Oyun etkinlikleri</a:t>
            </a:r>
          </a:p>
          <a:p>
            <a:r>
              <a:rPr lang="tr-TR" dirty="0"/>
              <a:t>Kendine bakım</a:t>
            </a:r>
          </a:p>
          <a:p>
            <a:r>
              <a:rPr lang="tr-TR" dirty="0"/>
              <a:t>Sosyal tepki ve dil gelişimi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3088461"/>
      </p:ext>
    </p:extLst>
  </p:cSld>
  <p:clrMapOvr>
    <a:masterClrMapping/>
  </p:clrMapOvr>
  <p:transition>
    <p:pull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37A6E8-1BCF-49B3-8F5E-542C8B624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YENİDOĞAN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9C6992-207C-41B6-9FC3-C251671A1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Refleksif</a:t>
            </a:r>
            <a:r>
              <a:rPr lang="tr-TR" b="1" dirty="0"/>
              <a:t> hareketler dönemi</a:t>
            </a:r>
          </a:p>
          <a:p>
            <a:r>
              <a:rPr lang="tr-TR" dirty="0"/>
              <a:t>Emme</a:t>
            </a:r>
          </a:p>
          <a:p>
            <a:r>
              <a:rPr lang="tr-TR" dirty="0"/>
              <a:t>Arama</a:t>
            </a:r>
          </a:p>
          <a:p>
            <a:r>
              <a:rPr lang="tr-TR" dirty="0"/>
              <a:t>Yakalama</a:t>
            </a:r>
          </a:p>
          <a:p>
            <a:r>
              <a:rPr lang="tr-TR" dirty="0"/>
              <a:t>Adımlama</a:t>
            </a:r>
          </a:p>
          <a:p>
            <a:r>
              <a:rPr lang="tr-TR" dirty="0"/>
              <a:t>Emekleme</a:t>
            </a:r>
          </a:p>
          <a:p>
            <a:r>
              <a:rPr lang="tr-TR" dirty="0"/>
              <a:t>Yüzme</a:t>
            </a:r>
          </a:p>
          <a:p>
            <a:r>
              <a:rPr lang="tr-TR" dirty="0" err="1"/>
              <a:t>Babinski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3311419"/>
      </p:ext>
    </p:extLst>
  </p:cSld>
  <p:clrMapOvr>
    <a:masterClrMapping/>
  </p:clrMapOvr>
  <p:transition>
    <p:pull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3C30DE-8E20-4870-8F54-6FB4B17D8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 AY – BAŞ BOYUN GÖVDE KONTROLÜ SAĞLAMA</a:t>
            </a:r>
          </a:p>
          <a:p>
            <a:r>
              <a:rPr lang="tr-TR" dirty="0"/>
              <a:t>6 AY-KOLLARININ GÜCÜYLE GÖVDEYİ KALDIRMA</a:t>
            </a:r>
          </a:p>
          <a:p>
            <a:r>
              <a:rPr lang="tr-TR" dirty="0"/>
              <a:t>8-9 AY- İKİ AYAĞININ ÜSTÜNDE DENGEDE DURABİLME DESTEKLE</a:t>
            </a:r>
          </a:p>
          <a:p>
            <a:r>
              <a:rPr lang="tr-TR" dirty="0"/>
              <a:t>11-13. AY- DESTEK ALMADAN AYAKT DURMA- YÜRÜME</a:t>
            </a:r>
          </a:p>
          <a:p>
            <a:endParaRPr lang="tr-TR" dirty="0"/>
          </a:p>
          <a:p>
            <a:r>
              <a:rPr lang="tr-TR" b="1" dirty="0"/>
              <a:t>MOTOR GELİŞİM İÇİN</a:t>
            </a:r>
          </a:p>
          <a:p>
            <a:r>
              <a:rPr lang="tr-TR" dirty="0"/>
              <a:t>Bebeğin hareket bağımsızlığı engellenmemeli</a:t>
            </a:r>
          </a:p>
          <a:p>
            <a:r>
              <a:rPr lang="tr-TR" dirty="0"/>
              <a:t>Çevre düzenlemesi yapılmalı</a:t>
            </a:r>
          </a:p>
          <a:p>
            <a:r>
              <a:rPr lang="tr-TR" dirty="0"/>
              <a:t>Motor </a:t>
            </a:r>
            <a:r>
              <a:rPr lang="tr-TR" dirty="0" err="1"/>
              <a:t>harektleri</a:t>
            </a:r>
            <a:r>
              <a:rPr lang="tr-TR" dirty="0"/>
              <a:t> teşvik etme (sesli oyuncaklar, alkış, teşvik </a:t>
            </a:r>
            <a:r>
              <a:rPr lang="tr-TR" dirty="0" err="1"/>
              <a:t>vb</a:t>
            </a:r>
            <a:r>
              <a:rPr lang="tr-TR" dirty="0"/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9450430"/>
      </p:ext>
    </p:extLst>
  </p:cSld>
  <p:clrMapOvr>
    <a:masterClrMapping/>
  </p:clrMapOvr>
  <p:transition>
    <p:pull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914400"/>
            <a:ext cx="8915400" cy="49968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>
                <a:latin typeface="Times New Roman"/>
                <a:ea typeface="Calibri"/>
                <a:cs typeface="Times New Roman"/>
              </a:rPr>
              <a:t>Nesnenin Sürekliliği: </a:t>
            </a:r>
            <a:endParaRPr lang="tr-TR" sz="2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tr-TR" sz="2400" dirty="0">
                <a:latin typeface="Times New Roman"/>
                <a:ea typeface="Calibri"/>
                <a:cs typeface="Times New Roman"/>
              </a:rPr>
              <a:t>Nesnenin sürekliliği nesnelerin uzayda yer tutan varlıklar olduğuna ve algı alanı dışında olduklarında bile var olmayı sürdürdüklerine ilişkin bilgidir. Bu gelişim tüm bebeklerde özel bir sıra izleyerek ortaya çıkar.</a:t>
            </a:r>
            <a:endParaRPr lang="tr-TR" sz="2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tr-TR" sz="2400" dirty="0">
                <a:latin typeface="Times New Roman"/>
                <a:ea typeface="Calibri"/>
              </a:rPr>
              <a:t>:  1-4 ay arasındaki bebekte kavram gelişiminin tek kanıtı  alışmadır. Alışma, bebeğin gördüğü ya da işittiği bir uyarana ilişkin bulanık bir belleği depolamasının belirtisi olarak alınabilir.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60686692"/>
      </p:ext>
    </p:extLst>
  </p:cSld>
  <p:clrMapOvr>
    <a:masterClrMapping/>
  </p:clrMapOvr>
  <p:transition>
    <p:pull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  <a:p>
            <a:r>
              <a:rPr lang="tr-TR" dirty="0" err="1"/>
              <a:t>Gander</a:t>
            </a:r>
            <a:r>
              <a:rPr lang="tr-TR" dirty="0"/>
              <a:t>, M. J. ve </a:t>
            </a:r>
            <a:r>
              <a:rPr lang="tr-TR" dirty="0" err="1"/>
              <a:t>Gardiner</a:t>
            </a:r>
            <a:r>
              <a:rPr lang="tr-TR" dirty="0"/>
              <a:t>, H. W. (1993). </a:t>
            </a:r>
            <a:r>
              <a:rPr lang="tr-TR" i="1" dirty="0" err="1"/>
              <a:t>Cocuk</a:t>
            </a:r>
            <a:r>
              <a:rPr lang="tr-TR" i="1" dirty="0"/>
              <a:t> ve Ergen </a:t>
            </a:r>
            <a:r>
              <a:rPr lang="tr-TR" i="1" dirty="0" err="1"/>
              <a:t>Gelisimi</a:t>
            </a:r>
            <a:r>
              <a:rPr lang="tr-TR" dirty="0"/>
              <a:t>. (</a:t>
            </a:r>
            <a:r>
              <a:rPr lang="tr-TR" dirty="0" err="1"/>
              <a:t>Çev</a:t>
            </a:r>
            <a:r>
              <a:rPr lang="tr-TR" dirty="0"/>
              <a:t>.) Çelen, N., Dönmez, A. ve Onur, B. Ankara: İmge </a:t>
            </a:r>
            <a:r>
              <a:rPr lang="tr-TR" dirty="0" err="1"/>
              <a:t>kitabevi</a:t>
            </a:r>
            <a:r>
              <a:rPr lang="tr-TR" dirty="0"/>
              <a:t>.</a:t>
            </a:r>
          </a:p>
          <a:p>
            <a:r>
              <a:rPr lang="tr-TR" dirty="0" err="1"/>
              <a:t>Zastrow</a:t>
            </a:r>
            <a:r>
              <a:rPr lang="tr-TR" dirty="0"/>
              <a:t>, C., &amp; </a:t>
            </a:r>
            <a:r>
              <a:rPr lang="tr-TR" dirty="0" err="1"/>
              <a:t>Kirst</a:t>
            </a:r>
            <a:r>
              <a:rPr lang="tr-TR" dirty="0"/>
              <a:t>-</a:t>
            </a:r>
            <a:r>
              <a:rPr lang="tr-TR" dirty="0" err="1"/>
              <a:t>Ashman</a:t>
            </a:r>
            <a:r>
              <a:rPr lang="tr-TR" dirty="0"/>
              <a:t>, K. K. (2014). İnsan davranışı ve sosyal çevre I (1. Baskı). </a:t>
            </a:r>
            <a:r>
              <a:rPr lang="tr-TR" i="1" dirty="0"/>
              <a:t>Ankara: </a:t>
            </a:r>
            <a:r>
              <a:rPr lang="tr-TR" i="1" dirty="0" err="1"/>
              <a:t>Nika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071FE9-9789-4BE7-B14B-60D81B7C2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3629"/>
          </a:xfrm>
        </p:spPr>
        <p:txBody>
          <a:bodyPr>
            <a:normAutofit fontScale="90000"/>
          </a:bodyPr>
          <a:lstStyle/>
          <a:p>
            <a:r>
              <a:rPr lang="tr-TR" dirty="0"/>
              <a:t>MODERNİTE ÖNCESİ ÇOCUKLUĞA BAKIŞ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B7F145-2C7E-4042-8D0B-F9CB5E42F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5499" y="1881809"/>
            <a:ext cx="8915400" cy="3777622"/>
          </a:xfrm>
        </p:spPr>
        <p:txBody>
          <a:bodyPr>
            <a:normAutofit fontScale="85000" lnSpcReduction="10000"/>
          </a:bodyPr>
          <a:lstStyle/>
          <a:p>
            <a:r>
              <a:rPr lang="tr-TR" dirty="0"/>
              <a:t>1600 LÜ YILLARDA ÇOCUKLUK YETİŞKİNLİKTEN FARKLILAŞMAYA BAŞLADI.</a:t>
            </a:r>
          </a:p>
          <a:p>
            <a:endParaRPr lang="tr-TR" dirty="0"/>
          </a:p>
          <a:p>
            <a:r>
              <a:rPr lang="tr-TR" dirty="0"/>
              <a:t>17. yy da yetişkin kıyafetlerinden uzaklaşma- özel oyuncaklara kavuşma</a:t>
            </a:r>
          </a:p>
          <a:p>
            <a:endParaRPr lang="tr-TR" dirty="0"/>
          </a:p>
          <a:p>
            <a:r>
              <a:rPr lang="tr-TR" dirty="0"/>
              <a:t>Kavramsal olarak imtiyazlı bir ´çocukluk yaratılırken, bu gruba ancak belirli toplumsal gruplar pratikte dahil olabilmektedir.</a:t>
            </a:r>
          </a:p>
          <a:p>
            <a:endParaRPr lang="tr-TR" dirty="0"/>
          </a:p>
          <a:p>
            <a:r>
              <a:rPr lang="tr-TR" b="1" dirty="0" err="1"/>
              <a:t>Paternalistik</a:t>
            </a:r>
            <a:r>
              <a:rPr lang="tr-TR" b="1" dirty="0"/>
              <a:t> bakış </a:t>
            </a:r>
            <a:r>
              <a:rPr lang="tr-TR" dirty="0"/>
              <a:t>(olgunlaşmamış, eğitilmemiş ve şekillenmemiş çocuk)</a:t>
            </a:r>
          </a:p>
          <a:p>
            <a:r>
              <a:rPr lang="tr-TR" dirty="0"/>
              <a:t>Ortaçağda çocukluk’ argümanını </a:t>
            </a:r>
            <a:r>
              <a:rPr lang="tr-TR" b="1" dirty="0"/>
              <a:t>anakronik düşünce </a:t>
            </a:r>
            <a:r>
              <a:rPr lang="tr-TR" dirty="0"/>
              <a:t>ile ele alma </a:t>
            </a:r>
          </a:p>
          <a:p>
            <a:endParaRPr lang="tr-TR" dirty="0"/>
          </a:p>
          <a:p>
            <a:r>
              <a:rPr lang="tr-TR" dirty="0" err="1"/>
              <a:t>Avrupası·nda</a:t>
            </a:r>
            <a:r>
              <a:rPr lang="tr-TR" dirty="0"/>
              <a:t> resim ve heykel, ana akım içinde </a:t>
            </a:r>
            <a:r>
              <a:rPr lang="tr-TR" dirty="0" err="1"/>
              <a:t>sosyopolitik</a:t>
            </a:r>
            <a:r>
              <a:rPr lang="tr-TR" dirty="0"/>
              <a:t> simgesel önem arz eden şeyleri konu alması, çocukluk imgesinin toplumsal ana akım söylemde anlamlı bir yeri olmaması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1560067"/>
      </p:ext>
    </p:extLst>
  </p:cSld>
  <p:clrMapOvr>
    <a:masterClrMapping/>
  </p:clrMapOvr>
  <p:transition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540BBA-AA31-456E-BBB0-8A6CDE5A0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Modern çocukluk </a:t>
            </a:r>
            <a:r>
              <a:rPr lang="tr-TR" dirty="0" err="1"/>
              <a:t>paradiGması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BAE9F6-B141-4842-966F-1F64DF6453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Modern çocukluk paradigmasından kasıt, çocukluk adı verilen insan gelişiminin bu ilk evresinin ´keşfidir.</a:t>
            </a:r>
          </a:p>
          <a:p>
            <a:r>
              <a:rPr lang="tr-TR" dirty="0"/>
              <a:t>Çocukların nasıl tasarlandığı ve nasıl algılandığı her zaman kültürel ve tarihsel bir bakış açısını yansıtır (</a:t>
            </a:r>
            <a:r>
              <a:rPr lang="tr-TR" dirty="0" err="1"/>
              <a:t>Elkind</a:t>
            </a:r>
            <a:r>
              <a:rPr lang="tr-TR" dirty="0"/>
              <a:t>, 2001)</a:t>
            </a:r>
          </a:p>
          <a:p>
            <a:r>
              <a:rPr lang="tr-TR" dirty="0"/>
              <a:t>Çocukluk fikri- matbaanın icadı- enformasyon biçimlerinin ayrışması- okuma yazma hakkı</a:t>
            </a:r>
          </a:p>
          <a:p>
            <a:r>
              <a:rPr lang="tr-TR" dirty="0"/>
              <a:t>Çocukluğun kökeni = MODERNİTE</a:t>
            </a:r>
          </a:p>
          <a:p>
            <a:r>
              <a:rPr lang="tr-TR" dirty="0"/>
              <a:t>Modern çocukluk paradigması- aydınlanmacı anlayış (Rousseau, Locke)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7642194"/>
      </p:ext>
    </p:extLst>
  </p:cSld>
  <p:clrMapOvr>
    <a:masterClrMapping/>
  </p:clrMapOvr>
  <p:transition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D9E5136-6246-4738-B9B2-1244B7BCE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73356"/>
            <a:ext cx="8915400" cy="3777622"/>
          </a:xfrm>
        </p:spPr>
        <p:txBody>
          <a:bodyPr/>
          <a:lstStyle/>
          <a:p>
            <a:r>
              <a:rPr lang="tr-TR" b="1" dirty="0"/>
              <a:t>Ulus devletlerin gelişimi- </a:t>
            </a:r>
            <a:r>
              <a:rPr lang="tr-TR" dirty="0"/>
              <a:t>Vatandaşlık kavramı- geleceğin vatandaşları olarak çocuklara atfedilen siyasi önem – okullaşma- ideal vatandaş üretme</a:t>
            </a:r>
          </a:p>
          <a:p>
            <a:r>
              <a:rPr lang="tr-TR" dirty="0"/>
              <a:t>20 yy da çocukluk: çocukluğu hem tasarlayan hem de tüketen bir çağ </a:t>
            </a:r>
          </a:p>
          <a:p>
            <a:r>
              <a:rPr lang="tr-TR" b="1" dirty="0"/>
              <a:t>1989 Çocuk haklarına dair sözleşme</a:t>
            </a:r>
          </a:p>
          <a:p>
            <a:r>
              <a:rPr lang="tr-TR" dirty="0"/>
              <a:t>(GÖRÜNÜRDE ELDE EDİLEN HAK X TÜKETİM NESNESİ)</a:t>
            </a:r>
          </a:p>
          <a:p>
            <a:r>
              <a:rPr lang="tr-TR" b="1" dirty="0"/>
              <a:t>Çocukluk söylemi </a:t>
            </a:r>
            <a:r>
              <a:rPr lang="tr-TR" dirty="0"/>
              <a:t>(özne değil nesne olan bir çocuk!!)</a:t>
            </a:r>
          </a:p>
        </p:txBody>
      </p:sp>
    </p:spTree>
    <p:extLst>
      <p:ext uri="{BB962C8B-B14F-4D97-AF65-F5344CB8AC3E}">
        <p14:creationId xmlns:p14="http://schemas.microsoft.com/office/powerpoint/2010/main" val="70036519"/>
      </p:ext>
    </p:extLst>
  </p:cSld>
  <p:clrMapOvr>
    <a:masterClrMapping/>
  </p:clrMapOvr>
  <p:transition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0B0604-4456-43BD-B57B-D31A5E4BA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Gebelik- Doğum öncesi dönem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3D48BC-32C6-4903-8EEA-1C396E604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Gebelik ve fetüs gelişimi</a:t>
            </a:r>
          </a:p>
          <a:p>
            <a:r>
              <a:rPr lang="tr-TR" dirty="0"/>
              <a:t>Gebelik süresi ortalama 280 gün</a:t>
            </a:r>
          </a:p>
          <a:p>
            <a:r>
              <a:rPr lang="tr-TR" dirty="0"/>
              <a:t>İlk </a:t>
            </a:r>
            <a:r>
              <a:rPr lang="tr-TR" dirty="0" err="1"/>
              <a:t>trimester</a:t>
            </a:r>
            <a:endParaRPr lang="tr-TR" dirty="0"/>
          </a:p>
          <a:p>
            <a:r>
              <a:rPr lang="tr-TR" dirty="0"/>
              <a:t>İkinci </a:t>
            </a:r>
            <a:r>
              <a:rPr lang="tr-TR" dirty="0" err="1"/>
              <a:t>trimester</a:t>
            </a:r>
            <a:endParaRPr lang="tr-TR" dirty="0"/>
          </a:p>
          <a:p>
            <a:r>
              <a:rPr lang="tr-TR" dirty="0"/>
              <a:t>üçüncü </a:t>
            </a:r>
            <a:r>
              <a:rPr lang="tr-TR" dirty="0" err="1"/>
              <a:t>trimester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5632038"/>
      </p:ext>
    </p:extLst>
  </p:cSld>
  <p:clrMapOvr>
    <a:masterClrMapping/>
  </p:clrMapOvr>
  <p:transition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F96174-511F-4CAB-B609-1CBB0A89F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34F8AA-9F7E-42F9-AF89-681853252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6. 7 aylar </a:t>
            </a:r>
            <a:r>
              <a:rPr lang="tr-TR" dirty="0" err="1"/>
              <a:t>viyabilite</a:t>
            </a:r>
            <a:r>
              <a:rPr lang="tr-TR" dirty="0"/>
              <a:t> – hayatta kalma yeteneği</a:t>
            </a:r>
          </a:p>
          <a:p>
            <a:r>
              <a:rPr lang="tr-TR" dirty="0"/>
              <a:t>6. ayda doğumda yeterli tıbbi bakım sağlansa da hayatta </a:t>
            </a:r>
            <a:r>
              <a:rPr lang="tr-TR" dirty="0" err="1"/>
              <a:t>kalamayabilmektedir</a:t>
            </a:r>
            <a:r>
              <a:rPr lang="tr-TR" dirty="0"/>
              <a:t>. </a:t>
            </a:r>
          </a:p>
          <a:p>
            <a:r>
              <a:rPr lang="tr-TR" b="1" dirty="0"/>
              <a:t>Doğum öncesi etkiler</a:t>
            </a:r>
          </a:p>
          <a:p>
            <a:r>
              <a:rPr lang="tr-TR" dirty="0"/>
              <a:t>10-15 kilo alımı </a:t>
            </a:r>
          </a:p>
          <a:p>
            <a:r>
              <a:rPr lang="tr-TR" dirty="0"/>
              <a:t>Günlük 300-500 ekstra kalori alımı</a:t>
            </a:r>
          </a:p>
          <a:p>
            <a:r>
              <a:rPr lang="tr-TR" dirty="0"/>
              <a:t>Kaliteli beslenme- </a:t>
            </a:r>
            <a:r>
              <a:rPr lang="tr-TR" dirty="0" err="1"/>
              <a:t>folik</a:t>
            </a:r>
            <a:r>
              <a:rPr lang="tr-TR" dirty="0"/>
              <a:t> asit kullanımı – ilaç kullanımı </a:t>
            </a:r>
          </a:p>
          <a:p>
            <a:r>
              <a:rPr lang="tr-TR" dirty="0"/>
              <a:t>Sigara Uyuşturucu alkol kullanımı nedeniyle düşük doğum ağırlığı, uyuma-beslenme zorlukları, </a:t>
            </a:r>
            <a:r>
              <a:rPr lang="tr-TR" dirty="0" err="1"/>
              <a:t>fetal</a:t>
            </a:r>
            <a:r>
              <a:rPr lang="tr-TR" dirty="0"/>
              <a:t> alkol sendromu –anomaliler-kalp bozukluğu, zihinsel davranışsal sorunlar gözlemlenebilmektedir. </a:t>
            </a:r>
          </a:p>
        </p:txBody>
      </p:sp>
    </p:spTree>
    <p:extLst>
      <p:ext uri="{BB962C8B-B14F-4D97-AF65-F5344CB8AC3E}">
        <p14:creationId xmlns:p14="http://schemas.microsoft.com/office/powerpoint/2010/main" val="1706232868"/>
      </p:ext>
    </p:extLst>
  </p:cSld>
  <p:clrMapOvr>
    <a:masterClrMapping/>
  </p:clrMapOvr>
  <p:transition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4B1BDF-F0F5-46E8-951F-EE0C868F2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Ultrason- gebeliğin 5. haftasından itibaren</a:t>
            </a:r>
          </a:p>
          <a:p>
            <a:r>
              <a:rPr lang="tr-TR" b="1" dirty="0"/>
              <a:t>Sorunlu gebelikler</a:t>
            </a:r>
          </a:p>
          <a:p>
            <a:r>
              <a:rPr lang="tr-TR" dirty="0" err="1"/>
              <a:t>Amniyosentez</a:t>
            </a:r>
            <a:r>
              <a:rPr lang="tr-TR" dirty="0"/>
              <a:t> – kromozom </a:t>
            </a:r>
            <a:r>
              <a:rPr lang="tr-TR" dirty="0" err="1"/>
              <a:t>anamolilerinin</a:t>
            </a:r>
            <a:r>
              <a:rPr lang="tr-TR" dirty="0"/>
              <a:t>  belirlenmesi </a:t>
            </a:r>
          </a:p>
          <a:p>
            <a:r>
              <a:rPr lang="tr-TR" dirty="0"/>
              <a:t>Dış gebelik (döllenmiş yumurta dölyatağının dışında gelişmeye başlaması)</a:t>
            </a:r>
          </a:p>
          <a:p>
            <a:r>
              <a:rPr lang="tr-TR" dirty="0" err="1"/>
              <a:t>Toksemi</a:t>
            </a:r>
            <a:r>
              <a:rPr lang="tr-TR" dirty="0"/>
              <a:t> ( </a:t>
            </a:r>
            <a:r>
              <a:rPr lang="tr-TR" dirty="0" err="1"/>
              <a:t>preeklampsi</a:t>
            </a:r>
            <a:r>
              <a:rPr lang="tr-TR" dirty="0"/>
              <a:t>)- gebelik zehirlenmesi</a:t>
            </a:r>
          </a:p>
          <a:p>
            <a:r>
              <a:rPr lang="tr-TR" dirty="0" err="1"/>
              <a:t>Rh</a:t>
            </a:r>
            <a:r>
              <a:rPr lang="tr-TR" dirty="0"/>
              <a:t> uyumsuzluğu = Annenin negatif babanın pozitif olduğu durumlarda </a:t>
            </a:r>
            <a:r>
              <a:rPr lang="tr-TR" dirty="0" err="1"/>
              <a:t>annein</a:t>
            </a:r>
            <a:r>
              <a:rPr lang="tr-TR" dirty="0"/>
              <a:t> vücudu fetüsün uyumsuz kanına karşı antikor üretebilir bu durumda  anneye aşı yapılmaktadır. </a:t>
            </a:r>
          </a:p>
          <a:p>
            <a:r>
              <a:rPr lang="tr-TR" dirty="0"/>
              <a:t>Düşük </a:t>
            </a:r>
          </a:p>
          <a:p>
            <a:r>
              <a:rPr lang="tr-TR" dirty="0"/>
              <a:t>Kürtaj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761109"/>
      </p:ext>
    </p:extLst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37360" y="1708483"/>
            <a:ext cx="9767252" cy="4888259"/>
          </a:xfrm>
        </p:spPr>
        <p:txBody>
          <a:bodyPr>
            <a:normAutofit/>
          </a:bodyPr>
          <a:lstStyle/>
          <a:p>
            <a:endParaRPr lang="tr-TR" sz="2000" dirty="0"/>
          </a:p>
          <a:p>
            <a:r>
              <a:rPr lang="tr-TR" sz="2000" b="1" dirty="0"/>
              <a:t>GELİŞİMSEL SÜREÇ</a:t>
            </a:r>
          </a:p>
          <a:p>
            <a:pPr marL="0" indent="0">
              <a:buNone/>
            </a:pPr>
            <a:endParaRPr lang="tr-TR" sz="2000" dirty="0"/>
          </a:p>
          <a:p>
            <a:r>
              <a:rPr lang="tr-TR" sz="2000" dirty="0"/>
              <a:t>İlk iki yılda gelişim çok hızlıdır. </a:t>
            </a:r>
          </a:p>
          <a:p>
            <a:r>
              <a:rPr lang="tr-TR" sz="2000" dirty="0"/>
              <a:t>12 ve 24 ay arasında çocukların hareketli olduğu, ama henüz sözel olmadığı bir dönem vardır. Bebeklikten çıkmış gibi görünürler ama henüz ilk çocukluk konumunu kazanmamışlardır (TOODLER)</a:t>
            </a:r>
          </a:p>
          <a:p>
            <a:r>
              <a:rPr lang="tr-TR" sz="2000" dirty="0"/>
              <a:t>Genellikle doğumdan sonraki iki haftalık süreç </a:t>
            </a:r>
            <a:r>
              <a:rPr lang="tr-TR" sz="2000" dirty="0" err="1"/>
              <a:t>yenidoğan</a:t>
            </a:r>
            <a:r>
              <a:rPr lang="tr-TR" sz="2000" dirty="0"/>
              <a:t> olarak adlandırılır. Bazı uzmanlar bu terimi ilk 4 hafta için kullanır.</a:t>
            </a:r>
          </a:p>
          <a:p>
            <a:endParaRPr lang="tr-TR" sz="2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528011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403682" y="1298713"/>
            <a:ext cx="8915400" cy="377762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tr-TR" sz="3200" b="1" dirty="0">
                <a:latin typeface="Times New Roman"/>
                <a:ea typeface="Calibri"/>
                <a:cs typeface="Times New Roman"/>
              </a:rPr>
              <a:t>Algı </a:t>
            </a:r>
            <a:r>
              <a:rPr lang="tr-TR" sz="3200" dirty="0">
                <a:latin typeface="Times New Roman"/>
                <a:ea typeface="Calibri"/>
                <a:cs typeface="Times New Roman"/>
              </a:rPr>
              <a:t>gelişimi bebekliğin önemli yönlerinden biridir. Yeni doğmuş bir bebek görebilir, işitebilir, koku ve tat alabilir, basıncı ağrıyı konumdaki değişimi sıcağı fark edebilir. Yanağına dokunulduğunda emme hareketi yapabilir. </a:t>
            </a:r>
          </a:p>
          <a:p>
            <a:pPr algn="just"/>
            <a:endParaRPr lang="tr-TR" sz="3200" dirty="0">
              <a:latin typeface="Calibri"/>
              <a:ea typeface="Calibri"/>
              <a:cs typeface="Times New Roman"/>
            </a:endParaRPr>
          </a:p>
          <a:p>
            <a:pPr algn="just"/>
            <a:r>
              <a:rPr lang="tr-TR" sz="3200" dirty="0">
                <a:latin typeface="Times New Roman"/>
                <a:ea typeface="Calibri"/>
                <a:cs typeface="Times New Roman"/>
              </a:rPr>
              <a:t>İlk bebeklik döneminde araştırmacılar daha çok görsel ve işitsel algıyı keşfetmiştir. Bebeklerdeki algıyı incelemenin bir yöntemi onları görsel işitsel vb duygusal bir uyaranla karşı karşıya bırakmaktır. </a:t>
            </a:r>
          </a:p>
          <a:p>
            <a:pPr algn="just"/>
            <a:endParaRPr lang="tr-TR" sz="3200" dirty="0">
              <a:latin typeface="Calibri"/>
              <a:ea typeface="Calibri"/>
              <a:cs typeface="Times New Roman"/>
            </a:endParaRPr>
          </a:p>
          <a:p>
            <a:endParaRPr lang="tr-TR" sz="3200" dirty="0"/>
          </a:p>
        </p:txBody>
      </p:sp>
    </p:spTree>
  </p:cSld>
  <p:clrMapOvr>
    <a:masterClrMapping/>
  </p:clrMapOvr>
  <p:transition>
    <p:pull dir="d"/>
  </p:transition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Şehir Hayat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1599</TotalTime>
  <Words>782</Words>
  <Application>Microsoft Office PowerPoint</Application>
  <PresentationFormat>Geniş ekran</PresentationFormat>
  <Paragraphs>94</Paragraphs>
  <Slides>16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  <vt:variant>
        <vt:lpstr>Özel Gösteriler</vt:lpstr>
      </vt:variant>
      <vt:variant>
        <vt:i4>1</vt:i4>
      </vt:variant>
    </vt:vector>
  </HeadingPairs>
  <TitlesOfParts>
    <vt:vector size="23" baseType="lpstr">
      <vt:lpstr>Arial</vt:lpstr>
      <vt:lpstr>Calibri</vt:lpstr>
      <vt:lpstr>Century Gothic</vt:lpstr>
      <vt:lpstr>Times New Roman</vt:lpstr>
      <vt:lpstr>Wingdings 3</vt:lpstr>
      <vt:lpstr>Duman</vt:lpstr>
      <vt:lpstr>ÇOCUKLUK TARİHİ  Bebeklik Dönemi Gelişim Özellikleri</vt:lpstr>
      <vt:lpstr>MODERNİTE ÖNCESİ ÇOCUKLUĞA BAKIŞ</vt:lpstr>
      <vt:lpstr>Modern çocukluk paradiGması</vt:lpstr>
      <vt:lpstr>PowerPoint Sunusu</vt:lpstr>
      <vt:lpstr>Gebelik- Doğum öncesi dönem</vt:lpstr>
      <vt:lpstr>PowerPoint Sunusu</vt:lpstr>
      <vt:lpstr>PowerPoint Sunusu</vt:lpstr>
      <vt:lpstr>PowerPoint Sunusu</vt:lpstr>
      <vt:lpstr>PowerPoint Sunusu</vt:lpstr>
      <vt:lpstr>PowerPoint Sunusu</vt:lpstr>
      <vt:lpstr>Olgunlaşma</vt:lpstr>
      <vt:lpstr>PowerPoint Sunusu</vt:lpstr>
      <vt:lpstr>YENİDOĞAN</vt:lpstr>
      <vt:lpstr>PowerPoint Sunusu</vt:lpstr>
      <vt:lpstr>PowerPoint Sunusu</vt:lpstr>
      <vt:lpstr>PowerPoint Sunusu</vt:lpstr>
      <vt:lpstr>Özel Gösteri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ABD Sağlık Hizmetleri Reformu</dc:title>
  <dc:creator>toshiba pc</dc:creator>
  <cp:lastModifiedBy>Munevver.Goker</cp:lastModifiedBy>
  <cp:revision>108</cp:revision>
  <dcterms:created xsi:type="dcterms:W3CDTF">2014-05-19T11:47:06Z</dcterms:created>
  <dcterms:modified xsi:type="dcterms:W3CDTF">2021-11-16T14:00:38Z</dcterms:modified>
</cp:coreProperties>
</file>