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47D24D0-8D1D-403F-B791-9903190A0182}"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1315200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7D24D0-8D1D-403F-B791-9903190A0182}"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1523639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7D24D0-8D1D-403F-B791-9903190A0182}"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050015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7D24D0-8D1D-403F-B791-9903190A0182}"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1996132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47D24D0-8D1D-403F-B791-9903190A0182}"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3734724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7D24D0-8D1D-403F-B791-9903190A0182}"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3743870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7D24D0-8D1D-403F-B791-9903190A0182}" type="datetimeFigureOut">
              <a:rPr lang="tr-TR" smtClean="0"/>
              <a:t>19.05.2019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849199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7D24D0-8D1D-403F-B791-9903190A0182}" type="datetimeFigureOut">
              <a:rPr lang="tr-TR" smtClean="0"/>
              <a:t>19.05.2019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40325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7D24D0-8D1D-403F-B791-9903190A0182}" type="datetimeFigureOut">
              <a:rPr lang="tr-TR" smtClean="0"/>
              <a:t>19.05.2019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87075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7D24D0-8D1D-403F-B791-9903190A0182}"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046997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7D24D0-8D1D-403F-B791-9903190A0182}"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57396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7D24D0-8D1D-403F-B791-9903190A0182}" type="datetimeFigureOut">
              <a:rPr lang="tr-TR" smtClean="0"/>
              <a:t>19.05.2019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A15C79-70C9-4557-B94F-4F4280000C1C}" type="slidenum">
              <a:rPr lang="tr-TR" smtClean="0"/>
              <a:t>‹#›</a:t>
            </a:fld>
            <a:endParaRPr lang="tr-TR"/>
          </a:p>
        </p:txBody>
      </p:sp>
    </p:spTree>
    <p:extLst>
      <p:ext uri="{BB962C8B-B14F-4D97-AF65-F5344CB8AC3E}">
        <p14:creationId xmlns:p14="http://schemas.microsoft.com/office/powerpoint/2010/main" val="2172351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872692"/>
          </a:xfrm>
        </p:spPr>
        <p:txBody>
          <a:bodyPr>
            <a:normAutofit/>
          </a:bodyPr>
          <a:lstStyle/>
          <a:p>
            <a:pPr algn="l"/>
            <a:r>
              <a:rPr lang="tr-TR" sz="4400" dirty="0" smtClean="0"/>
              <a:t>Kredi Sistemi </a:t>
            </a:r>
            <a:endParaRPr lang="tr-TR" sz="4400" dirty="0"/>
          </a:p>
        </p:txBody>
      </p:sp>
      <p:sp>
        <p:nvSpPr>
          <p:cNvPr id="3" name="Alt Başlık 2"/>
          <p:cNvSpPr>
            <a:spLocks noGrp="1"/>
          </p:cNvSpPr>
          <p:nvPr>
            <p:ph type="subTitle" idx="1"/>
          </p:nvPr>
        </p:nvSpPr>
        <p:spPr>
          <a:xfrm>
            <a:off x="1524000" y="2227811"/>
            <a:ext cx="9144000" cy="3940233"/>
          </a:xfrm>
        </p:spPr>
        <p:txBody>
          <a:bodyPr>
            <a:normAutofit/>
          </a:bodyPr>
          <a:lstStyle/>
          <a:p>
            <a:pPr algn="l"/>
            <a:r>
              <a:rPr lang="tr-TR" sz="2800" dirty="0" smtClean="0"/>
              <a:t>Parasal ilişkiler, bir takım araçlar doğurur </a:t>
            </a:r>
          </a:p>
          <a:p>
            <a:pPr algn="l"/>
            <a:r>
              <a:rPr lang="tr-TR" sz="2800" dirty="0" smtClean="0"/>
              <a:t>Bu paranın değil, parayı ortaya çıkaran ilişkilerin sonucudur </a:t>
            </a:r>
          </a:p>
          <a:p>
            <a:pPr algn="l"/>
            <a:endParaRPr lang="tr-TR" sz="2800" dirty="0"/>
          </a:p>
          <a:p>
            <a:pPr algn="l"/>
            <a:r>
              <a:rPr lang="tr-TR" sz="2800" dirty="0" smtClean="0"/>
              <a:t>Bu ilişkiler tarih içinde olgunlaşıp, kapitalist üretim ilişkileri biçimini almıştır </a:t>
            </a:r>
          </a:p>
          <a:p>
            <a:pPr algn="l"/>
            <a:r>
              <a:rPr lang="tr-TR" sz="2800" dirty="0" smtClean="0"/>
              <a:t>Sanayi Devrimi, önemli bir toplumsal dönüşümün temel unsurlarından biridir: meta üretiminin genelleşmesi </a:t>
            </a:r>
            <a:endParaRPr lang="tr-TR" sz="2800" dirty="0"/>
          </a:p>
          <a:p>
            <a:pPr algn="l"/>
            <a:endParaRPr lang="tr-TR" sz="2800" dirty="0"/>
          </a:p>
        </p:txBody>
      </p:sp>
    </p:spTree>
    <p:extLst>
      <p:ext uri="{BB962C8B-B14F-4D97-AF65-F5344CB8AC3E}">
        <p14:creationId xmlns:p14="http://schemas.microsoft.com/office/powerpoint/2010/main" val="1484160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Ticari kredinin işlevleri ve sınırlılığı </a:t>
            </a:r>
            <a:endParaRPr lang="tr-TR" dirty="0"/>
          </a:p>
        </p:txBody>
      </p:sp>
      <p:sp>
        <p:nvSpPr>
          <p:cNvPr id="3" name="İçerik Yer Tutucusu 2"/>
          <p:cNvSpPr>
            <a:spLocks noGrp="1"/>
          </p:cNvSpPr>
          <p:nvPr>
            <p:ph idx="1"/>
          </p:nvPr>
        </p:nvSpPr>
        <p:spPr/>
        <p:txBody>
          <a:bodyPr/>
          <a:lstStyle/>
          <a:p>
            <a:pPr marL="0" indent="0">
              <a:buNone/>
            </a:pPr>
            <a:r>
              <a:rPr lang="tr-TR" dirty="0" smtClean="0"/>
              <a:t>«Ticari </a:t>
            </a:r>
            <a:r>
              <a:rPr lang="tr-TR" dirty="0"/>
              <a:t>kredi, üretimle doğrudan uğraşan sermayenin artışını ve daha fazla artık değer yaratılmasını kolaylaştırır</a:t>
            </a:r>
            <a:r>
              <a:rPr lang="tr-TR" dirty="0" smtClean="0"/>
              <a:t>.» (</a:t>
            </a:r>
            <a:r>
              <a:rPr lang="tr-TR" dirty="0" err="1" smtClean="0"/>
              <a:t>Itoh</a:t>
            </a:r>
            <a:r>
              <a:rPr lang="tr-TR" dirty="0" smtClean="0"/>
              <a:t> ve </a:t>
            </a:r>
            <a:r>
              <a:rPr lang="tr-TR" dirty="0" err="1" smtClean="0"/>
              <a:t>Lapavitsas</a:t>
            </a:r>
            <a:r>
              <a:rPr lang="tr-TR" dirty="0" smtClean="0"/>
              <a:t>) </a:t>
            </a:r>
          </a:p>
          <a:p>
            <a:pPr marL="0" indent="0">
              <a:buNone/>
            </a:pPr>
            <a:endParaRPr lang="tr-TR" dirty="0"/>
          </a:p>
          <a:p>
            <a:pPr marL="0" indent="0">
              <a:buNone/>
            </a:pPr>
            <a:r>
              <a:rPr lang="tr-TR" dirty="0"/>
              <a:t>Ticari kredi, kapitalist üretimin bir bütün olarak genişlemesini besleyebilir. Ticari kredi, tutulan toplam atıl sermaye miktarında iktisat </a:t>
            </a:r>
            <a:r>
              <a:rPr lang="tr-TR" dirty="0" smtClean="0"/>
              <a:t>yapar </a:t>
            </a:r>
          </a:p>
          <a:p>
            <a:pPr marL="0" indent="0">
              <a:buNone/>
            </a:pPr>
            <a:endParaRPr lang="tr-TR" dirty="0"/>
          </a:p>
          <a:p>
            <a:pPr marL="0" indent="0">
              <a:buNone/>
            </a:pPr>
            <a:r>
              <a:rPr lang="tr-TR" dirty="0" smtClean="0"/>
              <a:t>Ticari kredi kâr oranlarının eşitlenmesinde çok önemli bir unsurdur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819663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Reel birikimde ticari kredinin sınırları </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Ticari </a:t>
            </a:r>
            <a:r>
              <a:rPr lang="tr-TR" dirty="0"/>
              <a:t>ilişkiler </a:t>
            </a:r>
            <a:r>
              <a:rPr lang="tr-TR" dirty="0" smtClean="0"/>
              <a:t>ağının genişletilebilmesi </a:t>
            </a:r>
            <a:r>
              <a:rPr lang="tr-TR" dirty="0"/>
              <a:t>gerçeğine karşın, ticari kredi, üretim </a:t>
            </a:r>
            <a:r>
              <a:rPr lang="tr-TR" dirty="0" smtClean="0"/>
              <a:t>süreçleri esasında </a:t>
            </a:r>
            <a:r>
              <a:rPr lang="tr-TR" dirty="0"/>
              <a:t>bağlantılı olan kapitalistlerin mübadele ilişkileriyle sınırlıdır büyük </a:t>
            </a:r>
            <a:r>
              <a:rPr lang="tr-TR" dirty="0" smtClean="0"/>
              <a:t>ölçüde </a:t>
            </a:r>
          </a:p>
          <a:p>
            <a:pPr marL="0" indent="0">
              <a:buNone/>
            </a:pPr>
            <a:endParaRPr lang="tr-TR" dirty="0"/>
          </a:p>
          <a:p>
            <a:pPr marL="0" indent="0">
              <a:buNone/>
            </a:pPr>
            <a:r>
              <a:rPr lang="tr-TR" dirty="0" smtClean="0"/>
              <a:t>«Ticari </a:t>
            </a:r>
            <a:r>
              <a:rPr lang="tr-TR" dirty="0"/>
              <a:t>kredinin, ilgisiz üretim süreçleriyle uğraşan (örneğin araba imal eden ve elbise dokuyan) kapitalistler arasında kredi ilişkilerinin ortaya </a:t>
            </a:r>
            <a:r>
              <a:rPr lang="tr-TR" dirty="0" smtClean="0"/>
              <a:t>çıkmasına </a:t>
            </a:r>
            <a:r>
              <a:rPr lang="tr-TR" dirty="0"/>
              <a:t>neden olması </a:t>
            </a:r>
            <a:r>
              <a:rPr lang="tr-TR" dirty="0" smtClean="0"/>
              <a:t>mümkün </a:t>
            </a:r>
            <a:r>
              <a:rPr lang="tr-TR" dirty="0"/>
              <a:t>değildir</a:t>
            </a:r>
            <a:r>
              <a:rPr lang="tr-TR" dirty="0" smtClean="0"/>
              <a:t>.» </a:t>
            </a:r>
          </a:p>
          <a:p>
            <a:pPr marL="0" indent="0">
              <a:buNone/>
            </a:pPr>
            <a:endParaRPr lang="tr-TR" dirty="0"/>
          </a:p>
          <a:p>
            <a:pPr marL="0" indent="0">
              <a:buNone/>
            </a:pPr>
            <a:r>
              <a:rPr lang="tr-TR" dirty="0" smtClean="0"/>
              <a:t>«İkinci </a:t>
            </a:r>
            <a:r>
              <a:rPr lang="tr-TR" dirty="0"/>
              <a:t>olarak, ticari kredi zincirinde belli bir noktasının ötesine geçildiğinde tahsil edilecek para meblağı ile poliçenin ödeme koşulları, daha fazla muamele yapılmasına uygun olmaktan çıkabilir</a:t>
            </a:r>
            <a:r>
              <a:rPr lang="tr-TR" dirty="0" smtClean="0"/>
              <a:t>.» (</a:t>
            </a:r>
            <a:r>
              <a:rPr lang="tr-TR" dirty="0" err="1" smtClean="0"/>
              <a:t>Itoh</a:t>
            </a:r>
            <a:r>
              <a:rPr lang="tr-TR" dirty="0" smtClean="0"/>
              <a:t> ve </a:t>
            </a:r>
            <a:r>
              <a:rPr lang="tr-TR" dirty="0" err="1" smtClean="0"/>
              <a:t>Lapavitsas</a:t>
            </a:r>
            <a:r>
              <a:rPr lang="tr-TR" smtClean="0"/>
              <a:t>) </a:t>
            </a:r>
            <a:endParaRPr lang="tr-TR" dirty="0"/>
          </a:p>
        </p:txBody>
      </p:sp>
    </p:spTree>
    <p:extLst>
      <p:ext uri="{BB962C8B-B14F-4D97-AF65-F5344CB8AC3E}">
        <p14:creationId xmlns:p14="http://schemas.microsoft.com/office/powerpoint/2010/main" val="1006365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Kredi sisteminin temsili paradigması </a:t>
            </a:r>
            <a:endParaRPr lang="tr-TR" dirty="0"/>
          </a:p>
        </p:txBody>
      </p:sp>
      <p:sp>
        <p:nvSpPr>
          <p:cNvPr id="3" name="İçerik Yer Tutucusu 2"/>
          <p:cNvSpPr>
            <a:spLocks noGrp="1"/>
          </p:cNvSpPr>
          <p:nvPr>
            <p:ph idx="1"/>
          </p:nvPr>
        </p:nvSpPr>
        <p:spPr/>
        <p:txBody>
          <a:bodyPr/>
          <a:lstStyle/>
          <a:p>
            <a:pPr marL="0" indent="0">
              <a:buNone/>
            </a:pPr>
            <a:r>
              <a:rPr lang="tr-TR" dirty="0" smtClean="0"/>
              <a:t>Kapitalist kredi sisteminin temsili paradigması 19. yüzyıl </a:t>
            </a:r>
            <a:r>
              <a:rPr lang="tr-TR" dirty="0" err="1" smtClean="0"/>
              <a:t>İngilteresinin</a:t>
            </a:r>
            <a:r>
              <a:rPr lang="tr-TR" dirty="0" smtClean="0"/>
              <a:t> liberal kapitalizminde ortaya çıktı </a:t>
            </a:r>
          </a:p>
          <a:p>
            <a:pPr marL="0" indent="0">
              <a:buNone/>
            </a:pPr>
            <a:endParaRPr lang="tr-TR" dirty="0"/>
          </a:p>
          <a:p>
            <a:pPr marL="0" indent="0">
              <a:buNone/>
            </a:pPr>
            <a:r>
              <a:rPr lang="tr-TR" dirty="0" smtClean="0"/>
              <a:t>«Kısa </a:t>
            </a:r>
            <a:r>
              <a:rPr lang="tr-TR" dirty="0"/>
              <a:t>vadeli kredi verme (tipik </a:t>
            </a:r>
            <a:r>
              <a:rPr lang="tr-TR" dirty="0" err="1"/>
              <a:t>olrak</a:t>
            </a:r>
            <a:r>
              <a:rPr lang="tr-TR" dirty="0"/>
              <a:t> ticaret senetlerini iskonto ederek) şeklindeki hakim bankacılık pratiğinin, Anglosakson geleneğinde ‘sağlam bankacılık’ olarak görülmesi alışkanlığa dönüşmüştü. Ancak sağlam bankacılık ilkesi ne kredi sisteminin istikrarını garanti ediyordu, ne de kapitalist iş çevriminin kaçınılmaz bir yönü olan dönemsel kredi krizlerinin ortaya çıkışını engelliyordu</a:t>
            </a:r>
            <a:r>
              <a:rPr lang="tr-TR" dirty="0" smtClean="0"/>
              <a:t>.» (</a:t>
            </a:r>
            <a:r>
              <a:rPr lang="tr-TR" dirty="0" err="1" smtClean="0"/>
              <a:t>Itoh</a:t>
            </a:r>
            <a:r>
              <a:rPr lang="tr-TR" dirty="0" smtClean="0"/>
              <a:t> ve </a:t>
            </a:r>
            <a:r>
              <a:rPr lang="tr-TR" dirty="0" err="1" smtClean="0"/>
              <a:t>Lapavitsas</a:t>
            </a:r>
            <a:r>
              <a:rPr lang="tr-TR" dirty="0" smtClean="0"/>
              <a:t>) </a:t>
            </a:r>
            <a:endParaRPr lang="tr-TR" dirty="0"/>
          </a:p>
        </p:txBody>
      </p:sp>
    </p:spTree>
    <p:extLst>
      <p:ext uri="{BB962C8B-B14F-4D97-AF65-F5344CB8AC3E}">
        <p14:creationId xmlns:p14="http://schemas.microsoft.com/office/powerpoint/2010/main" val="399118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Kapitalist kredi sisteminin temsili biçimini ele alırken</a:t>
            </a:r>
            <a:endParaRPr lang="tr-TR" dirty="0"/>
          </a:p>
        </p:txBody>
      </p:sp>
      <p:sp>
        <p:nvSpPr>
          <p:cNvPr id="3" name="İçerik Yer Tutucusu 2"/>
          <p:cNvSpPr>
            <a:spLocks noGrp="1"/>
          </p:cNvSpPr>
          <p:nvPr>
            <p:ph idx="1"/>
          </p:nvPr>
        </p:nvSpPr>
        <p:spPr/>
        <p:txBody>
          <a:bodyPr>
            <a:normAutofit/>
          </a:bodyPr>
          <a:lstStyle/>
          <a:p>
            <a:pPr marL="571500" indent="-571500">
              <a:buAutoNum type="romanLcParenR"/>
            </a:pPr>
            <a:r>
              <a:rPr lang="tr-TR" dirty="0" smtClean="0"/>
              <a:t>Gömüleme ve ödeme aracı olarak para </a:t>
            </a:r>
          </a:p>
          <a:p>
            <a:pPr marL="571500" indent="-571500">
              <a:buAutoNum type="romanLcParenR"/>
            </a:pPr>
            <a:endParaRPr lang="tr-TR" dirty="0"/>
          </a:p>
          <a:p>
            <a:pPr marL="571500" indent="-571500">
              <a:buAutoNum type="romanLcParenR"/>
            </a:pPr>
            <a:r>
              <a:rPr lang="tr-TR" dirty="0" smtClean="0"/>
              <a:t>Para gömüleme, sermaye devrinde nesnel bir temel kazanır (sabit sermaye amortisman fonları, birikim için ayrılmış rezervler vb.) </a:t>
            </a:r>
          </a:p>
          <a:p>
            <a:pPr marL="571500" indent="-571500">
              <a:buAutoNum type="romanLcParenR"/>
            </a:pPr>
            <a:endParaRPr lang="tr-TR" dirty="0"/>
          </a:p>
          <a:p>
            <a:pPr marL="571500" indent="-571500">
              <a:buAutoNum type="romanLcParenR"/>
            </a:pPr>
            <a:r>
              <a:rPr lang="tr-TR" dirty="0" smtClean="0"/>
              <a:t>Kredi </a:t>
            </a:r>
            <a:r>
              <a:rPr lang="tr-TR" dirty="0"/>
              <a:t>sistemini, kredi sistemini, borç verecek para-sermayeye (ödünç verilebilir sermayeye) sahip ‘para’ kapitalistleri ile gerek sınai gerekse başka türde projeleri olan ‘üretici’ kapitalistler öncülü üzerinden analiz etmeye kalkışmak sorunludur</a:t>
            </a:r>
            <a:endParaRPr lang="tr-TR" dirty="0"/>
          </a:p>
        </p:txBody>
      </p:sp>
    </p:spTree>
    <p:extLst>
      <p:ext uri="{BB962C8B-B14F-4D97-AF65-F5344CB8AC3E}">
        <p14:creationId xmlns:p14="http://schemas.microsoft.com/office/powerpoint/2010/main" val="1591764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Bölüşüm kategorisi olarak faiz </a:t>
            </a:r>
            <a:endParaRPr lang="tr-TR" dirty="0"/>
          </a:p>
        </p:txBody>
      </p:sp>
      <p:sp>
        <p:nvSpPr>
          <p:cNvPr id="3" name="İçerik Yer Tutucusu 2"/>
          <p:cNvSpPr>
            <a:spLocks noGrp="1"/>
          </p:cNvSpPr>
          <p:nvPr>
            <p:ph idx="1"/>
          </p:nvPr>
        </p:nvSpPr>
        <p:spPr/>
        <p:txBody>
          <a:bodyPr/>
          <a:lstStyle/>
          <a:p>
            <a:pPr marL="0" indent="0">
              <a:buNone/>
            </a:pPr>
            <a:r>
              <a:rPr lang="tr-TR" dirty="0" smtClean="0"/>
              <a:t>«Faizi</a:t>
            </a:r>
            <a:r>
              <a:rPr lang="tr-TR" dirty="0"/>
              <a:t>, artık değerin, birikim sürecine katılan tüm sermayeler arasındaki dahili yeniden bölüşüm biçimi olarak ele almanın, üstünkörü bir bakışla bile daha uygun düşeceği açıktır</a:t>
            </a:r>
            <a:r>
              <a:rPr lang="tr-TR" dirty="0" smtClean="0"/>
              <a:t>.» (</a:t>
            </a:r>
            <a:r>
              <a:rPr lang="tr-TR" dirty="0" err="1" smtClean="0"/>
              <a:t>Itoh</a:t>
            </a:r>
            <a:r>
              <a:rPr lang="tr-TR" dirty="0" smtClean="0"/>
              <a:t> ve </a:t>
            </a:r>
            <a:r>
              <a:rPr lang="tr-TR" dirty="0" err="1" smtClean="0"/>
              <a:t>Lapavitsas</a:t>
            </a:r>
            <a:r>
              <a:rPr lang="tr-TR" dirty="0" smtClean="0"/>
              <a:t>) </a:t>
            </a:r>
          </a:p>
          <a:p>
            <a:pPr marL="0" indent="0">
              <a:buNone/>
            </a:pPr>
            <a:endParaRPr lang="tr-TR" dirty="0"/>
          </a:p>
          <a:p>
            <a:pPr marL="0" indent="0">
              <a:buNone/>
            </a:pPr>
            <a:r>
              <a:rPr lang="tr-TR" dirty="0" smtClean="0"/>
              <a:t>«Atıl </a:t>
            </a:r>
            <a:r>
              <a:rPr lang="tr-TR" dirty="0"/>
              <a:t>fonlar, kredi sistemi aracılığıyla faiz getiren (ödünç verilebilir) sermaye hâline gelirler ve ardından, artık değerin yaratılması ile gerçekleşmesine katılan tüm sermayeler tarafından </a:t>
            </a:r>
            <a:r>
              <a:rPr lang="tr-TR" dirty="0" smtClean="0"/>
              <a:t>kullanılır.» </a:t>
            </a:r>
            <a:r>
              <a:rPr lang="tr-TR" dirty="0"/>
              <a:t>(</a:t>
            </a:r>
            <a:r>
              <a:rPr lang="tr-TR" dirty="0" err="1"/>
              <a:t>Itoh</a:t>
            </a:r>
            <a:r>
              <a:rPr lang="tr-TR" dirty="0"/>
              <a:t> ve </a:t>
            </a:r>
            <a:r>
              <a:rPr lang="tr-TR" dirty="0" err="1"/>
              <a:t>Lapavitsas</a:t>
            </a:r>
            <a:r>
              <a:rPr lang="tr-TR" dirty="0"/>
              <a:t>) </a:t>
            </a:r>
          </a:p>
          <a:p>
            <a:pPr marL="0" indent="0">
              <a:buNone/>
            </a:pPr>
            <a:endParaRPr lang="tr-TR" dirty="0"/>
          </a:p>
        </p:txBody>
      </p:sp>
    </p:spTree>
    <p:extLst>
      <p:ext uri="{BB962C8B-B14F-4D97-AF65-F5344CB8AC3E}">
        <p14:creationId xmlns:p14="http://schemas.microsoft.com/office/powerpoint/2010/main" val="799333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Ticari kredi </a:t>
            </a:r>
            <a:endParaRPr lang="tr-TR" dirty="0"/>
          </a:p>
        </p:txBody>
      </p:sp>
      <p:sp>
        <p:nvSpPr>
          <p:cNvPr id="3" name="İçerik Yer Tutucusu 2"/>
          <p:cNvSpPr>
            <a:spLocks noGrp="1"/>
          </p:cNvSpPr>
          <p:nvPr>
            <p:ph idx="1"/>
          </p:nvPr>
        </p:nvSpPr>
        <p:spPr/>
        <p:txBody>
          <a:bodyPr/>
          <a:lstStyle/>
          <a:p>
            <a:pPr marL="0" indent="0">
              <a:buNone/>
            </a:pPr>
            <a:r>
              <a:rPr lang="tr-TR" dirty="0" smtClean="0"/>
              <a:t>Yeniden üretim sürecine katılan kapitalistlerin birbirlerine verdikleri kredi </a:t>
            </a:r>
          </a:p>
          <a:p>
            <a:pPr marL="0" indent="0">
              <a:buNone/>
            </a:pPr>
            <a:endParaRPr lang="tr-TR" dirty="0"/>
          </a:p>
          <a:p>
            <a:pPr marL="0" indent="0">
              <a:buNone/>
            </a:pPr>
            <a:r>
              <a:rPr lang="tr-TR" dirty="0" smtClean="0"/>
              <a:t>Emre yazılı senet </a:t>
            </a:r>
          </a:p>
          <a:p>
            <a:pPr marL="0" indent="0">
              <a:buNone/>
            </a:pPr>
            <a:r>
              <a:rPr lang="tr-TR" dirty="0" smtClean="0"/>
              <a:t>Poliçe  </a:t>
            </a:r>
          </a:p>
          <a:p>
            <a:pPr marL="0" indent="0">
              <a:buNone/>
            </a:pPr>
            <a:endParaRPr lang="tr-TR" dirty="0"/>
          </a:p>
          <a:p>
            <a:pPr marL="0" indent="0">
              <a:buNone/>
            </a:pPr>
            <a:r>
              <a:rPr lang="tr-TR" dirty="0" smtClean="0"/>
              <a:t>Ticari kredi, ödemeyi erteleyerek sanayi ve ticaret sermayeleri arasındaki meta muamelelerini kolaylaştırır </a:t>
            </a:r>
            <a:endParaRPr lang="tr-TR" dirty="0"/>
          </a:p>
        </p:txBody>
      </p:sp>
    </p:spTree>
    <p:extLst>
      <p:ext uri="{BB962C8B-B14F-4D97-AF65-F5344CB8AC3E}">
        <p14:creationId xmlns:p14="http://schemas.microsoft.com/office/powerpoint/2010/main" val="4184593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Emre yazılı senet </a:t>
            </a:r>
            <a:endParaRPr lang="tr-TR" dirty="0"/>
          </a:p>
        </p:txBody>
      </p:sp>
      <p:sp>
        <p:nvSpPr>
          <p:cNvPr id="3" name="İçerik Yer Tutucusu 2"/>
          <p:cNvSpPr>
            <a:spLocks noGrp="1"/>
          </p:cNvSpPr>
          <p:nvPr>
            <p:ph idx="1"/>
          </p:nvPr>
        </p:nvSpPr>
        <p:spPr/>
        <p:txBody>
          <a:bodyPr/>
          <a:lstStyle/>
          <a:p>
            <a:pPr marL="0" indent="0">
              <a:buNone/>
            </a:pPr>
            <a:r>
              <a:rPr lang="tr-TR" dirty="0" smtClean="0"/>
              <a:t>Ticari kredi, atıl para sermayenin kullanılmasını sağlar </a:t>
            </a:r>
          </a:p>
          <a:p>
            <a:pPr marL="0" indent="0">
              <a:buNone/>
            </a:pPr>
            <a:endParaRPr lang="tr-TR" dirty="0"/>
          </a:p>
          <a:p>
            <a:pPr marL="0" indent="0">
              <a:buNone/>
            </a:pPr>
            <a:r>
              <a:rPr lang="tr-TR" dirty="0" smtClean="0"/>
              <a:t>Birbiriyle bağlantılı işkolları içinde kredi ilişkileri </a:t>
            </a:r>
          </a:p>
          <a:p>
            <a:pPr marL="0" indent="0">
              <a:buNone/>
            </a:pPr>
            <a:endParaRPr lang="tr-TR" dirty="0"/>
          </a:p>
          <a:p>
            <a:pPr marL="0" indent="0">
              <a:buNone/>
            </a:pPr>
            <a:r>
              <a:rPr lang="tr-TR" dirty="0"/>
              <a:t>Emre yazılı senet, belli miktarda paranın belirlenmiş bir süre sonra geri ödemesini yapma vaadidir; muamelesi yapılan metayı (pamuk ipliğini) geri </a:t>
            </a:r>
            <a:r>
              <a:rPr lang="tr-TR" dirty="0" smtClean="0"/>
              <a:t>verme </a:t>
            </a:r>
            <a:r>
              <a:rPr lang="tr-TR" dirty="0"/>
              <a:t>vaadi </a:t>
            </a:r>
            <a:r>
              <a:rPr lang="tr-TR" dirty="0" smtClean="0"/>
              <a:t>değildir. </a:t>
            </a:r>
          </a:p>
          <a:p>
            <a:pPr marL="0" indent="0">
              <a:buNone/>
            </a:pPr>
            <a:r>
              <a:rPr lang="tr-TR" dirty="0" smtClean="0"/>
              <a:t>Belirlenmiş </a:t>
            </a:r>
            <a:r>
              <a:rPr lang="tr-TR" dirty="0"/>
              <a:t>bir vade tarihi olan ve belli parasal değere sahip bir borucu temsil eder</a:t>
            </a:r>
            <a:endParaRPr lang="tr-TR" dirty="0"/>
          </a:p>
        </p:txBody>
      </p:sp>
    </p:spTree>
    <p:extLst>
      <p:ext uri="{BB962C8B-B14F-4D97-AF65-F5344CB8AC3E}">
        <p14:creationId xmlns:p14="http://schemas.microsoft.com/office/powerpoint/2010/main" val="2550688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Örnek durum </a:t>
            </a:r>
            <a:endParaRPr lang="tr-TR" dirty="0"/>
          </a:p>
        </p:txBody>
      </p:sp>
      <p:sp>
        <p:nvSpPr>
          <p:cNvPr id="3" name="İçerik Yer Tutucusu 2"/>
          <p:cNvSpPr>
            <a:spLocks noGrp="1"/>
          </p:cNvSpPr>
          <p:nvPr>
            <p:ph idx="1"/>
          </p:nvPr>
        </p:nvSpPr>
        <p:spPr/>
        <p:txBody>
          <a:bodyPr/>
          <a:lstStyle/>
          <a:p>
            <a:pPr marL="0" indent="0">
              <a:buNone/>
            </a:pPr>
            <a:r>
              <a:rPr lang="tr-TR" dirty="0" smtClean="0"/>
              <a:t>Dokumacı (A) </a:t>
            </a:r>
          </a:p>
          <a:p>
            <a:pPr marL="0" indent="0">
              <a:buNone/>
            </a:pPr>
            <a:r>
              <a:rPr lang="tr-TR" dirty="0" smtClean="0"/>
              <a:t>İplik tedarikçisi (B) </a:t>
            </a:r>
          </a:p>
          <a:p>
            <a:pPr marL="0" indent="0">
              <a:buNone/>
            </a:pPr>
            <a:r>
              <a:rPr lang="tr-TR" dirty="0" err="1" smtClean="0"/>
              <a:t>Eğirmeci</a:t>
            </a:r>
            <a:r>
              <a:rPr lang="tr-TR" dirty="0" smtClean="0"/>
              <a:t> (C) </a:t>
            </a:r>
          </a:p>
          <a:p>
            <a:pPr marL="0" indent="0">
              <a:buNone/>
            </a:pPr>
            <a:r>
              <a:rPr lang="tr-TR" dirty="0" smtClean="0"/>
              <a:t>Pamuk üreticisi (D) </a:t>
            </a:r>
          </a:p>
          <a:p>
            <a:pPr marL="0" indent="0">
              <a:buNone/>
            </a:pPr>
            <a:endParaRPr lang="tr-TR" dirty="0"/>
          </a:p>
          <a:p>
            <a:pPr marL="0" indent="0">
              <a:buNone/>
            </a:pPr>
            <a:r>
              <a:rPr lang="tr-TR" dirty="0"/>
              <a:t>A</a:t>
            </a:r>
            <a:r>
              <a:rPr lang="tr-TR" dirty="0" smtClean="0"/>
              <a:t>, B’den satın alacağı mal için ‘emre yazılı senet’ keşide edebilir </a:t>
            </a:r>
          </a:p>
          <a:p>
            <a:pPr marL="0" indent="0">
              <a:buNone/>
            </a:pPr>
            <a:endParaRPr lang="tr-TR" dirty="0"/>
          </a:p>
          <a:p>
            <a:pPr marL="0" indent="0">
              <a:buNone/>
            </a:pPr>
            <a:r>
              <a:rPr lang="tr-TR" dirty="0" smtClean="0"/>
              <a:t>Bu, B’nin atıl fonlarının kullanılması anlamına da gelir </a:t>
            </a:r>
          </a:p>
        </p:txBody>
      </p:sp>
    </p:spTree>
    <p:extLst>
      <p:ext uri="{BB962C8B-B14F-4D97-AF65-F5344CB8AC3E}">
        <p14:creationId xmlns:p14="http://schemas.microsoft.com/office/powerpoint/2010/main" val="2914182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Ticari senedin kredi-para işlevi </a:t>
            </a:r>
            <a:endParaRPr lang="tr-TR" dirty="0"/>
          </a:p>
        </p:txBody>
      </p:sp>
      <p:sp>
        <p:nvSpPr>
          <p:cNvPr id="3" name="İçerik Yer Tutucusu 2"/>
          <p:cNvSpPr>
            <a:spLocks noGrp="1"/>
          </p:cNvSpPr>
          <p:nvPr>
            <p:ph idx="1"/>
          </p:nvPr>
        </p:nvSpPr>
        <p:spPr/>
        <p:txBody>
          <a:bodyPr/>
          <a:lstStyle/>
          <a:p>
            <a:pPr marL="0" indent="0">
              <a:buNone/>
            </a:pPr>
            <a:r>
              <a:rPr lang="tr-TR" dirty="0" smtClean="0"/>
              <a:t>Emre yazılı senet, ciro edilmek koşuluyla, başkasına devredilebilir </a:t>
            </a:r>
          </a:p>
          <a:p>
            <a:pPr marL="0" indent="0">
              <a:buNone/>
            </a:pPr>
            <a:endParaRPr lang="tr-TR" dirty="0"/>
          </a:p>
          <a:p>
            <a:pPr marL="0" indent="0">
              <a:buNone/>
            </a:pPr>
            <a:r>
              <a:rPr lang="tr-TR" dirty="0" smtClean="0"/>
              <a:t>Kredi para </a:t>
            </a:r>
          </a:p>
          <a:p>
            <a:pPr marL="0" indent="0">
              <a:buNone/>
            </a:pPr>
            <a:endParaRPr lang="tr-TR" dirty="0"/>
          </a:p>
          <a:p>
            <a:pPr marL="0" indent="0">
              <a:buNone/>
            </a:pPr>
            <a:r>
              <a:rPr lang="tr-TR" dirty="0" smtClean="0"/>
              <a:t>Kredi-para </a:t>
            </a:r>
            <a:r>
              <a:rPr lang="tr-TR" dirty="0"/>
              <a:t>olarak emre yazılı senedin kabul edilebilirliği, senedi keşide etmiş ya da ciro etmiş kapitalistlerin güvenilirliğine bağlıdır</a:t>
            </a:r>
            <a:endParaRPr lang="tr-TR" dirty="0"/>
          </a:p>
        </p:txBody>
      </p:sp>
    </p:spTree>
    <p:extLst>
      <p:ext uri="{BB962C8B-B14F-4D97-AF65-F5344CB8AC3E}">
        <p14:creationId xmlns:p14="http://schemas.microsoft.com/office/powerpoint/2010/main" val="2567832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Poliçe </a:t>
            </a:r>
            <a:endParaRPr lang="tr-TR" dirty="0"/>
          </a:p>
        </p:txBody>
      </p:sp>
      <p:sp>
        <p:nvSpPr>
          <p:cNvPr id="3" name="İçerik Yer Tutucusu 2"/>
          <p:cNvSpPr>
            <a:spLocks noGrp="1"/>
          </p:cNvSpPr>
          <p:nvPr>
            <p:ph idx="1"/>
          </p:nvPr>
        </p:nvSpPr>
        <p:spPr/>
        <p:txBody>
          <a:bodyPr/>
          <a:lstStyle/>
          <a:p>
            <a:pPr marL="0" indent="0">
              <a:buNone/>
            </a:pPr>
            <a:r>
              <a:rPr lang="tr-TR" dirty="0" smtClean="0"/>
              <a:t>Poliçe</a:t>
            </a:r>
            <a:r>
              <a:rPr lang="tr-TR" dirty="0"/>
              <a:t>, daha genel bir ticari kredi biçimini temsil </a:t>
            </a:r>
            <a:r>
              <a:rPr lang="tr-TR" dirty="0" smtClean="0"/>
              <a:t>eder</a:t>
            </a:r>
          </a:p>
          <a:p>
            <a:pPr marL="0" indent="0">
              <a:buNone/>
            </a:pPr>
            <a:endParaRPr lang="tr-TR" dirty="0"/>
          </a:p>
          <a:p>
            <a:pPr marL="0" indent="0">
              <a:buNone/>
            </a:pPr>
            <a:r>
              <a:rPr lang="tr-TR" dirty="0"/>
              <a:t>Rekabet baskısı altındaki </a:t>
            </a:r>
            <a:r>
              <a:rPr lang="tr-TR" dirty="0" err="1"/>
              <a:t>eğirmeci</a:t>
            </a:r>
            <a:r>
              <a:rPr lang="tr-TR" dirty="0"/>
              <a:t> B, A’ya ürün (iplik) satarken verdiği ticari kredi ile C’den girdi (ham pamuk) satın alırken aldığı ticari krediyi denkleştirmeyi amaçlar. Bunu yapabilmek için B, belli bir süre sonra vade tarihi geldiğinde A’nın, satılan ipliğe eş değer belli miktarda parayı C’ye ödemesini emreden bir poliçe keşide edebilir. . . . C, son ödemeyi A’nın yapmasını bekler. </a:t>
            </a:r>
            <a:r>
              <a:rPr lang="tr-TR" dirty="0" smtClean="0"/>
              <a:t> </a:t>
            </a:r>
            <a:endParaRPr lang="tr-TR" dirty="0"/>
          </a:p>
        </p:txBody>
      </p:sp>
    </p:spTree>
    <p:extLst>
      <p:ext uri="{BB962C8B-B14F-4D97-AF65-F5344CB8AC3E}">
        <p14:creationId xmlns:p14="http://schemas.microsoft.com/office/powerpoint/2010/main" val="409991893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654</Words>
  <Application>Microsoft Office PowerPoint</Application>
  <PresentationFormat>Geniş ekran</PresentationFormat>
  <Paragraphs>65</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Kredi Sistemi </vt:lpstr>
      <vt:lpstr>Kredi sisteminin temsili paradigması </vt:lpstr>
      <vt:lpstr>Kapitalist kredi sisteminin temsili biçimini ele alırken</vt:lpstr>
      <vt:lpstr>Bölüşüm kategorisi olarak faiz </vt:lpstr>
      <vt:lpstr>Ticari kredi </vt:lpstr>
      <vt:lpstr>Emre yazılı senet </vt:lpstr>
      <vt:lpstr>Örnek durum </vt:lpstr>
      <vt:lpstr>Ticari senedin kredi-para işlevi </vt:lpstr>
      <vt:lpstr>Poliçe </vt:lpstr>
      <vt:lpstr>Ticari kredinin işlevleri ve sınırlılığı </vt:lpstr>
      <vt:lpstr>Reel birikimde ticari kredinin sınırları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5</cp:revision>
  <dcterms:created xsi:type="dcterms:W3CDTF">2019-05-16T14:27:21Z</dcterms:created>
  <dcterms:modified xsi:type="dcterms:W3CDTF">2019-05-19T08:52:01Z</dcterms:modified>
</cp:coreProperties>
</file>