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0" autoAdjust="0"/>
    <p:restoredTop sz="94660"/>
  </p:normalViewPr>
  <p:slideViewPr>
    <p:cSldViewPr snapToGrid="0">
      <p:cViewPr varScale="1">
        <p:scale>
          <a:sx n="93" d="100"/>
          <a:sy n="93" d="100"/>
        </p:scale>
        <p:origin x="4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smtClean="0"/>
              <a:t>Click to edit Master title style</a:t>
            </a:r>
            <a:endParaRPr lang="tr-T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Tree>
    <p:extLst>
      <p:ext uri="{BB962C8B-B14F-4D97-AF65-F5344CB8AC3E}">
        <p14:creationId xmlns:p14="http://schemas.microsoft.com/office/powerpoint/2010/main" val="2670562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305517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9821082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quarter" idx="2"/>
          </p:nvPr>
        </p:nvSpPr>
        <p:spPr>
          <a:xfrm>
            <a:off x="6197600" y="1600200"/>
            <a:ext cx="5384800" cy="21859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Content Placeholder 4"/>
          <p:cNvSpPr>
            <a:spLocks noGrp="1"/>
          </p:cNvSpPr>
          <p:nvPr>
            <p:ph sz="quarter" idx="3"/>
          </p:nvPr>
        </p:nvSpPr>
        <p:spPr>
          <a:xfrm>
            <a:off x="6197600" y="3938589"/>
            <a:ext cx="5384800" cy="218757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95587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18342698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Özel Düzen">
    <p:spTree>
      <p:nvGrpSpPr>
        <p:cNvPr id="1" name=""/>
        <p:cNvGrpSpPr/>
        <p:nvPr/>
      </p:nvGrpSpPr>
      <p:grpSpPr>
        <a:xfrm>
          <a:off x="0" y="0"/>
          <a:ext cx="0" cy="0"/>
          <a:chOff x="0" y="0"/>
          <a:chExt cx="0" cy="0"/>
        </a:xfrm>
      </p:grpSpPr>
      <p:sp>
        <p:nvSpPr>
          <p:cNvPr id="2" name="Başlık 1"/>
          <p:cNvSpPr>
            <a:spLocks noGrp="1"/>
          </p:cNvSpPr>
          <p:nvPr>
            <p:ph type="title"/>
          </p:nvPr>
        </p:nvSpPr>
        <p:spPr>
          <a:xfrm>
            <a:off x="609622" y="274639"/>
            <a:ext cx="10972799" cy="353344"/>
          </a:xfrm>
          <a:prstGeom prst="rect">
            <a:avLst/>
          </a:prstGeom>
        </p:spPr>
        <p:txBody>
          <a:bodyPr lIns="117784" tIns="58892" rIns="117784" bIns="58892">
            <a:noAutofit/>
          </a:bodyPr>
          <a:lstStyle>
            <a:lvl1pPr>
              <a:defRPr lang="tr-TR" sz="2300" b="1" kern="1200" smtClean="0">
                <a:ln w="17780" cmpd="sng">
                  <a:noFill/>
                  <a:prstDash val="solid"/>
                  <a:miter lim="800000"/>
                </a:ln>
                <a:solidFill>
                  <a:schemeClr val="tx1"/>
                </a:solidFill>
                <a:effectLst>
                  <a:outerShdw blurRad="50800" dist="38100" dir="13500000" algn="br" rotWithShape="0">
                    <a:prstClr val="black">
                      <a:alpha val="40000"/>
                    </a:prstClr>
                  </a:outerShdw>
                </a:effectLst>
                <a:latin typeface="Cambria" pitchFamily="18" charset="0"/>
                <a:ea typeface="+mn-ea"/>
                <a:cs typeface="+mn-cs"/>
              </a:defRPr>
            </a:lvl1pPr>
          </a:lstStyle>
          <a:p>
            <a:r>
              <a:rPr lang="tr-TR" dirty="0" smtClean="0"/>
              <a:t>Asıl başlık stili için tıklatın</a:t>
            </a:r>
            <a:endParaRPr lang="tr-TR" dirty="0"/>
          </a:p>
        </p:txBody>
      </p:sp>
      <p:sp>
        <p:nvSpPr>
          <p:cNvPr id="3" name="4 Altbilgi Yer Tutucusu"/>
          <p:cNvSpPr>
            <a:spLocks noGrp="1"/>
          </p:cNvSpPr>
          <p:nvPr>
            <p:ph type="ftr" sz="quarter" idx="10"/>
          </p:nvPr>
        </p:nvSpPr>
        <p:spPr>
          <a:xfrm>
            <a:off x="4165600" y="6354763"/>
            <a:ext cx="3860800" cy="368300"/>
          </a:xfrm>
          <a:prstGeom prst="rect">
            <a:avLst/>
          </a:prstGeom>
        </p:spPr>
        <p:txBody>
          <a:bodyPr lIns="117784" tIns="58892" rIns="117784" bIns="58892"/>
          <a:lstStyle>
            <a:lvl1pPr eaLnBrk="1" hangingPunct="1">
              <a:defRPr b="1" cap="none" spc="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defRPr>
            </a:lvl1pPr>
          </a:lstStyle>
          <a:p>
            <a:pPr fontAlgn="base">
              <a:spcBef>
                <a:spcPct val="0"/>
              </a:spcBef>
              <a:spcAft>
                <a:spcPct val="0"/>
              </a:spcAft>
              <a:defRPr/>
            </a:pPr>
            <a:endParaRPr lang="tr-TR"/>
          </a:p>
        </p:txBody>
      </p:sp>
      <p:sp>
        <p:nvSpPr>
          <p:cNvPr id="4" name="5 Slayt Numarası Yer Tutucusu"/>
          <p:cNvSpPr>
            <a:spLocks noGrp="1"/>
          </p:cNvSpPr>
          <p:nvPr>
            <p:ph type="sldNum" sz="quarter" idx="11"/>
          </p:nvPr>
        </p:nvSpPr>
        <p:spPr>
          <a:xfrm>
            <a:off x="8737600" y="6354763"/>
            <a:ext cx="2844800" cy="368300"/>
          </a:xfrm>
          <a:prstGeom prst="rect">
            <a:avLst/>
          </a:prstGeom>
        </p:spPr>
        <p:txBody>
          <a:bodyPr vert="horz" wrap="square" lIns="117784" tIns="58892" rIns="117784" bIns="58892" numCol="1" anchor="t" anchorCtr="0" compatLnSpc="1">
            <a:prstTxWarp prst="textNoShape">
              <a:avLst/>
            </a:prstTxWarp>
          </a:bodyPr>
          <a:lstStyle>
            <a:lvl1pPr algn="r" eaLnBrk="1" hangingPunct="1">
              <a:defRPr b="1"/>
            </a:lvl1pPr>
          </a:lstStyle>
          <a:p>
            <a:pPr fontAlgn="base">
              <a:spcBef>
                <a:spcPct val="0"/>
              </a:spcBef>
              <a:spcAft>
                <a:spcPct val="0"/>
              </a:spcAft>
              <a:defRPr/>
            </a:pPr>
            <a:fld id="{425BCA02-91CD-4559-85D6-4873C2FE4E58}"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871126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1705064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58561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4057607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val="4113954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6712" y="1428736"/>
            <a:ext cx="10972800" cy="1143000"/>
          </a:xfrm>
          <a:prstGeom prst="rect">
            <a:avLst/>
          </a:prstGeom>
        </p:spPr>
        <p:txBody>
          <a:bodyPr/>
          <a:lstStyle/>
          <a:p>
            <a:r>
              <a:rPr lang="en-US" dirty="0" smtClean="0"/>
              <a:t>Click to edit Master title style</a:t>
            </a:r>
            <a:endParaRPr lang="tr-TR" dirty="0"/>
          </a:p>
        </p:txBody>
      </p:sp>
    </p:spTree>
    <p:extLst>
      <p:ext uri="{BB962C8B-B14F-4D97-AF65-F5344CB8AC3E}">
        <p14:creationId xmlns:p14="http://schemas.microsoft.com/office/powerpoint/2010/main" val="24085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2470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674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79693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531284" y="107951"/>
            <a:ext cx="58420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7" name="Rectangle 3"/>
          <p:cNvSpPr>
            <a:spLocks noChangeArrowheads="1"/>
          </p:cNvSpPr>
          <p:nvPr/>
        </p:nvSpPr>
        <p:spPr bwMode="ltGray">
          <a:xfrm>
            <a:off x="1041401" y="107951"/>
            <a:ext cx="438151"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8" name="Rectangle 4"/>
          <p:cNvSpPr>
            <a:spLocks noChangeArrowheads="1"/>
          </p:cNvSpPr>
          <p:nvPr/>
        </p:nvSpPr>
        <p:spPr bwMode="ltGray">
          <a:xfrm>
            <a:off x="696385" y="530226"/>
            <a:ext cx="56303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29" name="Rectangle 5"/>
          <p:cNvSpPr>
            <a:spLocks noChangeArrowheads="1"/>
          </p:cNvSpPr>
          <p:nvPr/>
        </p:nvSpPr>
        <p:spPr bwMode="ltGray">
          <a:xfrm>
            <a:off x="1189567" y="530226"/>
            <a:ext cx="49106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0" name="Rectangle 6"/>
          <p:cNvSpPr>
            <a:spLocks noChangeArrowheads="1"/>
          </p:cNvSpPr>
          <p:nvPr/>
        </p:nvSpPr>
        <p:spPr bwMode="ltGray">
          <a:xfrm>
            <a:off x="143933" y="457201"/>
            <a:ext cx="747184"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1" name="Rectangle 7"/>
          <p:cNvSpPr>
            <a:spLocks noChangeArrowheads="1"/>
          </p:cNvSpPr>
          <p:nvPr/>
        </p:nvSpPr>
        <p:spPr bwMode="gray">
          <a:xfrm>
            <a:off x="990600" y="1"/>
            <a:ext cx="4233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2" name="Rectangle 8"/>
          <p:cNvSpPr>
            <a:spLocks noChangeArrowheads="1"/>
          </p:cNvSpPr>
          <p:nvPr/>
        </p:nvSpPr>
        <p:spPr bwMode="gray">
          <a:xfrm>
            <a:off x="565151" y="790575"/>
            <a:ext cx="1096856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fontAlgn="base">
              <a:spcBef>
                <a:spcPct val="0"/>
              </a:spcBef>
              <a:spcAft>
                <a:spcPct val="0"/>
              </a:spcAft>
              <a:defRPr/>
            </a:pPr>
            <a:endParaRPr kumimoji="1" lang="en-GB" altLang="tr-TR" sz="2400" smtClean="0">
              <a:solidFill>
                <a:srgbClr val="000000"/>
              </a:solidFill>
            </a:endParaRPr>
          </a:p>
        </p:txBody>
      </p:sp>
      <p:sp>
        <p:nvSpPr>
          <p:cNvPr id="1033" name="Text Box 14"/>
          <p:cNvSpPr txBox="1">
            <a:spLocks noChangeArrowheads="1"/>
          </p:cNvSpPr>
          <p:nvPr/>
        </p:nvSpPr>
        <p:spPr bwMode="auto">
          <a:xfrm>
            <a:off x="1488018" y="333375"/>
            <a:ext cx="10272183" cy="457200"/>
          </a:xfrm>
          <a:prstGeom prst="rect">
            <a:avLst/>
          </a:prstGeom>
          <a:noFill/>
          <a:ln>
            <a:noFill/>
          </a:ln>
          <a:effectLst>
            <a:outerShdw dist="28398" dir="1593903"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50000"/>
              </a:spcBef>
              <a:spcAft>
                <a:spcPct val="0"/>
              </a:spcAft>
              <a:defRPr/>
            </a:pPr>
            <a:r>
              <a:rPr lang="tr-TR" altLang="tr-TR" sz="2400" b="1" smtClean="0">
                <a:solidFill>
                  <a:srgbClr val="66CCFF"/>
                </a:solidFill>
              </a:rPr>
              <a:t>HAYVANCILIK EKONOMİSİ DERS NOTLARI</a:t>
            </a:r>
          </a:p>
        </p:txBody>
      </p:sp>
      <p:sp>
        <p:nvSpPr>
          <p:cNvPr id="1034" name="Text Box 15"/>
          <p:cNvSpPr txBox="1">
            <a:spLocks noChangeArrowheads="1"/>
          </p:cNvSpPr>
          <p:nvPr/>
        </p:nvSpPr>
        <p:spPr bwMode="auto">
          <a:xfrm>
            <a:off x="1488018" y="765175"/>
            <a:ext cx="10272183" cy="274638"/>
          </a:xfrm>
          <a:prstGeom prst="rect">
            <a:avLst/>
          </a:prstGeom>
          <a:noFill/>
          <a:ln>
            <a:noFill/>
          </a:ln>
          <a:effectLst>
            <a:outerShdw dist="28398" dir="1593903" algn="ctr" rotWithShape="0">
              <a:srgbClr val="969696">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defRPr/>
            </a:pPr>
            <a:r>
              <a:rPr lang="tr-TR" altLang="tr-TR" sz="1200" b="1" dirty="0" smtClean="0">
                <a:solidFill>
                  <a:srgbClr val="FF0000"/>
                </a:solidFill>
              </a:rPr>
              <a:t>Prof. Dr. Yılmaz ARAL</a:t>
            </a:r>
          </a:p>
        </p:txBody>
      </p:sp>
    </p:spTree>
    <p:extLst>
      <p:ext uri="{BB962C8B-B14F-4D97-AF65-F5344CB8AC3E}">
        <p14:creationId xmlns:p14="http://schemas.microsoft.com/office/powerpoint/2010/main" val="1176499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ctrTitle"/>
          </p:nvPr>
        </p:nvSpPr>
        <p:spPr bwMode="auto">
          <a:xfrm>
            <a:off x="2208213" y="1125538"/>
            <a:ext cx="7772400" cy="762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US" altLang="tr-TR" sz="2400" b="1" dirty="0" smtClean="0">
                <a:solidFill>
                  <a:schemeClr val="hlink"/>
                </a:solidFill>
                <a:latin typeface="Arial" panose="020B0604020202020204" pitchFamily="34" charset="0"/>
              </a:rPr>
              <a:t>What are the technical, economic and financial preliminary information?</a:t>
            </a:r>
            <a:r>
              <a:rPr lang="tr-TR" altLang="tr-TR" sz="2400" b="1" dirty="0">
                <a:solidFill>
                  <a:schemeClr val="hlink"/>
                </a:solidFill>
                <a:latin typeface="Arial" panose="020B0604020202020204" pitchFamily="34" charset="0"/>
              </a:rPr>
              <a:t/>
            </a:r>
            <a:br>
              <a:rPr lang="tr-TR" altLang="tr-TR" sz="2400" b="1" dirty="0">
                <a:solidFill>
                  <a:schemeClr val="hlink"/>
                </a:solidFill>
                <a:latin typeface="Arial" panose="020B0604020202020204" pitchFamily="34" charset="0"/>
              </a:rPr>
            </a:br>
            <a:endParaRPr lang="tr-TR" altLang="tr-TR" b="1" dirty="0" smtClean="0">
              <a:solidFill>
                <a:schemeClr val="hlink"/>
              </a:solidFill>
              <a:latin typeface="Arial" panose="020B0604020202020204" pitchFamily="34" charset="0"/>
            </a:endParaRPr>
          </a:p>
        </p:txBody>
      </p:sp>
      <p:sp>
        <p:nvSpPr>
          <p:cNvPr id="124931" name="Rectangle 3"/>
          <p:cNvSpPr>
            <a:spLocks noGrp="1" noChangeArrowheads="1"/>
          </p:cNvSpPr>
          <p:nvPr>
            <p:ph type="subTitle" idx="1"/>
          </p:nvPr>
        </p:nvSpPr>
        <p:spPr bwMode="auto">
          <a:xfrm>
            <a:off x="2135189" y="2133600"/>
            <a:ext cx="9125287" cy="446405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lvl="3" algn="just">
              <a:lnSpc>
                <a:spcPct val="180000"/>
              </a:lnSpc>
              <a:spcBef>
                <a:spcPts val="600"/>
              </a:spcBef>
            </a:pPr>
            <a:r>
              <a:rPr lang="tr-TR" altLang="tr-TR" b="1" dirty="0" err="1">
                <a:solidFill>
                  <a:schemeClr val="hlink"/>
                </a:solidFill>
                <a:latin typeface="Arial" panose="020B0604020202020204" pitchFamily="34" charset="0"/>
              </a:rPr>
              <a:t>Economic</a:t>
            </a:r>
            <a:r>
              <a:rPr lang="tr-TR" altLang="tr-TR" b="1" dirty="0">
                <a:solidFill>
                  <a:schemeClr val="hlink"/>
                </a:solidFill>
                <a:latin typeface="Arial" panose="020B0604020202020204" pitchFamily="34" charset="0"/>
              </a:rPr>
              <a:t> </a:t>
            </a:r>
            <a:r>
              <a:rPr lang="tr-TR" altLang="tr-TR" b="1" dirty="0" err="1" smtClean="0">
                <a:solidFill>
                  <a:schemeClr val="hlink"/>
                </a:solidFill>
                <a:latin typeface="Arial" panose="020B0604020202020204" pitchFamily="34" charset="0"/>
              </a:rPr>
              <a:t>preliminary</a:t>
            </a:r>
            <a:r>
              <a:rPr lang="tr-TR" altLang="tr-TR" b="1" dirty="0" smtClean="0">
                <a:solidFill>
                  <a:schemeClr val="hlink"/>
                </a:solidFill>
                <a:latin typeface="Arial" panose="020B0604020202020204" pitchFamily="34" charset="0"/>
              </a:rPr>
              <a:t> </a:t>
            </a:r>
            <a:r>
              <a:rPr lang="tr-TR" altLang="tr-TR" b="1" dirty="0" err="1" smtClean="0">
                <a:solidFill>
                  <a:schemeClr val="hlink"/>
                </a:solidFill>
                <a:latin typeface="Arial" panose="020B0604020202020204" pitchFamily="34" charset="0"/>
              </a:rPr>
              <a:t>study</a:t>
            </a:r>
            <a:r>
              <a:rPr lang="tr-TR" altLang="tr-TR" b="1" dirty="0" smtClean="0">
                <a:solidFill>
                  <a:schemeClr val="hlink"/>
                </a:solidFill>
                <a:latin typeface="Arial" panose="020B0604020202020204" pitchFamily="34" charset="0"/>
              </a:rPr>
              <a:t>;</a:t>
            </a:r>
          </a:p>
          <a:p>
            <a:pPr lvl="3" algn="just">
              <a:lnSpc>
                <a:spcPct val="180000"/>
              </a:lnSpc>
              <a:spcBef>
                <a:spcPts val="600"/>
              </a:spcBef>
            </a:pPr>
            <a:r>
              <a:rPr lang="tr-TR" altLang="tr-TR" dirty="0" smtClean="0">
                <a:latin typeface="Arial" panose="020B0604020202020204" pitchFamily="34" charset="0"/>
              </a:rPr>
              <a:t>- </a:t>
            </a:r>
            <a:r>
              <a:rPr lang="en-US" altLang="tr-TR" dirty="0" smtClean="0">
                <a:latin typeface="Arial" panose="020B0604020202020204" pitchFamily="34" charset="0"/>
              </a:rPr>
              <a:t>How </a:t>
            </a:r>
            <a:r>
              <a:rPr lang="en-US" altLang="tr-TR" dirty="0">
                <a:latin typeface="Arial" panose="020B0604020202020204" pitchFamily="34" charset="0"/>
              </a:rPr>
              <a:t>much goods or services the enterprise should produce</a:t>
            </a:r>
            <a:r>
              <a:rPr lang="en-US" altLang="tr-TR" dirty="0" smtClean="0">
                <a:latin typeface="Arial" panose="020B0604020202020204" pitchFamily="34" charset="0"/>
              </a:rPr>
              <a:t>,</a:t>
            </a:r>
            <a:endParaRPr lang="tr-TR" altLang="tr-TR" dirty="0" smtClean="0">
              <a:latin typeface="Arial" panose="020B0604020202020204" pitchFamily="34" charset="0"/>
            </a:endParaRPr>
          </a:p>
          <a:p>
            <a:pPr lvl="3" algn="just">
              <a:lnSpc>
                <a:spcPct val="180000"/>
              </a:lnSpc>
              <a:spcBef>
                <a:spcPts val="600"/>
              </a:spcBef>
            </a:pPr>
            <a:r>
              <a:rPr lang="tr-TR" altLang="tr-TR" dirty="0" smtClean="0">
                <a:latin typeface="Arial" panose="020B0604020202020204" pitchFamily="34" charset="0"/>
              </a:rPr>
              <a:t>- </a:t>
            </a:r>
            <a:r>
              <a:rPr lang="en-US" altLang="tr-TR" dirty="0">
                <a:latin typeface="Arial" panose="020B0604020202020204" pitchFamily="34" charset="0"/>
              </a:rPr>
              <a:t>The price at which the goods will be sold</a:t>
            </a:r>
            <a:r>
              <a:rPr lang="en-US" altLang="tr-TR" dirty="0" smtClean="0">
                <a:latin typeface="Arial" panose="020B0604020202020204" pitchFamily="34" charset="0"/>
              </a:rPr>
              <a:t>,</a:t>
            </a:r>
            <a:endParaRPr lang="tr-TR" altLang="tr-TR" dirty="0" smtClean="0">
              <a:latin typeface="Arial" panose="020B0604020202020204" pitchFamily="34" charset="0"/>
            </a:endParaRPr>
          </a:p>
          <a:p>
            <a:pPr lvl="3" algn="just">
              <a:lnSpc>
                <a:spcPct val="180000"/>
              </a:lnSpc>
              <a:spcBef>
                <a:spcPts val="600"/>
              </a:spcBef>
            </a:pPr>
            <a:r>
              <a:rPr lang="en-US" altLang="tr-TR" dirty="0">
                <a:latin typeface="Arial" panose="020B0604020202020204" pitchFamily="34" charset="0"/>
              </a:rPr>
              <a:t>- Market research for the product</a:t>
            </a:r>
            <a:r>
              <a:rPr lang="en-US" altLang="tr-TR" dirty="0" smtClean="0">
                <a:latin typeface="Arial" panose="020B0604020202020204" pitchFamily="34" charset="0"/>
              </a:rPr>
              <a:t>,</a:t>
            </a:r>
            <a:endParaRPr lang="tr-TR" altLang="tr-TR" dirty="0" smtClean="0">
              <a:latin typeface="Arial" panose="020B0604020202020204" pitchFamily="34" charset="0"/>
            </a:endParaRPr>
          </a:p>
          <a:p>
            <a:pPr lvl="3" algn="just">
              <a:lnSpc>
                <a:spcPct val="180000"/>
              </a:lnSpc>
              <a:spcBef>
                <a:spcPts val="600"/>
              </a:spcBef>
            </a:pPr>
            <a:r>
              <a:rPr lang="en-US" altLang="tr-TR" dirty="0">
                <a:latin typeface="Arial" panose="020B0604020202020204" pitchFamily="34" charset="0"/>
              </a:rPr>
              <a:t>- Growth rates of the market</a:t>
            </a:r>
            <a:r>
              <a:rPr lang="en-US" altLang="tr-TR" dirty="0" smtClean="0">
                <a:latin typeface="Arial" panose="020B0604020202020204" pitchFamily="34" charset="0"/>
              </a:rPr>
              <a:t>,</a:t>
            </a:r>
            <a:endParaRPr lang="tr-TR" altLang="tr-TR" dirty="0" smtClean="0">
              <a:latin typeface="Arial" panose="020B0604020202020204" pitchFamily="34" charset="0"/>
            </a:endParaRPr>
          </a:p>
          <a:p>
            <a:pPr lvl="3" algn="just">
              <a:lnSpc>
                <a:spcPct val="180000"/>
              </a:lnSpc>
              <a:spcBef>
                <a:spcPts val="600"/>
              </a:spcBef>
            </a:pPr>
            <a:r>
              <a:rPr lang="en-US" altLang="tr-TR" dirty="0">
                <a:latin typeface="Arial" panose="020B0604020202020204" pitchFamily="34" charset="0"/>
              </a:rPr>
              <a:t>- Explains the capacity where the business should be established.</a:t>
            </a:r>
            <a:endParaRPr lang="tr-TR" altLang="tr-TR" b="1" dirty="0" smtClean="0">
              <a:solidFill>
                <a:srgbClr val="CC0000"/>
              </a:solidFill>
              <a:latin typeface="Arial" panose="020B0604020202020204" pitchFamily="34" charset="0"/>
            </a:endParaRPr>
          </a:p>
        </p:txBody>
      </p:sp>
    </p:spTree>
    <p:extLst>
      <p:ext uri="{BB962C8B-B14F-4D97-AF65-F5344CB8AC3E}">
        <p14:creationId xmlns:p14="http://schemas.microsoft.com/office/powerpoint/2010/main" val="598087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Effect transition="in" filter="box(out)">
                                      <p:cBhvr>
                                        <p:cTn id="7" dur="500"/>
                                        <p:tgtEl>
                                          <p:spTgt spid="124931">
                                            <p:txEl>
                                              <p:pRg st="0" end="0"/>
                                            </p:txEl>
                                          </p:spTgt>
                                        </p:tgtEl>
                                      </p:cBhvr>
                                    </p:animEffect>
                                  </p:childTnLst>
                                </p:cTn>
                              </p:par>
                            </p:childTnLst>
                          </p:cTn>
                        </p:par>
                        <p:par>
                          <p:cTn id="8" fill="hold">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124931">
                                            <p:txEl>
                                              <p:pRg st="1" end="1"/>
                                            </p:txEl>
                                          </p:spTgt>
                                        </p:tgtEl>
                                        <p:attrNameLst>
                                          <p:attrName>style.visibility</p:attrName>
                                        </p:attrNameLst>
                                      </p:cBhvr>
                                      <p:to>
                                        <p:strVal val="visible"/>
                                      </p:to>
                                    </p:set>
                                    <p:animEffect transition="in" filter="box(out)">
                                      <p:cBhvr>
                                        <p:cTn id="11" dur="500"/>
                                        <p:tgtEl>
                                          <p:spTgt spid="124931">
                                            <p:txEl>
                                              <p:pRg st="1" end="1"/>
                                            </p:txEl>
                                          </p:spTgt>
                                        </p:tgtEl>
                                      </p:cBhvr>
                                    </p:animEffect>
                                  </p:childTnLst>
                                </p:cTn>
                              </p:par>
                            </p:childTnLst>
                          </p:cTn>
                        </p:par>
                        <p:par>
                          <p:cTn id="12" fill="hold">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124931">
                                            <p:txEl>
                                              <p:pRg st="2" end="2"/>
                                            </p:txEl>
                                          </p:spTgt>
                                        </p:tgtEl>
                                        <p:attrNameLst>
                                          <p:attrName>style.visibility</p:attrName>
                                        </p:attrNameLst>
                                      </p:cBhvr>
                                      <p:to>
                                        <p:strVal val="visible"/>
                                      </p:to>
                                    </p:set>
                                    <p:animEffect transition="in" filter="box(out)">
                                      <p:cBhvr>
                                        <p:cTn id="15" dur="500"/>
                                        <p:tgtEl>
                                          <p:spTgt spid="124931">
                                            <p:txEl>
                                              <p:pRg st="2" end="2"/>
                                            </p:txEl>
                                          </p:spTgt>
                                        </p:tgtEl>
                                      </p:cBhvr>
                                    </p:animEffect>
                                  </p:childTnLst>
                                </p:cTn>
                              </p:par>
                              <p:par>
                                <p:cTn id="16" presetID="4" presetClass="entr" presetSubtype="32" fill="hold" grpId="0" nodeType="withEffect">
                                  <p:stCondLst>
                                    <p:cond delay="0"/>
                                  </p:stCondLst>
                                  <p:childTnLst>
                                    <p:set>
                                      <p:cBhvr>
                                        <p:cTn id="17" dur="1" fill="hold">
                                          <p:stCondLst>
                                            <p:cond delay="0"/>
                                          </p:stCondLst>
                                        </p:cTn>
                                        <p:tgtEl>
                                          <p:spTgt spid="124931">
                                            <p:txEl>
                                              <p:pRg st="3" end="3"/>
                                            </p:txEl>
                                          </p:spTgt>
                                        </p:tgtEl>
                                        <p:attrNameLst>
                                          <p:attrName>style.visibility</p:attrName>
                                        </p:attrNameLst>
                                      </p:cBhvr>
                                      <p:to>
                                        <p:strVal val="visible"/>
                                      </p:to>
                                    </p:set>
                                    <p:animEffect transition="in" filter="box(out)">
                                      <p:cBhvr>
                                        <p:cTn id="18" dur="500"/>
                                        <p:tgtEl>
                                          <p:spTgt spid="124931">
                                            <p:txEl>
                                              <p:pRg st="3" end="3"/>
                                            </p:txEl>
                                          </p:spTgt>
                                        </p:tgtEl>
                                      </p:cBhvr>
                                    </p:animEffect>
                                  </p:childTnLst>
                                </p:cTn>
                              </p:par>
                              <p:par>
                                <p:cTn id="19" presetID="4" presetClass="entr" presetSubtype="32" fill="hold" grpId="0" nodeType="withEffect">
                                  <p:stCondLst>
                                    <p:cond delay="0"/>
                                  </p:stCondLst>
                                  <p:childTnLst>
                                    <p:set>
                                      <p:cBhvr>
                                        <p:cTn id="20" dur="1" fill="hold">
                                          <p:stCondLst>
                                            <p:cond delay="0"/>
                                          </p:stCondLst>
                                        </p:cTn>
                                        <p:tgtEl>
                                          <p:spTgt spid="124931">
                                            <p:txEl>
                                              <p:pRg st="4" end="4"/>
                                            </p:txEl>
                                          </p:spTgt>
                                        </p:tgtEl>
                                        <p:attrNameLst>
                                          <p:attrName>style.visibility</p:attrName>
                                        </p:attrNameLst>
                                      </p:cBhvr>
                                      <p:to>
                                        <p:strVal val="visible"/>
                                      </p:to>
                                    </p:set>
                                    <p:animEffect transition="in" filter="box(out)">
                                      <p:cBhvr>
                                        <p:cTn id="21" dur="500"/>
                                        <p:tgtEl>
                                          <p:spTgt spid="1249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
          <p:cNvSpPr>
            <a:spLocks noChangeArrowheads="1"/>
          </p:cNvSpPr>
          <p:nvPr/>
        </p:nvSpPr>
        <p:spPr bwMode="auto">
          <a:xfrm>
            <a:off x="1847851" y="1436331"/>
            <a:ext cx="8569325"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spcBef>
                <a:spcPct val="0"/>
              </a:spcBef>
              <a:spcAft>
                <a:spcPct val="0"/>
              </a:spcAft>
            </a:pPr>
            <a:r>
              <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In this context, the most important factor in the success and rational production of livestock enterprises (cattle fattening, dairy cattle breeding, poultry enterprises, etc.) is the most accurate and appropriate choice of establishment.</a:t>
            </a:r>
            <a:r>
              <a:rPr lang="tr-TR" altLang="tr-TR" dirty="0" smtClean="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Differences in production characteristics and market structures of livestock subsectors should be taken into account during investment</a:t>
            </a:r>
            <a:r>
              <a:rPr lang="en-US" altLang="tr-TR" b="1"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tr-TR" altLang="tr-TR" b="1" dirty="0" smtClean="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eaLnBrk="0" fontAlgn="base" hangingPunct="0">
              <a:spcBef>
                <a:spcPct val="0"/>
              </a:spcBef>
              <a:spcAft>
                <a:spcPct val="0"/>
              </a:spcAft>
            </a:pPr>
            <a:endPar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eaLnBrk="0" fontAlgn="base" hangingPunct="0">
              <a:spcBef>
                <a:spcPct val="0"/>
              </a:spcBef>
              <a:spcAft>
                <a:spcPct val="0"/>
              </a:spcAft>
            </a:pPr>
            <a:r>
              <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In order to achieve the optimum in the selection of place of establishment for livestock enterprises, the factors that constitute the </a:t>
            </a:r>
            <a:r>
              <a:rPr lang="en-US" altLang="tr-TR" b="1" dirty="0" smtClean="0">
                <a:solidFill>
                  <a:srgbClr val="000000"/>
                </a:solidFill>
                <a:latin typeface="Arial" panose="020B0604020202020204" pitchFamily="34" charset="0"/>
                <a:ea typeface="Calibri" panose="020F0502020204030204" pitchFamily="34" charset="0"/>
                <a:cs typeface="Arial" panose="020B0604020202020204" pitchFamily="34" charset="0"/>
              </a:rPr>
              <a:t>production costs </a:t>
            </a:r>
            <a:r>
              <a:rPr lang="en-US" altLang="tr-TR"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r>
              <a:rPr lang="en-US" altLang="tr-TR" b="1" dirty="0" smtClean="0">
                <a:solidFill>
                  <a:srgbClr val="000000"/>
                </a:solidFill>
                <a:latin typeface="Arial" panose="020B0604020202020204" pitchFamily="34" charset="0"/>
                <a:ea typeface="Calibri" panose="020F0502020204030204" pitchFamily="34" charset="0"/>
                <a:cs typeface="Arial" panose="020B0604020202020204" pitchFamily="34" charset="0"/>
              </a:rPr>
              <a:t>feed</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 labor, animal material, vaccine-medicine, infrastructure, stocking and material expenses,</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etc.),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marketing and transportation costs</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product sales price and revenue,</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unit cost and profitability </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must be handled and examined in integrity</a:t>
            </a:r>
            <a:r>
              <a:rPr lang="en-US" altLang="tr-TR"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tr-TR" altLang="tr-TR" dirty="0" smtClean="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eaLnBrk="0" fontAlgn="base" hangingPunct="0">
              <a:spcBef>
                <a:spcPct val="0"/>
              </a:spcBef>
              <a:spcAft>
                <a:spcPct val="0"/>
              </a:spcAft>
            </a:pPr>
            <a:endPar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eaLnBrk="0" fontAlgn="base" hangingPunct="0">
              <a:spcBef>
                <a:spcPct val="0"/>
              </a:spcBef>
              <a:spcAft>
                <a:spcPct val="0"/>
              </a:spcAft>
            </a:pPr>
            <a:r>
              <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tr-TR" altLang="tr-TR" dirty="0" smtClean="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Within the scope of pre-establishment studies in veterinary clinic establishments, issues such as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investment cost amount</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financing need</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determination of income elements </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and </a:t>
            </a:r>
            <a:r>
              <a:rPr lang="en-US" altLang="tr-TR" b="1" dirty="0">
                <a:solidFill>
                  <a:srgbClr val="000000"/>
                </a:solidFill>
                <a:latin typeface="Arial" panose="020B0604020202020204" pitchFamily="34" charset="0"/>
                <a:ea typeface="Calibri" panose="020F0502020204030204" pitchFamily="34" charset="0"/>
                <a:cs typeface="Arial" panose="020B0604020202020204" pitchFamily="34" charset="0"/>
              </a:rPr>
              <a:t>estimation of periodic earnings, return on investment</a:t>
            </a:r>
            <a:r>
              <a:rPr lang="en-US" altLang="tr-TR" dirty="0">
                <a:solidFill>
                  <a:srgbClr val="000000"/>
                </a:solidFill>
                <a:latin typeface="Arial" panose="020B0604020202020204" pitchFamily="34" charset="0"/>
                <a:ea typeface="Calibri" panose="020F0502020204030204" pitchFamily="34" charset="0"/>
                <a:cs typeface="Arial" panose="020B0604020202020204" pitchFamily="34" charset="0"/>
              </a:rPr>
              <a:t> should be considered.</a:t>
            </a:r>
            <a:endParaRPr lang="tr-TR" altLang="tr-TR"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32096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21268" y="2691829"/>
            <a:ext cx="5969285" cy="769441"/>
          </a:xfrm>
          <a:prstGeom prst="rect">
            <a:avLst/>
          </a:prstGeom>
          <a:noFill/>
        </p:spPr>
        <p:txBody>
          <a:bodyPr wrap="square" rtlCol="0">
            <a:spAutoFit/>
          </a:bodyPr>
          <a:lstStyle/>
          <a:p>
            <a:r>
              <a:rPr lang="tr-TR" sz="4400" dirty="0" err="1" smtClean="0"/>
              <a:t>Any</a:t>
            </a:r>
            <a:r>
              <a:rPr lang="tr-TR" sz="4400" dirty="0" smtClean="0"/>
              <a:t> </a:t>
            </a:r>
            <a:r>
              <a:rPr lang="tr-TR" sz="4400" dirty="0" err="1" smtClean="0"/>
              <a:t>Questions</a:t>
            </a:r>
            <a:r>
              <a:rPr lang="tr-TR" sz="4400" dirty="0" smtClean="0"/>
              <a:t> ?!?</a:t>
            </a:r>
            <a:endParaRPr lang="tr-TR" sz="4400" dirty="0"/>
          </a:p>
        </p:txBody>
      </p:sp>
    </p:spTree>
    <p:extLst>
      <p:ext uri="{BB962C8B-B14F-4D97-AF65-F5344CB8AC3E}">
        <p14:creationId xmlns:p14="http://schemas.microsoft.com/office/powerpoint/2010/main" val="691351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ext Box 2"/>
          <p:cNvSpPr txBox="1">
            <a:spLocks noChangeArrowheads="1"/>
          </p:cNvSpPr>
          <p:nvPr/>
        </p:nvSpPr>
        <p:spPr bwMode="auto">
          <a:xfrm>
            <a:off x="791109" y="1268414"/>
            <a:ext cx="9842643" cy="3785652"/>
          </a:xfrm>
          <a:prstGeom prst="rect">
            <a:avLst/>
          </a:prstGeom>
          <a:noFill/>
          <a:ln w="9525">
            <a:noFill/>
            <a:miter lim="800000"/>
            <a:headEnd/>
            <a:tailEnd/>
          </a:ln>
          <a:effectLst/>
        </p:spPr>
        <p:txBody>
          <a:bodyPr wrap="square">
            <a:spAutoFit/>
          </a:bodyPr>
          <a:lstStyle/>
          <a:p>
            <a:pPr lvl="3" fontAlgn="base">
              <a:lnSpc>
                <a:spcPct val="200000"/>
              </a:lnSpc>
              <a:spcBef>
                <a:spcPct val="0"/>
              </a:spcBef>
              <a:spcAft>
                <a:spcPct val="0"/>
              </a:spcAft>
              <a:defRPr/>
            </a:pPr>
            <a:r>
              <a:rPr lang="tr-TR" sz="2400" b="1" dirty="0" smtClean="0">
                <a:solidFill>
                  <a:srgbClr val="FF0000"/>
                </a:solidFill>
                <a:effectLst>
                  <a:outerShdw blurRad="38100" dist="38100" dir="2700000" algn="tl">
                    <a:srgbClr val="C0C0C0"/>
                  </a:outerShdw>
                </a:effectLst>
                <a:latin typeface="Arial" pitchFamily="34" charset="0"/>
              </a:rPr>
              <a:t>Technical </a:t>
            </a:r>
            <a:r>
              <a:rPr lang="tr-TR" sz="2400" b="1" dirty="0" err="1" smtClean="0">
                <a:solidFill>
                  <a:srgbClr val="FF0000"/>
                </a:solidFill>
                <a:effectLst>
                  <a:outerShdw blurRad="38100" dist="38100" dir="2700000" algn="tl">
                    <a:srgbClr val="C0C0C0"/>
                  </a:outerShdw>
                </a:effectLst>
                <a:latin typeface="Arial" pitchFamily="34" charset="0"/>
              </a:rPr>
              <a:t>preliminary</a:t>
            </a:r>
            <a:r>
              <a:rPr lang="tr-TR" sz="2400" b="1" dirty="0" smtClean="0">
                <a:solidFill>
                  <a:srgbClr val="FF0000"/>
                </a:solidFill>
                <a:effectLst>
                  <a:outerShdw blurRad="38100" dist="38100" dir="2700000" algn="tl">
                    <a:srgbClr val="C0C0C0"/>
                  </a:outerShdw>
                </a:effectLst>
                <a:latin typeface="Arial" pitchFamily="34" charset="0"/>
              </a:rPr>
              <a:t> </a:t>
            </a:r>
            <a:r>
              <a:rPr lang="tr-TR" sz="2400" b="1" dirty="0" err="1" smtClean="0">
                <a:solidFill>
                  <a:srgbClr val="FF0000"/>
                </a:solidFill>
                <a:effectLst>
                  <a:outerShdw blurRad="38100" dist="38100" dir="2700000" algn="tl">
                    <a:srgbClr val="C0C0C0"/>
                  </a:outerShdw>
                </a:effectLst>
                <a:latin typeface="Arial" pitchFamily="34" charset="0"/>
              </a:rPr>
              <a:t>study</a:t>
            </a:r>
            <a:r>
              <a:rPr lang="tr-TR" sz="2400" b="1" dirty="0" smtClean="0">
                <a:solidFill>
                  <a:srgbClr val="FF0000"/>
                </a:solidFill>
                <a:effectLst>
                  <a:outerShdw blurRad="38100" dist="38100" dir="2700000" algn="tl">
                    <a:srgbClr val="C0C0C0"/>
                  </a:outerShdw>
                </a:effectLst>
                <a:latin typeface="Arial" pitchFamily="34" charset="0"/>
              </a:rPr>
              <a:t>;</a:t>
            </a:r>
            <a:endParaRPr lang="tr-TR" sz="2400" dirty="0">
              <a:solidFill>
                <a:srgbClr val="000000"/>
              </a:solidFill>
              <a:effectLst>
                <a:outerShdw blurRad="38100" dist="38100" dir="2700000" algn="tl">
                  <a:srgbClr val="C0C0C0"/>
                </a:outerShdw>
              </a:effectLst>
              <a:latin typeface="Arial" pitchFamily="34" charset="0"/>
            </a:endParaRPr>
          </a:p>
          <a:p>
            <a:pPr marL="1714500" lvl="3" indent="-342900" fontAlgn="base">
              <a:lnSpc>
                <a:spcPct val="200000"/>
              </a:lnSpc>
              <a:spcBef>
                <a:spcPct val="0"/>
              </a:spcBef>
              <a:spcAft>
                <a:spcPct val="0"/>
              </a:spcAft>
              <a:buFontTx/>
              <a:buChar char="-"/>
              <a:defRPr/>
            </a:pPr>
            <a:r>
              <a:rPr lang="en-US" sz="2400" dirty="0" smtClean="0">
                <a:solidFill>
                  <a:srgbClr val="000000"/>
                </a:solidFill>
                <a:effectLst>
                  <a:outerShdw blurRad="38100" dist="38100" dir="2700000" algn="tl">
                    <a:srgbClr val="C0C0C0"/>
                  </a:outerShdw>
                </a:effectLst>
                <a:latin typeface="Arial" pitchFamily="34" charset="0"/>
              </a:rPr>
              <a:t>Which </a:t>
            </a:r>
            <a:r>
              <a:rPr lang="en-US" sz="2400" dirty="0">
                <a:solidFill>
                  <a:srgbClr val="000000"/>
                </a:solidFill>
                <a:effectLst>
                  <a:outerShdw blurRad="38100" dist="38100" dir="2700000" algn="tl">
                    <a:srgbClr val="C0C0C0"/>
                  </a:outerShdw>
                </a:effectLst>
                <a:latin typeface="Arial" pitchFamily="34" charset="0"/>
              </a:rPr>
              <a:t>production method to choose</a:t>
            </a:r>
            <a:r>
              <a:rPr lang="en-US" sz="2400" dirty="0" smtClean="0">
                <a:solidFill>
                  <a:srgbClr val="000000"/>
                </a:solidFill>
                <a:effectLst>
                  <a:outerShdw blurRad="38100" dist="38100" dir="2700000" algn="tl">
                    <a:srgbClr val="C0C0C0"/>
                  </a:outerShdw>
                </a:effectLst>
                <a:latin typeface="Arial" pitchFamily="34" charset="0"/>
              </a:rPr>
              <a:t>,</a:t>
            </a:r>
            <a:endParaRPr lang="tr-TR" sz="2400" dirty="0" smtClean="0">
              <a:solidFill>
                <a:srgbClr val="000000"/>
              </a:solidFill>
              <a:effectLst>
                <a:outerShdw blurRad="38100" dist="38100" dir="2700000" algn="tl">
                  <a:srgbClr val="C0C0C0"/>
                </a:outerShdw>
              </a:effectLst>
              <a:latin typeface="Arial" pitchFamily="34" charset="0"/>
            </a:endParaRPr>
          </a:p>
          <a:p>
            <a:pPr marL="1714500" lvl="3" indent="-342900" fontAlgn="base">
              <a:lnSpc>
                <a:spcPct val="200000"/>
              </a:lnSpc>
              <a:spcBef>
                <a:spcPct val="0"/>
              </a:spcBef>
              <a:spcAft>
                <a:spcPct val="0"/>
              </a:spcAft>
              <a:buFontTx/>
              <a:buChar char="-"/>
              <a:defRPr/>
            </a:pPr>
            <a:r>
              <a:rPr lang="en-US" sz="2400" dirty="0" smtClean="0">
                <a:solidFill>
                  <a:srgbClr val="000000"/>
                </a:solidFill>
                <a:effectLst>
                  <a:outerShdw blurRad="38100" dist="38100" dir="2700000" algn="tl">
                    <a:srgbClr val="C0C0C0"/>
                  </a:outerShdw>
                </a:effectLst>
                <a:latin typeface="Arial" pitchFamily="34" charset="0"/>
              </a:rPr>
              <a:t>What </a:t>
            </a:r>
            <a:r>
              <a:rPr lang="en-US" sz="2400" dirty="0">
                <a:solidFill>
                  <a:srgbClr val="000000"/>
                </a:solidFill>
                <a:effectLst>
                  <a:outerShdw blurRad="38100" dist="38100" dir="2700000" algn="tl">
                    <a:srgbClr val="C0C0C0"/>
                  </a:outerShdw>
                </a:effectLst>
                <a:latin typeface="Arial" pitchFamily="34" charset="0"/>
              </a:rPr>
              <a:t>the necessary machinery and equipment can be</a:t>
            </a:r>
            <a:r>
              <a:rPr lang="en-US" sz="2400" dirty="0" smtClean="0">
                <a:solidFill>
                  <a:srgbClr val="000000"/>
                </a:solidFill>
                <a:effectLst>
                  <a:outerShdw blurRad="38100" dist="38100" dir="2700000" algn="tl">
                    <a:srgbClr val="C0C0C0"/>
                  </a:outerShdw>
                </a:effectLst>
                <a:latin typeface="Arial" pitchFamily="34" charset="0"/>
              </a:rPr>
              <a:t>,</a:t>
            </a:r>
            <a:endParaRPr lang="tr-TR" sz="2400" dirty="0" smtClean="0">
              <a:solidFill>
                <a:srgbClr val="000000"/>
              </a:solidFill>
              <a:effectLst>
                <a:outerShdw blurRad="38100" dist="38100" dir="2700000" algn="tl">
                  <a:srgbClr val="C0C0C0"/>
                </a:outerShdw>
              </a:effectLst>
              <a:latin typeface="Arial" pitchFamily="34" charset="0"/>
            </a:endParaRPr>
          </a:p>
          <a:p>
            <a:pPr marL="1714500" lvl="3" indent="-342900" fontAlgn="base">
              <a:lnSpc>
                <a:spcPct val="200000"/>
              </a:lnSpc>
              <a:spcBef>
                <a:spcPct val="0"/>
              </a:spcBef>
              <a:spcAft>
                <a:spcPct val="0"/>
              </a:spcAft>
              <a:buFontTx/>
              <a:buChar char="-"/>
              <a:defRPr/>
            </a:pPr>
            <a:r>
              <a:rPr lang="en-US" sz="2400" dirty="0" smtClean="0">
                <a:solidFill>
                  <a:srgbClr val="000000"/>
                </a:solidFill>
                <a:effectLst>
                  <a:outerShdw blurRad="38100" dist="38100" dir="2700000" algn="tl">
                    <a:srgbClr val="C0C0C0"/>
                  </a:outerShdw>
                </a:effectLst>
                <a:latin typeface="Arial" pitchFamily="34" charset="0"/>
              </a:rPr>
              <a:t>What </a:t>
            </a:r>
            <a:r>
              <a:rPr lang="en-US" sz="2400" dirty="0">
                <a:solidFill>
                  <a:srgbClr val="000000"/>
                </a:solidFill>
                <a:effectLst>
                  <a:outerShdw blurRad="38100" dist="38100" dir="2700000" algn="tl">
                    <a:srgbClr val="C0C0C0"/>
                  </a:outerShdw>
                </a:effectLst>
                <a:latin typeface="Arial" pitchFamily="34" charset="0"/>
              </a:rPr>
              <a:t>type of buildings and how much land is needed</a:t>
            </a:r>
            <a:r>
              <a:rPr lang="en-US" sz="2400" dirty="0" smtClean="0">
                <a:solidFill>
                  <a:srgbClr val="000000"/>
                </a:solidFill>
                <a:effectLst>
                  <a:outerShdw blurRad="38100" dist="38100" dir="2700000" algn="tl">
                    <a:srgbClr val="C0C0C0"/>
                  </a:outerShdw>
                </a:effectLst>
                <a:latin typeface="Arial" pitchFamily="34" charset="0"/>
              </a:rPr>
              <a:t>,</a:t>
            </a:r>
            <a:endParaRPr lang="tr-TR" sz="2400" dirty="0" smtClean="0">
              <a:solidFill>
                <a:srgbClr val="000000"/>
              </a:solidFill>
              <a:effectLst>
                <a:outerShdw blurRad="38100" dist="38100" dir="2700000" algn="tl">
                  <a:srgbClr val="C0C0C0"/>
                </a:outerShdw>
              </a:effectLst>
              <a:latin typeface="Arial" pitchFamily="34" charset="0"/>
            </a:endParaRPr>
          </a:p>
          <a:p>
            <a:pPr marL="1714500" lvl="3" indent="-342900" fontAlgn="base">
              <a:lnSpc>
                <a:spcPct val="200000"/>
              </a:lnSpc>
              <a:spcBef>
                <a:spcPct val="0"/>
              </a:spcBef>
              <a:spcAft>
                <a:spcPct val="0"/>
              </a:spcAft>
              <a:buFontTx/>
              <a:buChar char="-"/>
              <a:defRPr/>
            </a:pPr>
            <a:r>
              <a:rPr lang="en-US" sz="2400" dirty="0" smtClean="0">
                <a:solidFill>
                  <a:srgbClr val="000000"/>
                </a:solidFill>
                <a:effectLst>
                  <a:outerShdw blurRad="38100" dist="38100" dir="2700000" algn="tl">
                    <a:srgbClr val="C0C0C0"/>
                  </a:outerShdw>
                </a:effectLst>
                <a:latin typeface="Arial" pitchFamily="34" charset="0"/>
              </a:rPr>
              <a:t>Determines </a:t>
            </a:r>
            <a:r>
              <a:rPr lang="en-US" sz="2400" dirty="0">
                <a:solidFill>
                  <a:srgbClr val="000000"/>
                </a:solidFill>
                <a:effectLst>
                  <a:outerShdw blurRad="38100" dist="38100" dir="2700000" algn="tl">
                    <a:srgbClr val="C0C0C0"/>
                  </a:outerShdw>
                </a:effectLst>
                <a:latin typeface="Arial" pitchFamily="34" charset="0"/>
              </a:rPr>
              <a:t>the order in which </a:t>
            </a:r>
            <a:r>
              <a:rPr lang="tr-TR" sz="2400" dirty="0" err="1" smtClean="0">
                <a:solidFill>
                  <a:srgbClr val="000000"/>
                </a:solidFill>
                <a:effectLst>
                  <a:outerShdw blurRad="38100" dist="38100" dir="2700000" algn="tl">
                    <a:srgbClr val="C0C0C0"/>
                  </a:outerShdw>
                </a:effectLst>
                <a:latin typeface="Arial" pitchFamily="34" charset="0"/>
              </a:rPr>
              <a:t>works</a:t>
            </a:r>
            <a:r>
              <a:rPr lang="en-US" sz="2400" dirty="0" smtClean="0">
                <a:solidFill>
                  <a:srgbClr val="000000"/>
                </a:solidFill>
                <a:effectLst>
                  <a:outerShdw blurRad="38100" dist="38100" dir="2700000" algn="tl">
                    <a:srgbClr val="C0C0C0"/>
                  </a:outerShdw>
                </a:effectLst>
                <a:latin typeface="Arial" pitchFamily="34" charset="0"/>
              </a:rPr>
              <a:t> go</a:t>
            </a:r>
            <a:r>
              <a:rPr lang="tr-TR" sz="2400" dirty="0" smtClean="0">
                <a:solidFill>
                  <a:srgbClr val="000000"/>
                </a:solidFill>
                <a:effectLst>
                  <a:outerShdw blurRad="38100" dist="38100" dir="2700000" algn="tl">
                    <a:srgbClr val="C0C0C0"/>
                  </a:outerShdw>
                </a:effectLst>
                <a:latin typeface="Arial" pitchFamily="34" charset="0"/>
              </a:rPr>
              <a:t> on</a:t>
            </a:r>
            <a:r>
              <a:rPr lang="en-US" sz="2400" dirty="0" smtClean="0">
                <a:solidFill>
                  <a:srgbClr val="000000"/>
                </a:solidFill>
                <a:effectLst>
                  <a:outerShdw blurRad="38100" dist="38100" dir="2700000" algn="tl">
                    <a:srgbClr val="C0C0C0"/>
                  </a:outerShdw>
                </a:effectLst>
                <a:latin typeface="Arial" pitchFamily="34" charset="0"/>
              </a:rPr>
              <a:t>.</a:t>
            </a:r>
            <a:endParaRPr lang="en-GB" sz="2400" dirty="0">
              <a:solidFill>
                <a:srgbClr val="000000"/>
              </a:solidFill>
              <a:latin typeface="Arial" pitchFamily="34" charset="0"/>
            </a:endParaRPr>
          </a:p>
        </p:txBody>
      </p:sp>
    </p:spTree>
    <p:extLst>
      <p:ext uri="{BB962C8B-B14F-4D97-AF65-F5344CB8AC3E}">
        <p14:creationId xmlns:p14="http://schemas.microsoft.com/office/powerpoint/2010/main" val="4014925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ctrTitle" idx="4294967295"/>
          </p:nvPr>
        </p:nvSpPr>
        <p:spPr bwMode="auto">
          <a:xfrm>
            <a:off x="2057400" y="1484313"/>
            <a:ext cx="8286750" cy="4392612"/>
          </a:xfrm>
          <a:prstGeom prst="rect">
            <a:avLst/>
          </a:prstGeom>
          <a:solidFill>
            <a:srgbClr val="FFFFFF"/>
          </a:solidFill>
          <a:ln>
            <a:solidFill>
              <a:srgbClr val="000000"/>
            </a:solidFill>
            <a:miter lim="800000"/>
            <a:headEnd/>
            <a:tailEnd/>
          </a:ln>
        </p:spPr>
        <p:txBody>
          <a:bodyPr/>
          <a:lstStyle/>
          <a:p>
            <a:pPr>
              <a:lnSpc>
                <a:spcPct val="180000"/>
              </a:lnSpc>
            </a:pPr>
            <a:r>
              <a:rPr lang="tr-TR" altLang="tr-TR" sz="2400" b="1" dirty="0" smtClean="0">
                <a:solidFill>
                  <a:schemeClr val="hlink"/>
                </a:solidFill>
                <a:latin typeface="Arial" panose="020B0604020202020204" pitchFamily="34" charset="0"/>
              </a:rPr>
              <a:t>Financial </a:t>
            </a:r>
            <a:r>
              <a:rPr lang="tr-TR" altLang="tr-TR" sz="2400" b="1" dirty="0" err="1" smtClean="0">
                <a:solidFill>
                  <a:schemeClr val="hlink"/>
                </a:solidFill>
                <a:latin typeface="Arial" panose="020B0604020202020204" pitchFamily="34" charset="0"/>
              </a:rPr>
              <a:t>preliminary</a:t>
            </a:r>
            <a:r>
              <a:rPr lang="tr-TR" altLang="tr-TR" sz="2400" b="1" dirty="0" smtClean="0">
                <a:solidFill>
                  <a:schemeClr val="hlink"/>
                </a:solidFill>
                <a:latin typeface="Arial" panose="020B0604020202020204" pitchFamily="34" charset="0"/>
              </a:rPr>
              <a:t> </a:t>
            </a:r>
            <a:r>
              <a:rPr lang="tr-TR" altLang="tr-TR" sz="2400" b="1" dirty="0" err="1" smtClean="0">
                <a:solidFill>
                  <a:schemeClr val="hlink"/>
                </a:solidFill>
                <a:latin typeface="Arial" panose="020B0604020202020204" pitchFamily="34" charset="0"/>
              </a:rPr>
              <a:t>study</a:t>
            </a:r>
            <a:r>
              <a:rPr lang="tr-TR" altLang="tr-TR" sz="2400" b="1" dirty="0" smtClean="0">
                <a:solidFill>
                  <a:schemeClr val="hlink"/>
                </a:solidFill>
                <a:latin typeface="Arial" panose="020B0604020202020204" pitchFamily="34" charset="0"/>
              </a:rPr>
              <a:t>;</a:t>
            </a:r>
            <a:r>
              <a:rPr lang="tr-TR" altLang="tr-TR" sz="2400" b="1" dirty="0">
                <a:solidFill>
                  <a:srgbClr val="CC0000"/>
                </a:solidFill>
                <a:latin typeface="Arial" panose="020B0604020202020204" pitchFamily="34" charset="0"/>
              </a:rPr>
              <a:t/>
            </a:r>
            <a:br>
              <a:rPr lang="tr-TR" altLang="tr-TR" sz="2400" b="1" dirty="0">
                <a:solidFill>
                  <a:srgbClr val="CC0000"/>
                </a:solidFill>
                <a:latin typeface="Arial" panose="020B0604020202020204" pitchFamily="34" charset="0"/>
              </a:rPr>
            </a:br>
            <a:r>
              <a:rPr lang="tr-TR" altLang="tr-TR" sz="2400" dirty="0">
                <a:solidFill>
                  <a:srgbClr val="CC0000"/>
                </a:solidFill>
                <a:latin typeface="Arial" panose="020B0604020202020204" pitchFamily="34" charset="0"/>
                <a:sym typeface="Symbol" panose="05050102010706020507" pitchFamily="18" charset="2"/>
              </a:rPr>
              <a:t></a:t>
            </a:r>
            <a:r>
              <a:rPr lang="tr-TR" altLang="tr-TR" sz="2400" dirty="0">
                <a:latin typeface="Arial" panose="020B0604020202020204" pitchFamily="34" charset="0"/>
              </a:rPr>
              <a:t> </a:t>
            </a:r>
            <a:r>
              <a:rPr lang="tr-TR" altLang="tr-TR" sz="2400" dirty="0" smtClean="0">
                <a:latin typeface="Arial" panose="020B0604020202020204" pitchFamily="34" charset="0"/>
              </a:rPr>
              <a:t> </a:t>
            </a:r>
            <a:r>
              <a:rPr lang="en-US" altLang="tr-TR" sz="2400" dirty="0" smtClean="0">
                <a:latin typeface="Arial" panose="020B0604020202020204" pitchFamily="34" charset="0"/>
              </a:rPr>
              <a:t>Determination of investment cost and revolving fund needs of the enterprise to be established,</a:t>
            </a:r>
            <a:r>
              <a:rPr lang="tr-TR" altLang="tr-TR" sz="2400" dirty="0">
                <a:latin typeface="Arial" panose="020B0604020202020204" pitchFamily="34" charset="0"/>
              </a:rPr>
              <a:t/>
            </a:r>
            <a:br>
              <a:rPr lang="tr-TR" altLang="tr-TR" sz="2400" dirty="0">
                <a:latin typeface="Arial" panose="020B0604020202020204" pitchFamily="34" charset="0"/>
              </a:rPr>
            </a:br>
            <a:r>
              <a:rPr lang="tr-TR" altLang="tr-TR" sz="2400" dirty="0">
                <a:solidFill>
                  <a:srgbClr val="CC0000"/>
                </a:solidFill>
                <a:latin typeface="Arial" panose="020B0604020202020204" pitchFamily="34" charset="0"/>
                <a:sym typeface="Symbol" panose="05050102010706020507" pitchFamily="18" charset="2"/>
              </a:rPr>
              <a:t></a:t>
            </a:r>
            <a:r>
              <a:rPr lang="tr-TR" altLang="tr-TR" sz="2400" dirty="0">
                <a:latin typeface="Arial" panose="020B0604020202020204" pitchFamily="34" charset="0"/>
              </a:rPr>
              <a:t> </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Internal</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and</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outsourcing</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funds</a:t>
            </a:r>
            <a:r>
              <a:rPr lang="tr-TR" altLang="tr-TR" sz="2400" dirty="0" smtClean="0">
                <a:latin typeface="Arial" panose="020B0604020202020204" pitchFamily="34" charset="0"/>
              </a:rPr>
              <a:t>,</a:t>
            </a:r>
            <a:r>
              <a:rPr lang="tr-TR" altLang="tr-TR" sz="2400" dirty="0">
                <a:latin typeface="Arial" panose="020B0604020202020204" pitchFamily="34" charset="0"/>
              </a:rPr>
              <a:t/>
            </a:r>
            <a:br>
              <a:rPr lang="tr-TR" altLang="tr-TR" sz="2400" dirty="0">
                <a:latin typeface="Arial" panose="020B0604020202020204" pitchFamily="34" charset="0"/>
              </a:rPr>
            </a:br>
            <a:r>
              <a:rPr lang="tr-TR" altLang="tr-TR" sz="2400" dirty="0">
                <a:solidFill>
                  <a:srgbClr val="CC0000"/>
                </a:solidFill>
                <a:latin typeface="Arial" panose="020B0604020202020204" pitchFamily="34" charset="0"/>
                <a:sym typeface="Symbol" panose="05050102010706020507" pitchFamily="18" charset="2"/>
              </a:rPr>
              <a:t></a:t>
            </a:r>
            <a:r>
              <a:rPr lang="tr-TR" altLang="tr-TR" sz="2400" dirty="0">
                <a:latin typeface="Arial" panose="020B0604020202020204" pitchFamily="34" charset="0"/>
              </a:rPr>
              <a:t> </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Production</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cost</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and</a:t>
            </a:r>
            <a:r>
              <a:rPr lang="tr-TR" altLang="tr-TR" sz="2400" dirty="0">
                <a:latin typeface="Arial" panose="020B0604020202020204" pitchFamily="34" charset="0"/>
              </a:rPr>
              <a:t/>
            </a:r>
            <a:br>
              <a:rPr lang="tr-TR" altLang="tr-TR" sz="2400" dirty="0">
                <a:latin typeface="Arial" panose="020B0604020202020204" pitchFamily="34" charset="0"/>
              </a:rPr>
            </a:br>
            <a:r>
              <a:rPr lang="tr-TR" altLang="tr-TR" sz="2400" dirty="0">
                <a:solidFill>
                  <a:srgbClr val="CC0000"/>
                </a:solidFill>
                <a:latin typeface="Arial" panose="020B0604020202020204" pitchFamily="34" charset="0"/>
                <a:sym typeface="Symbol" panose="05050102010706020507" pitchFamily="18" charset="2"/>
              </a:rPr>
              <a:t></a:t>
            </a:r>
            <a:r>
              <a:rPr lang="tr-TR" altLang="tr-TR" sz="2400" dirty="0">
                <a:latin typeface="Arial" panose="020B0604020202020204" pitchFamily="34" charset="0"/>
              </a:rPr>
              <a:t> </a:t>
            </a:r>
            <a:r>
              <a:rPr lang="tr-TR" altLang="tr-TR" sz="2400" dirty="0">
                <a:solidFill>
                  <a:schemeClr val="tx1"/>
                </a:solidFill>
                <a:latin typeface="Arial" panose="020B0604020202020204" pitchFamily="34" charset="0"/>
              </a:rPr>
              <a:t> </a:t>
            </a:r>
            <a:r>
              <a:rPr lang="en-US" altLang="tr-TR" sz="2400" dirty="0" smtClean="0">
                <a:solidFill>
                  <a:schemeClr val="tx1"/>
                </a:solidFill>
                <a:latin typeface="Arial" panose="020B0604020202020204" pitchFamily="34" charset="0"/>
              </a:rPr>
              <a:t>Reveals whether the business will work profitably.</a:t>
            </a:r>
            <a:endParaRPr lang="tr-TR" altLang="tr-TR" sz="2400" dirty="0">
              <a:solidFill>
                <a:schemeClr val="tx1"/>
              </a:solidFill>
              <a:latin typeface="Arial" panose="020B0604020202020204" pitchFamily="34" charset="0"/>
            </a:endParaRPr>
          </a:p>
        </p:txBody>
      </p:sp>
    </p:spTree>
    <p:extLst>
      <p:ext uri="{BB962C8B-B14F-4D97-AF65-F5344CB8AC3E}">
        <p14:creationId xmlns:p14="http://schemas.microsoft.com/office/powerpoint/2010/main" val="2661119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6978"/>
                                        </p:tgtEl>
                                        <p:attrNameLst>
                                          <p:attrName>style.visibility</p:attrName>
                                        </p:attrNameLst>
                                      </p:cBhvr>
                                      <p:to>
                                        <p:strVal val="visible"/>
                                      </p:to>
                                    </p:set>
                                    <p:animEffect transition="in" filter="wipe(left)">
                                      <p:cBhvr>
                                        <p:cTn id="7" dur="500"/>
                                        <p:tgtEl>
                                          <p:spTgt spid="126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1774825" y="1123950"/>
            <a:ext cx="8610600" cy="554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lnSpc>
                <a:spcPct val="140000"/>
              </a:lnSpc>
              <a:spcBef>
                <a:spcPts val="600"/>
              </a:spcBef>
              <a:spcAft>
                <a:spcPts val="600"/>
              </a:spcAft>
              <a:buClr>
                <a:srgbClr val="3333CC"/>
              </a:buClr>
              <a:buSzPct val="60000"/>
            </a:pPr>
            <a:r>
              <a:rPr lang="en-US" altLang="tr-TR" sz="2200" dirty="0">
                <a:solidFill>
                  <a:srgbClr val="000000"/>
                </a:solidFill>
                <a:latin typeface="Arial" panose="020B0604020202020204" pitchFamily="34" charset="0"/>
              </a:rPr>
              <a:t>Factors affecting the choice of establishment location in enterprises can be examined in two ways. These are </a:t>
            </a:r>
            <a:r>
              <a:rPr lang="en-US" altLang="tr-TR" sz="2200" b="1" i="1" dirty="0">
                <a:solidFill>
                  <a:srgbClr val="000000"/>
                </a:solidFill>
                <a:latin typeface="Arial" panose="020B0604020202020204" pitchFamily="34" charset="0"/>
              </a:rPr>
              <a:t>economic</a:t>
            </a:r>
            <a:r>
              <a:rPr lang="en-US" altLang="tr-TR" sz="2200" dirty="0">
                <a:solidFill>
                  <a:srgbClr val="000000"/>
                </a:solidFill>
                <a:latin typeface="Arial" panose="020B0604020202020204" pitchFamily="34" charset="0"/>
              </a:rPr>
              <a:t> and </a:t>
            </a:r>
            <a:r>
              <a:rPr lang="en-US" altLang="tr-TR" sz="2200" b="1" i="1" dirty="0">
                <a:solidFill>
                  <a:srgbClr val="000000"/>
                </a:solidFill>
                <a:latin typeface="Arial" panose="020B0604020202020204" pitchFamily="34" charset="0"/>
              </a:rPr>
              <a:t>non-economic </a:t>
            </a:r>
            <a:r>
              <a:rPr lang="en-US" altLang="tr-TR" sz="2200" dirty="0">
                <a:solidFill>
                  <a:srgbClr val="000000"/>
                </a:solidFill>
                <a:latin typeface="Arial" panose="020B0604020202020204" pitchFamily="34" charset="0"/>
              </a:rPr>
              <a:t>factors</a:t>
            </a:r>
            <a:r>
              <a:rPr lang="en-US" altLang="tr-TR" sz="2200" dirty="0" smtClean="0">
                <a:solidFill>
                  <a:srgbClr val="000000"/>
                </a:solidFill>
                <a:latin typeface="Arial" panose="020B0604020202020204" pitchFamily="34" charset="0"/>
              </a:rPr>
              <a:t>.</a:t>
            </a:r>
            <a:endParaRPr lang="tr-TR" altLang="tr-TR" sz="2200" dirty="0" smtClean="0">
              <a:solidFill>
                <a:srgbClr val="000000"/>
              </a:solidFill>
              <a:latin typeface="Arial" panose="020B0604020202020204" pitchFamily="34" charset="0"/>
            </a:endParaRPr>
          </a:p>
          <a:p>
            <a:pPr algn="just" eaLnBrk="0" fontAlgn="base" hangingPunct="0">
              <a:lnSpc>
                <a:spcPct val="140000"/>
              </a:lnSpc>
              <a:spcBef>
                <a:spcPts val="600"/>
              </a:spcBef>
              <a:spcAft>
                <a:spcPts val="600"/>
              </a:spcAft>
              <a:buClr>
                <a:srgbClr val="3333CC"/>
              </a:buClr>
              <a:buSzPct val="60000"/>
            </a:pPr>
            <a:r>
              <a:rPr lang="tr-TR" altLang="tr-TR" sz="2200" b="1" i="1" dirty="0" err="1" smtClean="0">
                <a:solidFill>
                  <a:srgbClr val="FF0000"/>
                </a:solidFill>
                <a:latin typeface="Arial" panose="020B0604020202020204" pitchFamily="34" charset="0"/>
              </a:rPr>
              <a:t>Non-economic</a:t>
            </a:r>
            <a:r>
              <a:rPr lang="tr-TR" altLang="tr-TR" sz="2200" b="1" i="1" dirty="0" smtClean="0">
                <a:solidFill>
                  <a:srgbClr val="FF0000"/>
                </a:solidFill>
                <a:latin typeface="Arial" panose="020B0604020202020204" pitchFamily="34" charset="0"/>
              </a:rPr>
              <a:t> </a:t>
            </a:r>
            <a:r>
              <a:rPr lang="tr-TR" altLang="tr-TR" sz="2200" b="1" i="1" dirty="0" err="1" smtClean="0">
                <a:solidFill>
                  <a:srgbClr val="FF0000"/>
                </a:solidFill>
                <a:latin typeface="Arial" panose="020B0604020202020204" pitchFamily="34" charset="0"/>
              </a:rPr>
              <a:t>factors</a:t>
            </a:r>
            <a:r>
              <a:rPr lang="tr-TR" altLang="tr-TR" sz="2200" b="1" i="1" dirty="0" smtClean="0">
                <a:solidFill>
                  <a:srgbClr val="FF0000"/>
                </a:solidFill>
                <a:latin typeface="Arial" panose="020B0604020202020204" pitchFamily="34" charset="0"/>
              </a:rPr>
              <a:t>; </a:t>
            </a:r>
            <a:r>
              <a:rPr lang="tr-TR" altLang="tr-TR" sz="2200" i="1" dirty="0" smtClean="0">
                <a:latin typeface="Arial" panose="020B0604020202020204" pitchFamily="34" charset="0"/>
              </a:rPr>
              <a:t>can be </a:t>
            </a:r>
            <a:r>
              <a:rPr lang="tr-TR" altLang="tr-TR" sz="2200" i="1" dirty="0" err="1" smtClean="0">
                <a:latin typeface="Arial" panose="020B0604020202020204" pitchFamily="34" charset="0"/>
              </a:rPr>
              <a:t>classified</a:t>
            </a:r>
            <a:r>
              <a:rPr lang="tr-TR" altLang="tr-TR" sz="2200" i="1" dirty="0" smtClean="0">
                <a:latin typeface="Arial" panose="020B0604020202020204" pitchFamily="34" charset="0"/>
              </a:rPr>
              <a:t> as </a:t>
            </a:r>
            <a:r>
              <a:rPr lang="en-US" altLang="tr-TR" sz="2200" i="1" dirty="0" smtClean="0">
                <a:latin typeface="Arial" panose="020B0604020202020204" pitchFamily="34" charset="0"/>
              </a:rPr>
              <a:t>social, political and strategic factors. </a:t>
            </a:r>
            <a:endParaRPr lang="tr-TR" altLang="tr-TR" sz="2200" dirty="0">
              <a:latin typeface="Arial" panose="020B0604020202020204" pitchFamily="34" charset="0"/>
            </a:endParaRPr>
          </a:p>
          <a:p>
            <a:pPr algn="just" eaLnBrk="0" fontAlgn="base" hangingPunct="0">
              <a:lnSpc>
                <a:spcPct val="140000"/>
              </a:lnSpc>
              <a:spcBef>
                <a:spcPts val="600"/>
              </a:spcBef>
              <a:spcAft>
                <a:spcPts val="600"/>
              </a:spcAft>
              <a:buClr>
                <a:srgbClr val="3333CC"/>
              </a:buClr>
              <a:buSzPct val="60000"/>
            </a:pPr>
            <a:r>
              <a:rPr lang="tr-TR" altLang="tr-TR" sz="2200" b="1" i="1" dirty="0" err="1" smtClean="0">
                <a:solidFill>
                  <a:srgbClr val="FF0000"/>
                </a:solidFill>
                <a:latin typeface="Arial" panose="020B0604020202020204" pitchFamily="34" charset="0"/>
              </a:rPr>
              <a:t>Social</a:t>
            </a:r>
            <a:r>
              <a:rPr lang="tr-TR" altLang="tr-TR" sz="2200" b="1" i="1" dirty="0" smtClean="0">
                <a:solidFill>
                  <a:srgbClr val="FF0000"/>
                </a:solidFill>
                <a:latin typeface="Arial" panose="020B0604020202020204" pitchFamily="34" charset="0"/>
              </a:rPr>
              <a:t> </a:t>
            </a:r>
            <a:r>
              <a:rPr lang="tr-TR" altLang="tr-TR" sz="2200" b="1" i="1" dirty="0" err="1" smtClean="0">
                <a:solidFill>
                  <a:srgbClr val="FF0000"/>
                </a:solidFill>
                <a:latin typeface="Arial" panose="020B0604020202020204" pitchFamily="34" charset="0"/>
              </a:rPr>
              <a:t>factors</a:t>
            </a:r>
            <a:r>
              <a:rPr lang="tr-TR" altLang="tr-TR" sz="2200" b="1" i="1" dirty="0" smtClean="0">
                <a:solidFill>
                  <a:srgbClr val="FF0000"/>
                </a:solidFill>
                <a:latin typeface="Arial" panose="020B0604020202020204" pitchFamily="34" charset="0"/>
              </a:rPr>
              <a:t>; </a:t>
            </a:r>
            <a:r>
              <a:rPr lang="en-US" altLang="tr-TR" sz="2200" dirty="0">
                <a:solidFill>
                  <a:srgbClr val="000000"/>
                </a:solidFill>
                <a:latin typeface="Arial" panose="020B0604020202020204" pitchFamily="34" charset="0"/>
              </a:rPr>
              <a:t>As a result of policies aimed at eliminating the differences in economic development between regions, they are effective factors in determining the location of the enterprise. The aim is to establish enterprises that will provide labor force employment in the region and which predominate social purpose as well as profitable and productive work.</a:t>
            </a:r>
            <a:endParaRPr lang="tr-TR" altLang="tr-TR" sz="2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64112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8002"/>
                                        </p:tgtEl>
                                        <p:attrNameLst>
                                          <p:attrName>style.visibility</p:attrName>
                                        </p:attrNameLst>
                                      </p:cBhvr>
                                      <p:to>
                                        <p:strVal val="visible"/>
                                      </p:to>
                                    </p:set>
                                    <p:animEffect transition="in" filter="wipe(left)">
                                      <p:cBhvr>
                                        <p:cTn id="7" dur="500"/>
                                        <p:tgtEl>
                                          <p:spTgt spid="1280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2"/>
          <p:cNvSpPr txBox="1">
            <a:spLocks noChangeArrowheads="1"/>
          </p:cNvSpPr>
          <p:nvPr/>
        </p:nvSpPr>
        <p:spPr bwMode="auto">
          <a:xfrm>
            <a:off x="688369" y="1171575"/>
            <a:ext cx="9979631" cy="548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80000"/>
              </a:lnSpc>
              <a:spcBef>
                <a:spcPts val="600"/>
              </a:spcBef>
              <a:spcAft>
                <a:spcPct val="0"/>
              </a:spcAft>
            </a:pPr>
            <a:r>
              <a:rPr lang="tr-TR" altLang="tr-TR" sz="2400" b="1" dirty="0" err="1" smtClean="0">
                <a:solidFill>
                  <a:srgbClr val="FF0000"/>
                </a:solidFill>
                <a:latin typeface="Arial" panose="020B0604020202020204" pitchFamily="34" charset="0"/>
              </a:rPr>
              <a:t>Political</a:t>
            </a:r>
            <a:r>
              <a:rPr lang="tr-TR" altLang="tr-TR" sz="2400" b="1" dirty="0" smtClean="0">
                <a:solidFill>
                  <a:srgbClr val="FF0000"/>
                </a:solidFill>
                <a:latin typeface="Arial" panose="020B0604020202020204" pitchFamily="34" charset="0"/>
              </a:rPr>
              <a:t> </a:t>
            </a:r>
            <a:r>
              <a:rPr lang="tr-TR" altLang="tr-TR" sz="2400" b="1" dirty="0" err="1" smtClean="0">
                <a:solidFill>
                  <a:srgbClr val="FF0000"/>
                </a:solidFill>
                <a:latin typeface="Arial" panose="020B0604020202020204" pitchFamily="34" charset="0"/>
              </a:rPr>
              <a:t>factors</a:t>
            </a:r>
            <a:r>
              <a:rPr lang="tr-TR" altLang="tr-TR" sz="2400" b="1" dirty="0" smtClean="0">
                <a:solidFill>
                  <a:srgbClr val="FF0000"/>
                </a:solidFill>
                <a:latin typeface="Arial" panose="020B0604020202020204" pitchFamily="34" charset="0"/>
              </a:rPr>
              <a:t>; </a:t>
            </a:r>
            <a:r>
              <a:rPr lang="en-US" altLang="tr-TR" sz="2400" dirty="0">
                <a:solidFill>
                  <a:srgbClr val="000000"/>
                </a:solidFill>
                <a:latin typeface="Arial" panose="020B0604020202020204" pitchFamily="34" charset="0"/>
              </a:rPr>
              <a:t>They are effective factors in the establishment of enterprises under the influence of political decisions. There are enterprises established under the influence of such irrational decisions in various periods, with a more or less dose in each period</a:t>
            </a:r>
            <a:r>
              <a:rPr lang="en-US" altLang="tr-TR" sz="2400" dirty="0" smtClean="0">
                <a:solidFill>
                  <a:srgbClr val="000000"/>
                </a:solidFill>
                <a:latin typeface="Arial" panose="020B0604020202020204" pitchFamily="34" charset="0"/>
              </a:rPr>
              <a:t>.</a:t>
            </a:r>
            <a:endParaRPr lang="tr-TR" altLang="tr-TR" sz="2400" dirty="0" smtClean="0">
              <a:solidFill>
                <a:srgbClr val="000000"/>
              </a:solidFill>
              <a:latin typeface="Arial" panose="020B0604020202020204" pitchFamily="34" charset="0"/>
            </a:endParaRPr>
          </a:p>
          <a:p>
            <a:pPr eaLnBrk="0" fontAlgn="base" hangingPunct="0">
              <a:lnSpc>
                <a:spcPct val="180000"/>
              </a:lnSpc>
              <a:spcBef>
                <a:spcPts val="600"/>
              </a:spcBef>
              <a:spcAft>
                <a:spcPct val="0"/>
              </a:spcAft>
            </a:pPr>
            <a:r>
              <a:rPr lang="tr-TR" altLang="tr-TR" sz="2400" b="1" dirty="0" smtClean="0">
                <a:solidFill>
                  <a:srgbClr val="FF0000"/>
                </a:solidFill>
                <a:latin typeface="Arial" panose="020B0604020202020204" pitchFamily="34" charset="0"/>
              </a:rPr>
              <a:t>Strategic </a:t>
            </a:r>
            <a:r>
              <a:rPr lang="tr-TR" altLang="tr-TR" sz="2400" b="1" dirty="0" err="1" smtClean="0">
                <a:solidFill>
                  <a:srgbClr val="FF0000"/>
                </a:solidFill>
                <a:latin typeface="Arial" panose="020B0604020202020204" pitchFamily="34" charset="0"/>
              </a:rPr>
              <a:t>factors</a:t>
            </a:r>
            <a:r>
              <a:rPr lang="tr-TR" altLang="tr-TR" sz="2400" b="1" dirty="0" smtClean="0">
                <a:solidFill>
                  <a:srgbClr val="FF0000"/>
                </a:solidFill>
                <a:latin typeface="Arial" panose="020B0604020202020204" pitchFamily="34" charset="0"/>
              </a:rPr>
              <a:t>; </a:t>
            </a:r>
            <a:r>
              <a:rPr lang="en-US" altLang="tr-TR" sz="2400" dirty="0">
                <a:solidFill>
                  <a:srgbClr val="000000"/>
                </a:solidFill>
                <a:latin typeface="Arial" panose="020B0604020202020204" pitchFamily="34" charset="0"/>
              </a:rPr>
              <a:t>defense industry (war industry) enterprises are established under the influence of these factors. For example, the war industry is important for the defense and economy of the country, and they are not established near the borders or at the ports.</a:t>
            </a:r>
            <a:endParaRPr lang="en-GB" altLang="tr-TR"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60870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 Box 2"/>
          <p:cNvSpPr txBox="1">
            <a:spLocks noChangeArrowheads="1"/>
          </p:cNvSpPr>
          <p:nvPr/>
        </p:nvSpPr>
        <p:spPr bwMode="auto">
          <a:xfrm>
            <a:off x="493161" y="1247864"/>
            <a:ext cx="10284430" cy="4459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40000"/>
              </a:lnSpc>
              <a:spcBef>
                <a:spcPts val="600"/>
              </a:spcBef>
              <a:spcAft>
                <a:spcPct val="0"/>
              </a:spcAft>
            </a:pPr>
            <a:r>
              <a:rPr lang="tr-TR" altLang="tr-TR" sz="2400" b="1" dirty="0" err="1" smtClean="0">
                <a:solidFill>
                  <a:srgbClr val="FF0000"/>
                </a:solidFill>
                <a:latin typeface="Arial" panose="020B0604020202020204" pitchFamily="34" charset="0"/>
              </a:rPr>
              <a:t>Economic</a:t>
            </a:r>
            <a:r>
              <a:rPr lang="tr-TR" altLang="tr-TR" sz="2400" b="1" dirty="0" smtClean="0">
                <a:solidFill>
                  <a:srgbClr val="FF0000"/>
                </a:solidFill>
                <a:latin typeface="Arial" panose="020B0604020202020204" pitchFamily="34" charset="0"/>
              </a:rPr>
              <a:t> </a:t>
            </a:r>
            <a:r>
              <a:rPr lang="tr-TR" altLang="tr-TR" sz="2400" b="1" dirty="0" err="1" smtClean="0">
                <a:solidFill>
                  <a:srgbClr val="FF0000"/>
                </a:solidFill>
                <a:latin typeface="Arial" panose="020B0604020202020204" pitchFamily="34" charset="0"/>
              </a:rPr>
              <a:t>factors</a:t>
            </a:r>
            <a:r>
              <a:rPr lang="tr-TR" altLang="tr-TR" sz="2400" b="1" dirty="0" smtClean="0">
                <a:solidFill>
                  <a:srgbClr val="FF0000"/>
                </a:solidFill>
                <a:latin typeface="Arial" panose="020B0604020202020204" pitchFamily="34" charset="0"/>
              </a:rPr>
              <a:t>;</a:t>
            </a:r>
            <a:r>
              <a:rPr lang="tr-TR" altLang="tr-TR" sz="2400" dirty="0" smtClean="0">
                <a:solidFill>
                  <a:srgbClr val="000000"/>
                </a:solidFill>
                <a:latin typeface="Arial" panose="020B0604020202020204" pitchFamily="34" charset="0"/>
              </a:rPr>
              <a:t> </a:t>
            </a:r>
            <a:r>
              <a:rPr lang="en-US" altLang="tr-TR" sz="2400" dirty="0">
                <a:solidFill>
                  <a:srgbClr val="000000"/>
                </a:solidFill>
                <a:latin typeface="Arial" panose="020B0604020202020204" pitchFamily="34" charset="0"/>
              </a:rPr>
              <a:t>are the factors that require rational behaviors in choosing the place of establishment of enterprises</a:t>
            </a:r>
            <a:r>
              <a:rPr lang="en-US" altLang="tr-TR" sz="2400" dirty="0" smtClean="0">
                <a:solidFill>
                  <a:srgbClr val="000000"/>
                </a:solidFill>
                <a:latin typeface="Arial" panose="020B0604020202020204" pitchFamily="34" charset="0"/>
              </a:rPr>
              <a:t>.</a:t>
            </a:r>
            <a:endParaRPr lang="tr-TR" altLang="tr-TR" sz="2400" dirty="0" smtClean="0">
              <a:solidFill>
                <a:srgbClr val="000000"/>
              </a:solidFill>
              <a:latin typeface="Arial" panose="020B0604020202020204" pitchFamily="34" charset="0"/>
            </a:endParaRPr>
          </a:p>
          <a:p>
            <a:pPr eaLnBrk="0" fontAlgn="base" hangingPunct="0">
              <a:lnSpc>
                <a:spcPct val="140000"/>
              </a:lnSpc>
              <a:spcBef>
                <a:spcPts val="600"/>
              </a:spcBef>
              <a:spcAft>
                <a:spcPct val="0"/>
              </a:spcAft>
            </a:pPr>
            <a:r>
              <a:rPr lang="tr-TR" altLang="tr-TR" sz="2400" dirty="0" smtClean="0">
                <a:solidFill>
                  <a:srgbClr val="000000"/>
                </a:solidFill>
                <a:latin typeface="Arial" panose="020B0604020202020204" pitchFamily="34" charset="0"/>
              </a:rPr>
              <a:t>       </a:t>
            </a:r>
            <a:r>
              <a:rPr lang="tr-TR" altLang="tr-TR" sz="2400" dirty="0">
                <a:solidFill>
                  <a:srgbClr val="CC0000"/>
                </a:solidFill>
                <a:latin typeface="Arial" panose="020B0604020202020204" pitchFamily="34" charset="0"/>
              </a:rPr>
              <a:t>a.</a:t>
            </a:r>
            <a:r>
              <a:rPr lang="tr-TR" altLang="tr-TR" sz="2400" dirty="0">
                <a:solidFill>
                  <a:srgbClr val="000000"/>
                </a:solidFill>
                <a:latin typeface="Arial" panose="020B0604020202020204" pitchFamily="34" charset="0"/>
              </a:rPr>
              <a:t> </a:t>
            </a:r>
            <a:r>
              <a:rPr lang="tr-TR" altLang="tr-TR" sz="2400" dirty="0" err="1" smtClean="0">
                <a:solidFill>
                  <a:srgbClr val="000000"/>
                </a:solidFill>
                <a:latin typeface="Arial" panose="020B0604020202020204" pitchFamily="34" charset="0"/>
              </a:rPr>
              <a:t>Cost</a:t>
            </a:r>
            <a:r>
              <a:rPr lang="tr-TR" altLang="tr-TR" sz="2400" dirty="0" smtClean="0">
                <a:solidFill>
                  <a:srgbClr val="000000"/>
                </a:solidFill>
                <a:latin typeface="Arial" panose="020B0604020202020204" pitchFamily="34" charset="0"/>
              </a:rPr>
              <a:t> of </a:t>
            </a:r>
            <a:r>
              <a:rPr lang="tr-TR" altLang="tr-TR" sz="2400" dirty="0" err="1" smtClean="0">
                <a:solidFill>
                  <a:srgbClr val="000000"/>
                </a:solidFill>
                <a:latin typeface="Arial" panose="020B0604020202020204" pitchFamily="34" charset="0"/>
              </a:rPr>
              <a:t>transportation</a:t>
            </a:r>
            <a:endParaRPr lang="tr-TR" altLang="tr-TR" sz="2400" dirty="0">
              <a:solidFill>
                <a:srgbClr val="000000"/>
              </a:solidFill>
              <a:latin typeface="Arial" panose="020B0604020202020204" pitchFamily="34" charset="0"/>
            </a:endParaRPr>
          </a:p>
          <a:p>
            <a:pPr eaLnBrk="0" fontAlgn="base" hangingPunct="0">
              <a:lnSpc>
                <a:spcPct val="140000"/>
              </a:lnSpc>
              <a:spcBef>
                <a:spcPts val="600"/>
              </a:spcBef>
              <a:spcAft>
                <a:spcPct val="0"/>
              </a:spcAft>
            </a:pPr>
            <a:r>
              <a:rPr lang="tr-TR" altLang="tr-TR" sz="2400" dirty="0">
                <a:solidFill>
                  <a:srgbClr val="000000"/>
                </a:solidFill>
                <a:latin typeface="Arial" panose="020B0604020202020204" pitchFamily="34" charset="0"/>
              </a:rPr>
              <a:t>       </a:t>
            </a:r>
            <a:r>
              <a:rPr lang="tr-TR" altLang="tr-TR" sz="2400" dirty="0">
                <a:solidFill>
                  <a:srgbClr val="CC0000"/>
                </a:solidFill>
                <a:latin typeface="Arial" panose="020B0604020202020204" pitchFamily="34" charset="0"/>
              </a:rPr>
              <a:t>b.</a:t>
            </a:r>
            <a:r>
              <a:rPr lang="tr-TR" altLang="tr-TR" sz="2400" dirty="0">
                <a:solidFill>
                  <a:srgbClr val="000000"/>
                </a:solidFill>
                <a:latin typeface="Arial" panose="020B0604020202020204" pitchFamily="34" charset="0"/>
              </a:rPr>
              <a:t> </a:t>
            </a:r>
            <a:r>
              <a:rPr lang="en-US" altLang="tr-TR" sz="2400" dirty="0">
                <a:solidFill>
                  <a:srgbClr val="000000"/>
                </a:solidFill>
                <a:latin typeface="Arial" panose="020B0604020202020204" pitchFamily="34" charset="0"/>
              </a:rPr>
              <a:t>The availability of production factors in the place where the enterprise is located and the relative costs between production factors</a:t>
            </a:r>
            <a:r>
              <a:rPr lang="en-US" altLang="tr-TR" sz="2400" dirty="0" smtClean="0">
                <a:solidFill>
                  <a:srgbClr val="000000"/>
                </a:solidFill>
                <a:latin typeface="Arial" panose="020B0604020202020204" pitchFamily="34" charset="0"/>
              </a:rPr>
              <a:t>,</a:t>
            </a:r>
            <a:endParaRPr lang="tr-TR" altLang="tr-TR" sz="2400" dirty="0" smtClean="0">
              <a:solidFill>
                <a:srgbClr val="000000"/>
              </a:solidFill>
              <a:latin typeface="Arial" panose="020B0604020202020204" pitchFamily="34" charset="0"/>
            </a:endParaRPr>
          </a:p>
          <a:p>
            <a:pPr eaLnBrk="0" fontAlgn="base" hangingPunct="0">
              <a:lnSpc>
                <a:spcPct val="140000"/>
              </a:lnSpc>
              <a:spcBef>
                <a:spcPts val="600"/>
              </a:spcBef>
              <a:spcAft>
                <a:spcPct val="0"/>
              </a:spcAft>
            </a:pPr>
            <a:r>
              <a:rPr lang="tr-TR" altLang="tr-TR" sz="2400" dirty="0" smtClean="0">
                <a:solidFill>
                  <a:srgbClr val="000000"/>
                </a:solidFill>
                <a:latin typeface="Arial" panose="020B0604020202020204" pitchFamily="34" charset="0"/>
              </a:rPr>
              <a:t>       </a:t>
            </a:r>
            <a:r>
              <a:rPr lang="tr-TR" altLang="tr-TR" sz="2400" dirty="0">
                <a:solidFill>
                  <a:srgbClr val="CC0000"/>
                </a:solidFill>
                <a:latin typeface="Arial" panose="020B0604020202020204" pitchFamily="34" charset="0"/>
              </a:rPr>
              <a:t>c.</a:t>
            </a:r>
            <a:r>
              <a:rPr lang="tr-TR" altLang="tr-TR" sz="2400" dirty="0">
                <a:solidFill>
                  <a:srgbClr val="000000"/>
                </a:solidFill>
                <a:latin typeface="Arial" panose="020B0604020202020204" pitchFamily="34" charset="0"/>
              </a:rPr>
              <a:t> </a:t>
            </a:r>
            <a:r>
              <a:rPr lang="en-US" altLang="tr-TR" sz="2400" dirty="0">
                <a:solidFill>
                  <a:srgbClr val="000000"/>
                </a:solidFill>
                <a:latin typeface="Arial" panose="020B0604020202020204" pitchFamily="34" charset="0"/>
              </a:rPr>
              <a:t>Infrastructure such as energy, water, electricity, natural conditions such as climate, legal conditions such as tax system and legislation can be considered as effective factors.</a:t>
            </a:r>
            <a:endParaRPr lang="en-GB" altLang="tr-TR" sz="24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1295681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Grp="1" noChangeArrowheads="1"/>
          </p:cNvSpPr>
          <p:nvPr>
            <p:ph type="ctrTitle"/>
          </p:nvPr>
        </p:nvSpPr>
        <p:spPr bwMode="auto">
          <a:xfrm>
            <a:off x="2063751" y="1052513"/>
            <a:ext cx="6689831" cy="482601"/>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tr-TR" altLang="tr-TR" sz="2800" b="1" dirty="0" err="1" smtClean="0">
                <a:solidFill>
                  <a:schemeClr val="hlink"/>
                </a:solidFill>
                <a:latin typeface="Arial" panose="020B0604020202020204" pitchFamily="34" charset="0"/>
              </a:rPr>
              <a:t>Choosing</a:t>
            </a:r>
            <a:r>
              <a:rPr lang="tr-TR" altLang="tr-TR" sz="2800" b="1" dirty="0" smtClean="0">
                <a:solidFill>
                  <a:schemeClr val="hlink"/>
                </a:solidFill>
                <a:latin typeface="Arial" panose="020B0604020202020204" pitchFamily="34" charset="0"/>
              </a:rPr>
              <a:t> </a:t>
            </a:r>
            <a:r>
              <a:rPr lang="tr-TR" altLang="tr-TR" sz="2800" b="1" dirty="0" err="1" smtClean="0">
                <a:solidFill>
                  <a:schemeClr val="hlink"/>
                </a:solidFill>
                <a:latin typeface="Arial" panose="020B0604020202020204" pitchFamily="34" charset="0"/>
              </a:rPr>
              <a:t>the</a:t>
            </a:r>
            <a:r>
              <a:rPr lang="tr-TR" altLang="tr-TR" sz="2800" b="1" dirty="0" smtClean="0">
                <a:solidFill>
                  <a:schemeClr val="hlink"/>
                </a:solidFill>
                <a:latin typeface="Arial" panose="020B0604020202020204" pitchFamily="34" charset="0"/>
              </a:rPr>
              <a:t> optimum </a:t>
            </a:r>
            <a:r>
              <a:rPr lang="tr-TR" altLang="tr-TR" sz="2800" b="1" dirty="0" err="1" smtClean="0">
                <a:solidFill>
                  <a:schemeClr val="hlink"/>
                </a:solidFill>
                <a:latin typeface="Arial" panose="020B0604020202020204" pitchFamily="34" charset="0"/>
              </a:rPr>
              <a:t>location</a:t>
            </a:r>
            <a:endParaRPr lang="tr-TR" altLang="tr-TR" sz="2800" b="1" dirty="0">
              <a:latin typeface="Arial" panose="020B0604020202020204" pitchFamily="34" charset="0"/>
            </a:endParaRPr>
          </a:p>
        </p:txBody>
      </p:sp>
      <p:sp>
        <p:nvSpPr>
          <p:cNvPr id="131075" name="Rectangle 3"/>
          <p:cNvSpPr>
            <a:spLocks noGrp="1" noChangeArrowheads="1"/>
          </p:cNvSpPr>
          <p:nvPr>
            <p:ph type="subTitle" idx="1"/>
          </p:nvPr>
        </p:nvSpPr>
        <p:spPr bwMode="auto">
          <a:xfrm>
            <a:off x="729465" y="1535114"/>
            <a:ext cx="10551560" cy="5133976"/>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indent="-342900" algn="just">
              <a:lnSpc>
                <a:spcPct val="120000"/>
              </a:lnSpc>
              <a:spcBef>
                <a:spcPts val="600"/>
              </a:spcBef>
              <a:spcAft>
                <a:spcPts val="600"/>
              </a:spcAft>
              <a:buFont typeface="Arial" panose="020B0604020202020204" pitchFamily="34" charset="0"/>
              <a:buChar char="•"/>
            </a:pPr>
            <a:r>
              <a:rPr lang="en-US" altLang="tr-TR" sz="2400" dirty="0" smtClean="0">
                <a:latin typeface="Arial" panose="020B0604020202020204" pitchFamily="34" charset="0"/>
              </a:rPr>
              <a:t>In </a:t>
            </a:r>
            <a:r>
              <a:rPr lang="en-US" altLang="tr-TR" sz="2400" dirty="0">
                <a:latin typeface="Arial" panose="020B0604020202020204" pitchFamily="34" charset="0"/>
              </a:rPr>
              <a:t>order to make a rational decision in choosing the place of establishment in the enterprise, it is necessary to find the optimum balance</a:t>
            </a:r>
            <a:r>
              <a:rPr lang="en-US" altLang="tr-TR" sz="2400" dirty="0" smtClean="0">
                <a:latin typeface="Arial" panose="020B0604020202020204" pitchFamily="34" charset="0"/>
              </a:rPr>
              <a:t>.</a:t>
            </a:r>
            <a:endParaRPr lang="tr-TR" altLang="tr-TR" sz="2400" dirty="0" smtClean="0">
              <a:latin typeface="Arial" panose="020B0604020202020204" pitchFamily="34" charset="0"/>
            </a:endParaRPr>
          </a:p>
          <a:p>
            <a:pPr algn="just">
              <a:lnSpc>
                <a:spcPct val="120000"/>
              </a:lnSpc>
              <a:spcBef>
                <a:spcPts val="600"/>
              </a:spcBef>
              <a:spcAft>
                <a:spcPts val="600"/>
              </a:spcAft>
            </a:pPr>
            <a:r>
              <a:rPr lang="en-US" altLang="tr-TR" sz="2400" b="1" i="1" dirty="0">
                <a:solidFill>
                  <a:schemeClr val="hlink"/>
                </a:solidFill>
                <a:latin typeface="Arial" panose="020B0604020202020204" pitchFamily="34" charset="0"/>
              </a:rPr>
              <a:t>The factors that affect the optimum balance are sales cost, sales price and profit</a:t>
            </a:r>
            <a:r>
              <a:rPr lang="en-US" altLang="tr-TR" sz="2400" b="1" i="1" dirty="0" smtClean="0">
                <a:solidFill>
                  <a:schemeClr val="hlink"/>
                </a:solidFill>
                <a:latin typeface="Arial" panose="020B0604020202020204" pitchFamily="34" charset="0"/>
              </a:rPr>
              <a:t>.</a:t>
            </a:r>
            <a:endParaRPr lang="tr-TR" altLang="tr-TR" sz="2400" b="1" i="1" dirty="0" smtClean="0">
              <a:solidFill>
                <a:schemeClr val="hlink"/>
              </a:solidFill>
              <a:latin typeface="Arial" panose="020B0604020202020204" pitchFamily="34" charset="0"/>
            </a:endParaRPr>
          </a:p>
          <a:p>
            <a:pPr marL="342900" indent="-342900" algn="just">
              <a:lnSpc>
                <a:spcPct val="120000"/>
              </a:lnSpc>
              <a:spcBef>
                <a:spcPts val="600"/>
              </a:spcBef>
              <a:spcAft>
                <a:spcPts val="600"/>
              </a:spcAft>
              <a:buFont typeface="Arial" panose="020B0604020202020204" pitchFamily="34" charset="0"/>
              <a:buChar char="•"/>
            </a:pPr>
            <a:r>
              <a:rPr lang="en-US" altLang="tr-TR" sz="2400" dirty="0" smtClean="0">
                <a:latin typeface="Arial" panose="020B0604020202020204" pitchFamily="34" charset="0"/>
              </a:rPr>
              <a:t>From </a:t>
            </a:r>
            <a:r>
              <a:rPr lang="en-US" altLang="tr-TR" sz="2400" dirty="0">
                <a:latin typeface="Arial" panose="020B0604020202020204" pitchFamily="34" charset="0"/>
              </a:rPr>
              <a:t>these effects, </a:t>
            </a:r>
            <a:r>
              <a:rPr lang="tr-TR" altLang="tr-TR" sz="2400" dirty="0" smtClean="0">
                <a:latin typeface="Arial" panose="020B0604020202020204" pitchFamily="34" charset="0"/>
              </a:rPr>
              <a:t>at </a:t>
            </a:r>
            <a:r>
              <a:rPr lang="tr-TR" altLang="tr-TR" sz="2400" dirty="0" err="1" smtClean="0">
                <a:latin typeface="Arial" panose="020B0604020202020204" pitchFamily="34" charset="0"/>
              </a:rPr>
              <a:t>the</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point</a:t>
            </a:r>
            <a:r>
              <a:rPr lang="tr-TR" altLang="tr-TR" sz="2400" dirty="0" smtClean="0">
                <a:latin typeface="Arial" panose="020B0604020202020204" pitchFamily="34" charset="0"/>
              </a:rPr>
              <a:t> of </a:t>
            </a:r>
            <a:r>
              <a:rPr lang="en-US" altLang="tr-TR" sz="2400" dirty="0" smtClean="0">
                <a:latin typeface="Arial" panose="020B0604020202020204" pitchFamily="34" charset="0"/>
              </a:rPr>
              <a:t>the </a:t>
            </a:r>
            <a:r>
              <a:rPr lang="en-US" altLang="tr-TR" sz="2400" dirty="0">
                <a:latin typeface="Arial" panose="020B0604020202020204" pitchFamily="34" charset="0"/>
              </a:rPr>
              <a:t>minimum cost of sales</a:t>
            </a:r>
            <a:r>
              <a:rPr lang="en-US" altLang="tr-TR" sz="2400" dirty="0" smtClean="0">
                <a:latin typeface="Arial" panose="020B0604020202020204" pitchFamily="34" charset="0"/>
              </a:rPr>
              <a:t>,</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and</a:t>
            </a:r>
            <a:r>
              <a:rPr lang="tr-TR" altLang="tr-TR" sz="2400" dirty="0" smtClean="0">
                <a:latin typeface="Arial" panose="020B0604020202020204" pitchFamily="34" charset="0"/>
              </a:rPr>
              <a:t> at</a:t>
            </a:r>
            <a:r>
              <a:rPr lang="en-US" altLang="tr-TR" sz="2400" dirty="0" smtClean="0">
                <a:latin typeface="Arial" panose="020B0604020202020204" pitchFamily="34" charset="0"/>
              </a:rPr>
              <a:t> </a:t>
            </a:r>
            <a:r>
              <a:rPr lang="en-US" altLang="tr-TR" sz="2400" dirty="0">
                <a:latin typeface="Arial" panose="020B0604020202020204" pitchFamily="34" charset="0"/>
              </a:rPr>
              <a:t>the </a:t>
            </a:r>
            <a:r>
              <a:rPr lang="en-US" altLang="tr-TR" sz="2400" dirty="0" smtClean="0">
                <a:latin typeface="Arial" panose="020B0604020202020204" pitchFamily="34" charset="0"/>
              </a:rPr>
              <a:t>point </a:t>
            </a:r>
            <a:r>
              <a:rPr lang="tr-TR" altLang="tr-TR" sz="2400" dirty="0" smtClean="0">
                <a:latin typeface="Arial" panose="020B0604020202020204" pitchFamily="34" charset="0"/>
              </a:rPr>
              <a:t>of </a:t>
            </a:r>
            <a:r>
              <a:rPr lang="tr-TR" altLang="tr-TR" sz="2400" dirty="0" err="1" smtClean="0">
                <a:latin typeface="Arial" panose="020B0604020202020204" pitchFamily="34" charset="0"/>
              </a:rPr>
              <a:t>maximum</a:t>
            </a:r>
            <a:r>
              <a:rPr lang="tr-TR" altLang="tr-TR" sz="2400" dirty="0" smtClean="0">
                <a:latin typeface="Arial" panose="020B0604020202020204" pitchFamily="34" charset="0"/>
              </a:rPr>
              <a:t> </a:t>
            </a:r>
            <a:r>
              <a:rPr lang="en-US" altLang="tr-TR" sz="2400" dirty="0" smtClean="0">
                <a:latin typeface="Arial" panose="020B0604020202020204" pitchFamily="34" charset="0"/>
              </a:rPr>
              <a:t>sales </a:t>
            </a:r>
            <a:r>
              <a:rPr lang="en-US" altLang="tr-TR" sz="2400" dirty="0">
                <a:latin typeface="Arial" panose="020B0604020202020204" pitchFamily="34" charset="0"/>
              </a:rPr>
              <a:t>price and profit </a:t>
            </a:r>
            <a:r>
              <a:rPr lang="en-US" altLang="tr-TR" sz="2400" dirty="0" smtClean="0">
                <a:latin typeface="Arial" panose="020B0604020202020204" pitchFamily="34" charset="0"/>
              </a:rPr>
              <a:t>is </a:t>
            </a:r>
            <a:r>
              <a:rPr lang="en-US" altLang="tr-TR" sz="2400" dirty="0">
                <a:latin typeface="Arial" panose="020B0604020202020204" pitchFamily="34" charset="0"/>
              </a:rPr>
              <a:t>the </a:t>
            </a:r>
            <a:r>
              <a:rPr lang="en-US" altLang="tr-TR" sz="2400" dirty="0" smtClean="0">
                <a:latin typeface="Arial" panose="020B0604020202020204" pitchFamily="34" charset="0"/>
              </a:rPr>
              <a:t>optimum balance</a:t>
            </a:r>
            <a:r>
              <a:rPr lang="tr-TR" altLang="tr-TR" sz="2400" dirty="0">
                <a:latin typeface="Arial" panose="020B0604020202020204" pitchFamily="34" charset="0"/>
              </a:rPr>
              <a:t> </a:t>
            </a:r>
            <a:r>
              <a:rPr lang="tr-TR" altLang="tr-TR" sz="2400" dirty="0" smtClean="0">
                <a:latin typeface="Arial" panose="020B0604020202020204" pitchFamily="34" charset="0"/>
              </a:rPr>
              <a:t>of </a:t>
            </a:r>
            <a:r>
              <a:rPr lang="tr-TR" altLang="tr-TR" sz="2400" dirty="0" err="1" smtClean="0">
                <a:latin typeface="Arial" panose="020B0604020202020204" pitchFamily="34" charset="0"/>
              </a:rPr>
              <a:t>the</a:t>
            </a:r>
            <a:r>
              <a:rPr lang="tr-TR" altLang="tr-TR" sz="2400" dirty="0" smtClean="0">
                <a:latin typeface="Arial" panose="020B0604020202020204" pitchFamily="34" charset="0"/>
              </a:rPr>
              <a:t> </a:t>
            </a:r>
            <a:r>
              <a:rPr lang="tr-TR" altLang="tr-TR" sz="2400" dirty="0" err="1" smtClean="0">
                <a:latin typeface="Arial" panose="020B0604020202020204" pitchFamily="34" charset="0"/>
              </a:rPr>
              <a:t>place</a:t>
            </a:r>
            <a:r>
              <a:rPr lang="tr-TR" altLang="tr-TR" sz="2400" dirty="0" smtClean="0">
                <a:latin typeface="Arial" panose="020B0604020202020204" pitchFamily="34" charset="0"/>
              </a:rPr>
              <a:t> of </a:t>
            </a:r>
            <a:r>
              <a:rPr lang="tr-TR" altLang="tr-TR" sz="2400" dirty="0" err="1" smtClean="0">
                <a:latin typeface="Arial" panose="020B0604020202020204" pitchFamily="34" charset="0"/>
              </a:rPr>
              <a:t>establishment</a:t>
            </a:r>
            <a:r>
              <a:rPr lang="tr-TR" altLang="tr-TR" sz="2400" dirty="0" smtClean="0">
                <a:latin typeface="Arial" panose="020B0604020202020204" pitchFamily="34" charset="0"/>
              </a:rPr>
              <a:t>.</a:t>
            </a:r>
          </a:p>
          <a:p>
            <a:pPr marL="342900" indent="-342900" algn="just">
              <a:lnSpc>
                <a:spcPct val="120000"/>
              </a:lnSpc>
              <a:spcBef>
                <a:spcPts val="600"/>
              </a:spcBef>
              <a:spcAft>
                <a:spcPts val="600"/>
              </a:spcAft>
              <a:buFont typeface="Arial" panose="020B0604020202020204" pitchFamily="34" charset="0"/>
              <a:buChar char="•"/>
            </a:pPr>
            <a:r>
              <a:rPr lang="tr-TR" altLang="tr-TR" sz="2400" dirty="0" smtClean="0">
                <a:solidFill>
                  <a:srgbClr val="CC0000"/>
                </a:solidFill>
                <a:latin typeface="Arial" panose="020B0604020202020204" pitchFamily="34" charset="0"/>
              </a:rPr>
              <a:t>* </a:t>
            </a:r>
            <a:r>
              <a:rPr lang="en-US" altLang="tr-TR" sz="2400" dirty="0">
                <a:latin typeface="Arial" panose="020B0604020202020204" pitchFamily="34" charset="0"/>
              </a:rPr>
              <a:t>The following example shows how the profit from the product produced in the enterprises established in 3 different regions changes depending on the location of the establishment. </a:t>
            </a:r>
            <a:r>
              <a:rPr lang="tr-TR" altLang="tr-TR" sz="2400" dirty="0">
                <a:latin typeface="Arial" panose="020B0604020202020204" pitchFamily="34" charset="0"/>
              </a:rPr>
              <a:t>	</a:t>
            </a:r>
          </a:p>
        </p:txBody>
      </p:sp>
    </p:spTree>
    <p:extLst>
      <p:ext uri="{BB962C8B-B14F-4D97-AF65-F5344CB8AC3E}">
        <p14:creationId xmlns:p14="http://schemas.microsoft.com/office/powerpoint/2010/main" val="1597396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1075"/>
                                        </p:tgtEl>
                                        <p:attrNameLst>
                                          <p:attrName>style.visibility</p:attrName>
                                        </p:attrNameLst>
                                      </p:cBhvr>
                                      <p:to>
                                        <p:strVal val="visible"/>
                                      </p:to>
                                    </p:set>
                                    <p:animEffect transition="in" filter="box(out)">
                                      <p:cBhvr>
                                        <p:cTn id="7" dur="500"/>
                                        <p:tgtEl>
                                          <p:spTgt spid="131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 Box 3"/>
          <p:cNvSpPr txBox="1">
            <a:spLocks noChangeArrowheads="1"/>
          </p:cNvSpPr>
          <p:nvPr/>
        </p:nvSpPr>
        <p:spPr bwMode="auto">
          <a:xfrm>
            <a:off x="1253447" y="4730750"/>
            <a:ext cx="916372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spcBef>
                <a:spcPct val="50000"/>
              </a:spcBef>
              <a:spcAft>
                <a:spcPct val="0"/>
              </a:spcAft>
            </a:pPr>
            <a:r>
              <a:rPr lang="en-US" altLang="tr-TR" sz="1600" dirty="0">
                <a:solidFill>
                  <a:srgbClr val="000000"/>
                </a:solidFill>
                <a:latin typeface="Times New Roman" panose="02020603050405020304" pitchFamily="18" charset="0"/>
              </a:rPr>
              <a:t>As it is seen in the example, production costs in the enterprise are important in choosing the place of establishment of the enterprise but do not constitute a criterion in decision making. Considering the total production cost in the example, </a:t>
            </a:r>
            <a:r>
              <a:rPr lang="en-US" altLang="tr-TR" sz="1600" dirty="0">
                <a:solidFill>
                  <a:srgbClr val="FF0000"/>
                </a:solidFill>
                <a:latin typeface="Times New Roman" panose="02020603050405020304" pitchFamily="18" charset="0"/>
              </a:rPr>
              <a:t>Region A</a:t>
            </a:r>
            <a:r>
              <a:rPr lang="en-US" altLang="tr-TR" sz="1600" dirty="0">
                <a:solidFill>
                  <a:srgbClr val="000000"/>
                </a:solidFill>
                <a:latin typeface="Times New Roman" panose="02020603050405020304" pitchFamily="18" charset="0"/>
              </a:rPr>
              <a:t> is the most suitable location for the establishment of the enterprise. Deciding at this stage can be misleading</a:t>
            </a:r>
            <a:r>
              <a:rPr lang="en-US" altLang="tr-TR" sz="1600" dirty="0" smtClean="0">
                <a:solidFill>
                  <a:srgbClr val="000000"/>
                </a:solidFill>
                <a:latin typeface="Times New Roman" panose="02020603050405020304" pitchFamily="18" charset="0"/>
              </a:rPr>
              <a:t>.</a:t>
            </a:r>
            <a:endParaRPr lang="tr-TR" altLang="tr-TR" sz="1600" dirty="0" smtClean="0">
              <a:solidFill>
                <a:srgbClr val="000000"/>
              </a:solidFill>
              <a:latin typeface="Times New Roman" panose="02020603050405020304" pitchFamily="18" charset="0"/>
            </a:endParaRPr>
          </a:p>
          <a:p>
            <a:pPr eaLnBrk="0" fontAlgn="base" hangingPunct="0">
              <a:spcBef>
                <a:spcPct val="50000"/>
              </a:spcBef>
              <a:spcAft>
                <a:spcPct val="0"/>
              </a:spcAft>
            </a:pPr>
            <a:r>
              <a:rPr lang="en-US" altLang="tr-TR" sz="1600" dirty="0">
                <a:solidFill>
                  <a:srgbClr val="000000"/>
                </a:solidFill>
                <a:latin typeface="Times New Roman" panose="02020603050405020304" pitchFamily="18" charset="0"/>
              </a:rPr>
              <a:t>Therefore, it is necessary to find the place where the sales cost is minimized (minimized) rather than the production cost.</a:t>
            </a:r>
            <a:r>
              <a:rPr lang="tr-TR" altLang="tr-TR" sz="1600" dirty="0" smtClean="0">
                <a:solidFill>
                  <a:srgbClr val="000000"/>
                </a:solidFill>
                <a:latin typeface="Times New Roman" panose="02020603050405020304" pitchFamily="18" charset="0"/>
              </a:rPr>
              <a:t> </a:t>
            </a:r>
            <a:r>
              <a:rPr lang="en-US" altLang="tr-TR" sz="1600" dirty="0">
                <a:solidFill>
                  <a:srgbClr val="000000"/>
                </a:solidFill>
                <a:latin typeface="Times New Roman" panose="02020603050405020304" pitchFamily="18" charset="0"/>
              </a:rPr>
              <a:t>As you can see, this area is </a:t>
            </a:r>
            <a:r>
              <a:rPr lang="en-US" altLang="tr-TR" sz="1600" dirty="0">
                <a:solidFill>
                  <a:srgbClr val="FF0000"/>
                </a:solidFill>
                <a:latin typeface="Times New Roman" panose="02020603050405020304" pitchFamily="18" charset="0"/>
              </a:rPr>
              <a:t>zone B</a:t>
            </a:r>
            <a:r>
              <a:rPr lang="en-US" altLang="tr-TR" sz="1600" dirty="0" smtClean="0">
                <a:solidFill>
                  <a:srgbClr val="FF0000"/>
                </a:solidFill>
                <a:latin typeface="Times New Roman" panose="02020603050405020304" pitchFamily="18" charset="0"/>
              </a:rPr>
              <a:t>.</a:t>
            </a:r>
            <a:r>
              <a:rPr lang="en-US" altLang="tr-TR" sz="1600" dirty="0">
                <a:solidFill>
                  <a:srgbClr val="000000"/>
                </a:solidFill>
                <a:latin typeface="Times New Roman" panose="02020603050405020304" pitchFamily="18" charset="0"/>
              </a:rPr>
              <a:t> Since the entity expects a certain income from product sales, the place where the profit is maximized has emerged as the establishment location of </a:t>
            </a:r>
            <a:r>
              <a:rPr lang="en-US" altLang="tr-TR" sz="1600" dirty="0">
                <a:solidFill>
                  <a:srgbClr val="FF0000"/>
                </a:solidFill>
                <a:latin typeface="Times New Roman" panose="02020603050405020304" pitchFamily="18" charset="0"/>
              </a:rPr>
              <a:t>B.</a:t>
            </a:r>
            <a:endParaRPr lang="en-GB" altLang="tr-TR" sz="1600" dirty="0">
              <a:solidFill>
                <a:srgbClr val="FF0000"/>
              </a:solidFill>
              <a:latin typeface="Times New Roman" panose="02020603050405020304" pitchFamily="18" charset="0"/>
            </a:endParaRPr>
          </a:p>
        </p:txBody>
      </p:sp>
      <p:graphicFrame>
        <p:nvGraphicFramePr>
          <p:cNvPr id="4" name="3 Tablo"/>
          <p:cNvGraphicFramePr>
            <a:graphicFrameLocks noGrp="1"/>
          </p:cNvGraphicFramePr>
          <p:nvPr>
            <p:extLst>
              <p:ext uri="{D42A27DB-BD31-4B8C-83A1-F6EECF244321}">
                <p14:modId xmlns:p14="http://schemas.microsoft.com/office/powerpoint/2010/main" val="452698960"/>
              </p:ext>
            </p:extLst>
          </p:nvPr>
        </p:nvGraphicFramePr>
        <p:xfrm>
          <a:off x="1847851" y="1484313"/>
          <a:ext cx="7921625" cy="3207004"/>
        </p:xfrm>
        <a:graphic>
          <a:graphicData uri="http://schemas.openxmlformats.org/drawingml/2006/table">
            <a:tbl>
              <a:tblPr/>
              <a:tblGrid>
                <a:gridCol w="4139051">
                  <a:extLst>
                    <a:ext uri="{9D8B030D-6E8A-4147-A177-3AD203B41FA5}">
                      <a16:colId xmlns:a16="http://schemas.microsoft.com/office/drawing/2014/main" xmlns="" val="20000"/>
                    </a:ext>
                  </a:extLst>
                </a:gridCol>
                <a:gridCol w="1260858">
                  <a:extLst>
                    <a:ext uri="{9D8B030D-6E8A-4147-A177-3AD203B41FA5}">
                      <a16:colId xmlns:a16="http://schemas.microsoft.com/office/drawing/2014/main" xmlns="" val="20001"/>
                    </a:ext>
                  </a:extLst>
                </a:gridCol>
                <a:gridCol w="1260858">
                  <a:extLst>
                    <a:ext uri="{9D8B030D-6E8A-4147-A177-3AD203B41FA5}">
                      <a16:colId xmlns:a16="http://schemas.microsoft.com/office/drawing/2014/main" xmlns="" val="20002"/>
                    </a:ext>
                  </a:extLst>
                </a:gridCol>
                <a:gridCol w="1260858">
                  <a:extLst>
                    <a:ext uri="{9D8B030D-6E8A-4147-A177-3AD203B41FA5}">
                      <a16:colId xmlns:a16="http://schemas.microsoft.com/office/drawing/2014/main" xmlns="" val="20003"/>
                    </a:ext>
                  </a:extLst>
                </a:gridCol>
              </a:tblGrid>
              <a:tr h="245345">
                <a:tc rowSpan="2">
                  <a:txBody>
                    <a:bodyPr/>
                    <a:lstStyle/>
                    <a:p>
                      <a:pPr algn="ctr">
                        <a:lnSpc>
                          <a:spcPct val="115000"/>
                        </a:lnSpc>
                        <a:spcAft>
                          <a:spcPts val="1000"/>
                        </a:spcAft>
                      </a:pPr>
                      <a:r>
                        <a:rPr lang="tr-TR" sz="1400" b="1" dirty="0" err="1" smtClean="0">
                          <a:latin typeface="+mn-lt"/>
                          <a:ea typeface="Calibri"/>
                          <a:cs typeface="Times New Roman" pitchFamily="18" charset="0"/>
                        </a:rPr>
                        <a:t>Criteria</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gridSpan="3">
                  <a:txBody>
                    <a:bodyPr/>
                    <a:lstStyle/>
                    <a:p>
                      <a:pPr algn="ctr">
                        <a:lnSpc>
                          <a:spcPct val="115000"/>
                        </a:lnSpc>
                        <a:spcAft>
                          <a:spcPts val="1000"/>
                        </a:spcAft>
                      </a:pPr>
                      <a:r>
                        <a:rPr lang="tr-TR" sz="1400" b="1" dirty="0" err="1" smtClean="0">
                          <a:latin typeface="+mn-lt"/>
                          <a:ea typeface="Calibri"/>
                          <a:cs typeface="Times New Roman" pitchFamily="18" charset="0"/>
                        </a:rPr>
                        <a:t>Regions</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45345">
                <a:tc vMerge="1">
                  <a:txBody>
                    <a:bodyPr/>
                    <a:lstStyle/>
                    <a:p>
                      <a:endParaRPr lang="tr-TR"/>
                    </a:p>
                  </a:txBody>
                  <a:tcPr/>
                </a:tc>
                <a:tc>
                  <a:txBody>
                    <a:bodyPr/>
                    <a:lstStyle/>
                    <a:p>
                      <a:pPr algn="ctr">
                        <a:lnSpc>
                          <a:spcPct val="115000"/>
                        </a:lnSpc>
                        <a:spcAft>
                          <a:spcPts val="1000"/>
                        </a:spcAft>
                      </a:pPr>
                      <a:r>
                        <a:rPr lang="tr-TR" sz="1400" b="1">
                          <a:latin typeface="+mn-lt"/>
                          <a:ea typeface="Calibri"/>
                          <a:cs typeface="Times New Roman" pitchFamily="18" charset="0"/>
                        </a:rPr>
                        <a:t>A</a:t>
                      </a:r>
                      <a:endParaRPr lang="tr-TR" sz="140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ctr">
                        <a:lnSpc>
                          <a:spcPct val="115000"/>
                        </a:lnSpc>
                        <a:spcAft>
                          <a:spcPts val="1000"/>
                        </a:spcAft>
                      </a:pPr>
                      <a:r>
                        <a:rPr lang="tr-TR" sz="1400" b="1">
                          <a:latin typeface="+mn-lt"/>
                          <a:ea typeface="Calibri"/>
                          <a:cs typeface="Times New Roman" pitchFamily="18" charset="0"/>
                        </a:rPr>
                        <a:t>B</a:t>
                      </a:r>
                      <a:endParaRPr lang="tr-TR" sz="140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ctr">
                        <a:lnSpc>
                          <a:spcPct val="115000"/>
                        </a:lnSpc>
                        <a:spcAft>
                          <a:spcPts val="1000"/>
                        </a:spcAft>
                      </a:pPr>
                      <a:r>
                        <a:rPr lang="tr-TR" sz="1400" b="1">
                          <a:latin typeface="+mn-lt"/>
                          <a:ea typeface="Calibri"/>
                          <a:cs typeface="Times New Roman" pitchFamily="18" charset="0"/>
                        </a:rPr>
                        <a:t>C</a:t>
                      </a:r>
                      <a:endParaRPr lang="tr-TR" sz="140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1362348">
                <a:tc>
                  <a:txBody>
                    <a:bodyPr/>
                    <a:lstStyle/>
                    <a:p>
                      <a:pPr algn="just">
                        <a:lnSpc>
                          <a:spcPct val="115000"/>
                        </a:lnSpc>
                        <a:spcAft>
                          <a:spcPts val="1000"/>
                        </a:spcAft>
                      </a:pPr>
                      <a:r>
                        <a:rPr lang="tr-TR" sz="1400" b="1" u="sng" dirty="0" err="1" smtClean="0">
                          <a:latin typeface="+mn-lt"/>
                          <a:ea typeface="Calibri"/>
                          <a:cs typeface="Times New Roman" pitchFamily="18" charset="0"/>
                        </a:rPr>
                        <a:t>Production</a:t>
                      </a:r>
                      <a:r>
                        <a:rPr lang="tr-TR" sz="1400" b="1" u="sng" dirty="0" smtClean="0">
                          <a:latin typeface="+mn-lt"/>
                          <a:ea typeface="Calibri"/>
                          <a:cs typeface="Times New Roman" pitchFamily="18" charset="0"/>
                        </a:rPr>
                        <a:t> </a:t>
                      </a:r>
                      <a:r>
                        <a:rPr lang="tr-TR" sz="1400" b="1" u="sng" dirty="0" err="1" smtClean="0">
                          <a:latin typeface="+mn-lt"/>
                          <a:ea typeface="Calibri"/>
                          <a:cs typeface="Times New Roman" pitchFamily="18" charset="0"/>
                        </a:rPr>
                        <a:t>Factors</a:t>
                      </a:r>
                      <a:endParaRPr lang="tr-TR" sz="1400" dirty="0">
                        <a:latin typeface="+mn-lt"/>
                        <a:ea typeface="Calibri"/>
                        <a:cs typeface="Times New Roman" pitchFamily="18" charset="0"/>
                      </a:endParaRPr>
                    </a:p>
                    <a:p>
                      <a:pPr algn="just">
                        <a:lnSpc>
                          <a:spcPct val="115000"/>
                        </a:lnSpc>
                        <a:spcAft>
                          <a:spcPts val="1000"/>
                        </a:spcAft>
                      </a:pPr>
                      <a:r>
                        <a:rPr lang="tr-TR" sz="1400" dirty="0" err="1" smtClean="0">
                          <a:latin typeface="+mn-lt"/>
                          <a:ea typeface="Calibri"/>
                          <a:cs typeface="Times New Roman" pitchFamily="18" charset="0"/>
                        </a:rPr>
                        <a:t>Labor</a:t>
                      </a:r>
                      <a:endParaRPr lang="tr-TR" sz="1400" dirty="0">
                        <a:latin typeface="+mn-lt"/>
                        <a:ea typeface="Calibri"/>
                        <a:cs typeface="Times New Roman" pitchFamily="18" charset="0"/>
                      </a:endParaRPr>
                    </a:p>
                    <a:p>
                      <a:pPr algn="just">
                        <a:lnSpc>
                          <a:spcPct val="115000"/>
                        </a:lnSpc>
                        <a:spcAft>
                          <a:spcPts val="1000"/>
                        </a:spcAft>
                      </a:pPr>
                      <a:r>
                        <a:rPr lang="tr-TR" sz="1400" dirty="0" err="1" smtClean="0">
                          <a:latin typeface="+mn-lt"/>
                          <a:ea typeface="Calibri"/>
                          <a:cs typeface="Times New Roman" pitchFamily="18" charset="0"/>
                        </a:rPr>
                        <a:t>Capital</a:t>
                      </a:r>
                      <a:endParaRPr lang="tr-TR" sz="1400" dirty="0">
                        <a:latin typeface="+mn-lt"/>
                        <a:ea typeface="Calibri"/>
                        <a:cs typeface="Times New Roman" pitchFamily="18" charset="0"/>
                      </a:endParaRPr>
                    </a:p>
                    <a:p>
                      <a:pPr algn="just">
                        <a:lnSpc>
                          <a:spcPct val="115000"/>
                        </a:lnSpc>
                        <a:spcAft>
                          <a:spcPts val="1000"/>
                        </a:spcAft>
                      </a:pPr>
                      <a:r>
                        <a:rPr lang="tr-TR" sz="1400" dirty="0" smtClean="0">
                          <a:latin typeface="+mn-lt"/>
                          <a:ea typeface="Calibri"/>
                          <a:cs typeface="Times New Roman" pitchFamily="18" charset="0"/>
                        </a:rPr>
                        <a:t>Natural Resource</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endParaRPr lang="tr-TR" sz="1400" dirty="0">
                        <a:latin typeface="+mn-lt"/>
                        <a:ea typeface="Calibri"/>
                        <a:cs typeface="Times New Roman" pitchFamily="18" charset="0"/>
                      </a:endParaRPr>
                    </a:p>
                    <a:p>
                      <a:pPr algn="r">
                        <a:lnSpc>
                          <a:spcPct val="115000"/>
                        </a:lnSpc>
                        <a:spcAft>
                          <a:spcPts val="1000"/>
                        </a:spcAft>
                      </a:pPr>
                      <a:r>
                        <a:rPr lang="tr-TR" sz="1400" dirty="0">
                          <a:latin typeface="+mn-lt"/>
                          <a:ea typeface="Calibri"/>
                          <a:cs typeface="Times New Roman" pitchFamily="18" charset="0"/>
                        </a:rPr>
                        <a:t>15.000</a:t>
                      </a:r>
                    </a:p>
                    <a:p>
                      <a:pPr algn="r">
                        <a:lnSpc>
                          <a:spcPct val="115000"/>
                        </a:lnSpc>
                        <a:spcAft>
                          <a:spcPts val="1000"/>
                        </a:spcAft>
                      </a:pPr>
                      <a:r>
                        <a:rPr lang="tr-TR" sz="1400" dirty="0">
                          <a:latin typeface="+mn-lt"/>
                          <a:ea typeface="Calibri"/>
                          <a:cs typeface="Times New Roman" pitchFamily="18" charset="0"/>
                        </a:rPr>
                        <a:t>25.500</a:t>
                      </a:r>
                    </a:p>
                    <a:p>
                      <a:pPr algn="r">
                        <a:lnSpc>
                          <a:spcPct val="115000"/>
                        </a:lnSpc>
                        <a:spcAft>
                          <a:spcPts val="1000"/>
                        </a:spcAft>
                      </a:pPr>
                      <a:r>
                        <a:rPr lang="tr-TR" sz="1400" dirty="0">
                          <a:latin typeface="+mn-lt"/>
                          <a:ea typeface="Calibri"/>
                          <a:cs typeface="Times New Roman" pitchFamily="18" charset="0"/>
                        </a:rPr>
                        <a:t>30.000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endParaRPr lang="tr-TR" sz="1400" dirty="0">
                        <a:latin typeface="+mn-lt"/>
                        <a:ea typeface="Calibri"/>
                        <a:cs typeface="Times New Roman" pitchFamily="18" charset="0"/>
                      </a:endParaRPr>
                    </a:p>
                    <a:p>
                      <a:pPr algn="r">
                        <a:lnSpc>
                          <a:spcPct val="115000"/>
                        </a:lnSpc>
                        <a:spcAft>
                          <a:spcPts val="1000"/>
                        </a:spcAft>
                      </a:pPr>
                      <a:r>
                        <a:rPr lang="tr-TR" sz="1400" dirty="0">
                          <a:latin typeface="+mn-lt"/>
                          <a:ea typeface="Calibri"/>
                          <a:cs typeface="Times New Roman" pitchFamily="18" charset="0"/>
                        </a:rPr>
                        <a:t>16.000</a:t>
                      </a:r>
                    </a:p>
                    <a:p>
                      <a:pPr algn="r">
                        <a:lnSpc>
                          <a:spcPct val="115000"/>
                        </a:lnSpc>
                        <a:spcAft>
                          <a:spcPts val="1000"/>
                        </a:spcAft>
                      </a:pPr>
                      <a:r>
                        <a:rPr lang="tr-TR" sz="1400" dirty="0">
                          <a:latin typeface="+mn-lt"/>
                          <a:ea typeface="Calibri"/>
                          <a:cs typeface="Times New Roman" pitchFamily="18" charset="0"/>
                        </a:rPr>
                        <a:t>25.300</a:t>
                      </a:r>
                    </a:p>
                    <a:p>
                      <a:pPr algn="r">
                        <a:lnSpc>
                          <a:spcPct val="115000"/>
                        </a:lnSpc>
                        <a:spcAft>
                          <a:spcPts val="1000"/>
                        </a:spcAft>
                      </a:pPr>
                      <a:r>
                        <a:rPr lang="tr-TR" sz="1400" dirty="0">
                          <a:latin typeface="+mn-lt"/>
                          <a:ea typeface="Calibri"/>
                          <a:cs typeface="Times New Roman" pitchFamily="18" charset="0"/>
                        </a:rPr>
                        <a:t>31.000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endParaRPr lang="tr-TR" sz="1400">
                        <a:latin typeface="+mn-lt"/>
                        <a:ea typeface="Calibri"/>
                        <a:cs typeface="Times New Roman" pitchFamily="18" charset="0"/>
                      </a:endParaRPr>
                    </a:p>
                    <a:p>
                      <a:pPr algn="r">
                        <a:lnSpc>
                          <a:spcPct val="115000"/>
                        </a:lnSpc>
                        <a:spcAft>
                          <a:spcPts val="1000"/>
                        </a:spcAft>
                      </a:pPr>
                      <a:r>
                        <a:rPr lang="tr-TR" sz="1400">
                          <a:latin typeface="+mn-lt"/>
                          <a:ea typeface="Calibri"/>
                          <a:cs typeface="Times New Roman" pitchFamily="18" charset="0"/>
                        </a:rPr>
                        <a:t>16.500</a:t>
                      </a:r>
                    </a:p>
                    <a:p>
                      <a:pPr algn="r">
                        <a:lnSpc>
                          <a:spcPct val="115000"/>
                        </a:lnSpc>
                        <a:spcAft>
                          <a:spcPts val="1000"/>
                        </a:spcAft>
                      </a:pPr>
                      <a:r>
                        <a:rPr lang="tr-TR" sz="1400">
                          <a:latin typeface="+mn-lt"/>
                          <a:ea typeface="Calibri"/>
                          <a:cs typeface="Times New Roman" pitchFamily="18" charset="0"/>
                        </a:rPr>
                        <a:t>25.000</a:t>
                      </a:r>
                    </a:p>
                    <a:p>
                      <a:pPr algn="r">
                        <a:lnSpc>
                          <a:spcPct val="115000"/>
                        </a:lnSpc>
                        <a:spcAft>
                          <a:spcPts val="1000"/>
                        </a:spcAft>
                      </a:pPr>
                      <a:r>
                        <a:rPr lang="tr-TR" sz="1400">
                          <a:latin typeface="+mn-lt"/>
                          <a:ea typeface="Calibri"/>
                          <a:cs typeface="Times New Roman" pitchFamily="18" charset="0"/>
                        </a:rPr>
                        <a:t>32.000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45345">
                <a:tc>
                  <a:txBody>
                    <a:bodyPr/>
                    <a:lstStyle/>
                    <a:p>
                      <a:pPr algn="just">
                        <a:lnSpc>
                          <a:spcPct val="115000"/>
                        </a:lnSpc>
                        <a:spcAft>
                          <a:spcPts val="1000"/>
                        </a:spcAft>
                      </a:pPr>
                      <a:r>
                        <a:rPr lang="tr-TR" sz="1400" dirty="0" err="1" smtClean="0">
                          <a:latin typeface="+mn-lt"/>
                          <a:ea typeface="Calibri"/>
                          <a:cs typeface="Times New Roman" pitchFamily="18" charset="0"/>
                        </a:rPr>
                        <a:t>I.Cost</a:t>
                      </a:r>
                      <a:r>
                        <a:rPr lang="tr-TR" sz="1400" baseline="0" dirty="0" smtClean="0">
                          <a:latin typeface="+mn-lt"/>
                          <a:ea typeface="Calibri"/>
                          <a:cs typeface="Times New Roman" pitchFamily="18" charset="0"/>
                        </a:rPr>
                        <a:t> of </a:t>
                      </a:r>
                      <a:r>
                        <a:rPr lang="tr-TR" sz="1400" baseline="0" dirty="0" err="1" smtClean="0">
                          <a:latin typeface="+mn-lt"/>
                          <a:ea typeface="Calibri"/>
                          <a:cs typeface="Times New Roman" pitchFamily="18" charset="0"/>
                        </a:rPr>
                        <a:t>Production</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a:latin typeface="+mn-lt"/>
                          <a:ea typeface="Calibri"/>
                          <a:cs typeface="Times New Roman" pitchFamily="18" charset="0"/>
                        </a:rPr>
                        <a:t>70.500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72.300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a:latin typeface="+mn-lt"/>
                          <a:ea typeface="Calibri"/>
                          <a:cs typeface="Times New Roman" pitchFamily="18" charset="0"/>
                        </a:rPr>
                        <a:t>73.500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45345">
                <a:tc>
                  <a:txBody>
                    <a:bodyPr/>
                    <a:lstStyle/>
                    <a:p>
                      <a:pPr algn="just">
                        <a:lnSpc>
                          <a:spcPct val="115000"/>
                        </a:lnSpc>
                        <a:spcAft>
                          <a:spcPts val="1000"/>
                        </a:spcAft>
                      </a:pPr>
                      <a:r>
                        <a:rPr lang="tr-TR" sz="1400" dirty="0">
                          <a:latin typeface="+mn-lt"/>
                          <a:ea typeface="Calibri"/>
                          <a:cs typeface="Times New Roman" pitchFamily="18" charset="0"/>
                        </a:rPr>
                        <a:t>II. </a:t>
                      </a:r>
                      <a:r>
                        <a:rPr lang="tr-TR" sz="1400" dirty="0" smtClean="0">
                          <a:latin typeface="+mn-lt"/>
                          <a:ea typeface="Calibri"/>
                          <a:cs typeface="Times New Roman" pitchFamily="18" charset="0"/>
                        </a:rPr>
                        <a:t>Marketing </a:t>
                      </a:r>
                      <a:r>
                        <a:rPr lang="tr-TR" sz="1400" dirty="0" err="1" smtClean="0">
                          <a:latin typeface="+mn-lt"/>
                          <a:ea typeface="Calibri"/>
                          <a:cs typeface="Times New Roman" pitchFamily="18" charset="0"/>
                        </a:rPr>
                        <a:t>and</a:t>
                      </a:r>
                      <a:r>
                        <a:rPr lang="tr-TR" sz="1400" dirty="0" smtClean="0">
                          <a:latin typeface="+mn-lt"/>
                          <a:ea typeface="Calibri"/>
                          <a:cs typeface="Times New Roman" pitchFamily="18" charset="0"/>
                        </a:rPr>
                        <a:t> </a:t>
                      </a:r>
                      <a:r>
                        <a:rPr lang="tr-TR" sz="1400" dirty="0" err="1" smtClean="0">
                          <a:latin typeface="+mn-lt"/>
                          <a:ea typeface="Calibri"/>
                          <a:cs typeface="Times New Roman" pitchFamily="18" charset="0"/>
                        </a:rPr>
                        <a:t>Transportation</a:t>
                      </a:r>
                      <a:r>
                        <a:rPr lang="tr-TR" sz="1400" dirty="0" smtClean="0">
                          <a:latin typeface="+mn-lt"/>
                          <a:ea typeface="Calibri"/>
                          <a:cs typeface="Times New Roman" pitchFamily="18" charset="0"/>
                        </a:rPr>
                        <a:t> </a:t>
                      </a:r>
                      <a:r>
                        <a:rPr lang="tr-TR" sz="1400" dirty="0" err="1" smtClean="0">
                          <a:latin typeface="+mn-lt"/>
                          <a:ea typeface="Calibri"/>
                          <a:cs typeface="Times New Roman" pitchFamily="18" charset="0"/>
                        </a:rPr>
                        <a:t>Costs</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a:latin typeface="+mn-lt"/>
                          <a:ea typeface="Calibri"/>
                          <a:cs typeface="Times New Roman" pitchFamily="18" charset="0"/>
                        </a:rPr>
                        <a:t>18.000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10.000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a:latin typeface="+mn-lt"/>
                          <a:ea typeface="Calibri"/>
                          <a:cs typeface="Times New Roman" pitchFamily="18" charset="0"/>
                        </a:rPr>
                        <a:t>12.500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617679">
                <a:tc>
                  <a:txBody>
                    <a:bodyPr/>
                    <a:lstStyle/>
                    <a:p>
                      <a:pPr algn="just">
                        <a:lnSpc>
                          <a:spcPct val="115000"/>
                        </a:lnSpc>
                        <a:spcAft>
                          <a:spcPts val="1000"/>
                        </a:spcAft>
                      </a:pPr>
                      <a:r>
                        <a:rPr lang="tr-TR" sz="1400" dirty="0">
                          <a:latin typeface="+mn-lt"/>
                          <a:ea typeface="Calibri"/>
                          <a:cs typeface="Times New Roman" pitchFamily="18" charset="0"/>
                        </a:rPr>
                        <a:t>I + II = III </a:t>
                      </a:r>
                      <a:r>
                        <a:rPr lang="tr-TR" sz="1400" dirty="0" smtClean="0">
                          <a:latin typeface="+mn-lt"/>
                          <a:ea typeface="Calibri"/>
                          <a:cs typeface="Times New Roman" pitchFamily="18" charset="0"/>
                        </a:rPr>
                        <a:t>Total </a:t>
                      </a:r>
                      <a:r>
                        <a:rPr lang="tr-TR" sz="1400" dirty="0" err="1" smtClean="0">
                          <a:latin typeface="+mn-lt"/>
                          <a:ea typeface="Calibri"/>
                          <a:cs typeface="Times New Roman" pitchFamily="18" charset="0"/>
                        </a:rPr>
                        <a:t>Cost</a:t>
                      </a:r>
                      <a:r>
                        <a:rPr lang="tr-TR" sz="1400" dirty="0" smtClean="0">
                          <a:latin typeface="+mn-lt"/>
                          <a:ea typeface="Calibri"/>
                          <a:cs typeface="Times New Roman" pitchFamily="18" charset="0"/>
                        </a:rPr>
                        <a:t> (</a:t>
                      </a:r>
                      <a:r>
                        <a:rPr lang="tr-TR" sz="1400" dirty="0" err="1" smtClean="0">
                          <a:latin typeface="+mn-lt"/>
                          <a:ea typeface="Calibri"/>
                          <a:cs typeface="Times New Roman" pitchFamily="18" charset="0"/>
                        </a:rPr>
                        <a:t>Sale</a:t>
                      </a:r>
                      <a:r>
                        <a:rPr lang="tr-TR" sz="1400" baseline="0" dirty="0" err="1" smtClean="0">
                          <a:latin typeface="+mn-lt"/>
                          <a:ea typeface="Calibri"/>
                          <a:cs typeface="Times New Roman" pitchFamily="18" charset="0"/>
                        </a:rPr>
                        <a:t>s</a:t>
                      </a:r>
                      <a:r>
                        <a:rPr lang="tr-TR" sz="1400" baseline="0" dirty="0" smtClean="0">
                          <a:latin typeface="+mn-lt"/>
                          <a:ea typeface="Calibri"/>
                          <a:cs typeface="Times New Roman" pitchFamily="18" charset="0"/>
                        </a:rPr>
                        <a:t> </a:t>
                      </a:r>
                      <a:r>
                        <a:rPr lang="tr-TR" sz="1400" baseline="0" dirty="0" err="1" smtClean="0">
                          <a:latin typeface="+mn-lt"/>
                          <a:ea typeface="Calibri"/>
                          <a:cs typeface="Times New Roman" pitchFamily="18" charset="0"/>
                        </a:rPr>
                        <a:t>Cost</a:t>
                      </a:r>
                      <a:r>
                        <a:rPr lang="tr-TR" sz="1400" dirty="0" smtClean="0">
                          <a:latin typeface="+mn-lt"/>
                          <a:ea typeface="Calibri"/>
                          <a:cs typeface="Times New Roman" pitchFamily="18" charset="0"/>
                        </a:rPr>
                        <a:t>)</a:t>
                      </a:r>
                      <a:endParaRPr lang="tr-TR" sz="1400" dirty="0">
                        <a:latin typeface="+mn-lt"/>
                        <a:ea typeface="Calibri"/>
                        <a:cs typeface="Times New Roman" pitchFamily="18" charset="0"/>
                      </a:endParaRPr>
                    </a:p>
                    <a:p>
                      <a:pPr algn="just">
                        <a:lnSpc>
                          <a:spcPct val="115000"/>
                        </a:lnSpc>
                        <a:spcAft>
                          <a:spcPts val="1000"/>
                        </a:spcAft>
                      </a:pPr>
                      <a:r>
                        <a:rPr lang="tr-TR" sz="1400" dirty="0" err="1" smtClean="0">
                          <a:latin typeface="+mn-lt"/>
                          <a:ea typeface="Calibri"/>
                          <a:cs typeface="Times New Roman" pitchFamily="18" charset="0"/>
                        </a:rPr>
                        <a:t>Sales</a:t>
                      </a:r>
                      <a:r>
                        <a:rPr lang="tr-TR" sz="1400" dirty="0" smtClean="0">
                          <a:latin typeface="+mn-lt"/>
                          <a:ea typeface="Calibri"/>
                          <a:cs typeface="Times New Roman" pitchFamily="18" charset="0"/>
                        </a:rPr>
                        <a:t> </a:t>
                      </a:r>
                      <a:r>
                        <a:rPr lang="tr-TR" sz="1400" dirty="0" err="1" smtClean="0">
                          <a:latin typeface="+mn-lt"/>
                          <a:ea typeface="Calibri"/>
                          <a:cs typeface="Times New Roman" pitchFamily="18" charset="0"/>
                        </a:rPr>
                        <a:t>Income</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a:latin typeface="+mn-lt"/>
                          <a:ea typeface="Calibri"/>
                          <a:cs typeface="Times New Roman" pitchFamily="18" charset="0"/>
                        </a:rPr>
                        <a:t>88.500</a:t>
                      </a:r>
                    </a:p>
                    <a:p>
                      <a:pPr algn="r">
                        <a:lnSpc>
                          <a:spcPct val="115000"/>
                        </a:lnSpc>
                        <a:spcAft>
                          <a:spcPts val="1000"/>
                        </a:spcAft>
                      </a:pPr>
                      <a:r>
                        <a:rPr lang="tr-TR" sz="1400">
                          <a:latin typeface="+mn-lt"/>
                          <a:ea typeface="Calibri"/>
                          <a:cs typeface="Times New Roman" pitchFamily="18" charset="0"/>
                        </a:rPr>
                        <a:t>150.000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82.300</a:t>
                      </a:r>
                    </a:p>
                    <a:p>
                      <a:pPr algn="r">
                        <a:lnSpc>
                          <a:spcPct val="115000"/>
                        </a:lnSpc>
                        <a:spcAft>
                          <a:spcPts val="1000"/>
                        </a:spcAft>
                      </a:pPr>
                      <a:r>
                        <a:rPr lang="tr-TR" sz="1400" dirty="0">
                          <a:latin typeface="+mn-lt"/>
                          <a:ea typeface="Calibri"/>
                          <a:cs typeface="Times New Roman" pitchFamily="18" charset="0"/>
                        </a:rPr>
                        <a:t>150.000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86.000</a:t>
                      </a:r>
                    </a:p>
                    <a:p>
                      <a:pPr algn="r">
                        <a:lnSpc>
                          <a:spcPct val="115000"/>
                        </a:lnSpc>
                        <a:spcAft>
                          <a:spcPts val="1000"/>
                        </a:spcAft>
                      </a:pPr>
                      <a:r>
                        <a:rPr lang="tr-TR" sz="1400" dirty="0">
                          <a:latin typeface="+mn-lt"/>
                          <a:ea typeface="Calibri"/>
                          <a:cs typeface="Times New Roman" pitchFamily="18" charset="0"/>
                        </a:rPr>
                        <a:t>150.000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45345">
                <a:tc>
                  <a:txBody>
                    <a:bodyPr/>
                    <a:lstStyle/>
                    <a:p>
                      <a:pPr algn="just">
                        <a:lnSpc>
                          <a:spcPct val="115000"/>
                        </a:lnSpc>
                        <a:spcAft>
                          <a:spcPts val="1000"/>
                        </a:spcAft>
                      </a:pPr>
                      <a:r>
                        <a:rPr lang="tr-TR" sz="1400" dirty="0" smtClean="0">
                          <a:latin typeface="+mn-lt"/>
                          <a:ea typeface="Calibri"/>
                          <a:cs typeface="Times New Roman" pitchFamily="18" charset="0"/>
                        </a:rPr>
                        <a:t>Profit (TL)</a:t>
                      </a:r>
                      <a:endParaRPr lang="tr-TR" sz="1400" dirty="0">
                        <a:latin typeface="+mn-lt"/>
                        <a:ea typeface="Calibri"/>
                        <a:cs typeface="Times New Roman" pitchFamily="18" charset="0"/>
                      </a:endParaRP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61.500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67.700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tc>
                  <a:txBody>
                    <a:bodyPr/>
                    <a:lstStyle/>
                    <a:p>
                      <a:pPr algn="r">
                        <a:lnSpc>
                          <a:spcPct val="115000"/>
                        </a:lnSpc>
                        <a:spcAft>
                          <a:spcPts val="1000"/>
                        </a:spcAft>
                      </a:pPr>
                      <a:r>
                        <a:rPr lang="tr-TR" sz="1400" dirty="0">
                          <a:latin typeface="+mn-lt"/>
                          <a:ea typeface="Calibri"/>
                          <a:cs typeface="Times New Roman" pitchFamily="18" charset="0"/>
                        </a:rPr>
                        <a:t>64.000</a:t>
                      </a:r>
                    </a:p>
                  </a:txBody>
                  <a:tcPr marL="68586" marR="68586" marT="0" marB="0">
                    <a:lnL w="66675" cap="flat" cmpd="dbl" algn="ctr">
                      <a:solidFill>
                        <a:srgbClr val="000000"/>
                      </a:solidFill>
                      <a:prstDash val="solid"/>
                      <a:round/>
                      <a:headEnd type="none" w="med" len="med"/>
                      <a:tailEnd type="none" w="med" len="med"/>
                    </a:lnL>
                    <a:lnR w="66675" cap="flat" cmpd="dbl" algn="ctr">
                      <a:solidFill>
                        <a:srgbClr val="000000"/>
                      </a:solidFill>
                      <a:prstDash val="solid"/>
                      <a:round/>
                      <a:headEnd type="none" w="med" len="med"/>
                      <a:tailEnd type="none" w="med" len="med"/>
                    </a:lnR>
                    <a:lnT w="66675" cap="flat" cmpd="dbl" algn="ctr">
                      <a:solidFill>
                        <a:srgbClr val="000000"/>
                      </a:solidFill>
                      <a:prstDash val="solid"/>
                      <a:round/>
                      <a:headEnd type="none" w="med" len="med"/>
                      <a:tailEnd type="none" w="med" len="med"/>
                    </a:lnT>
                    <a:lnB w="66675"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bl>
          </a:graphicData>
        </a:graphic>
      </p:graphicFrame>
      <p:sp>
        <p:nvSpPr>
          <p:cNvPr id="134186" name="4 Metin kutusu"/>
          <p:cNvSpPr txBox="1">
            <a:spLocks noChangeArrowheads="1"/>
          </p:cNvSpPr>
          <p:nvPr/>
        </p:nvSpPr>
        <p:spPr bwMode="auto">
          <a:xfrm>
            <a:off x="1847851" y="1064013"/>
            <a:ext cx="901179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fontAlgn="base">
              <a:spcBef>
                <a:spcPct val="0"/>
              </a:spcBef>
              <a:spcAft>
                <a:spcPct val="0"/>
              </a:spcAft>
            </a:pPr>
            <a:r>
              <a:rPr lang="en-US" altLang="tr-TR" sz="1600" i="1" dirty="0">
                <a:solidFill>
                  <a:srgbClr val="000000"/>
                </a:solidFill>
              </a:rPr>
              <a:t>Comparison of candidate establishment locations in choosing optimum establishment location</a:t>
            </a:r>
            <a:endParaRPr lang="tr-TR" altLang="tr-TR" sz="1600" dirty="0">
              <a:solidFill>
                <a:srgbClr val="000000"/>
              </a:solidFill>
            </a:endParaRPr>
          </a:p>
        </p:txBody>
      </p:sp>
    </p:spTree>
    <p:extLst>
      <p:ext uri="{BB962C8B-B14F-4D97-AF65-F5344CB8AC3E}">
        <p14:creationId xmlns:p14="http://schemas.microsoft.com/office/powerpoint/2010/main" val="944056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ext Box 2"/>
          <p:cNvSpPr txBox="1">
            <a:spLocks noChangeArrowheads="1"/>
          </p:cNvSpPr>
          <p:nvPr/>
        </p:nvSpPr>
        <p:spPr bwMode="auto">
          <a:xfrm>
            <a:off x="924674" y="1389064"/>
            <a:ext cx="10428270" cy="4696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40000"/>
              </a:lnSpc>
              <a:spcBef>
                <a:spcPct val="50000"/>
              </a:spcBef>
              <a:spcAft>
                <a:spcPct val="0"/>
              </a:spcAft>
            </a:pPr>
            <a:r>
              <a:rPr lang="en-US" altLang="tr-TR" sz="2200" dirty="0">
                <a:solidFill>
                  <a:srgbClr val="000000"/>
                </a:solidFill>
                <a:latin typeface="Arial" panose="020B0604020202020204" pitchFamily="34" charset="0"/>
              </a:rPr>
              <a:t>The cost of sales, which is one of the factors affecting the location of the establishment in the enterprises, is much more important than the production cost.</a:t>
            </a:r>
            <a:r>
              <a:rPr lang="tr-TR" altLang="tr-TR" sz="2200" dirty="0" smtClean="0">
                <a:solidFill>
                  <a:srgbClr val="000000"/>
                </a:solidFill>
                <a:latin typeface="Arial" panose="020B0604020202020204" pitchFamily="34" charset="0"/>
              </a:rPr>
              <a:t> </a:t>
            </a:r>
            <a:r>
              <a:rPr lang="en-US" altLang="tr-TR" sz="2200" dirty="0">
                <a:solidFill>
                  <a:srgbClr val="000000"/>
                </a:solidFill>
                <a:latin typeface="Arial" panose="020B0604020202020204" pitchFamily="34" charset="0"/>
              </a:rPr>
              <a:t>This is because sales costs may not always be minimum in the region or region where production costs are minimized</a:t>
            </a:r>
            <a:r>
              <a:rPr lang="en-US" altLang="tr-TR" sz="2200" dirty="0" smtClean="0">
                <a:solidFill>
                  <a:srgbClr val="000000"/>
                </a:solidFill>
                <a:latin typeface="Arial" panose="020B0604020202020204" pitchFamily="34" charset="0"/>
              </a:rPr>
              <a:t>.</a:t>
            </a:r>
            <a:endParaRPr lang="tr-TR" altLang="tr-TR" sz="2200" dirty="0" smtClean="0">
              <a:solidFill>
                <a:srgbClr val="000000"/>
              </a:solidFill>
              <a:latin typeface="Arial" panose="020B0604020202020204" pitchFamily="34" charset="0"/>
            </a:endParaRPr>
          </a:p>
          <a:p>
            <a:pPr eaLnBrk="0" fontAlgn="base" hangingPunct="0">
              <a:lnSpc>
                <a:spcPct val="140000"/>
              </a:lnSpc>
              <a:spcBef>
                <a:spcPct val="50000"/>
              </a:spcBef>
              <a:spcAft>
                <a:spcPct val="0"/>
              </a:spcAft>
            </a:pPr>
            <a:r>
              <a:rPr lang="en-US" altLang="tr-TR" sz="2200" dirty="0">
                <a:solidFill>
                  <a:srgbClr val="000000"/>
                </a:solidFill>
                <a:latin typeface="Arial" panose="020B0604020202020204" pitchFamily="34" charset="0"/>
              </a:rPr>
              <a:t>For this reason, it is necessary to evaluate separately where the cost of sales is minimized after minimization of production cost in project works for the enterprise establishment</a:t>
            </a:r>
            <a:r>
              <a:rPr lang="en-US" altLang="tr-TR" sz="2200" dirty="0" smtClean="0">
                <a:solidFill>
                  <a:srgbClr val="000000"/>
                </a:solidFill>
                <a:latin typeface="Arial" panose="020B0604020202020204" pitchFamily="34" charset="0"/>
              </a:rPr>
              <a:t>.</a:t>
            </a:r>
            <a:endParaRPr lang="tr-TR" altLang="tr-TR" sz="2200" dirty="0" smtClean="0">
              <a:solidFill>
                <a:srgbClr val="000000"/>
              </a:solidFill>
              <a:latin typeface="Arial" panose="020B0604020202020204" pitchFamily="34" charset="0"/>
            </a:endParaRPr>
          </a:p>
          <a:p>
            <a:pPr eaLnBrk="0" fontAlgn="base" hangingPunct="0">
              <a:lnSpc>
                <a:spcPct val="140000"/>
              </a:lnSpc>
              <a:spcBef>
                <a:spcPct val="50000"/>
              </a:spcBef>
              <a:spcAft>
                <a:spcPct val="0"/>
              </a:spcAft>
            </a:pPr>
            <a:r>
              <a:rPr lang="en-US" altLang="tr-TR" sz="2200" dirty="0">
                <a:solidFill>
                  <a:srgbClr val="000000"/>
                </a:solidFill>
                <a:latin typeface="Arial" panose="020B0604020202020204" pitchFamily="34" charset="0"/>
              </a:rPr>
              <a:t>In other words, where production costs are minimized, sales costs </a:t>
            </a:r>
            <a:r>
              <a:rPr lang="en-US" altLang="tr-TR" sz="2200" dirty="0" smtClean="0">
                <a:solidFill>
                  <a:srgbClr val="000000"/>
                </a:solidFill>
                <a:latin typeface="Arial" panose="020B0604020202020204" pitchFamily="34" charset="0"/>
              </a:rPr>
              <a:t>should</a:t>
            </a:r>
            <a:r>
              <a:rPr lang="tr-TR" altLang="tr-TR" sz="2200" dirty="0" err="1" smtClean="0">
                <a:solidFill>
                  <a:srgbClr val="000000"/>
                </a:solidFill>
                <a:latin typeface="Arial" panose="020B0604020202020204" pitchFamily="34" charset="0"/>
              </a:rPr>
              <a:t>nt</a:t>
            </a:r>
            <a:r>
              <a:rPr lang="tr-TR" altLang="tr-TR" sz="2200" dirty="0" smtClean="0">
                <a:solidFill>
                  <a:srgbClr val="000000"/>
                </a:solidFill>
                <a:latin typeface="Arial" panose="020B0604020202020204" pitchFamily="34" charset="0"/>
              </a:rPr>
              <a:t> </a:t>
            </a:r>
            <a:r>
              <a:rPr lang="en-US" altLang="tr-TR" sz="2200" dirty="0" smtClean="0">
                <a:solidFill>
                  <a:srgbClr val="000000"/>
                </a:solidFill>
                <a:latin typeface="Arial" panose="020B0604020202020204" pitchFamily="34" charset="0"/>
              </a:rPr>
              <a:t> </a:t>
            </a:r>
            <a:r>
              <a:rPr lang="en-US" altLang="tr-TR" sz="2200" dirty="0">
                <a:solidFill>
                  <a:srgbClr val="000000"/>
                </a:solidFill>
                <a:latin typeface="Arial" panose="020B0604020202020204" pitchFamily="34" charset="0"/>
              </a:rPr>
              <a:t>always be minimized.</a:t>
            </a:r>
            <a:endParaRPr lang="en-GB" altLang="tr-TR" sz="2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528038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Karışımlar">
  <a:themeElements>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Karışımla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arışımlar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Karışımlar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Karışımlar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Karışımlar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Karışımlar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34</TotalTime>
  <Words>785</Words>
  <Application>Microsoft Office PowerPoint</Application>
  <PresentationFormat>Geniş ekran</PresentationFormat>
  <Paragraphs>80</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11</vt:i4>
      </vt:variant>
    </vt:vector>
  </HeadingPairs>
  <TitlesOfParts>
    <vt:vector size="19" baseType="lpstr">
      <vt:lpstr>Arial</vt:lpstr>
      <vt:lpstr>Calibri</vt:lpstr>
      <vt:lpstr>Cambria</vt:lpstr>
      <vt:lpstr>Symbol</vt:lpstr>
      <vt:lpstr>Tahoma</vt:lpstr>
      <vt:lpstr>Times New Roman</vt:lpstr>
      <vt:lpstr>Wingdings</vt:lpstr>
      <vt:lpstr>Karışımlar</vt:lpstr>
      <vt:lpstr>What are the technical, economic and financial preliminary information? </vt:lpstr>
      <vt:lpstr>PowerPoint Sunusu</vt:lpstr>
      <vt:lpstr>Financial preliminary study;   Determination of investment cost and revolving fund needs of the enterprise to be established,   Internal and outsourcing funds,   Production cost and   Reveals whether the business will work profitably.</vt:lpstr>
      <vt:lpstr>PowerPoint Sunusu</vt:lpstr>
      <vt:lpstr>PowerPoint Sunusu</vt:lpstr>
      <vt:lpstr>PowerPoint Sunusu</vt:lpstr>
      <vt:lpstr>Choosing the optimum location</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technical, economic and financial preliminary information? </dc:title>
  <dc:creator>Arzu Gökdai</dc:creator>
  <cp:lastModifiedBy>Arzu Gökdai</cp:lastModifiedBy>
  <cp:revision>12</cp:revision>
  <dcterms:created xsi:type="dcterms:W3CDTF">2019-11-30T14:53:25Z</dcterms:created>
  <dcterms:modified xsi:type="dcterms:W3CDTF">2019-12-09T12:05:44Z</dcterms:modified>
</cp:coreProperties>
</file>