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3" r:id="rId5"/>
    <p:sldId id="258" r:id="rId6"/>
    <p:sldId id="260" r:id="rId7"/>
    <p:sldId id="259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6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 dirty="0" smtClean="0"/>
              <a:t>. Hafta: </a:t>
            </a:r>
            <a:r>
              <a:rPr lang="tr-TR" smtClean="0"/>
              <a:t>sosyal demokrasi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Hafta: İslamcılık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8811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Ortadoğu’da İslamcı ideolojinin yükselişi ve Batı’ya yansıması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azınlıklar sorunuyla beraber İslamcılığın </a:t>
            </a:r>
            <a:r>
              <a:rPr lang="tr-TR" sz="2600" dirty="0" err="1" smtClean="0"/>
              <a:t>sorunsallaşması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İslamcılık siyasal bir yönetim alternatifi oluşturur mu?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Türkiye’de Milli Görüş hareketi ve AKP’nin yükselişi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920084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İslamcı ideoloji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Mevlana </a:t>
            </a:r>
            <a:r>
              <a:rPr lang="tr-TR" sz="2600" dirty="0" err="1" smtClean="0"/>
              <a:t>Mevdudi</a:t>
            </a:r>
            <a:r>
              <a:rPr lang="tr-TR" sz="2600" dirty="0" smtClean="0"/>
              <a:t> (1903 - 1979), </a:t>
            </a:r>
            <a:r>
              <a:rPr lang="tr-TR" sz="2600" dirty="0" err="1" smtClean="0"/>
              <a:t>Seyyid</a:t>
            </a:r>
            <a:r>
              <a:rPr lang="tr-TR" sz="2600" dirty="0" smtClean="0"/>
              <a:t> </a:t>
            </a:r>
            <a:r>
              <a:rPr lang="tr-TR" sz="2600" dirty="0" err="1" smtClean="0"/>
              <a:t>Kutub</a:t>
            </a:r>
            <a:r>
              <a:rPr lang="tr-TR" sz="2600" dirty="0" smtClean="0"/>
              <a:t> (1906-1966) ve Ayetullah Humeyni (1902-1989)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Sünni – Şii ayrımı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İdealize edilmiş bir İslam devleti geçmişine geri dönme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Cahiliye devri tanımı – Sünni / Şii ayrışması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3619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İslamcı ideoloji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Clr>
                <a:srgbClr val="E48312"/>
              </a:buClr>
            </a:pP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Farklı tarihsel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referanslar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Modernizmden</a:t>
            </a: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kopmadan ona mesafe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alma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İktidar İslam’ın diriltilmesi için ele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geçirilmelidir</a:t>
            </a:r>
          </a:p>
          <a:p>
            <a:pPr lvl="1">
              <a:buClr>
                <a:srgbClr val="E48312"/>
              </a:buClr>
            </a:pPr>
            <a:endParaRPr lang="tr-TR" sz="26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Bunun </a:t>
            </a: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için din adamlarının öncülüğünde mücadele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edilmelidir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Laik rejimlere muhalefet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İslamcı iktidarlara yönelik muhalefet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Reformist/devrimci, silahlı/silahsız, ılımlı/radikal</a:t>
            </a: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405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dinamikler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Büyük ölçüde kapitalizmle uyumlu bir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Ali </a:t>
            </a:r>
            <a:r>
              <a:rPr lang="tr-TR" sz="2600" dirty="0" err="1" smtClean="0"/>
              <a:t>Şeriati</a:t>
            </a:r>
            <a:r>
              <a:rPr lang="tr-TR" sz="2600" dirty="0" smtClean="0"/>
              <a:t> (1933-1977): </a:t>
            </a:r>
            <a:r>
              <a:rPr lang="tr-TR" sz="2600" dirty="0" err="1" smtClean="0"/>
              <a:t>Müstekbir</a:t>
            </a:r>
            <a:r>
              <a:rPr lang="tr-TR" sz="2600" dirty="0" smtClean="0"/>
              <a:t>/</a:t>
            </a:r>
            <a:r>
              <a:rPr lang="tr-TR" sz="2600" dirty="0" err="1" smtClean="0"/>
              <a:t>mustazaf</a:t>
            </a:r>
            <a:r>
              <a:rPr lang="tr-TR" sz="2600" dirty="0" smtClean="0"/>
              <a:t> kavramlarını sol bir çerçevede yorumladı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ve güç ilişkilerinin değişmesi yerine İslamcı burjuvazinin güçlenmesi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 üzerinde kurulan hegemonya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76493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dinamikler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tr-TR" sz="2600" dirty="0" smtClean="0"/>
              <a:t>Dindar burjuvazinin işçi sınıfıyla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ittifakı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İran’da ve Türkiye’de dindar burjuvazi alt sınıfların desteğini kazanırken, Mısır ve Cezayir’de bu desteği kaybederek başarısızlığa uğradı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sınıfının enformel / mavi yakalı kesimi ile eğitimli / beyaz yakalı kesiminin desteğini alabilme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Nüfus artışı ve kente göç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İşsizliğin artması, sosyal hakların zayıflaması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Solun halkla ilişkisinin zayıflaması, sol söylemin İslamcılar tarafından entegre edilmesi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50061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Laik ideolojilerin krizi ve İslamcılığın yükselişi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Bağımsızlık mücadelelerine önderlik eden laik seçkinler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Ekonomik kalkınma ve adil bölüşüm vaadi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Emperyalizme ve İsrail’e karşı mücadele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Cemal Abdülnasır (1918-1970)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Hedeflerdeki başarısızlık laik rejimlerin rıza üretememesine neden oldu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Dünya düzenindeki dönüşüm: Sovyetlerin yıkılışı ve reel sosyalist alternatifin ortadan kalkması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08182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İslamcılık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smtClean="0"/>
              <a:t>1970’te Necmettin Erbakan liderliğinde Milli Nizam Partisi kuruldu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Milli Görüş: merkez sağın çeperinde kalmış, küçük ve orta ölçekli, tekelci olamayan Anadolu kapitalistlerinin hareketi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Milli Selamet Partisi’nin koalisyon ortaklıkları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1983’te Refah Partisi – Adil Düzen: yoksul kitlelerin desteği sağlandı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1990’larda Anadolu Kaplanları ve MÜSİAD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28 Şubat sonrasında Milli Görüş içinde gelenekçiler-yenilikçiler ayrılığı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AKP’nin yükselişi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380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ilke ve tespitler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 yoksulluk, eşitsizlik, işsizlik gibi öncelik tanınması gereken sorunlar yaratmaktadır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Kapitalist üretim tarzını alaşağı etmeden, siyasi ve ekonomik reformlarla bu sorunlar çözülebilir</a:t>
            </a:r>
          </a:p>
          <a:p>
            <a:pPr lvl="2"/>
            <a:r>
              <a:rPr lang="tr-TR" sz="2200" dirty="0"/>
              <a:t>Reform: içeriği dönemsel olarak değişebilecek siyasi/iktisadi düzenlemeler</a:t>
            </a:r>
          </a:p>
          <a:p>
            <a:pPr lvl="2"/>
            <a:r>
              <a:rPr lang="tr-TR" sz="2200" dirty="0" err="1"/>
              <a:t>Aşamacılık</a:t>
            </a:r>
            <a:r>
              <a:rPr lang="tr-TR" sz="2200" dirty="0"/>
              <a:t>: Sorunların bir dizi reformun </a:t>
            </a:r>
            <a:r>
              <a:rPr lang="tr-TR" sz="2200" dirty="0" err="1"/>
              <a:t>birikimsel</a:t>
            </a:r>
            <a:r>
              <a:rPr lang="tr-TR" sz="2200" dirty="0"/>
              <a:t> etkisiyle aşamalı olarak iyileştirilmesi.</a:t>
            </a:r>
          </a:p>
          <a:p>
            <a:pPr lvl="2"/>
            <a:endParaRPr lang="tr-TR" sz="2200" dirty="0"/>
          </a:p>
          <a:p>
            <a:pPr lvl="1"/>
            <a:r>
              <a:rPr lang="tr-TR" sz="2600" dirty="0" smtClean="0"/>
              <a:t>Bu reformları kimler yapacak ve nihai hedefleri ne olacak?</a:t>
            </a:r>
          </a:p>
          <a:p>
            <a:pPr marL="384048" lvl="2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196365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Özne ve hedef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Burjuva demokrasisi, parlamenter yapı ve kitle örgütleri – kapitalizm bu kurumlar tarafından düzenlenip dönüştürülebilir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Reformları yapacak özneler, sosyal demokrat partilerdir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20. yüzyılın başı: hedef sosyalizmin yerleşmesi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Kapitalizmin aşma perspektifinden uzaklaşılması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79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Düşünsel evrim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Devrim ve ani dönüşüm fikri karşısında reform ve aşamalı ilerleme savunusu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Proletarya diktatörlüğü yerine burjuva demokrasisinin sunduğu imkânlara vurgu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Kapitalizm eleştirisinde </a:t>
            </a:r>
            <a:r>
              <a:rPr lang="tr-TR" sz="2600" dirty="0" err="1" smtClean="0"/>
              <a:t>Marksizmle</a:t>
            </a:r>
            <a:r>
              <a:rPr lang="tr-TR" sz="2600" dirty="0" smtClean="0"/>
              <a:t> bütünleşme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61303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İngiltere: </a:t>
            </a:r>
            <a:r>
              <a:rPr lang="tr-TR" dirty="0" err="1" smtClean="0"/>
              <a:t>Fabian</a:t>
            </a:r>
            <a:r>
              <a:rPr lang="tr-TR" dirty="0" smtClean="0"/>
              <a:t> Topluluğu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«Toplumsal sorun» tanımlaması: İngiltere’nin büyük kentlerinde görülen açlık, salgın, suç gibi sorunlar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Bilim çerçevesinde anlaşılıp çözülebilecek patolojik durumlar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Devrimci bir hamle yerine köklü reformlarla sosyalist toplumu inşa etme: kamu yönetimi reformları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Sınıfsal çözümlemeden uzak ve işçi sınıfını dönüştürücü bir özne olarak görmeyen bir perspektif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2017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Almanya: Sosyal Demokrat Parti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tr-TR" sz="2600" dirty="0" smtClean="0"/>
              <a:t>Sosyalist devrimci kanatla reformist kanadın birlikteliği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I. Dünya Savaşı’ndan sonra partinin ulaştığı kitlesel destek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Reformist kanadın pragmatik stratejilerinin sosyalist devrimcilerin radikal stratejilerini baskılaması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Eduard</a:t>
            </a:r>
            <a:r>
              <a:rPr lang="tr-TR" sz="2600" dirty="0" smtClean="0"/>
              <a:t> </a:t>
            </a:r>
            <a:r>
              <a:rPr lang="tr-TR" sz="2600" dirty="0" err="1" smtClean="0"/>
              <a:t>Bernstein</a:t>
            </a:r>
            <a:r>
              <a:rPr lang="tr-TR" sz="2600" dirty="0" smtClean="0"/>
              <a:t>: Kapitalizm yapısal çelişkileri nedeniyle çöküşe doğru gitmek yerine daha eşitlikçi bir toplum için zemin hazırlayan bir evrim çizgisinde ilerlemektedir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 sınıfsal bir mücadeleyle değil, burjuva demokrasisi içinde çoğunluk elde edilerek reformcu bir yöntemle inşa edilebilir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6142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Savaş ve devrim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Emperyalist savaşta sosyalistler kendi ülkelerinin safında mı yer almalıdır yoksa savaş karşıtı bir tavır mı almalıdır?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SPD’nin</a:t>
            </a:r>
            <a:r>
              <a:rPr lang="tr-TR" sz="2600" dirty="0" smtClean="0"/>
              <a:t> ayrışması – reformistlerin ve devrimcilerin partiden ayrılması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Bolşevik Devrimi – sosyal demokratlar liberallerle beraber Ekim Devrimi’ne cephe aldılar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Burjuva demokrasisi tek partiye dayalı otoriter rejimlerden korunmalıdır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demokrasi ve sosyalizmin yol arkadaşı olmaktan çıkıp muarız haline gelmesi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29993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 ve Keynes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tr-TR" sz="2600" dirty="0" smtClean="0"/>
              <a:t>1929 Büyük Bunalım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demokratlara göre piyasanın denetimsiz bırakılmasının sonucu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Keynes: Devletin piyasaya müdahale ederek istihdamı ve tüketimi arttırıcı önlemler alması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Reformun hedefi eşitlikçi bir toplum değil, krizden korunmak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Sosyalizm, kamulaştırma ve toplumsallaştırma vurgularının geri çekilip liberal hak ve özgürlüklere vurgu yapılması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Karma ekonomi savunusu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Sömürüsüz ve sınıfsız sosyalist toplum idealinin karşısında müreffeh bir kapitalist toplum ideali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89129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Neoliberalizm</a:t>
            </a:r>
            <a:r>
              <a:rPr lang="tr-TR" dirty="0" smtClean="0"/>
              <a:t> ve sosyal demokrasinin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1970’lerin kriz ortamı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Keynesçi modelin sona ermesi, sermayeye denetimsiz hareket alanı açmaya yönelik yapısal uyum reformları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Burjuvaziyle sosyal demokratlar arasındaki işbirliğinin çözülmesi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demokrasinin burjuvazinin vizyonuna entegre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İngiltere’de «üçüncü yol» </a:t>
            </a:r>
            <a:r>
              <a:rPr lang="tr-TR" sz="2600" smtClean="0"/>
              <a:t>projesi – pozitif refah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73102988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</TotalTime>
  <Words>731</Words>
  <Application>Microsoft Office PowerPoint</Application>
  <PresentationFormat>Özel</PresentationFormat>
  <Paragraphs>154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Geçmişe bakış</vt:lpstr>
      <vt:lpstr>Siyaset Bilimi </vt:lpstr>
      <vt:lpstr>Temel ilke ve tespitler</vt:lpstr>
      <vt:lpstr>Özne ve hedef</vt:lpstr>
      <vt:lpstr>Düşünsel evrim</vt:lpstr>
      <vt:lpstr>İngiltere: Fabian Topluluğu</vt:lpstr>
      <vt:lpstr>Almanya: Sosyal Demokrat Parti</vt:lpstr>
      <vt:lpstr>Savaş ve devrim</vt:lpstr>
      <vt:lpstr>Kriz ve Keynes</vt:lpstr>
      <vt:lpstr>Neoliberalizm ve sosyal demokrasinin krizi</vt:lpstr>
      <vt:lpstr>Siyaset Bilimi </vt:lpstr>
      <vt:lpstr>Tarihsel süreç</vt:lpstr>
      <vt:lpstr>İslamcı ideoloji</vt:lpstr>
      <vt:lpstr>İslamcı ideoloji</vt:lpstr>
      <vt:lpstr>Sınıfsal dinamikler</vt:lpstr>
      <vt:lpstr>Sınıfsal dinamikler</vt:lpstr>
      <vt:lpstr>Laik ideolojilerin krizi ve İslamcılığın yükselişi</vt:lpstr>
      <vt:lpstr>Türkiye’de İslamcılık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19</cp:revision>
  <dcterms:created xsi:type="dcterms:W3CDTF">2018-06-19T11:27:11Z</dcterms:created>
  <dcterms:modified xsi:type="dcterms:W3CDTF">2021-05-03T09:05:00Z</dcterms:modified>
</cp:coreProperties>
</file>