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7A898E-DF28-42FA-BD41-F62A5C84533A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A4926-2EF2-463F-8AFA-9311E00AB67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7007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80714-48AC-45D0-8E43-CEE7F48BE05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9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3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2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37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5489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04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66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76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95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64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90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98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0F75-C032-4E51-B463-9728B3699D83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9225-64DD-4AF4-B0E1-9795EF23D1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709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İçin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860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4515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latin typeface="Calibri" pitchFamily="34" charset="0"/>
                <a:cs typeface="Calibri" pitchFamily="34" charset="0"/>
              </a:rPr>
              <a:t>İnce Bağırsak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052736"/>
            <a:ext cx="7772400" cy="5043264"/>
          </a:xfrm>
        </p:spPr>
        <p:txBody>
          <a:bodyPr/>
          <a:lstStyle/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İnce bağırsak </a:t>
            </a:r>
            <a:r>
              <a:rPr lang="tr-TR" sz="2400" i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duodenum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ile</a:t>
            </a:r>
            <a:r>
              <a:rPr lang="tr-TR" sz="2400" i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ileum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ve bunları birbirine bağlayan</a:t>
            </a:r>
            <a:r>
              <a:rPr lang="tr-TR" sz="240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jejunum</a:t>
            </a:r>
            <a:r>
              <a:rPr lang="tr-TR" sz="2400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olarak iki parçaya ayrılmıştır.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Mideye bitişik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duodenum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oldukça asidik olması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floranın eksikliği ile mideye benzerdir.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Duodenum’dan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Jejunum’a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kadar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pH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daha bazik hale gelir ve bakteri sayısı artar.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İleumun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aşağısında bağırsak lümeninde sindirim materyali ile karışmış halde bakteri bulunur.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09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1"/>
            <a:ext cx="7772400" cy="4571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latin typeface="Calibri" pitchFamily="34" charset="0"/>
                <a:cs typeface="Calibri" pitchFamily="34" charset="0"/>
              </a:rPr>
              <a:t>Kalın Bağırsak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İleum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kalın bağırsakların bağlantı noktası olan </a:t>
            </a:r>
            <a:r>
              <a:rPr lang="tr-TR" sz="2400" i="1" dirty="0" err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Çekum’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boşalır.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Kalın bağırsakların geri kalan kısmını kolon oluşturur.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Kolon, </a:t>
            </a:r>
            <a:r>
              <a:rPr lang="tr-TR" sz="2400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özelleşmiş </a:t>
            </a:r>
            <a:r>
              <a:rPr lang="tr-TR" sz="2400" i="1" dirty="0" err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fermentasyon</a:t>
            </a:r>
            <a:r>
              <a:rPr lang="tr-TR" sz="2400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tankı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gibi davranır ve çok sayıda bakteriyi barındırır.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Bağırsak lümeni içinde muhtemelen gıda sindirimi sonucu oluşan besin kaynaklarını kullanan pek çok bakteri yaşar.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Az sayıda 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E.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coli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gibi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fakültatif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aeroblar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mevcuttur.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fakültatif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aerob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organizmalar kalan oksijenin tamamını kullanarak ortamı tam olarak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anoksik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yapar.</a:t>
            </a:r>
          </a:p>
        </p:txBody>
      </p:sp>
    </p:spTree>
    <p:extLst>
      <p:ext uri="{BB962C8B-B14F-4D97-AF65-F5344CB8AC3E}">
        <p14:creationId xmlns:p14="http://schemas.microsoft.com/office/powerpoint/2010/main" val="368573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37951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Bağırsak Florasının Fonksiyonları ve Ürünleri</a:t>
            </a:r>
            <a:endParaRPr lang="tr-TR" sz="3200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Bağırsak florası: vitamin sentezi, gaz üretimi, koku üretimi, organik asit üretimi,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glikozidaz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reaksiyonları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steroid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metabolizması gibi temel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metabolik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reaksiyonları yürütürler.</a:t>
            </a:r>
          </a:p>
          <a:p>
            <a:pPr>
              <a:buClr>
                <a:srgbClr val="C0000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</a:t>
            </a:r>
            <a:r>
              <a:rPr lang="tr-TR" sz="2400" baseline="-25000" dirty="0">
                <a:latin typeface="Calibri" pitchFamily="34" charset="0"/>
                <a:cs typeface="Calibri" pitchFamily="34" charset="0"/>
              </a:rPr>
              <a:t>12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K vitaminleri bu ürünler arasındadır.</a:t>
            </a:r>
          </a:p>
          <a:p>
            <a:pPr>
              <a:buClr>
                <a:srgbClr val="C0000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İnsanlar bu vitaminleri üretemezler ancak,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endojen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flora tarafından üretilip bağırsak tarafından emilirler.</a:t>
            </a:r>
          </a:p>
          <a:p>
            <a:pPr>
              <a:buClr>
                <a:srgbClr val="C0000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Gaz,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fermentatif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metanojenik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mikroorganizmaların aktiviteleri sonucu oluşur.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43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548680"/>
            <a:ext cx="7772400" cy="554732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Gıdaların sindirim sisteminden geçişleri sırasında su emilir.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Sindirilen materyal gittikçe yoğunlaşarak dışkıya dönüştürülür.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Bakteriler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fekal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maddenin ağırlığının üçte birini oluştururlar.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Kalın bağırsak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lumeninde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yaşayan organizmalar materyal akışıyla aşağı doğru devamlı yer değiştirir ve kaybolan mikroorganizmalar devamlı olarak yeni gelişim ile yenilenir.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Materyalin sindirim sisteminin tamamını geçiş süresi insanlarda 24 saattir.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Lümendeki bakterilerin gelişme hızı ise her gün 1-2 kez ikiye katlanma şeklinde gerçekleşir.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4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92696"/>
            <a:ext cx="7772400" cy="5403304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Oral olarak antibiyotik verilirse, patojenlerin yanı sıra normal floranın gelişimi de engellenerek bağırsak sistemindeki antibiyotiğe duyarlı bakterilerin kaybına yol açar.</a:t>
            </a:r>
          </a:p>
          <a:p>
            <a:pPr>
              <a:buClr>
                <a:srgbClr val="C0000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Normal floranın yokluğunda antibiyotiğe dirençli </a:t>
            </a:r>
            <a:r>
              <a:rPr lang="tr-TR" sz="2400" i="1" dirty="0" err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Oportunist</a:t>
            </a:r>
            <a:r>
              <a:rPr lang="tr-TR" sz="2400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mikroorganizmalar bazen yerleşir.</a:t>
            </a:r>
          </a:p>
          <a:p>
            <a:pPr>
              <a:buClr>
                <a:srgbClr val="C00000"/>
              </a:buClr>
              <a:buNone/>
            </a:pPr>
            <a:endParaRPr lang="tr-TR" sz="18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Oportunist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patojenlerin yerleşmesi sindirim fonksiyonunda zararlı değişikliklere ve hatta hastalığa yol açar.</a:t>
            </a:r>
          </a:p>
          <a:p>
            <a:pPr>
              <a:buClr>
                <a:srgbClr val="C00000"/>
              </a:buCl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03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66754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Mikroorganizmaların İnsanlarla Zararlı Etkileşimleri</a:t>
            </a:r>
            <a:endParaRPr lang="tr-TR" sz="32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412776"/>
            <a:ext cx="7772400" cy="4683224"/>
          </a:xfrm>
        </p:spPr>
        <p:txBody>
          <a:bodyPr/>
          <a:lstStyle/>
          <a:p>
            <a:pPr>
              <a:buClr>
                <a:srgbClr val="C00000"/>
              </a:buClr>
              <a:buNone/>
            </a:pPr>
            <a:r>
              <a:rPr lang="tr-TR" sz="2400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Patojenin Konakçıya Girişi: </a:t>
            </a:r>
            <a:endParaRPr lang="tr-TR" sz="2400" u="sng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Herhangi bir patojen zarar vermeden önce genellikle konakçı dokulara geçişi sağlamak ve çoğalmak zorundadır.</a:t>
            </a:r>
          </a:p>
          <a:p>
            <a:pPr>
              <a:buClr>
                <a:srgbClr val="C00000"/>
              </a:buClr>
              <a:buNone/>
            </a:pPr>
            <a:endParaRPr lang="tr-TR" sz="18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Çoğu durumda bunu gerçekleştirmek için organizmaların deri,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mukoz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membranlar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 da bağırsak epitelyumu gibi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bariyer oluşturan yüzeylere nüfuz etmeleri gerekir.</a:t>
            </a:r>
          </a:p>
          <a:p>
            <a:pPr>
              <a:buClr>
                <a:srgbClr val="C00000"/>
              </a:buClr>
              <a:buNone/>
            </a:pPr>
            <a:r>
              <a:rPr lang="tr-TR" sz="2400" b="1" u="sng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Spesifik Bağlanma</a:t>
            </a: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Çoğu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enfeksiyonlar deri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mukoz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membranlarda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bulunan çatlaklarda başlar.</a:t>
            </a:r>
          </a:p>
        </p:txBody>
      </p:sp>
    </p:spTree>
    <p:extLst>
      <p:ext uri="{BB962C8B-B14F-4D97-AF65-F5344CB8AC3E}">
        <p14:creationId xmlns:p14="http://schemas.microsoft.com/office/powerpoint/2010/main" val="5206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92696"/>
            <a:ext cx="7772400" cy="5403304"/>
          </a:xfrm>
        </p:spPr>
        <p:txBody>
          <a:bodyPr>
            <a:normAutofit lnSpcReduction="10000"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Enfeksiyon başlatan bakteriler ya da virüsler çoğu kez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epitel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hücrelere spesifik olarak patojen ve konakçı hücre yüzeylerindeki </a:t>
            </a:r>
            <a:r>
              <a:rPr lang="tr-TR" sz="2400" b="1" dirty="0" err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makromoleküllerin</a:t>
            </a:r>
            <a:r>
              <a:rPr lang="tr-TR" sz="24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etkileşimi aracılığı ile tutunur.</a:t>
            </a:r>
          </a:p>
          <a:p>
            <a:pPr>
              <a:buClr>
                <a:srgbClr val="7030A0"/>
              </a:buClr>
              <a:buNone/>
            </a:pPr>
            <a:endParaRPr lang="tr-TR" sz="1800" b="1" dirty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Enfeksiyon yapan bir mikroorganizma her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epitel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hücreye eşit olarak bağlanmaz ancak vücudun belirli bölgesindeki hücrelere seçici olarak bağlanır.</a:t>
            </a: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Örneğin bel soğukluğu etkeni olan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Neisseria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gonorrhoeae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ürogenital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epitellere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err="1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Opa</a:t>
            </a:r>
            <a:r>
              <a:rPr lang="tr-TR" sz="24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opak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yapı oluşturan proteinler) adı verilen yüzey proteinleri aracılığı ile diğer dokulara tutunduklarından daha sıkı tutunurlar.</a:t>
            </a:r>
          </a:p>
          <a:p>
            <a:pPr>
              <a:buClr>
                <a:srgbClr val="7030A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Konakçı hücreler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Opa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proteinlerine sadece </a:t>
            </a:r>
            <a:r>
              <a:rPr lang="tr-TR" sz="2400" b="1" dirty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CD66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 verilen bir protein ile bağlanır.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74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9148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Virülens</a:t>
            </a:r>
            <a:endParaRPr lang="tr-TR" sz="3200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908720"/>
            <a:ext cx="7772400" cy="5187280"/>
          </a:xfrm>
        </p:spPr>
        <p:txBody>
          <a:bodyPr/>
          <a:lstStyle/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b="1" dirty="0" err="1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Virülens</a:t>
            </a:r>
            <a:r>
              <a:rPr lang="tr-TR" sz="24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Bir parazitin hastalığa neden  olma yeteneğidir.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Bir patojenin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virülensi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test edilen hayvan grubunun %50’sini öldüren etmenin dozu olan </a:t>
            </a:r>
            <a:r>
              <a:rPr lang="tr-TR" sz="2400" b="1" dirty="0">
                <a:solidFill>
                  <a:srgbClr val="FF9900"/>
                </a:solidFill>
                <a:latin typeface="Calibri" pitchFamily="34" charset="0"/>
                <a:cs typeface="Calibri" pitchFamily="34" charset="0"/>
              </a:rPr>
              <a:t>LD</a:t>
            </a:r>
            <a:r>
              <a:rPr lang="tr-TR" sz="2400" b="1" baseline="-25000" dirty="0">
                <a:solidFill>
                  <a:srgbClr val="FF9900"/>
                </a:solidFill>
                <a:latin typeface="Calibri" pitchFamily="34" charset="0"/>
                <a:cs typeface="Calibri" pitchFamily="34" charset="0"/>
              </a:rPr>
              <a:t>50</a:t>
            </a:r>
            <a:r>
              <a:rPr lang="tr-TR" sz="2400" b="1" dirty="0">
                <a:solidFill>
                  <a:srgbClr val="FF9900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tr-TR" sz="2400" b="1" dirty="0" err="1">
                <a:solidFill>
                  <a:srgbClr val="FF9900"/>
                </a:solidFill>
                <a:latin typeface="Calibri" pitchFamily="34" charset="0"/>
                <a:cs typeface="Calibri" pitchFamily="34" charset="0"/>
              </a:rPr>
              <a:t>letal</a:t>
            </a:r>
            <a:r>
              <a:rPr lang="tr-TR" sz="2400" b="1" dirty="0">
                <a:solidFill>
                  <a:srgbClr val="FF9900"/>
                </a:solidFill>
                <a:latin typeface="Calibri" pitchFamily="34" charset="0"/>
                <a:cs typeface="Calibri" pitchFamily="34" charset="0"/>
              </a:rPr>
              <a:t> doz 50)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’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deneysel çalışmalarından tahmin edilebilir.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Yüksek ölçüde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virülant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patojenler popülasyonun %50’si ile %100’ünü öldürmek için gereken hücre sayısı karşılaştırıldığında genellikle çok az farklılık gösterir.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Ölümcül bir enfeksiyonu gerçekleştirmek için yalnızca birkaç 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Streptococcus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pneumoniae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hücresi gerekir ve belirli 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suşun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virülansı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yerleştiğinde fare popülasyonunun bütün üyelerini öldürür.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02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37951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Salmonella</a:t>
            </a:r>
            <a:endParaRPr lang="tr-TR" sz="3200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2895600" y="1124745"/>
            <a:ext cx="7772400" cy="457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65000"/>
              <a:buFont typeface="Wingdings" pitchFamily="2" charset="2"/>
              <a:buNone/>
            </a:pPr>
            <a:r>
              <a:rPr lang="en-US" b="1" i="1" dirty="0">
                <a:solidFill>
                  <a:srgbClr val="FF0000"/>
                </a:solidFill>
                <a:latin typeface="Comic Sans MS" pitchFamily="66" charset="0"/>
                <a:cs typeface="Arial" charset="0"/>
              </a:rPr>
              <a:t>S</a:t>
            </a:r>
            <a:r>
              <a:rPr lang="en-US" sz="24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2400" b="1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bongori</a:t>
            </a:r>
            <a:r>
              <a:rPr lang="tr-TR" sz="24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S. </a:t>
            </a:r>
            <a:r>
              <a:rPr lang="tr-TR" sz="2400" b="1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enterica</a:t>
            </a:r>
            <a:endParaRPr lang="tr-TR" sz="2400" b="1" i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en-US" sz="2400" b="1" i="1" dirty="0">
                <a:latin typeface="Calibri" pitchFamily="34" charset="0"/>
                <a:cs typeface="Calibri" pitchFamily="34" charset="0"/>
              </a:rPr>
              <a:t>Salmonella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i="1" dirty="0" err="1">
                <a:latin typeface="Calibri" pitchFamily="34" charset="0"/>
                <a:cs typeface="Calibri" pitchFamily="34" charset="0"/>
              </a:rPr>
              <a:t>enterica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tüm evcil hayvanları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enfekte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eder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sz="2400" b="1" dirty="0">
                <a:latin typeface="Calibri" pitchFamily="34" charset="0"/>
                <a:cs typeface="Calibri" pitchFamily="34" charset="0"/>
              </a:rPr>
              <a:t>En yaygın gıda kaynaklı hastalık etmenidir (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Salmonellozis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)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sz="2400" b="1" dirty="0">
                <a:latin typeface="Calibri" pitchFamily="34" charset="0"/>
                <a:cs typeface="Calibri" pitchFamily="34" charset="0"/>
              </a:rPr>
              <a:t>Sınıflandırılması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serolojik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testler ve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faj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tiplendirmesini esas almaktadır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en-US" b="1" dirty="0">
                <a:latin typeface="Calibri" pitchFamily="34" charset="0"/>
                <a:cs typeface="Calibri" pitchFamily="34" charset="0"/>
              </a:rPr>
              <a:t> 2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7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00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’den fazla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serovar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yetesi tanımlanmıştır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en-US" sz="2400" b="1" i="1" dirty="0">
                <a:latin typeface="Calibri" pitchFamily="34" charset="0"/>
                <a:cs typeface="Calibri" pitchFamily="34" charset="0"/>
              </a:rPr>
              <a:t>S. </a:t>
            </a:r>
            <a:r>
              <a:rPr lang="en-US" sz="2400" b="1" i="1" dirty="0" err="1">
                <a:latin typeface="Calibri" pitchFamily="34" charset="0"/>
                <a:cs typeface="Calibri" pitchFamily="34" charset="0"/>
              </a:rPr>
              <a:t>enterica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türü 7 alt türe ayrılmıştır. I. Grup insan ve diğer sıcakkanlı hayvanlarda hastalık etmenidir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 lvl="1"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b="1" dirty="0">
                <a:latin typeface="Calibri" pitchFamily="34" charset="0"/>
                <a:cs typeface="Calibri" pitchFamily="34" charset="0"/>
              </a:rPr>
              <a:t>Örnekler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Typhimurium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Enteritidis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Choleraesuis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, Dublin,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Gallinarum</a:t>
            </a:r>
            <a:r>
              <a:rPr lang="tr-TR" b="1" dirty="0">
                <a:latin typeface="Calibri" pitchFamily="34" charset="0"/>
                <a:cs typeface="Calibri" pitchFamily="34" charset="0"/>
              </a:rPr>
              <a:t> ve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Pullorum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95600" y="908720"/>
            <a:ext cx="3488432" cy="379512"/>
          </a:xfrm>
        </p:spPr>
        <p:txBody>
          <a:bodyPr>
            <a:normAutofit fontScale="90000"/>
          </a:bodyPr>
          <a:lstStyle/>
          <a:p>
            <a:r>
              <a:rPr lang="tr-TR" i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Salmonella</a:t>
            </a:r>
            <a:endParaRPr lang="tr-TR" dirty="0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idx="1"/>
          </p:nvPr>
        </p:nvSpPr>
        <p:spPr bwMode="auto">
          <a:xfrm>
            <a:off x="2697163" y="1981201"/>
            <a:ext cx="7772400" cy="400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sz="2400" b="1" dirty="0">
                <a:latin typeface="Calibri" pitchFamily="34" charset="0"/>
                <a:cs typeface="Calibri" pitchFamily="34" charset="0"/>
              </a:rPr>
              <a:t>G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ram (-)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hareketli çubuk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en-US" sz="2400" b="1" dirty="0" err="1">
                <a:latin typeface="Calibri" pitchFamily="34" charset="0"/>
                <a:cs typeface="Calibri" pitchFamily="34" charset="0"/>
              </a:rPr>
              <a:t>Fa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kültatif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aerob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sz="2400" b="1" dirty="0">
                <a:latin typeface="Calibri" pitchFamily="34" charset="0"/>
                <a:cs typeface="Calibri" pitchFamily="34" charset="0"/>
              </a:rPr>
              <a:t>Gelişme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optimum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u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37</a:t>
            </a:r>
            <a:r>
              <a:rPr lang="en-US" sz="2400" b="1" baseline="30000" dirty="0">
                <a:latin typeface="Calibri" pitchFamily="34" charset="0"/>
                <a:cs typeface="Calibri" pitchFamily="34" charset="0"/>
              </a:rPr>
              <a:t>o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C</a:t>
            </a: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sz="2400" b="1" dirty="0">
                <a:latin typeface="Calibri" pitchFamily="34" charset="0"/>
                <a:cs typeface="Calibri" pitchFamily="34" charset="0"/>
              </a:rPr>
              <a:t>Düşük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pH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, düşük su aktivitesi ya da yüksek yağ içeriğine sahip gıdalarda sıcaklığa dirençlidirler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tr-TR" sz="2400" b="1" dirty="0">
                <a:latin typeface="Calibri" pitchFamily="34" charset="0"/>
                <a:cs typeface="Calibri" pitchFamily="34" charset="0"/>
              </a:rPr>
              <a:t>Gıdaların dondurularak depolanmasında, özellikle donma sıcaklığı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cıvarında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canlılık düşer 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ct val="50000"/>
              </a:spcBef>
              <a:buSzPct val="65000"/>
              <a:buFont typeface="Wingdings" pitchFamily="2" charset="2"/>
              <a:buChar char="§"/>
            </a:pPr>
            <a:r>
              <a:rPr lang="en-US" sz="2400" b="1" dirty="0">
                <a:latin typeface="Calibri" pitchFamily="34" charset="0"/>
                <a:cs typeface="Calibri" pitchFamily="34" charset="0"/>
              </a:rPr>
              <a:t>Optimum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gelişme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pH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değeri 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6.5-7.5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civarındadır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. Ancak</a:t>
            </a:r>
            <a:r>
              <a:rPr lang="en-US" sz="2400" b="1" dirty="0">
                <a:latin typeface="Calibri" pitchFamily="34" charset="0"/>
                <a:cs typeface="Calibri" pitchFamily="34" charset="0"/>
              </a:rPr>
              <a:t> pH  4.5-9.0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arasında gelişebilirler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7" descr="salmon-d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056" y="476672"/>
            <a:ext cx="3744416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377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45152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latin typeface="Calibri" pitchFamily="34" charset="0"/>
                <a:cs typeface="Calibri" pitchFamily="34" charset="0"/>
              </a:rPr>
              <a:t>Mikroorganizmaların İnsanlarla Etkileşimleri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124744"/>
            <a:ext cx="7772400" cy="497125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İnsanların vücudu: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-deri yüzeyi ile ağzı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-sindirim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-salgı</a:t>
            </a: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-üreme sistemlerini kaplayan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mukoz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membranlarda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yaygın bir mikroorganizma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populasyonuna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sahiptir.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		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Mİkroorganizmalar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5" name="4 Düz Ok Bağlayıcısı"/>
          <p:cNvCxnSpPr/>
          <p:nvPr/>
        </p:nvCxnSpPr>
        <p:spPr bwMode="auto">
          <a:xfrm flipH="1">
            <a:off x="4151784" y="4797152"/>
            <a:ext cx="504056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6 Düz Ok Bağlayıcısı"/>
          <p:cNvCxnSpPr/>
          <p:nvPr/>
        </p:nvCxnSpPr>
        <p:spPr bwMode="auto">
          <a:xfrm>
            <a:off x="6888088" y="4797152"/>
            <a:ext cx="576064" cy="3600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7 Metin kutusu"/>
          <p:cNvSpPr txBox="1"/>
          <p:nvPr/>
        </p:nvSpPr>
        <p:spPr>
          <a:xfrm>
            <a:off x="2711625" y="5373216"/>
            <a:ext cx="2055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Yararlı (Hatta zaruri)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6960097" y="5301208"/>
            <a:ext cx="1677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Zararlı (Patojen)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75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16348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i="1" dirty="0" err="1">
                <a:latin typeface="Calibri" pitchFamily="34" charset="0"/>
                <a:cs typeface="Calibri" pitchFamily="34" charset="0"/>
              </a:rPr>
              <a:t>Salmonella</a:t>
            </a:r>
            <a:r>
              <a:rPr lang="tr-TR" dirty="0" err="1" smtClean="0"/>
              <a:t>’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nın</a:t>
            </a:r>
            <a:r>
              <a:rPr lang="tr-TR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err="1">
                <a:latin typeface="Calibri" pitchFamily="34" charset="0"/>
                <a:cs typeface="Calibri" pitchFamily="34" charset="0"/>
              </a:rPr>
              <a:t>Virülensi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052736"/>
            <a:ext cx="7772400" cy="5043264"/>
          </a:xfrm>
        </p:spPr>
        <p:txBody>
          <a:bodyPr>
            <a:normAutofit lnSpcReduction="10000"/>
          </a:bodyPr>
          <a:lstStyle/>
          <a:p>
            <a:r>
              <a:rPr lang="tr-TR" sz="2400" i="1" dirty="0" err="1">
                <a:latin typeface="Calibri" pitchFamily="34" charset="0"/>
                <a:cs typeface="Calibri" pitchFamily="34" charset="0"/>
              </a:rPr>
              <a:t>Samonella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türleri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patojeniteyi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arttırmak için toksin oluşturma, yayılmacılık ve diğer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virülens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faktörlerin karışımını kullanır.</a:t>
            </a:r>
          </a:p>
          <a:p>
            <a:pPr>
              <a:buNone/>
            </a:pPr>
            <a:endParaRPr lang="tr-TR" sz="18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i="1" dirty="0" err="1">
                <a:latin typeface="Calibri" pitchFamily="34" charset="0"/>
                <a:cs typeface="Calibri" pitchFamily="34" charset="0"/>
              </a:rPr>
              <a:t>Samonella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’nın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virülensına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çeşitli toksinler yardım eder ve en az üç toksin üretirler: </a:t>
            </a:r>
            <a:r>
              <a:rPr lang="tr-TR" sz="24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enterotoksin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endotoksin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sitotoksin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>
              <a:buNone/>
            </a:pPr>
            <a:endParaRPr lang="tr-TR" sz="18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Sitotoksin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konakçı hücre protein sentezini engelleyerek ve konakçı hücrelerinden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Ca</a:t>
            </a:r>
            <a:r>
              <a:rPr lang="tr-TR" sz="2400" baseline="30000" dirty="0">
                <a:latin typeface="Calibri" pitchFamily="34" charset="0"/>
                <a:cs typeface="Calibri" pitchFamily="34" charset="0"/>
              </a:rPr>
              <a:t>+2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iyonlarının kaçışını sağlayarak hareket eder.</a:t>
            </a:r>
          </a:p>
          <a:p>
            <a:pPr>
              <a:buNone/>
            </a:pPr>
            <a:endParaRPr lang="tr-TR" sz="18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Hücre yüzey O antijeni,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flagellar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 antijeni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fimbriyalar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tutunmayı arttırır.</a:t>
            </a:r>
          </a:p>
          <a:p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845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620688"/>
            <a:ext cx="7772400" cy="5475312"/>
          </a:xfrm>
        </p:spPr>
        <p:txBody>
          <a:bodyPr>
            <a:normAutofit lnSpcReduction="10000"/>
          </a:bodyPr>
          <a:lstStyle/>
          <a:p>
            <a:r>
              <a:rPr lang="tr-TR" sz="2400" i="1" dirty="0" err="1">
                <a:latin typeface="Calibri" pitchFamily="34" charset="0"/>
                <a:cs typeface="Calibri" pitchFamily="34" charset="0"/>
              </a:rPr>
              <a:t>Salmonella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‘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nın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inv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genleri yayılmada yer alan en az 10 farklı protein kodlar.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i="1" dirty="0" err="1">
                <a:latin typeface="Calibri" pitchFamily="34" charset="0"/>
                <a:cs typeface="Calibri" pitchFamily="34" charset="0"/>
              </a:rPr>
              <a:t>Salmonella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hücre içi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parazitizm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yoluyla kolaylıkla enfeksiyon oluşturur ve bağırsakları kaplayan hücrelerin yanı sıra normalde bakterileri sindirip öldüren beyaz kan hücreleri olan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makrofajlar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içinde gelişirler.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Makrofajların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tarafından üretilen ve </a:t>
            </a:r>
            <a:r>
              <a:rPr lang="tr-TR" sz="2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defensinler</a:t>
            </a:r>
            <a:r>
              <a:rPr lang="tr-TR" sz="2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olarak adlandırılan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antibakteriyal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moleküller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phoP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ve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phoQ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genlerinin ürünleri tarafından nötralize edilir.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Bu şekilde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Salmonella’nın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oxy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ve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pho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gen ürünleri hücre içi yayılma yöntemlerini genişleterek ve normal koşullarda da hücre içi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bakteriyal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gelişimi engelleyen konakçı savunma sistemlerini nötralize ederek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patojeniteyi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arttırır.</a:t>
            </a:r>
          </a:p>
        </p:txBody>
      </p:sp>
    </p:spTree>
    <p:extLst>
      <p:ext uri="{BB962C8B-B14F-4D97-AF65-F5344CB8AC3E}">
        <p14:creationId xmlns:p14="http://schemas.microsoft.com/office/powerpoint/2010/main" val="393402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764704"/>
            <a:ext cx="7772400" cy="5331296"/>
          </a:xfrm>
        </p:spPr>
        <p:txBody>
          <a:bodyPr/>
          <a:lstStyle/>
          <a:p>
            <a:r>
              <a:rPr lang="tr-TR" sz="2400" dirty="0" err="1">
                <a:latin typeface="Calibri" pitchFamily="34" charset="0"/>
                <a:cs typeface="Calibri" pitchFamily="34" charset="0"/>
              </a:rPr>
              <a:t>Plazmit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kaynaklı çeşitli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virülens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faktörleri aynı zamanda çoğu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Salmonella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türünde kalıcılık ve yayılmada görev yapar.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r>
              <a:rPr lang="tr-TR" sz="2400" dirty="0">
                <a:latin typeface="Calibri" pitchFamily="34" charset="0"/>
                <a:cs typeface="Calibri" pitchFamily="34" charset="0"/>
              </a:rPr>
              <a:t>Örneğin antibiyotik dirençlilik bir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plazmit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üzerinde kodludur.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159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548680"/>
            <a:ext cx="7772400" cy="554732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Patojen mikroorganizmalar konakçıda besin kaynaklarına ulaşmak için çeşitli yollar kullanırlar:</a:t>
            </a:r>
          </a:p>
          <a:p>
            <a:pPr>
              <a:lnSpc>
                <a:spcPct val="200000"/>
              </a:lnSpc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 Özelleşmiş tutunma yapıları</a:t>
            </a:r>
          </a:p>
          <a:p>
            <a:pPr>
              <a:lnSpc>
                <a:spcPct val="200000"/>
              </a:lnSpc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 Özgün büyüme faktörleri</a:t>
            </a:r>
          </a:p>
          <a:p>
            <a:pPr>
              <a:lnSpc>
                <a:spcPct val="200000"/>
              </a:lnSpc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 Yayılımcı enzimler</a:t>
            </a:r>
          </a:p>
          <a:p>
            <a:pPr>
              <a:lnSpc>
                <a:spcPct val="200000"/>
              </a:lnSpc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		- Kuvvetli biyolojik toksinleri     kapsar.</a:t>
            </a:r>
          </a:p>
          <a:p>
            <a:pPr>
              <a:lnSpc>
                <a:spcPct val="200000"/>
              </a:lnSpc>
              <a:buFont typeface="Wingdings" pitchFamily="2" charset="2"/>
              <a:buChar char="Ø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72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73955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latin typeface="Calibri" pitchFamily="34" charset="0"/>
                <a:cs typeface="Calibri" pitchFamily="34" charset="0"/>
              </a:rPr>
              <a:t>İnsanlar ve Mikroorganizmaların Yararlı Etkileşimleri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1484784"/>
            <a:ext cx="7772400" cy="461121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İnsan vücudu, günlük normal aktiviteleri süresince çevremizde bulunan sayısız mikroorganizmaya maruz kalır.</a:t>
            </a:r>
          </a:p>
          <a:p>
            <a:pPr>
              <a:lnSpc>
                <a:spcPct val="150000"/>
              </a:lnSpc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“</a:t>
            </a:r>
            <a:r>
              <a:rPr lang="tr-TR" sz="24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Normal </a:t>
            </a:r>
            <a:r>
              <a:rPr lang="tr-TR" sz="2400" b="1" dirty="0" err="1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mikroflora</a:t>
            </a:r>
            <a:r>
              <a:rPr lang="tr-TR" sz="24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“olarak adlandırılan çok sayıda mikroorganizma türü insan vücudu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içinde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 da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üzerinde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yaşar.</a:t>
            </a:r>
          </a:p>
          <a:p>
            <a:pPr>
              <a:lnSpc>
                <a:spcPct val="150000"/>
              </a:lnSpc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Vücudumuzdaki mikroorganizmaların çoğu sağlığımıza doğrudan katkıda bulunur.</a:t>
            </a:r>
          </a:p>
          <a:p>
            <a:pPr>
              <a:lnSpc>
                <a:spcPct val="150000"/>
              </a:lnSpc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69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95600" y="188640"/>
            <a:ext cx="7772400" cy="30750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latin typeface="Calibri" pitchFamily="34" charset="0"/>
                <a:cs typeface="Calibri" pitchFamily="34" charset="0"/>
              </a:rPr>
              <a:t>Patojenler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95600" y="692696"/>
            <a:ext cx="7772400" cy="497125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Konak bir organizma üzerinde ya da içinde yaşayan, konakçıya </a:t>
            </a:r>
            <a:r>
              <a:rPr lang="tr-TR" sz="2400" b="1" u="sng" dirty="0">
                <a:latin typeface="Calibri" pitchFamily="34" charset="0"/>
                <a:cs typeface="Calibri" pitchFamily="34" charset="0"/>
              </a:rPr>
              <a:t>zarar veren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organizmalara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PARAZİT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adı verilir.</a:t>
            </a:r>
          </a:p>
          <a:p>
            <a:pPr>
              <a:lnSpc>
                <a:spcPct val="150000"/>
              </a:lnSpc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parazitler 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PATOJEN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olarak adlandırılır.</a:t>
            </a:r>
          </a:p>
          <a:p>
            <a:pPr>
              <a:lnSpc>
                <a:spcPct val="150000"/>
              </a:lnSpc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b="1" dirty="0" err="1">
                <a:latin typeface="Calibri" pitchFamily="34" charset="0"/>
                <a:cs typeface="Calibri" pitchFamily="34" charset="0"/>
              </a:rPr>
              <a:t>Oportunist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patojen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normal konakçı direncinin olmadığı durumlarda hastalığa yol açar.</a:t>
            </a:r>
          </a:p>
          <a:p>
            <a:pPr>
              <a:lnSpc>
                <a:spcPct val="150000"/>
              </a:lnSpc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Patojenite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her ayrı patojen için belirli şekilde ifade edilir.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tr-TR" sz="2400" b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Virülens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belirli bir sürede konakçıda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patojenik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yanıtı sağlayacak hücre sayısı olarak ifade edilir.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70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76672"/>
            <a:ext cx="7772400" cy="5619328"/>
          </a:xfrm>
        </p:spPr>
        <p:txBody>
          <a:bodyPr/>
          <a:lstStyle/>
          <a:p>
            <a:pPr>
              <a:buNone/>
            </a:pPr>
            <a:r>
              <a:rPr lang="tr-TR" sz="24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Enfeksiyon: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terimi konakçıya zarar versin ya da vermesin, bir organizmanın konakçıda gelişmesi ve yerleşmesi durumunu anlatır.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Hastalık: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konakçı fonksiyonlarını bozarak konakçının zarar görmesidir.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b="1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***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Enfeksiyon ile hastalık eş anlamlı değildir.</a:t>
            </a:r>
          </a:p>
          <a:p>
            <a:pP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Bu nedenle normal floranın üyeleri enfeksiyona neden olabilirler ancak nadiren hastalığa yol açarlar.</a:t>
            </a:r>
          </a:p>
          <a:p>
            <a:pPr>
              <a:buNone/>
            </a:pPr>
            <a:endParaRPr lang="tr-TR" sz="1600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tr-TR" sz="24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***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AIDS, Kanser gibi hastalıklarda olduğu gibi, eğer konakçının bağışıklığı baskılanmış ise normal floraya ait mikroorganizmalar hastalığa neden olurlar.</a:t>
            </a:r>
          </a:p>
          <a:p>
            <a:pPr>
              <a:buNone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18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697163" y="457200"/>
            <a:ext cx="7772400" cy="235496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dirty="0">
                <a:solidFill>
                  <a:srgbClr val="7030A0"/>
                </a:solidFill>
                <a:latin typeface="Calibri" pitchFamily="34" charset="0"/>
                <a:cs typeface="Calibri" pitchFamily="34" charset="0"/>
              </a:rPr>
              <a:t>Konakçı Parazit Etkileşimleri</a:t>
            </a:r>
            <a:endParaRPr lang="tr-TR" sz="3200" dirty="0">
              <a:solidFill>
                <a:srgbClr val="7030A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980728"/>
            <a:ext cx="7772400" cy="5115272"/>
          </a:xfrm>
        </p:spPr>
        <p:txBody>
          <a:bodyPr/>
          <a:lstStyle/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Hayvan vücudu organik besinler ve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kemoorganotroflar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için gereksinim duyulan gelişme faktörleri bakımından zengindir.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Hayvan vücudu ayrıca lokal olarak kontrol edilen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pH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ozmotik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basınç ve sıcaklık sağlar.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Her bölge ve organ birbirinden farklı özellik gösterdiğinden belirli mikroorganizmaların gelişmesine ayrıcalık tanıyan seçici bir ortam oluşturur.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Derinin oldukça kuru koşulları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Staphylococcus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aureus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gibi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dehidrasyona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karşı dayanıklı organizmaların gelişmesine olanak sağlar.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0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76672"/>
            <a:ext cx="7772400" cy="5619328"/>
          </a:xfrm>
        </p:spPr>
        <p:txBody>
          <a:bodyPr>
            <a:normAutofit lnSpcReduction="10000"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Akciğerin yüksek düzeyde oksijen içeren ortamı mutlak aerobik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Mycobacterium</a:t>
            </a:r>
            <a:r>
              <a:rPr lang="tr-TR" sz="2400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tuberculosis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’in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gelişmesini sağlar.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Kalın bağırsaktaki anaerobik ortam ise mutlak anaerobik </a:t>
            </a:r>
            <a:r>
              <a:rPr lang="tr-TR" sz="2400" i="1" dirty="0" err="1">
                <a:latin typeface="Calibri" pitchFamily="34" charset="0"/>
                <a:cs typeface="Calibri" pitchFamily="34" charset="0"/>
              </a:rPr>
              <a:t>Clostridium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cinsi üyelerinin gelişmesini destekler.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b="1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Mukoz</a:t>
            </a:r>
            <a:r>
              <a:rPr lang="tr-TR" sz="2400" b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err="1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membranlar</a:t>
            </a:r>
            <a:r>
              <a:rPr lang="tr-TR" sz="2400" b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: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dış ortam ile ara yüzey oluşturacak şekilde sıkıca paketlenmiş tekli ya da çoklu tabaka halinde bulunan </a:t>
            </a:r>
            <a:r>
              <a:rPr lang="tr-TR" sz="2400" b="1" dirty="0" err="1">
                <a:latin typeface="Calibri" pitchFamily="34" charset="0"/>
                <a:cs typeface="Calibri" pitchFamily="34" charset="0"/>
              </a:rPr>
              <a:t>epitel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 hücrelerden 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oluşur.</a:t>
            </a:r>
          </a:p>
          <a:p>
            <a:pPr>
              <a:buClr>
                <a:srgbClr val="7030A0"/>
              </a:buClr>
              <a:buNone/>
            </a:pPr>
            <a:endParaRPr lang="tr-TR" sz="1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Mukoz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tabaka; ağız, yutak, yemek borusu ile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ürogenital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sistem ve sindirim sistemlerini kapsar.</a:t>
            </a:r>
          </a:p>
          <a:p>
            <a:pPr>
              <a:buClr>
                <a:srgbClr val="7030A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Ø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Mukoz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membranlar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çoğunlukla </a:t>
            </a:r>
            <a:r>
              <a:rPr lang="tr-TR" sz="2400" b="1" dirty="0">
                <a:solidFill>
                  <a:srgbClr val="FF3399"/>
                </a:solidFill>
                <a:latin typeface="Calibri" pitchFamily="34" charset="0"/>
                <a:cs typeface="Calibri" pitchFamily="34" charset="0"/>
              </a:rPr>
              <a:t>MUKUS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adı verilen, yapışkan, çözülebilir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glikoproteinlerden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oluşan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koruyucu bir tabaka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ile kaplıdır.</a:t>
            </a: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13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697163" y="476672"/>
            <a:ext cx="7772400" cy="5619328"/>
          </a:xfrm>
        </p:spPr>
        <p:txBody>
          <a:bodyPr/>
          <a:lstStyle/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Bakteriler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mukozal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yüzeye gevşek bağlanır iseler genellikle fiziksel süreçler sonunda süpürülerek uzaklaştırılırlar.</a:t>
            </a:r>
          </a:p>
          <a:p>
            <a:pPr>
              <a:buClr>
                <a:srgbClr val="7030A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Mukozal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engelin kırılması ve patojenin daha derin dokulara (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submukozal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) yayılmasını doku enfeksiyonu takip eder.</a:t>
            </a:r>
          </a:p>
          <a:p>
            <a:pPr>
              <a:buClr>
                <a:srgbClr val="7030A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 err="1">
                <a:latin typeface="Calibri" pitchFamily="34" charset="0"/>
                <a:cs typeface="Calibri" pitchFamily="34" charset="0"/>
              </a:rPr>
              <a:t>Mukozal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yüzeyler çok çeşitli mikroorganizmalar içerir çünkü korunaklı nemli bir ortamdır ve </a:t>
            </a:r>
            <a:r>
              <a:rPr lang="tr-TR" sz="2400" b="1" dirty="0">
                <a:latin typeface="Calibri" pitchFamily="34" charset="0"/>
                <a:cs typeface="Calibri" pitchFamily="34" charset="0"/>
              </a:rPr>
              <a:t>yaklaşık 400 m</a:t>
            </a:r>
            <a:r>
              <a:rPr lang="tr-TR" sz="2400" b="1" baseline="30000" dirty="0">
                <a:latin typeface="Calibri" pitchFamily="34" charset="0"/>
                <a:cs typeface="Calibri" pitchFamily="34" charset="0"/>
              </a:rPr>
              <a:t>2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büyüklüğünde bir yüzey sunar.</a:t>
            </a:r>
          </a:p>
          <a:p>
            <a:pPr>
              <a:buClr>
                <a:srgbClr val="7030A0"/>
              </a:buClr>
              <a:buNone/>
            </a:pPr>
            <a:endParaRPr lang="tr-TR" sz="16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r>
              <a:rPr lang="tr-TR" sz="2400" dirty="0">
                <a:latin typeface="Calibri" pitchFamily="34" charset="0"/>
                <a:cs typeface="Calibri" pitchFamily="34" charset="0"/>
              </a:rPr>
              <a:t>Örneğin ince bağırsak gibi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mukozal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bir organ besin maddelerinin taşınması için geniş bir yüzeyi gerektirir ve bu yüzey aynı zamanda </a:t>
            </a:r>
            <a:r>
              <a:rPr lang="tr-TR" sz="2400" dirty="0" err="1">
                <a:latin typeface="Calibri" pitchFamily="34" charset="0"/>
                <a:cs typeface="Calibri" pitchFamily="34" charset="0"/>
              </a:rPr>
              <a:t>mikrobiyal</a:t>
            </a:r>
            <a:r>
              <a:rPr lang="tr-TR" sz="2400" dirty="0">
                <a:latin typeface="Calibri" pitchFamily="34" charset="0"/>
                <a:cs typeface="Calibri" pitchFamily="34" charset="0"/>
              </a:rPr>
              <a:t> gelişim için bir alandır.</a:t>
            </a: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  <a:p>
            <a:pPr>
              <a:buClr>
                <a:srgbClr val="7030A0"/>
              </a:buClr>
              <a:buFont typeface="Wingdings" pitchFamily="2" charset="2"/>
              <a:buChar char="ü"/>
            </a:pPr>
            <a:endParaRPr lang="tr-TR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96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1269</Words>
  <Application>Microsoft Office PowerPoint</Application>
  <PresentationFormat>Geniş ekran</PresentationFormat>
  <Paragraphs>159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Comic Sans MS</vt:lpstr>
      <vt:lpstr>Wingdings</vt:lpstr>
      <vt:lpstr>Office Teması</vt:lpstr>
      <vt:lpstr>Biyoteknoloji İçin Mikrobiyoloji 1</vt:lpstr>
      <vt:lpstr>Mikroorganizmaların İnsanlarla Etkileşimleri</vt:lpstr>
      <vt:lpstr>PowerPoint Sunusu</vt:lpstr>
      <vt:lpstr>İnsanlar ve Mikroorganizmaların Yararlı Etkileşimleri</vt:lpstr>
      <vt:lpstr>Patojenler</vt:lpstr>
      <vt:lpstr>PowerPoint Sunusu</vt:lpstr>
      <vt:lpstr>Konakçı Parazit Etkileşimleri</vt:lpstr>
      <vt:lpstr>PowerPoint Sunusu</vt:lpstr>
      <vt:lpstr>PowerPoint Sunusu</vt:lpstr>
      <vt:lpstr>İnce Bağırsak</vt:lpstr>
      <vt:lpstr>Kalın Bağırsak</vt:lpstr>
      <vt:lpstr>Bağırsak Florasının Fonksiyonları ve Ürünleri</vt:lpstr>
      <vt:lpstr>PowerPoint Sunusu</vt:lpstr>
      <vt:lpstr>PowerPoint Sunusu</vt:lpstr>
      <vt:lpstr>Mikroorganizmaların İnsanlarla Zararlı Etkileşimleri</vt:lpstr>
      <vt:lpstr>PowerPoint Sunusu</vt:lpstr>
      <vt:lpstr>Virülens</vt:lpstr>
      <vt:lpstr>Salmonella</vt:lpstr>
      <vt:lpstr>Salmonella</vt:lpstr>
      <vt:lpstr>Salmonella’nın Virülensi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İçin Mikrobiyoloji 1</dc:title>
  <dc:creator>iso</dc:creator>
  <cp:lastModifiedBy>iso</cp:lastModifiedBy>
  <cp:revision>1</cp:revision>
  <dcterms:created xsi:type="dcterms:W3CDTF">2017-12-15T11:15:37Z</dcterms:created>
  <dcterms:modified xsi:type="dcterms:W3CDTF">2017-12-15T11:15:46Z</dcterms:modified>
</cp:coreProperties>
</file>