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2E7487D-9DFB-425A-B1B7-0DDB7C6C03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76961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2E7487D-9DFB-425A-B1B7-0DDB7C6C03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408654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2E7487D-9DFB-425A-B1B7-0DDB7C6C03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425028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2E7487D-9DFB-425A-B1B7-0DDB7C6C03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361539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2E7487D-9DFB-425A-B1B7-0DDB7C6C03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324829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2E7487D-9DFB-425A-B1B7-0DDB7C6C0381}"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3537135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2E7487D-9DFB-425A-B1B7-0DDB7C6C0381}"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1652410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2E7487D-9DFB-425A-B1B7-0DDB7C6C0381}"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136212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2E7487D-9DFB-425A-B1B7-0DDB7C6C0381}"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177925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2E7487D-9DFB-425A-B1B7-0DDB7C6C0381}"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1691923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2E7487D-9DFB-425A-B1B7-0DDB7C6C0381}"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140860-984F-4672-B484-880C039D37FF}" type="slidenum">
              <a:rPr lang="tr-TR" smtClean="0"/>
              <a:t>‹#›</a:t>
            </a:fld>
            <a:endParaRPr lang="tr-TR"/>
          </a:p>
        </p:txBody>
      </p:sp>
    </p:spTree>
    <p:extLst>
      <p:ext uri="{BB962C8B-B14F-4D97-AF65-F5344CB8AC3E}">
        <p14:creationId xmlns:p14="http://schemas.microsoft.com/office/powerpoint/2010/main" val="1758441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E7487D-9DFB-425A-B1B7-0DDB7C6C0381}"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140860-984F-4672-B484-880C039D37FF}" type="slidenum">
              <a:rPr lang="tr-TR" smtClean="0"/>
              <a:t>‹#›</a:t>
            </a:fld>
            <a:endParaRPr lang="tr-TR"/>
          </a:p>
        </p:txBody>
      </p:sp>
    </p:spTree>
    <p:extLst>
      <p:ext uri="{BB962C8B-B14F-4D97-AF65-F5344CB8AC3E}">
        <p14:creationId xmlns:p14="http://schemas.microsoft.com/office/powerpoint/2010/main" val="140575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Kent Planlamasının Uygulama Araçları</a:t>
            </a:r>
          </a:p>
        </p:txBody>
      </p:sp>
      <p:sp>
        <p:nvSpPr>
          <p:cNvPr id="3" name="İçerik Yer Tutucusu 2"/>
          <p:cNvSpPr>
            <a:spLocks noGrp="1"/>
          </p:cNvSpPr>
          <p:nvPr>
            <p:ph idx="1"/>
          </p:nvPr>
        </p:nvSpPr>
        <p:spPr/>
        <p:txBody>
          <a:bodyPr/>
          <a:lstStyle/>
          <a:p>
            <a:pPr marL="0" indent="0" algn="ctr">
              <a:buNone/>
            </a:pPr>
            <a:r>
              <a:rPr lang="tr-TR" b="1" dirty="0" smtClean="0"/>
              <a:t>9. </a:t>
            </a:r>
            <a:r>
              <a:rPr lang="tr-TR" b="1" dirty="0"/>
              <a:t>Hafta Ders İçeriğinin Başlıkları</a:t>
            </a:r>
          </a:p>
          <a:p>
            <a:endParaRPr lang="tr-TR" b="1" dirty="0" smtClean="0"/>
          </a:p>
          <a:p>
            <a:r>
              <a:rPr lang="tr-TR" b="1" dirty="0" smtClean="0"/>
              <a:t>Kolluk </a:t>
            </a:r>
            <a:r>
              <a:rPr lang="tr-TR" b="1" dirty="0" smtClean="0"/>
              <a:t>ve Düzenleme Yetkileri </a:t>
            </a:r>
            <a:endParaRPr lang="tr-TR" b="1" dirty="0" smtClean="0"/>
          </a:p>
          <a:p>
            <a:pPr lvl="1"/>
            <a:r>
              <a:rPr lang="tr-TR" sz="2800" b="1" dirty="0" smtClean="0"/>
              <a:t>Bölgeleme</a:t>
            </a:r>
          </a:p>
          <a:p>
            <a:pPr lvl="1"/>
            <a:r>
              <a:rPr lang="tr-TR" sz="2800" b="1" dirty="0" smtClean="0"/>
              <a:t>Yer </a:t>
            </a:r>
            <a:r>
              <a:rPr lang="tr-TR" sz="2800" b="1" dirty="0"/>
              <a:t>Bölümlemenin </a:t>
            </a:r>
            <a:r>
              <a:rPr lang="tr-TR" sz="2800" b="1" dirty="0" smtClean="0"/>
              <a:t>Denetimi</a:t>
            </a:r>
          </a:p>
          <a:p>
            <a:pPr lvl="1"/>
            <a:r>
              <a:rPr lang="tr-TR" sz="2800" b="1" dirty="0" smtClean="0"/>
              <a:t>İzin </a:t>
            </a:r>
            <a:r>
              <a:rPr lang="tr-TR" sz="2800" b="1" dirty="0"/>
              <a:t>ve Denetleme Yetkileri</a:t>
            </a:r>
            <a:endParaRPr lang="tr-TR" sz="2800" b="1" dirty="0" smtClean="0"/>
          </a:p>
          <a:p>
            <a:pPr marL="0" indent="0">
              <a:buNone/>
            </a:pPr>
            <a:endParaRPr lang="tr-TR" dirty="0"/>
          </a:p>
        </p:txBody>
      </p:sp>
    </p:spTree>
    <p:extLst>
      <p:ext uri="{BB962C8B-B14F-4D97-AF65-F5344CB8AC3E}">
        <p14:creationId xmlns:p14="http://schemas.microsoft.com/office/powerpoint/2010/main" val="1428211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Kolluk ve Düzenleme Yetkileri</a:t>
            </a:r>
            <a:endParaRPr lang="tr-TR" dirty="0"/>
          </a:p>
        </p:txBody>
      </p:sp>
      <p:sp>
        <p:nvSpPr>
          <p:cNvPr id="3" name="İçerik Yer Tutucusu 2"/>
          <p:cNvSpPr>
            <a:spLocks noGrp="1"/>
          </p:cNvSpPr>
          <p:nvPr>
            <p:ph idx="1"/>
          </p:nvPr>
        </p:nvSpPr>
        <p:spPr/>
        <p:txBody>
          <a:bodyPr/>
          <a:lstStyle/>
          <a:p>
            <a:pPr algn="just"/>
            <a:r>
              <a:rPr lang="tr-TR" dirty="0" smtClean="0"/>
              <a:t>Bölgeleme kentsel toprakların gelecekteki kullanma biçimini belirleyen bir planlama aracıdır. Niteliği yönünden bölgeleme yetkileri bazı durumlarda önleyici ve yasaklayıcı, bazı durumlarda da yönlendirici bir içerikte olabilmektedir. Buna örnek olarak, oturma alanları içerisinde fabrikaların ve mezarlıkların bulunmasının yasaklanması gösterilebilir. Bölgelemenin yönlendirici kapsamda kullanılması konusunda ise bir yerde nüfus yoğunluğunun arttırılması isteniyorsa o yönde bir ana caddenin açılması ve cadde çevresinde yüksek yapılara izin verilmesi örneği verilebilir. </a:t>
            </a:r>
            <a:endParaRPr lang="tr-TR" dirty="0"/>
          </a:p>
        </p:txBody>
      </p:sp>
    </p:spTree>
    <p:extLst>
      <p:ext uri="{BB962C8B-B14F-4D97-AF65-F5344CB8AC3E}">
        <p14:creationId xmlns:p14="http://schemas.microsoft.com/office/powerpoint/2010/main" val="2899215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t>Kullanım Bölgelemesi, Yükseklik Bölgelemesi, Yoğunluk Bölgelemesi</a:t>
            </a:r>
            <a:endParaRPr lang="tr-TR" b="1" dirty="0"/>
          </a:p>
        </p:txBody>
      </p:sp>
      <p:sp>
        <p:nvSpPr>
          <p:cNvPr id="3" name="İçerik Yer Tutucusu 2"/>
          <p:cNvSpPr>
            <a:spLocks noGrp="1"/>
          </p:cNvSpPr>
          <p:nvPr>
            <p:ph idx="1"/>
          </p:nvPr>
        </p:nvSpPr>
        <p:spPr/>
        <p:txBody>
          <a:bodyPr>
            <a:normAutofit fontScale="92500" lnSpcReduction="20000"/>
          </a:bodyPr>
          <a:lstStyle/>
          <a:p>
            <a:pPr algn="just"/>
            <a:r>
              <a:rPr lang="tr-TR" dirty="0" smtClean="0"/>
              <a:t>Başlıca kullanım bölgeleri oturma, ticaret ve sanayi olarak belirtilebilir. Kullanım bölgelemesi yapılarak örneğin buradaki yerleşimcilerin huzur ve sağlığına aykırı kullanımların engellenmesi hedeflenir. Konut alanları içerisinde sanayi tesislerine yönelik izinlerin verilmemesi bu </a:t>
            </a:r>
            <a:r>
              <a:rPr lang="tr-TR" dirty="0"/>
              <a:t>kapsamda </a:t>
            </a:r>
            <a:r>
              <a:rPr lang="tr-TR" dirty="0" smtClean="0"/>
              <a:t>değerlendirilebilir.</a:t>
            </a:r>
          </a:p>
          <a:p>
            <a:pPr algn="just"/>
            <a:r>
              <a:rPr lang="tr-TR" dirty="0" smtClean="0"/>
              <a:t>Yükseklik bölgelemesiyle kentteki farklı yerlerdeki yüksekliklerin ne kadar olacağının belirlenmesi olanaklıdır. Yapı yükseklikleri kentin oturma, sanayi ve ticari bölgelerinde farklı şekilde düzenlenir. </a:t>
            </a:r>
            <a:endParaRPr lang="tr-TR" dirty="0"/>
          </a:p>
          <a:p>
            <a:pPr algn="just"/>
            <a:r>
              <a:rPr lang="tr-TR" dirty="0" smtClean="0"/>
              <a:t>Yoğunluk bölgelemesi nüfusun farklı yoğunluklarda toplanmasının sağlanması amacını taşır. </a:t>
            </a:r>
          </a:p>
          <a:p>
            <a:pPr algn="just"/>
            <a:r>
              <a:rPr lang="tr-TR" dirty="0" smtClean="0"/>
              <a:t>Mezarlıklar, mezbaha ve hayvan kesim yerleri, ahırlar, eski ve tarihsel yapıtların bulunduğu koruma alanlarına ilişkin bölgeleme sınırlamaları olduğu da belirtilmelidir. </a:t>
            </a:r>
            <a:endParaRPr lang="tr-TR" dirty="0"/>
          </a:p>
        </p:txBody>
      </p:sp>
    </p:spTree>
    <p:extLst>
      <p:ext uri="{BB962C8B-B14F-4D97-AF65-F5344CB8AC3E}">
        <p14:creationId xmlns:p14="http://schemas.microsoft.com/office/powerpoint/2010/main" val="1995948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Yer Bölümlemenin Denetimi</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Kamunun kent planlarını uygulamakta kullandığı araçlardan biri de yer bölümlemenin denetimidir. Yer bölümleme iki şekilde yapılır. Birincisi isteğe bağlı olarak yapılandır, ikincisi ise isteğe bağlı olmaksızın yapılır. </a:t>
            </a:r>
          </a:p>
          <a:p>
            <a:pPr algn="just"/>
            <a:r>
              <a:rPr lang="tr-TR" dirty="0" smtClean="0"/>
              <a:t>Yer bölümlemenin bazı ilkeleri bulunmaktadır. Bunlar arasında yer bölümlemenin plana dayalı olması, genel hizmetlere ayrılan yerlerde yer bölümlemenin sınırlı tutulması ve yer bölümlemede encümen onayının aranması sayılabilir.  </a:t>
            </a:r>
          </a:p>
          <a:p>
            <a:pPr algn="just"/>
            <a:r>
              <a:rPr lang="tr-TR" dirty="0" smtClean="0"/>
              <a:t>İsteğe bağlı yer bölümleme ilgililerin başvurusu üzerine yapılır. İsteğe bağlı olmayan yer bölümleme ise taşınmaz sahiplerinin olurunu almaksızın belediyeler tarafından kullanılır.  Belediyeler tarafından bu işlem yapılırken kamu hizmetleri için karşılıksız olarak bir düzenleme ortaklık payı alırlar. Bu payın Türkiye’de mevzuat gereği taşınmazın %40’ını geçmemesi gerekir. </a:t>
            </a:r>
            <a:endParaRPr lang="tr-TR" dirty="0"/>
          </a:p>
        </p:txBody>
      </p:sp>
    </p:spTree>
    <p:extLst>
      <p:ext uri="{BB962C8B-B14F-4D97-AF65-F5344CB8AC3E}">
        <p14:creationId xmlns:p14="http://schemas.microsoft.com/office/powerpoint/2010/main" val="3213187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İzin ve Denetleme Yetkileri</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Kent planlarının uygulanmasının araçlarından biri de yapılara izin verme yetkisidir. Kent planlarının uygulanacağı alanlar içinde yapı yasakları da uygulanabilir. </a:t>
            </a:r>
          </a:p>
          <a:p>
            <a:pPr algn="just"/>
            <a:r>
              <a:rPr lang="tr-TR" dirty="0" smtClean="0"/>
              <a:t>Yapı yasakları kentin gelişimine ayrılmış alanlarda yerleşme alanları dışında, eski tarihi anıtların yakınında, arkeolojik sit olan bölgelerde, kıyı alanlarında ve belli kamu hizmetleri için ayrılmış alanlarda uygulanabilir. </a:t>
            </a:r>
          </a:p>
          <a:p>
            <a:pPr algn="just"/>
            <a:r>
              <a:rPr lang="tr-TR" dirty="0" smtClean="0"/>
              <a:t>Yapı yasakları geçici yapı yasağı ve mutlak yapı yasağı olarak iki türlü ifade edilebilir. </a:t>
            </a:r>
          </a:p>
          <a:p>
            <a:pPr algn="just"/>
            <a:r>
              <a:rPr lang="tr-TR" dirty="0" smtClean="0"/>
              <a:t>Kamunun izin ve denetleme yetkileri kapsamında kullanabileceği araçlardan biri de yapı yapmaya zorlamadır. </a:t>
            </a:r>
            <a:endParaRPr lang="tr-TR" dirty="0"/>
          </a:p>
        </p:txBody>
      </p:sp>
    </p:spTree>
    <p:extLst>
      <p:ext uri="{BB962C8B-B14F-4D97-AF65-F5344CB8AC3E}">
        <p14:creationId xmlns:p14="http://schemas.microsoft.com/office/powerpoint/2010/main" val="1275558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400</Words>
  <Application>Microsoft Office PowerPoint</Application>
  <PresentationFormat>Geniş ekran</PresentationFormat>
  <Paragraphs>23</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Kent Planlamasının Uygulama Araçları</vt:lpstr>
      <vt:lpstr>Kolluk ve Düzenleme Yetkileri</vt:lpstr>
      <vt:lpstr>Kullanım Bölgelemesi, Yükseklik Bölgelemesi, Yoğunluk Bölgelemesi</vt:lpstr>
      <vt:lpstr>Yer Bölümlemenin Denetimi</vt:lpstr>
      <vt:lpstr>İzin ve Denetleme Yetkileri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Planlamasının Uygulama Araçları</dc:title>
  <dc:creator>Windows User</dc:creator>
  <cp:lastModifiedBy>Windows User</cp:lastModifiedBy>
  <cp:revision>13</cp:revision>
  <dcterms:created xsi:type="dcterms:W3CDTF">2018-01-20T17:15:07Z</dcterms:created>
  <dcterms:modified xsi:type="dcterms:W3CDTF">2018-01-23T22:14:19Z</dcterms:modified>
</cp:coreProperties>
</file>