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70" r:id="rId4"/>
    <p:sldId id="269" r:id="rId5"/>
    <p:sldId id="268" r:id="rId6"/>
    <p:sldId id="267" r:id="rId7"/>
    <p:sldId id="266" r:id="rId8"/>
    <p:sldId id="265" r:id="rId9"/>
    <p:sldId id="264" r:id="rId10"/>
    <p:sldId id="271" r:id="rId11"/>
    <p:sldId id="263" r:id="rId12"/>
    <p:sldId id="262" r:id="rId13"/>
    <p:sldId id="261" r:id="rId14"/>
    <p:sldId id="260" r:id="rId15"/>
    <p:sldId id="259" r:id="rId16"/>
    <p:sldId id="257"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2087DA7-677F-4CDF-BF01-5340B9376752}"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21744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2087DA7-677F-4CDF-BF01-5340B9376752}"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232097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2087DA7-677F-4CDF-BF01-5340B9376752}"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47102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2087DA7-677F-4CDF-BF01-5340B9376752}"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380576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2087DA7-677F-4CDF-BF01-5340B9376752}" type="datetimeFigureOut">
              <a:rPr lang="tr-TR" smtClean="0"/>
              <a:t>12.11.2020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20648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2087DA7-677F-4CDF-BF01-5340B9376752}" type="datetimeFigureOut">
              <a:rPr lang="tr-TR" smtClean="0"/>
              <a:t>12.11.2020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1868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2087DA7-677F-4CDF-BF01-5340B9376752}" type="datetimeFigureOut">
              <a:rPr lang="tr-TR" smtClean="0"/>
              <a:t>12.11.2020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369430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2087DA7-677F-4CDF-BF01-5340B9376752}" type="datetimeFigureOut">
              <a:rPr lang="tr-TR" smtClean="0"/>
              <a:t>12.11.2020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144285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2087DA7-677F-4CDF-BF01-5340B9376752}" type="datetimeFigureOut">
              <a:rPr lang="tr-TR" smtClean="0"/>
              <a:t>12.11.2020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134305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2087DA7-677F-4CDF-BF01-5340B9376752}" type="datetimeFigureOut">
              <a:rPr lang="tr-TR" smtClean="0"/>
              <a:t>12.11.2020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376121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2087DA7-677F-4CDF-BF01-5340B9376752}" type="datetimeFigureOut">
              <a:rPr lang="tr-TR" smtClean="0"/>
              <a:t>12.11.2020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034247-998E-4DB3-A306-C69ECA44E934}" type="slidenum">
              <a:rPr lang="tr-TR" smtClean="0"/>
              <a:t>‹#›</a:t>
            </a:fld>
            <a:endParaRPr lang="tr-TR"/>
          </a:p>
        </p:txBody>
      </p:sp>
    </p:spTree>
    <p:extLst>
      <p:ext uri="{BB962C8B-B14F-4D97-AF65-F5344CB8AC3E}">
        <p14:creationId xmlns:p14="http://schemas.microsoft.com/office/powerpoint/2010/main" val="102233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87DA7-677F-4CDF-BF01-5340B9376752}" type="datetimeFigureOut">
              <a:rPr lang="tr-TR" smtClean="0"/>
              <a:t>12.11.2020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34247-998E-4DB3-A306-C69ECA44E934}" type="slidenum">
              <a:rPr lang="tr-TR" smtClean="0"/>
              <a:t>‹#›</a:t>
            </a:fld>
            <a:endParaRPr lang="tr-TR"/>
          </a:p>
        </p:txBody>
      </p:sp>
    </p:spTree>
    <p:extLst>
      <p:ext uri="{BB962C8B-B14F-4D97-AF65-F5344CB8AC3E}">
        <p14:creationId xmlns:p14="http://schemas.microsoft.com/office/powerpoint/2010/main" val="266096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68416" y="241226"/>
            <a:ext cx="7280030" cy="6278642"/>
          </a:xfrm>
          <a:prstGeom prst="rect">
            <a:avLst/>
          </a:prstGeom>
        </p:spPr>
        <p:txBody>
          <a:bodyPr wrap="square">
            <a:spAutoFit/>
          </a:bodyPr>
          <a:lstStyle/>
          <a:p>
            <a:pPr algn="ctr">
              <a:lnSpc>
                <a:spcPct val="150000"/>
              </a:lnSpc>
              <a:spcBef>
                <a:spcPts val="1200"/>
              </a:spcBef>
              <a:spcAft>
                <a:spcPts val="0"/>
              </a:spcAft>
            </a:pPr>
            <a:r>
              <a:rPr lang="tr-TR"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TASAVVUF </a:t>
            </a:r>
            <a:r>
              <a:rPr lang="tr-TR" b="1" kern="0" dirty="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II </a:t>
            </a:r>
            <a:r>
              <a:rPr lang="tr-TR"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DERS İÇERİKLERİ (14 HAFTA)</a:t>
            </a:r>
            <a:endParaRPr lang="tr-TR"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Tanışma, </a:t>
            </a:r>
            <a:r>
              <a:rPr lang="tr-TR" dirty="0" smtClean="0">
                <a:latin typeface="Times New Roman" panose="02020603050405020304" pitchFamily="18" charset="0"/>
                <a:ea typeface="Calibri" panose="020F0502020204030204" pitchFamily="34" charset="0"/>
                <a:cs typeface="Arial" panose="020B0604020202020204" pitchFamily="34" charset="0"/>
              </a:rPr>
              <a:t>ders </a:t>
            </a:r>
            <a:r>
              <a:rPr lang="tr-TR" dirty="0">
                <a:latin typeface="Times New Roman" panose="02020603050405020304" pitchFamily="18" charset="0"/>
                <a:ea typeface="Calibri" panose="020F0502020204030204" pitchFamily="34" charset="0"/>
                <a:cs typeface="Arial" panose="020B0604020202020204" pitchFamily="34" charset="0"/>
              </a:rPr>
              <a:t>programı hakkında bilgi verme. Kitap tanıtımı vs.</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Tasavvufta nefis muhasebesi; </a:t>
            </a:r>
            <a:r>
              <a:rPr lang="tr-TR" dirty="0" err="1">
                <a:latin typeface="Times New Roman" panose="02020603050405020304" pitchFamily="18" charset="0"/>
                <a:ea typeface="Calibri" panose="020F0502020204030204" pitchFamily="34" charset="0"/>
                <a:cs typeface="Arial" panose="020B0604020202020204" pitchFamily="34" charset="0"/>
              </a:rPr>
              <a:t>Muhasibî</a:t>
            </a:r>
            <a:r>
              <a:rPr lang="tr-TR" dirty="0">
                <a:latin typeface="Times New Roman" panose="02020603050405020304" pitchFamily="18" charset="0"/>
                <a:ea typeface="Calibri" panose="020F0502020204030204" pitchFamily="34" charset="0"/>
                <a:cs typeface="Arial" panose="020B0604020202020204" pitchFamily="34" charset="0"/>
              </a:rPr>
              <a:t> Örneği.</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Tasavvufî bilginin </a:t>
            </a:r>
            <a:r>
              <a:rPr lang="tr-TR" dirty="0" err="1">
                <a:latin typeface="Times New Roman" panose="02020603050405020304" pitchFamily="18" charset="0"/>
                <a:ea typeface="Calibri" panose="020F0502020204030204" pitchFamily="34" charset="0"/>
                <a:cs typeface="Arial" panose="020B0604020202020204" pitchFamily="34" charset="0"/>
              </a:rPr>
              <a:t>mahiyeti+Hakîm</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Tirmizî</a:t>
            </a:r>
            <a:r>
              <a:rPr lang="tr-TR" dirty="0">
                <a:latin typeface="Times New Roman" panose="02020603050405020304" pitchFamily="18" charset="0"/>
                <a:ea typeface="Calibri" panose="020F0502020204030204" pitchFamily="34" charset="0"/>
                <a:cs typeface="Arial" panose="020B0604020202020204" pitchFamily="34" charset="0"/>
              </a:rPr>
              <a:t> </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Tasavvufta </a:t>
            </a:r>
            <a:r>
              <a:rPr lang="tr-TR" dirty="0" err="1">
                <a:latin typeface="Times New Roman" panose="02020603050405020304" pitchFamily="18" charset="0"/>
                <a:ea typeface="Calibri" panose="020F0502020204030204" pitchFamily="34" charset="0"/>
                <a:cs typeface="Arial" panose="020B0604020202020204" pitchFamily="34" charset="0"/>
              </a:rPr>
              <a:t>zâhir</a:t>
            </a:r>
            <a:r>
              <a:rPr lang="tr-TR" dirty="0">
                <a:latin typeface="Times New Roman" panose="02020603050405020304" pitchFamily="18" charset="0"/>
                <a:ea typeface="Calibri" panose="020F0502020204030204" pitchFamily="34" charset="0"/>
                <a:cs typeface="Arial" panose="020B0604020202020204" pitchFamily="34" charset="0"/>
              </a:rPr>
              <a:t>-bâtın </a:t>
            </a:r>
            <a:r>
              <a:rPr lang="tr-TR" dirty="0" err="1">
                <a:latin typeface="Times New Roman" panose="02020603050405020304" pitchFamily="18" charset="0"/>
                <a:ea typeface="Calibri" panose="020F0502020204030204" pitchFamily="34" charset="0"/>
                <a:cs typeface="Arial" panose="020B0604020202020204" pitchFamily="34" charset="0"/>
              </a:rPr>
              <a:t>ilişkisi+Ebu</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Nasr</a:t>
            </a:r>
            <a:r>
              <a:rPr lang="tr-TR" dirty="0">
                <a:latin typeface="Times New Roman" panose="02020603050405020304" pitchFamily="18" charset="0"/>
                <a:ea typeface="Calibri" panose="020F0502020204030204" pitchFamily="34" charset="0"/>
                <a:cs typeface="Arial" panose="020B0604020202020204" pitchFamily="34" charset="0"/>
              </a:rPr>
              <a:t> es-</a:t>
            </a:r>
            <a:r>
              <a:rPr lang="tr-TR" dirty="0" err="1">
                <a:latin typeface="Times New Roman" panose="02020603050405020304" pitchFamily="18" charset="0"/>
                <a:ea typeface="Calibri" panose="020F0502020204030204" pitchFamily="34" charset="0"/>
                <a:cs typeface="Arial" panose="020B0604020202020204" pitchFamily="34" charset="0"/>
              </a:rPr>
              <a:t>Serrâc</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err="1">
                <a:latin typeface="Times New Roman" panose="02020603050405020304" pitchFamily="18" charset="0"/>
                <a:ea typeface="Calibri" panose="020F0502020204030204" pitchFamily="34" charset="0"/>
                <a:cs typeface="Arial" panose="020B0604020202020204" pitchFamily="34" charset="0"/>
              </a:rPr>
              <a:t>Sufilerin</a:t>
            </a:r>
            <a:r>
              <a:rPr lang="tr-TR" dirty="0">
                <a:latin typeface="Times New Roman" panose="02020603050405020304" pitchFamily="18" charset="0"/>
                <a:ea typeface="Calibri" panose="020F0502020204030204" pitchFamily="34" charset="0"/>
                <a:cs typeface="Arial" panose="020B0604020202020204" pitchFamily="34" charset="0"/>
              </a:rPr>
              <a:t> bilgi kaynakları: </a:t>
            </a:r>
            <a:r>
              <a:rPr lang="tr-TR" dirty="0" err="1">
                <a:latin typeface="Times New Roman" panose="02020603050405020304" pitchFamily="18" charset="0"/>
                <a:ea typeface="Calibri" panose="020F0502020204030204" pitchFamily="34" charset="0"/>
                <a:cs typeface="Arial" panose="020B0604020202020204" pitchFamily="34" charset="0"/>
              </a:rPr>
              <a:t>Keşf</a:t>
            </a:r>
            <a:r>
              <a:rPr lang="tr-TR" dirty="0">
                <a:latin typeface="Times New Roman" panose="02020603050405020304" pitchFamily="18" charset="0"/>
                <a:ea typeface="Calibri" panose="020F0502020204030204" pitchFamily="34" charset="0"/>
                <a:cs typeface="Arial" panose="020B0604020202020204" pitchFamily="34" charset="0"/>
              </a:rPr>
              <a:t> ve </a:t>
            </a:r>
            <a:r>
              <a:rPr lang="tr-TR" dirty="0" err="1">
                <a:latin typeface="Times New Roman" panose="02020603050405020304" pitchFamily="18" charset="0"/>
                <a:ea typeface="Calibri" panose="020F0502020204030204" pitchFamily="34" charset="0"/>
                <a:cs typeface="Arial" panose="020B0604020202020204" pitchFamily="34" charset="0"/>
              </a:rPr>
              <a:t>İlham+Kelâbâzî</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err="1">
                <a:latin typeface="Times New Roman" panose="02020603050405020304" pitchFamily="18" charset="0"/>
                <a:ea typeface="Calibri" panose="020F0502020204030204" pitchFamily="34" charset="0"/>
                <a:cs typeface="Arial" panose="020B0604020202020204" pitchFamily="34" charset="0"/>
              </a:rPr>
              <a:t>Sufilerin</a:t>
            </a:r>
            <a:r>
              <a:rPr lang="tr-TR" dirty="0">
                <a:latin typeface="Times New Roman" panose="02020603050405020304" pitchFamily="18" charset="0"/>
                <a:ea typeface="Calibri" panose="020F0502020204030204" pitchFamily="34" charset="0"/>
                <a:cs typeface="Arial" panose="020B0604020202020204" pitchFamily="34" charset="0"/>
              </a:rPr>
              <a:t> peygamber </a:t>
            </a:r>
            <a:r>
              <a:rPr lang="tr-TR" dirty="0" err="1">
                <a:latin typeface="Times New Roman" panose="02020603050405020304" pitchFamily="18" charset="0"/>
                <a:ea typeface="Calibri" panose="020F0502020204030204" pitchFamily="34" charset="0"/>
                <a:cs typeface="Arial" panose="020B0604020202020204" pitchFamily="34" charset="0"/>
              </a:rPr>
              <a:t>telakkileri+Ebu</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Talib</a:t>
            </a:r>
            <a:r>
              <a:rPr lang="tr-TR" dirty="0">
                <a:latin typeface="Times New Roman" panose="02020603050405020304" pitchFamily="18" charset="0"/>
                <a:ea typeface="Calibri" panose="020F0502020204030204" pitchFamily="34" charset="0"/>
                <a:cs typeface="Arial" panose="020B0604020202020204" pitchFamily="34" charset="0"/>
              </a:rPr>
              <a:t> el-</a:t>
            </a:r>
            <a:r>
              <a:rPr lang="tr-TR" dirty="0" err="1">
                <a:latin typeface="Times New Roman" panose="02020603050405020304" pitchFamily="18" charset="0"/>
                <a:ea typeface="Calibri" panose="020F0502020204030204" pitchFamily="34" charset="0"/>
                <a:cs typeface="Arial" panose="020B0604020202020204" pitchFamily="34" charset="0"/>
              </a:rPr>
              <a:t>Mekkî</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Tasavvufta “</a:t>
            </a:r>
            <a:r>
              <a:rPr lang="tr-TR" dirty="0" err="1">
                <a:latin typeface="Times New Roman" panose="02020603050405020304" pitchFamily="18" charset="0"/>
                <a:ea typeface="Calibri" panose="020F0502020204030204" pitchFamily="34" charset="0"/>
                <a:cs typeface="Arial" panose="020B0604020202020204" pitchFamily="34" charset="0"/>
              </a:rPr>
              <a:t>şathiyye</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meselesi+Hücvîrî</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err="1">
                <a:latin typeface="Times New Roman" panose="02020603050405020304" pitchFamily="18" charset="0"/>
                <a:ea typeface="Calibri" panose="020F0502020204030204" pitchFamily="34" charset="0"/>
                <a:cs typeface="Arial" panose="020B0604020202020204" pitchFamily="34" charset="0"/>
              </a:rPr>
              <a:t>Sufilerin</a:t>
            </a:r>
            <a:r>
              <a:rPr lang="tr-TR" dirty="0">
                <a:latin typeface="Times New Roman" panose="02020603050405020304" pitchFamily="18" charset="0"/>
                <a:ea typeface="Calibri" panose="020F0502020204030204" pitchFamily="34" charset="0"/>
                <a:cs typeface="Arial" panose="020B0604020202020204" pitchFamily="34" charset="0"/>
              </a:rPr>
              <a:t> Grameri kullanarak geliştirdikleri </a:t>
            </a:r>
            <a:r>
              <a:rPr lang="tr-TR" dirty="0" err="1">
                <a:latin typeface="Times New Roman" panose="02020603050405020304" pitchFamily="18" charset="0"/>
                <a:ea typeface="Calibri" panose="020F0502020204030204" pitchFamily="34" charset="0"/>
                <a:cs typeface="Arial" panose="020B0604020202020204" pitchFamily="34" charset="0"/>
              </a:rPr>
              <a:t>düşünceler+Kuşeyrî</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err="1">
                <a:latin typeface="Times New Roman" panose="02020603050405020304" pitchFamily="18" charset="0"/>
                <a:ea typeface="Calibri" panose="020F0502020204030204" pitchFamily="34" charset="0"/>
                <a:cs typeface="Arial" panose="020B0604020202020204" pitchFamily="34" charset="0"/>
              </a:rPr>
              <a:t>Gazzâlî</a:t>
            </a:r>
            <a:r>
              <a:rPr lang="tr-TR" dirty="0">
                <a:latin typeface="Times New Roman" panose="02020603050405020304" pitchFamily="18" charset="0"/>
                <a:ea typeface="Calibri" panose="020F0502020204030204" pitchFamily="34" charset="0"/>
                <a:cs typeface="Arial" panose="020B0604020202020204" pitchFamily="34" charset="0"/>
              </a:rPr>
              <a:t> ve </a:t>
            </a:r>
            <a:r>
              <a:rPr lang="tr-TR" dirty="0" err="1">
                <a:latin typeface="Times New Roman" panose="02020603050405020304" pitchFamily="18" charset="0"/>
                <a:ea typeface="Calibri" panose="020F0502020204030204" pitchFamily="34" charset="0"/>
                <a:cs typeface="Arial" panose="020B0604020202020204" pitchFamily="34" charset="0"/>
              </a:rPr>
              <a:t>İhyâ</a:t>
            </a:r>
            <a:r>
              <a:rPr lang="tr-TR" dirty="0">
                <a:latin typeface="Times New Roman" panose="02020603050405020304" pitchFamily="18" charset="0"/>
                <a:ea typeface="Calibri" panose="020F0502020204030204" pitchFamily="34" charset="0"/>
                <a:cs typeface="Arial" panose="020B0604020202020204" pitchFamily="34" charset="0"/>
              </a:rPr>
              <a:t> projesi</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Tasavvuf ve </a:t>
            </a:r>
            <a:r>
              <a:rPr lang="tr-TR" dirty="0" err="1">
                <a:latin typeface="Times New Roman" panose="02020603050405020304" pitchFamily="18" charset="0"/>
                <a:ea typeface="Calibri" panose="020F0502020204030204" pitchFamily="34" charset="0"/>
                <a:cs typeface="Arial" panose="020B0604020202020204" pitchFamily="34" charset="0"/>
              </a:rPr>
              <a:t>Tenkit+Abdülkadir</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Geylânî</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a:latin typeface="Times New Roman" panose="02020603050405020304" pitchFamily="18" charset="0"/>
                <a:ea typeface="Calibri" panose="020F0502020204030204" pitchFamily="34" charset="0"/>
                <a:cs typeface="Arial" panose="020B0604020202020204" pitchFamily="34" charset="0"/>
              </a:rPr>
              <a:t>Tasavvufî terbiye ve ahlâk, Tasavvufta “</a:t>
            </a:r>
            <a:r>
              <a:rPr lang="tr-TR" dirty="0" err="1">
                <a:latin typeface="Times New Roman" panose="02020603050405020304" pitchFamily="18" charset="0"/>
                <a:ea typeface="Calibri" panose="020F0502020204030204" pitchFamily="34" charset="0"/>
                <a:cs typeface="Arial" panose="020B0604020202020204" pitchFamily="34" charset="0"/>
              </a:rPr>
              <a:t>adâb</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geleneği+Sühreverdî</a:t>
            </a:r>
            <a:endParaRPr lang="tr-T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err="1">
                <a:latin typeface="Times New Roman" panose="02020603050405020304" pitchFamily="18" charset="0"/>
                <a:ea typeface="Calibri" panose="020F0502020204030204" pitchFamily="34" charset="0"/>
                <a:cs typeface="Arial" panose="020B0604020202020204" pitchFamily="34" charset="0"/>
              </a:rPr>
              <a:t>İbnü’l</a:t>
            </a:r>
            <a:r>
              <a:rPr lang="tr-TR" dirty="0">
                <a:latin typeface="Times New Roman" panose="02020603050405020304" pitchFamily="18" charset="0"/>
                <a:ea typeface="Calibri" panose="020F0502020204030204" pitchFamily="34" charset="0"/>
                <a:cs typeface="Arial" panose="020B0604020202020204" pitchFamily="34" charset="0"/>
              </a:rPr>
              <a:t>-Arabî ve </a:t>
            </a:r>
            <a:r>
              <a:rPr lang="tr-TR" dirty="0" err="1">
                <a:latin typeface="Times New Roman" panose="02020603050405020304" pitchFamily="18" charset="0"/>
                <a:ea typeface="Calibri" panose="020F0502020204030204" pitchFamily="34" charset="0"/>
                <a:cs typeface="Arial" panose="020B0604020202020204" pitchFamily="34" charset="0"/>
              </a:rPr>
              <a:t>Füsûs-Fütûhât</a:t>
            </a:r>
            <a:r>
              <a:rPr lang="tr-TR" dirty="0">
                <a:latin typeface="Times New Roman" panose="02020603050405020304" pitchFamily="18" charset="0"/>
                <a:ea typeface="Calibri" panose="020F0502020204030204" pitchFamily="34" charset="0"/>
                <a:cs typeface="Arial" panose="020B0604020202020204" pitchFamily="34" charset="0"/>
              </a:rPr>
              <a:t> isimli </a:t>
            </a:r>
            <a:r>
              <a:rPr lang="tr-TR" dirty="0" smtClean="0">
                <a:latin typeface="Times New Roman" panose="02020603050405020304" pitchFamily="18" charset="0"/>
                <a:ea typeface="Calibri" panose="020F0502020204030204" pitchFamily="34" charset="0"/>
                <a:cs typeface="Arial" panose="020B0604020202020204" pitchFamily="34" charset="0"/>
              </a:rPr>
              <a:t>eserleri</a:t>
            </a:r>
            <a:endParaRPr lang="tr-TR" sz="1600" dirty="0" smtClean="0">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rabicPeriod"/>
            </a:pPr>
            <a:r>
              <a:rPr lang="tr-TR" dirty="0" smtClean="0">
                <a:latin typeface="Times New Roman" panose="02020603050405020304" pitchFamily="18" charset="0"/>
                <a:ea typeface="Calibri" panose="020F0502020204030204" pitchFamily="34" charset="0"/>
                <a:cs typeface="Arial" panose="020B0604020202020204" pitchFamily="34" charset="0"/>
              </a:rPr>
              <a:t>Vahdet-i </a:t>
            </a:r>
            <a:r>
              <a:rPr lang="tr-TR" dirty="0" err="1" smtClean="0">
                <a:latin typeface="Times New Roman" panose="02020603050405020304" pitchFamily="18" charset="0"/>
                <a:ea typeface="Calibri" panose="020F0502020204030204" pitchFamily="34" charset="0"/>
                <a:cs typeface="Arial" panose="020B0604020202020204" pitchFamily="34" charset="0"/>
              </a:rPr>
              <a:t>Vücûd</a:t>
            </a:r>
            <a:r>
              <a:rPr lang="tr-TR" dirty="0" smtClean="0">
                <a:latin typeface="Times New Roman" panose="02020603050405020304" pitchFamily="18" charset="0"/>
                <a:ea typeface="Calibri" panose="020F0502020204030204" pitchFamily="34" charset="0"/>
                <a:cs typeface="Arial" panose="020B0604020202020204" pitchFamily="34" charset="0"/>
              </a:rPr>
              <a:t> </a:t>
            </a:r>
            <a:r>
              <a:rPr lang="tr-TR" dirty="0" smtClean="0">
                <a:latin typeface="Times New Roman" panose="02020603050405020304" pitchFamily="18" charset="0"/>
                <a:ea typeface="Calibri" panose="020F0502020204030204" pitchFamily="34" charset="0"/>
                <a:cs typeface="Arial" panose="020B0604020202020204" pitchFamily="34" charset="0"/>
              </a:rPr>
              <a:t>meselesi</a:t>
            </a:r>
            <a:endParaRPr lang="tr-TR"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tr-TR" dirty="0" smtClean="0">
                <a:latin typeface="Times New Roman" panose="02020603050405020304" pitchFamily="18" charset="0"/>
                <a:ea typeface="Calibri" panose="020F0502020204030204" pitchFamily="34" charset="0"/>
                <a:cs typeface="Arial" panose="020B0604020202020204" pitchFamily="34" charset="0"/>
              </a:rPr>
              <a:t>Mevlânâ </a:t>
            </a:r>
            <a:r>
              <a:rPr lang="tr-TR" dirty="0">
                <a:latin typeface="Times New Roman" panose="02020603050405020304" pitchFamily="18" charset="0"/>
                <a:ea typeface="Calibri" panose="020F0502020204030204" pitchFamily="34" charset="0"/>
                <a:cs typeface="Arial" panose="020B0604020202020204" pitchFamily="34" charset="0"/>
              </a:rPr>
              <a:t>ve Mevlevîlik</a:t>
            </a:r>
            <a:endParaRPr lang="tr-T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225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77500" lnSpcReduction="20000"/>
          </a:bodyPr>
          <a:lstStyle/>
          <a:p>
            <a:r>
              <a:rPr lang="tr-TR" i="1" dirty="0" smtClean="0"/>
              <a:t>"Aşk, tasavvufun özüdür ve aşkın mekânı kalptir." </a:t>
            </a:r>
            <a:r>
              <a:rPr lang="tr-TR" dirty="0" smtClean="0"/>
              <a:t/>
            </a:r>
            <a:br>
              <a:rPr lang="tr-TR" dirty="0" smtClean="0"/>
            </a:br>
            <a:r>
              <a:rPr lang="tr-TR" dirty="0" smtClean="0"/>
              <a:t/>
            </a:r>
            <a:br>
              <a:rPr lang="tr-TR" dirty="0" smtClean="0"/>
            </a:br>
            <a:r>
              <a:rPr lang="tr-TR" dirty="0" smtClean="0"/>
              <a:t>Tasavvufun ele aldığı en önemli kavramlardan olan kalp, </a:t>
            </a:r>
            <a:r>
              <a:rPr lang="tr-TR" dirty="0" err="1" smtClean="0"/>
              <a:t>nefs</a:t>
            </a:r>
            <a:r>
              <a:rPr lang="tr-TR" dirty="0" smtClean="0"/>
              <a:t> ve ruh; günümüz psikoloji ekollerinin en önemlilerinden olan </a:t>
            </a:r>
            <a:r>
              <a:rPr lang="tr-TR" dirty="0" err="1" smtClean="0"/>
              <a:t>benötesi</a:t>
            </a:r>
            <a:r>
              <a:rPr lang="tr-TR" dirty="0" smtClean="0"/>
              <a:t> psikolojinin kurucusu Prof. Dr. Robert </a:t>
            </a:r>
            <a:r>
              <a:rPr lang="tr-TR" dirty="0" err="1" smtClean="0"/>
              <a:t>Frager'ın</a:t>
            </a:r>
            <a:r>
              <a:rPr lang="tr-TR" dirty="0" smtClean="0"/>
              <a:t> kaleminden meraklısıyla buluşuyor. Kalbin arındırılmasını, nefsin terbiye edilmesini ve ruhun tekâmülünü esas alarak bu üç kavramı çeşitli evliya menkıbeleri, hikâyeler, anekdotlar ve ilahiler eşliğinde, birer gelişim haritası sunarak aktaran bu eser, bölüm sonlarında okuruna sunduğu çeşitli gelişim egzersizleri ile de yirmi birinci yüzyılda manevî açlık içinde bulunan ruhlara seslenmeye çalışıyor. </a:t>
            </a:r>
            <a:br>
              <a:rPr lang="tr-TR" dirty="0" smtClean="0"/>
            </a:br>
            <a:r>
              <a:rPr lang="tr-TR" dirty="0" smtClean="0"/>
              <a:t/>
            </a:r>
            <a:br>
              <a:rPr lang="tr-TR" dirty="0" smtClean="0"/>
            </a:br>
            <a:r>
              <a:rPr lang="tr-TR" dirty="0" smtClean="0"/>
              <a:t>Birçok </a:t>
            </a:r>
            <a:r>
              <a:rPr lang="tr-TR" dirty="0" err="1" smtClean="0"/>
              <a:t>mürşid</a:t>
            </a:r>
            <a:r>
              <a:rPr lang="tr-TR" dirty="0" smtClean="0"/>
              <a:t>-i kâmilin, dervişin ve mutasavvıfın üzerinde en çok durduğu kavram olan "aşk" kapsamında şekillenen </a:t>
            </a:r>
            <a:r>
              <a:rPr lang="tr-TR" i="1" dirty="0" smtClean="0"/>
              <a:t>Kalp, </a:t>
            </a:r>
            <a:r>
              <a:rPr lang="tr-TR" i="1" dirty="0" err="1" smtClean="0"/>
              <a:t>Nefs</a:t>
            </a:r>
            <a:r>
              <a:rPr lang="tr-TR" i="1" dirty="0" smtClean="0"/>
              <a:t> ve Ruh: Tasavvuf Psikolojisinde Gelişim, Denge ve Uyum</a:t>
            </a:r>
            <a:r>
              <a:rPr lang="tr-TR" dirty="0" smtClean="0"/>
              <a:t>,</a:t>
            </a:r>
            <a:r>
              <a:rPr lang="tr-TR" i="1" dirty="0" smtClean="0"/>
              <a:t> </a:t>
            </a:r>
            <a:r>
              <a:rPr lang="tr-TR" dirty="0" smtClean="0"/>
              <a:t>aşkın neşet ettiği merci olan kalbin katmanlarını, bu katmanların tasavvuftaki </a:t>
            </a:r>
            <a:r>
              <a:rPr lang="tr-TR" dirty="0" err="1" smtClean="0"/>
              <a:t>seyr</a:t>
            </a:r>
            <a:r>
              <a:rPr lang="tr-TR" dirty="0" smtClean="0"/>
              <a:t> ü </a:t>
            </a:r>
            <a:r>
              <a:rPr lang="tr-TR" dirty="0" err="1" smtClean="0"/>
              <a:t>sülûk</a:t>
            </a:r>
            <a:r>
              <a:rPr lang="tr-TR" dirty="0" smtClean="0"/>
              <a:t> ile aşılan nefsin yedi mertebesinde hangi kısımlara tekabül ettiğinin </a:t>
            </a:r>
            <a:r>
              <a:rPr lang="tr-TR" dirty="0" err="1" smtClean="0"/>
              <a:t>derûnî</a:t>
            </a:r>
            <a:r>
              <a:rPr lang="tr-TR" dirty="0" smtClean="0"/>
              <a:t> boyutlarını detaylı bir şekilde ele alarak, günümüzde eksikliği duyulan manevî rehberliği vurguluyor.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5" y="509451"/>
            <a:ext cx="5172892" cy="5760720"/>
          </a:xfrm>
          <a:prstGeom prst="rect">
            <a:avLst/>
          </a:prstGeom>
        </p:spPr>
      </p:pic>
    </p:spTree>
    <p:extLst>
      <p:ext uri="{BB962C8B-B14F-4D97-AF65-F5344CB8AC3E}">
        <p14:creationId xmlns:p14="http://schemas.microsoft.com/office/powerpoint/2010/main" val="333415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85000" lnSpcReduction="20000"/>
          </a:bodyPr>
          <a:lstStyle/>
          <a:p>
            <a:r>
              <a:rPr lang="tr-TR" dirty="0" err="1" smtClean="0"/>
              <a:t>A’mâk</a:t>
            </a:r>
            <a:r>
              <a:rPr lang="tr-TR" dirty="0" smtClean="0"/>
              <a:t>-ı Hayâl, Cumhuriyet öncesi edebiyatımızın hem en şanslı hem de en şanssız kitabıdır. İlk baskısının (1910)</a:t>
            </a:r>
            <a:br>
              <a:rPr lang="tr-TR" dirty="0" smtClean="0"/>
            </a:br>
            <a:r>
              <a:rPr lang="tr-TR" dirty="0" smtClean="0"/>
              <a:t>üzerinden yüz yılı aşkın bir süre geçmesine karşın hâlâ ilgi görmesi, sevilerek okunması ve buna bağlı olarak farklı yayınevlerince</a:t>
            </a:r>
            <a:br>
              <a:rPr lang="tr-TR" dirty="0" smtClean="0"/>
            </a:br>
            <a:r>
              <a:rPr lang="tr-TR" dirty="0" smtClean="0"/>
              <a:t>üst üste basılması, onun ne kadar şanslı olduğunu göstermektedir. Kitabın şanssızlığı ise yazarının ölümünden sonra yapılan ikinci (bütünleşmiş ilk ve tek) baskısının (1925) inanılmaz bir özensizlikle ve akıl almaz yanlışlarla dolu olarak çıkmasıdır. Bu büyük bir şanssızlıktır, çünkü yeni harflerle yapılan ve sayısı otuza yaklaşan tüm baskılarda bu baskının yanlışları, katlanarak çoğalmış ve kitabın güvenilirliğini zedelemiştir. Bu şanssızlığa son vermenin yolu, metnin, yazarın kendi eliyle yaptığı ilk baskı ile ikinci baskının karşılaştırılarak hazırlanmasıydı. Elinizdeki baskı, </a:t>
            </a:r>
            <a:r>
              <a:rPr lang="tr-TR" dirty="0" err="1" smtClean="0"/>
              <a:t>A’mâk</a:t>
            </a:r>
            <a:r>
              <a:rPr lang="tr-TR" dirty="0" smtClean="0"/>
              <a:t>-ı </a:t>
            </a:r>
            <a:r>
              <a:rPr lang="tr-TR" dirty="0" err="1" smtClean="0"/>
              <a:t>Hayâl’in</a:t>
            </a:r>
            <a:r>
              <a:rPr lang="tr-TR" dirty="0" smtClean="0"/>
              <a:t> doksan yıla yaklaşan bu şanssızlığına son veriyor. Karşılaştırmalı olarak hazırlanan ve baskılar arasındaki farklarla birlikte ikinci baskıdaki yanlışları da gösteren bu özgün metin, yapılan bütün baskılar için bir denek taşı işlevini görecek; kitaba, zedelenen güvenilirliğini yeniden kazandıracaktır.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5" y="509450"/>
            <a:ext cx="5172892" cy="5760721"/>
          </a:xfrm>
          <a:prstGeom prst="rect">
            <a:avLst/>
          </a:prstGeom>
        </p:spPr>
      </p:pic>
    </p:spTree>
    <p:extLst>
      <p:ext uri="{BB962C8B-B14F-4D97-AF65-F5344CB8AC3E}">
        <p14:creationId xmlns:p14="http://schemas.microsoft.com/office/powerpoint/2010/main" val="79018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85000" lnSpcReduction="20000"/>
          </a:bodyPr>
          <a:lstStyle/>
          <a:p>
            <a:r>
              <a:rPr lang="tr-TR" dirty="0" smtClean="0"/>
              <a:t>"İnsanların taş üzerine yazdıkları yüzyıllık yazılar, Allah için su üstüne yazılmış yazı gibidir."</a:t>
            </a:r>
            <a:br>
              <a:rPr lang="tr-TR" dirty="0" smtClean="0"/>
            </a:br>
            <a:r>
              <a:rPr lang="tr-TR" dirty="0" smtClean="0"/>
              <a:t/>
            </a:r>
            <a:br>
              <a:rPr lang="tr-TR" dirty="0" smtClean="0"/>
            </a:br>
            <a:r>
              <a:rPr lang="tr-TR" dirty="0" smtClean="0"/>
              <a:t>Amerika'da doğan, orada İslam'la tanışan ve halen orada yaşayan, çeşitli Amerikan ve Avrupa üniversitelerinde psikolojik danışmanlık dalında akademisyenlik yapan </a:t>
            </a:r>
            <a:r>
              <a:rPr lang="tr-TR" dirty="0" err="1" smtClean="0"/>
              <a:t>Muhyiddin</a:t>
            </a:r>
            <a:r>
              <a:rPr lang="tr-TR" dirty="0" smtClean="0"/>
              <a:t> </a:t>
            </a:r>
            <a:r>
              <a:rPr lang="tr-TR" dirty="0" err="1" smtClean="0"/>
              <a:t>Şekûr</a:t>
            </a:r>
            <a:r>
              <a:rPr lang="tr-TR" dirty="0" smtClean="0"/>
              <a:t> Su Üstüne Yazı </a:t>
            </a:r>
            <a:r>
              <a:rPr lang="tr-TR" dirty="0" err="1" smtClean="0"/>
              <a:t>Yazmak’ta</a:t>
            </a:r>
            <a:r>
              <a:rPr lang="tr-TR" dirty="0" smtClean="0"/>
              <a:t> tasavvufa giriş öyküsünü anlatıyor. </a:t>
            </a:r>
            <a:r>
              <a:rPr lang="tr-TR" dirty="0" err="1" smtClean="0"/>
              <a:t>Şekûr</a:t>
            </a:r>
            <a:r>
              <a:rPr lang="tr-TR" dirty="0" smtClean="0"/>
              <a:t>, bu serüveni tasavvufla karşılamasından başlatıp şeyhinin rehberliğinde eriştiği dervişliğe ve ötesine kadar götürüyor. Şeyhinden aldığı “</a:t>
            </a:r>
            <a:r>
              <a:rPr lang="tr-TR" dirty="0" err="1" smtClean="0"/>
              <a:t>ders”lerle</a:t>
            </a:r>
            <a:r>
              <a:rPr lang="tr-TR" dirty="0" smtClean="0"/>
              <a:t> hayatın her anına dalga </a:t>
            </a:r>
            <a:r>
              <a:rPr lang="tr-TR" dirty="0" err="1" smtClean="0"/>
              <a:t>dalga</a:t>
            </a:r>
            <a:r>
              <a:rPr lang="tr-TR" dirty="0" smtClean="0"/>
              <a:t> yayılan ve hepsi birer hikmete işaret eden, kendisine sunulan lütufları ve bu yolda geçirdiği dönüşümü dile getiriyor. Bölümler arasında ilerledikçe, okur da günlük hayatın içinde insana yapılan ilahi çağrıya tanık oluyor. Su Üstüne Yazı Yazmak, okura karanlıklar içinden bir ışık sunuyor, soluk aldırıyor, umut aşılıyor…</a:t>
            </a:r>
            <a:br>
              <a:rPr lang="tr-TR" dirty="0" smtClean="0"/>
            </a:br>
            <a:r>
              <a:rPr lang="tr-TR" dirty="0" smtClean="0"/>
              <a:t/>
            </a:r>
            <a:br>
              <a:rPr lang="tr-TR" dirty="0" smtClean="0"/>
            </a:br>
            <a:r>
              <a:rPr lang="tr-TR" dirty="0" smtClean="0"/>
              <a:t>Arayış içinde olanlar ve aradığını tasavvufta bulmayı umanlar için kaçırılmayacak bir roman.</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509451"/>
            <a:ext cx="5172892" cy="5760720"/>
          </a:xfrm>
          <a:prstGeom prst="rect">
            <a:avLst/>
          </a:prstGeom>
        </p:spPr>
      </p:pic>
    </p:spTree>
    <p:extLst>
      <p:ext uri="{BB962C8B-B14F-4D97-AF65-F5344CB8AC3E}">
        <p14:creationId xmlns:p14="http://schemas.microsoft.com/office/powerpoint/2010/main" val="150392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70000" lnSpcReduction="20000"/>
          </a:bodyPr>
          <a:lstStyle/>
          <a:p>
            <a:r>
              <a:rPr lang="tr-TR" dirty="0" smtClean="0"/>
              <a:t>“İslam bizi geri bıraktı, Batı karşısında yenilgilerimizin sebebi İslam’dır!” hükmü, giderek bir inanç, bir yaşama biçimi halini aldı. Bunu da modernlik kisvesi altında hınç ve taassupla dolu telkinler halinde yaydılar; bu tür ideolojilere ve akımlara neredeyse meşruiyet kazandırıldı… Bu yanılgıların ortasında doğdum ve yetiştim. Gerçeğin ise tam tersi olduğunu pek çok bedel ödeyerek idrak ettim.</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Hayatımın ilk yarısı bir korku filmi gibi geçti… Varoluşuna sahih neden bulamayan insan; bilsin yahut bilmesin korku, endişe ve vehim içindedir. Ben bu marazî hâli, bir imtihandan geçiyor gibi ve en ağır derecelerde yaşadım… Allah hepimizi ve özellikle yeni nesilleri böylesi azaplardan esirgesin…</a:t>
            </a:r>
            <a:br>
              <a:rPr lang="tr-TR" dirty="0" smtClean="0"/>
            </a:br>
            <a:r>
              <a:rPr lang="tr-TR" dirty="0" smtClean="0"/>
              <a:t/>
            </a:r>
            <a:br>
              <a:rPr lang="tr-TR" dirty="0" smtClean="0"/>
            </a:br>
            <a:r>
              <a:rPr lang="tr-TR" dirty="0" smtClean="0"/>
              <a:t>Şimdi şu eski koltuklarda oturuyorum ve gücümün yettiğince tefekkür ediyorum... Herkes geleceğe doğru hayal kurar; bense geçmişe doğru… Bir bahçeye yolculuk yapıyorum… Manolyalar, </a:t>
            </a:r>
            <a:r>
              <a:rPr lang="tr-TR" dirty="0" err="1" smtClean="0"/>
              <a:t>frenk</a:t>
            </a:r>
            <a:r>
              <a:rPr lang="tr-TR" dirty="0" smtClean="0"/>
              <a:t> üzümleri, yıldız çiçekleri, çimenler; tam bir cennet bahçesi… Bir zamanlar, yani çocukluğumda öyle bir bahçenin ortasındaydım; ama o günlerde o nimetin şükrünü eda edebilme hassasiyetine sahip değildim. Şimdiki halimle; aklım ve gönlümle o güzel bahçeye dönüyorum… Çimenlerin üzerine seccademi serip şükür namazı kılıyorum. Bu benim geçmişe doğru yolculuğum, geçmişe dönük hayalim.”</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509450"/>
            <a:ext cx="5159828" cy="5760721"/>
          </a:xfrm>
          <a:prstGeom prst="rect">
            <a:avLst/>
          </a:prstGeom>
        </p:spPr>
      </p:pic>
    </p:spTree>
    <p:extLst>
      <p:ext uri="{BB962C8B-B14F-4D97-AF65-F5344CB8AC3E}">
        <p14:creationId xmlns:p14="http://schemas.microsoft.com/office/powerpoint/2010/main" val="174387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92500" lnSpcReduction="10000"/>
          </a:bodyPr>
          <a:lstStyle/>
          <a:p>
            <a:r>
              <a:rPr lang="tr-TR" dirty="0" smtClean="0"/>
              <a:t>Hangi şekilde tarif edilirse edilsin tasavvuf, İslam kültürünün önemli boyutlarından biridir. Bilhassa Anadolu topraklarının İslamlaşmasına doğrudan etkisi bulunan tasavvuf, Türk düşünce tarihi içinde ayrıcalıklı bir yere sahiptir. Ancak eskiden beri tasavvufta serbest düşüncenin olmadığı, onun taklidi ve körü körüne bağlanmayı öngördüğü şeklinde yaygın bir kanaat mevcuttur. Tarihte bu düşünceyi haklı çıkaracak bir yığın malzeme bulunmakla birlikte bu malzemeler mutlak olarak hakikati ifade etmemektedir. Elbette ki </a:t>
            </a:r>
            <a:r>
              <a:rPr lang="tr-TR" dirty="0" err="1" smtClean="0"/>
              <a:t>sufilere</a:t>
            </a:r>
            <a:r>
              <a:rPr lang="tr-TR" dirty="0" smtClean="0"/>
              <a:t> ve tasavvufa pek çok eleştiri yapılmıştır/yapılmaktadır. Bu tenkit ve sorgulamaların bir kısmı dışarıdan gelmekle birlikte muhakkak ki önemli bir bölümü de içeriden olmuştur. Hatta özgür düşünme ve düşünüleni ifade etme açısından tasavvuf diğer İslami ilimlerden daha </a:t>
            </a:r>
            <a:r>
              <a:rPr lang="tr-TR" dirty="0" err="1" smtClean="0"/>
              <a:t>gweniş</a:t>
            </a:r>
            <a:r>
              <a:rPr lang="tr-TR" dirty="0" smtClean="0"/>
              <a:t> bir imkana sahiptir.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5" y="509450"/>
            <a:ext cx="5172892" cy="5551715"/>
          </a:xfrm>
          <a:prstGeom prst="rect">
            <a:avLst/>
          </a:prstGeom>
        </p:spPr>
      </p:pic>
    </p:spTree>
    <p:extLst>
      <p:ext uri="{BB962C8B-B14F-4D97-AF65-F5344CB8AC3E}">
        <p14:creationId xmlns:p14="http://schemas.microsoft.com/office/powerpoint/2010/main" val="31135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lstStyle/>
          <a:p>
            <a:r>
              <a:rPr lang="tr-TR" dirty="0" smtClean="0"/>
              <a:t>Erol Güngör tasavvuf konusunu ele aldığı bu eserinde; bir sosyal bilimci olarak tasavvufun tarih, felsefe ve sosyal psikolojinin ışığında nasıl teşekkül ettiğini ortaya koymuş ve İslamiyet’teki yeri konusunda değerlendirmeler yapmıştır. Kitap </a:t>
            </a:r>
            <a:r>
              <a:rPr lang="tr-TR" dirty="0" err="1" smtClean="0"/>
              <a:t>Giriş’ten</a:t>
            </a:r>
            <a:r>
              <a:rPr lang="tr-TR" dirty="0" smtClean="0"/>
              <a:t> sonra Şark’tan Haber, Batı Rüzgarı, İslam Tasavvufunun Tarihi Gelişmesi, Manevi İktidarlar ve Maddi Teşkilatlar, Bilgi Meselesi, </a:t>
            </a:r>
            <a:r>
              <a:rPr lang="tr-TR" dirty="0" err="1" smtClean="0"/>
              <a:t>Vecd’in</a:t>
            </a:r>
            <a:r>
              <a:rPr lang="tr-TR" dirty="0" smtClean="0"/>
              <a:t> Psikolojisi, Tarihi-Sosyolojik Manzara, Günümüz ve Tasavvuf başlıklı bölümlerden oluşmaktadır.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509450"/>
            <a:ext cx="5277395" cy="5760721"/>
          </a:xfrm>
          <a:prstGeom prst="rect">
            <a:avLst/>
          </a:prstGeom>
        </p:spPr>
      </p:pic>
    </p:spTree>
    <p:extLst>
      <p:ext uri="{BB962C8B-B14F-4D97-AF65-F5344CB8AC3E}">
        <p14:creationId xmlns:p14="http://schemas.microsoft.com/office/powerpoint/2010/main" val="102277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lnSpcReduction="10000"/>
          </a:bodyPr>
          <a:lstStyle/>
          <a:p>
            <a:r>
              <a:rPr lang="tr-TR" dirty="0" smtClean="0"/>
              <a:t>Türlü sefaletlerle ihtirasların parça parça böldüğü hasta bir vücudu andıran İslam dünyası, en bedbaht devirlerinden birini yaşıyor ve her İslam memleketinde ruhlar birbirinden ayrılmış, birbirlerine saldırıyorlar. Her sene yüzbinlerle ziyaretçi ile dolan Kabe'nin etrafında ruh birliği ve beraberliği meydana gelemiyor. Bunun sebebi ne siyasi, ne iktisadi, ne de esasında ilmi bir fikridir. Kalbe karşı gelen kaideleri İslam çerçevesi içinde insan ruhunun esaret zinciri yapmakla geçinenler kendilerine din adamı dedirttikçe ve halkın bunlara </a:t>
            </a:r>
            <a:r>
              <a:rPr lang="tr-TR" dirty="0" err="1" smtClean="0"/>
              <a:t>hörmet</a:t>
            </a:r>
            <a:r>
              <a:rPr lang="tr-TR" dirty="0" smtClean="0"/>
              <a:t> ve itibarı devam ettiği müddetçe İslam dünyasının içinde yüzdüğü sefaletten kurtulması imkansızdır.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14" y="509451"/>
            <a:ext cx="5172892" cy="5760720"/>
          </a:xfrm>
          <a:prstGeom prst="rect">
            <a:avLst/>
          </a:prstGeom>
        </p:spPr>
      </p:pic>
    </p:spTree>
    <p:extLst>
      <p:ext uri="{BB962C8B-B14F-4D97-AF65-F5344CB8AC3E}">
        <p14:creationId xmlns:p14="http://schemas.microsoft.com/office/powerpoint/2010/main" val="109239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Autofit/>
          </a:bodyPr>
          <a:lstStyle/>
          <a:p>
            <a:r>
              <a:rPr lang="tr-TR" sz="1500" dirty="0" smtClean="0"/>
              <a:t>Hakikat bilgisine ulaştıran </a:t>
            </a:r>
            <a:r>
              <a:rPr lang="tr-TR" sz="1500" dirty="0" err="1" smtClean="0"/>
              <a:t>sûfîlere</a:t>
            </a:r>
            <a:r>
              <a:rPr lang="tr-TR" sz="1500" dirty="0" smtClean="0"/>
              <a:t> mahsus müstakil bir yöntem ve dindarlık tavrına işaret eden “tarikat” olgusu, İslâm medeniyeti tarihinde miras aldığı </a:t>
            </a:r>
            <a:r>
              <a:rPr lang="tr-TR" sz="1500" dirty="0" err="1" smtClean="0"/>
              <a:t>mânevî</a:t>
            </a:r>
            <a:r>
              <a:rPr lang="tr-TR" sz="1500" dirty="0" smtClean="0"/>
              <a:t>, ahlâkî ve sosyal kurallara göre </a:t>
            </a:r>
            <a:r>
              <a:rPr lang="tr-TR" sz="1500" dirty="0" err="1" smtClean="0"/>
              <a:t>teşkilâtlanmış</a:t>
            </a:r>
            <a:r>
              <a:rPr lang="tr-TR" sz="1500" dirty="0" smtClean="0"/>
              <a:t> müessese şeklinde zihinlerde yaygınlık kazanmıştır. II. (VIII.) asırdan günümüze kadar dünya coğrafyasının dört bir yanında intişar eden ve kendine has </a:t>
            </a:r>
            <a:r>
              <a:rPr lang="tr-TR" sz="1500" dirty="0" err="1" smtClean="0"/>
              <a:t>irfanî</a:t>
            </a:r>
            <a:r>
              <a:rPr lang="tr-TR" sz="1500" dirty="0" smtClean="0"/>
              <a:t> yollar olan tarikatlar, toplumun her kesiminden insanın </a:t>
            </a:r>
            <a:r>
              <a:rPr lang="tr-TR" sz="1500" dirty="0" err="1" smtClean="0"/>
              <a:t>mâneviyat</a:t>
            </a:r>
            <a:r>
              <a:rPr lang="tr-TR" sz="1500" dirty="0" smtClean="0"/>
              <a:t> ve kültürünü şekillendirmede önemli roller üstlenmiştir. Geçmişten günümüze Türkiye’nin </a:t>
            </a:r>
            <a:r>
              <a:rPr lang="tr-TR" sz="1500" dirty="0" err="1" smtClean="0"/>
              <a:t>İslâmlaşma</a:t>
            </a:r>
            <a:r>
              <a:rPr lang="tr-TR" sz="1500" dirty="0" smtClean="0"/>
              <a:t> tarihinin teşekkülünde tarikatlar, ferdî ve sosyal hayatımızın anlam haritasının çizilmesinde en mühim unsurlardan biridir.</a:t>
            </a:r>
            <a:br>
              <a:rPr lang="tr-TR" sz="1500" dirty="0" smtClean="0"/>
            </a:br>
            <a:r>
              <a:rPr lang="tr-TR" sz="1500" dirty="0" smtClean="0"/>
              <a:t/>
            </a:r>
            <a:br>
              <a:rPr lang="tr-TR" sz="1500" dirty="0" smtClean="0"/>
            </a:br>
            <a:r>
              <a:rPr lang="tr-TR" sz="1500" dirty="0" smtClean="0"/>
              <a:t>Bir başvuru eseri mahiyetinde tasarlanan elinizdeki kitap, Türkiye’de tarikatlar tarihi alanında ciddi düzeye ulaşan ilmî bilgi birikiminin telif makaleler yoluyla bir araya getirildiği ilk akademik derleme eserdir. Türkiye tarihinde önemli izler bırakmış tasavvuf ekollerini tarihsel ve kültürel sürekliliği içerisinde muhtelif yönleriyle tanıtmayı, tarikatların geçmişten günümüze seyrini gözler önüne sermeyi amaçlayan çalışma, iki temel kısımdan meydana gelmektedir. Birinci kısmı oluşturan çerçeve yazılarda tarikat ve tekke kavramları, Osmanlı ve Cumhuriyet </a:t>
            </a:r>
            <a:r>
              <a:rPr lang="tr-TR" sz="1500" dirty="0" err="1" smtClean="0"/>
              <a:t>Türkiyesi’nde</a:t>
            </a:r>
            <a:r>
              <a:rPr lang="tr-TR" sz="1500" dirty="0" smtClean="0"/>
              <a:t> tarikatların tarihi ve kültürel </a:t>
            </a:r>
            <a:r>
              <a:rPr lang="tr-TR" sz="1500" dirty="0" err="1" smtClean="0"/>
              <a:t>panaroması</a:t>
            </a:r>
            <a:r>
              <a:rPr lang="tr-TR" sz="1500" dirty="0" smtClean="0"/>
              <a:t> ana hatlarıyla ele alınmıştır. İkinci kısmın makaleleri ise Türkiye’de yaygınlık kazanan on dört ana tarikatı (</a:t>
            </a:r>
            <a:r>
              <a:rPr lang="tr-TR" sz="1500" dirty="0" err="1" smtClean="0"/>
              <a:t>Vefâiyye</a:t>
            </a:r>
            <a:r>
              <a:rPr lang="tr-TR" sz="1500" dirty="0" smtClean="0"/>
              <a:t>, </a:t>
            </a:r>
            <a:r>
              <a:rPr lang="tr-TR" sz="1500" dirty="0" err="1" smtClean="0"/>
              <a:t>Kadiriyye</a:t>
            </a:r>
            <a:r>
              <a:rPr lang="tr-TR" sz="1500" dirty="0" smtClean="0"/>
              <a:t>, </a:t>
            </a:r>
            <a:r>
              <a:rPr lang="tr-TR" sz="1500" dirty="0" err="1" smtClean="0"/>
              <a:t>Sa‘diyye</a:t>
            </a:r>
            <a:r>
              <a:rPr lang="tr-TR" sz="1500" dirty="0" smtClean="0"/>
              <a:t>, </a:t>
            </a:r>
            <a:r>
              <a:rPr lang="tr-TR" sz="1500" dirty="0" err="1" smtClean="0"/>
              <a:t>Rifâiyye</a:t>
            </a:r>
            <a:r>
              <a:rPr lang="tr-TR" sz="1500" dirty="0" smtClean="0"/>
              <a:t>, </a:t>
            </a:r>
            <a:r>
              <a:rPr lang="tr-TR" sz="1500" dirty="0" err="1" smtClean="0"/>
              <a:t>Ekberiyye</a:t>
            </a:r>
            <a:r>
              <a:rPr lang="tr-TR" sz="1500" dirty="0" smtClean="0"/>
              <a:t>, </a:t>
            </a:r>
            <a:r>
              <a:rPr lang="tr-TR" sz="1500" dirty="0" err="1" smtClean="0"/>
              <a:t>Şâzeliyye</a:t>
            </a:r>
            <a:r>
              <a:rPr lang="tr-TR" sz="1500" dirty="0" smtClean="0"/>
              <a:t>, </a:t>
            </a:r>
            <a:r>
              <a:rPr lang="tr-TR" sz="1500" dirty="0" err="1" smtClean="0"/>
              <a:t>Bektaşiyye</a:t>
            </a:r>
            <a:r>
              <a:rPr lang="tr-TR" sz="1500" dirty="0" smtClean="0"/>
              <a:t>, </a:t>
            </a:r>
            <a:r>
              <a:rPr lang="tr-TR" sz="1500" dirty="0" err="1" smtClean="0"/>
              <a:t>Mevleviyye</a:t>
            </a:r>
            <a:r>
              <a:rPr lang="tr-TR" sz="1500" dirty="0" smtClean="0"/>
              <a:t>, </a:t>
            </a:r>
            <a:r>
              <a:rPr lang="tr-TR" sz="1500" dirty="0" err="1" smtClean="0"/>
              <a:t>Bedeviyye</a:t>
            </a:r>
            <a:r>
              <a:rPr lang="tr-TR" sz="1500" dirty="0" smtClean="0"/>
              <a:t>, </a:t>
            </a:r>
            <a:r>
              <a:rPr lang="tr-TR" sz="1500" dirty="0" err="1" smtClean="0"/>
              <a:t>Nakşibendiyye</a:t>
            </a:r>
            <a:r>
              <a:rPr lang="tr-TR" sz="1500" dirty="0" smtClean="0"/>
              <a:t>, </a:t>
            </a:r>
            <a:r>
              <a:rPr lang="tr-TR" sz="1500" dirty="0" err="1" smtClean="0"/>
              <a:t>Halvetiyye</a:t>
            </a:r>
            <a:r>
              <a:rPr lang="tr-TR" sz="1500" dirty="0" smtClean="0"/>
              <a:t>, </a:t>
            </a:r>
            <a:r>
              <a:rPr lang="tr-TR" sz="1500" dirty="0" err="1" smtClean="0"/>
              <a:t>Bayramiyye</a:t>
            </a:r>
            <a:r>
              <a:rPr lang="tr-TR" sz="1500" dirty="0" smtClean="0"/>
              <a:t>, </a:t>
            </a:r>
            <a:r>
              <a:rPr lang="tr-TR" sz="1500" dirty="0" err="1" smtClean="0"/>
              <a:t>Zeyniyye</a:t>
            </a:r>
            <a:r>
              <a:rPr lang="tr-TR" sz="1500" dirty="0" smtClean="0"/>
              <a:t>, </a:t>
            </a:r>
            <a:r>
              <a:rPr lang="tr-TR" sz="1500" dirty="0" err="1" smtClean="0"/>
              <a:t>Celvetiyye</a:t>
            </a:r>
            <a:r>
              <a:rPr lang="tr-TR" sz="1500" dirty="0" smtClean="0"/>
              <a:t>) çeşitli alt kollarıyla birlikte konu edinmektedir.</a:t>
            </a:r>
            <a:endParaRPr lang="tr-TR" sz="15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509452"/>
            <a:ext cx="5172892" cy="5760720"/>
          </a:xfrm>
          <a:prstGeom prst="rect">
            <a:avLst/>
          </a:prstGeom>
        </p:spPr>
      </p:pic>
    </p:spTree>
    <p:extLst>
      <p:ext uri="{BB962C8B-B14F-4D97-AF65-F5344CB8AC3E}">
        <p14:creationId xmlns:p14="http://schemas.microsoft.com/office/powerpoint/2010/main" val="341549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92500" lnSpcReduction="20000"/>
          </a:bodyPr>
          <a:lstStyle/>
          <a:p>
            <a:r>
              <a:rPr lang="tr-TR" dirty="0" smtClean="0"/>
              <a:t>1954-59 yılları arasında Ankara İlahiyat Fakültesi'nde dinler tarihi dersleri veren </a:t>
            </a:r>
            <a:r>
              <a:rPr lang="tr-TR" dirty="0" err="1" smtClean="0"/>
              <a:t>Annemarie</a:t>
            </a:r>
            <a:r>
              <a:rPr lang="tr-TR" dirty="0" smtClean="0"/>
              <a:t> </a:t>
            </a:r>
            <a:r>
              <a:rPr lang="tr-TR" dirty="0" err="1" smtClean="0"/>
              <a:t>Schimmel</a:t>
            </a:r>
            <a:r>
              <a:rPr lang="tr-TR" dirty="0" smtClean="0"/>
              <a:t>, ayrıca Berlin, </a:t>
            </a:r>
            <a:r>
              <a:rPr lang="tr-TR" dirty="0" err="1" smtClean="0"/>
              <a:t>Marburg</a:t>
            </a:r>
            <a:r>
              <a:rPr lang="tr-TR" dirty="0" smtClean="0"/>
              <a:t>, Bonn ve Harvard üniversitelerinde de çok sayıda öğrenci yetiştirmiştir. Birçok uluslar arası ödülün sahibi olan ve çeşitli bilimsel kuruluşların başkanlığını yapan </a:t>
            </a:r>
            <a:r>
              <a:rPr lang="tr-TR" dirty="0" err="1" smtClean="0"/>
              <a:t>Schimmel</a:t>
            </a:r>
            <a:r>
              <a:rPr lang="tr-TR" dirty="0" smtClean="0"/>
              <a:t>, Almanca, İngilizce ve Türkçe çok sayıda esere imza attı; Arapça, Farsça, Urduca, Türkçe ve Sindi dilinden çeviriler yaptı. </a:t>
            </a:r>
            <a:r>
              <a:rPr lang="tr-TR" dirty="0" err="1" smtClean="0"/>
              <a:t>İslamın</a:t>
            </a:r>
            <a:r>
              <a:rPr lang="tr-TR" dirty="0" smtClean="0"/>
              <a:t> Mistik Boyutları, tasavvuf tarihini Anadolu'dan, Kuzey Afrika'ya, Arap yarımadasından, İran ve Uzakdoğu'ya kadar geniş bir coğrafya içinde ele alıyor. Yazar, tasavvuf konusunda yazılmış diğer kitaplardan farklı olarak, ele aldığı konuları gerek Arap, Fars, Urdu ve Türk edebiyatından yaptığı alıntılarla, gerekse Müslüman Doğu'da, özellikle de Türkiye ve Pakistan'daki çok sayıda dostla birlikte yaşanmış kişisel deneyimlerinden verdiği örneklerle zenginleştirip renklendiriyor; böylece metni kuru, teorik bir ders kitabı olmaktan kurtarıyor.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14" y="509451"/>
            <a:ext cx="5172892" cy="5760720"/>
          </a:xfrm>
          <a:prstGeom prst="rect">
            <a:avLst/>
          </a:prstGeom>
        </p:spPr>
      </p:pic>
    </p:spTree>
    <p:extLst>
      <p:ext uri="{BB962C8B-B14F-4D97-AF65-F5344CB8AC3E}">
        <p14:creationId xmlns:p14="http://schemas.microsoft.com/office/powerpoint/2010/main" val="13773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77500" lnSpcReduction="20000"/>
          </a:bodyPr>
          <a:lstStyle/>
          <a:p>
            <a:r>
              <a:rPr lang="tr-TR" dirty="0" smtClean="0"/>
              <a:t>Bu eser, Mehmet Ali Aynî'nin İlahiyat Fakültesi’nde verdiği Tasavvuf Tarihi derslerinin notlarından meydana gelmiştir. 1924 yılında yayımlanan  eserin girişinde "Bir tasavvuf tarihi yazmaktaki güçlükleri tecrübemle biliyorum. Fakat böyle bir tarihi okutmak vazifesi üstüme yüklenmiş olduğu için, şimdilik yalnız üniversite öğrencilerine mahsus olmak üzere, anlattıklarım bir kitap şeklinde toplandı." demektedir.</a:t>
            </a:r>
            <a:br>
              <a:rPr lang="tr-TR" dirty="0" smtClean="0"/>
            </a:br>
            <a:r>
              <a:rPr lang="tr-TR" dirty="0" smtClean="0"/>
              <a:t>Temel tasavvufî eserler arasında kabul edilen ve kendisinden sonra yazılmış birçok esere kaynaklık eden </a:t>
            </a:r>
            <a:r>
              <a:rPr lang="tr-TR" b="1" dirty="0" smtClean="0"/>
              <a:t>Tasavvuf Tarihi</a:t>
            </a:r>
            <a:r>
              <a:rPr lang="tr-TR" dirty="0" smtClean="0"/>
              <a:t>'nin sonundaki "Ekler" kısmında eseri hazırlayan Hüseyin Rahmi </a:t>
            </a:r>
            <a:r>
              <a:rPr lang="tr-TR" dirty="0" err="1" smtClean="0"/>
              <a:t>Yananlı'nın</a:t>
            </a:r>
            <a:r>
              <a:rPr lang="tr-TR" dirty="0" smtClean="0"/>
              <a:t> seçtiği dört risale de bulunmaktadır. Bunlardan ilki Vahdet-i </a:t>
            </a:r>
            <a:r>
              <a:rPr lang="tr-TR" dirty="0" err="1" smtClean="0"/>
              <a:t>Vücûd</a:t>
            </a:r>
            <a:r>
              <a:rPr lang="tr-TR" dirty="0" smtClean="0"/>
              <a:t> konusunda Şeyh </a:t>
            </a:r>
            <a:r>
              <a:rPr lang="tr-TR" dirty="0" err="1" smtClean="0"/>
              <a:t>Abdürrezzak</a:t>
            </a:r>
            <a:r>
              <a:rPr lang="tr-TR" dirty="0" smtClean="0"/>
              <a:t> Kemaleddin </a:t>
            </a:r>
            <a:r>
              <a:rPr lang="tr-TR" dirty="0" err="1" smtClean="0"/>
              <a:t>Kâşî</a:t>
            </a:r>
            <a:r>
              <a:rPr lang="tr-TR" dirty="0" smtClean="0"/>
              <a:t> (</a:t>
            </a:r>
            <a:r>
              <a:rPr lang="tr-TR" dirty="0" err="1" smtClean="0"/>
              <a:t>Kâşânî</a:t>
            </a:r>
            <a:r>
              <a:rPr lang="tr-TR" dirty="0" smtClean="0"/>
              <a:t>) ile Şeyh Rükneddin </a:t>
            </a:r>
            <a:r>
              <a:rPr lang="tr-TR" dirty="0" err="1" smtClean="0"/>
              <a:t>Alâüddevle'nin</a:t>
            </a:r>
            <a:r>
              <a:rPr lang="tr-TR" dirty="0" smtClean="0"/>
              <a:t> birbirine gönderdiği mektupların içinde yer aldığı, Molla </a:t>
            </a:r>
            <a:r>
              <a:rPr lang="tr-TR" dirty="0" err="1" smtClean="0"/>
              <a:t>Câmi'nin</a:t>
            </a:r>
            <a:r>
              <a:rPr lang="tr-TR" dirty="0" smtClean="0"/>
              <a:t> </a:t>
            </a:r>
            <a:r>
              <a:rPr lang="tr-TR" dirty="0" err="1" smtClean="0"/>
              <a:t>Nefehâtü’l-Üns</a:t>
            </a:r>
            <a:r>
              <a:rPr lang="tr-TR" dirty="0" smtClean="0"/>
              <a:t> kitabından alınan bir bölümdür. İkincisi </a:t>
            </a:r>
            <a:r>
              <a:rPr lang="tr-TR" dirty="0" err="1" smtClean="0"/>
              <a:t>Niyâzî</a:t>
            </a:r>
            <a:r>
              <a:rPr lang="tr-TR" dirty="0" smtClean="0"/>
              <a:t>-i </a:t>
            </a:r>
            <a:r>
              <a:rPr lang="tr-TR" dirty="0" err="1" smtClean="0"/>
              <a:t>Mısrî’nin</a:t>
            </a:r>
            <a:r>
              <a:rPr lang="tr-TR" dirty="0" smtClean="0"/>
              <a:t> "Tarikatın </a:t>
            </a:r>
            <a:r>
              <a:rPr lang="tr-TR" dirty="0" err="1" smtClean="0"/>
              <a:t>Usûlü</a:t>
            </a:r>
            <a:r>
              <a:rPr lang="tr-TR" dirty="0" smtClean="0"/>
              <a:t> ve Hakikatin Rumuzu" isimli bir risalesidir. Üçüncüsü Erzurumlu İbrahim Hakkı'nın tasavvuf nazarında kâinatın hülasası olan kâmil insan hakkında "İnsaniyet-i Kâmile" başlıklı risalesidir. Dördüncü risale ise tasavvuf kelimesinin hangi kökten ve ne anlama geldiği hususunda Hüseyin Rahmi </a:t>
            </a:r>
            <a:r>
              <a:rPr lang="tr-TR" dirty="0" err="1" smtClean="0"/>
              <a:t>Yananlı'nın</a:t>
            </a:r>
            <a:r>
              <a:rPr lang="tr-TR" dirty="0" smtClean="0"/>
              <a:t> bir incelemesidir.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3" y="405493"/>
            <a:ext cx="5068389" cy="5773238"/>
          </a:xfrm>
          <a:prstGeom prst="rect">
            <a:avLst/>
          </a:prstGeom>
        </p:spPr>
      </p:pic>
    </p:spTree>
    <p:extLst>
      <p:ext uri="{BB962C8B-B14F-4D97-AF65-F5344CB8AC3E}">
        <p14:creationId xmlns:p14="http://schemas.microsoft.com/office/powerpoint/2010/main" val="293863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85000" lnSpcReduction="20000"/>
          </a:bodyPr>
          <a:lstStyle/>
          <a:p>
            <a:r>
              <a:rPr lang="tr-TR" dirty="0" err="1" smtClean="0"/>
              <a:t>Hüccetü’l</a:t>
            </a:r>
            <a:r>
              <a:rPr lang="tr-TR" dirty="0" smtClean="0"/>
              <a:t>-İslâm İmam </a:t>
            </a:r>
            <a:r>
              <a:rPr lang="tr-TR" dirty="0" err="1" smtClean="0"/>
              <a:t>Gazzâlî</a:t>
            </a:r>
            <a:r>
              <a:rPr lang="tr-TR" dirty="0" smtClean="0"/>
              <a:t>, kuşkusuz İslâm prensiplerinin en yetkin yorumcularından…</a:t>
            </a:r>
            <a:br>
              <a:rPr lang="tr-TR" dirty="0" smtClean="0"/>
            </a:br>
            <a:r>
              <a:rPr lang="tr-TR" dirty="0" err="1" smtClean="0"/>
              <a:t>İhyâü</a:t>
            </a:r>
            <a:r>
              <a:rPr lang="tr-TR" dirty="0" smtClean="0"/>
              <a:t> </a:t>
            </a:r>
            <a:r>
              <a:rPr lang="tr-TR" dirty="0" err="1" smtClean="0"/>
              <a:t>Ulûmi’d-Dîn</a:t>
            </a:r>
            <a:r>
              <a:rPr lang="tr-TR" dirty="0" smtClean="0"/>
              <a:t> ise aslında onun yürüttüğü ilmî cihadın adı…                                                      </a:t>
            </a:r>
            <a:br>
              <a:rPr lang="tr-TR" dirty="0" smtClean="0"/>
            </a:br>
            <a:r>
              <a:rPr lang="tr-TR" dirty="0" smtClean="0"/>
              <a:t>O, kendisini kurtardıktan sonra İslâm âlemine yönelmiş ve sözleriyle, hiç paslanmayan ve şaşmayan anahtarlar dağıtmıştır.</a:t>
            </a:r>
            <a:br>
              <a:rPr lang="tr-TR" dirty="0" smtClean="0"/>
            </a:br>
            <a:r>
              <a:rPr lang="tr-TR" dirty="0" smtClean="0"/>
              <a:t>Yazılmasının üzerinden birkaç asır geçen </a:t>
            </a:r>
            <a:r>
              <a:rPr lang="tr-TR" dirty="0" err="1" smtClean="0"/>
              <a:t>İhyâü</a:t>
            </a:r>
            <a:r>
              <a:rPr lang="tr-TR" dirty="0" smtClean="0"/>
              <a:t> </a:t>
            </a:r>
            <a:r>
              <a:rPr lang="tr-TR" dirty="0" err="1" smtClean="0"/>
              <a:t>Ulûmi’d-Dîn</a:t>
            </a:r>
            <a:r>
              <a:rPr lang="tr-TR" dirty="0" smtClean="0"/>
              <a:t>, İslâm’ı anlamaya dair yeni çalışmalar yapılmış olsa da İslâm’ın temel hususlarını eksiksiz tasvir eden eşsiz bir eserdir. Zira </a:t>
            </a:r>
            <a:r>
              <a:rPr lang="tr-TR" dirty="0" err="1" smtClean="0"/>
              <a:t>Gazzâlî</a:t>
            </a:r>
            <a:r>
              <a:rPr lang="tr-TR" dirty="0" smtClean="0"/>
              <a:t>, kendi nefsinde uyguladığı şeyleri adeta ansiklopedik bir kitaba dönüştürmüştür. </a:t>
            </a:r>
            <a:r>
              <a:rPr lang="tr-TR" dirty="0" err="1" smtClean="0"/>
              <a:t>Suâd</a:t>
            </a:r>
            <a:r>
              <a:rPr lang="tr-TR" dirty="0" smtClean="0"/>
              <a:t> el-Hakîm ise ölümsüz kitap olarak nitelendirdiği bu muhteşem eseri, 21. yüzyıl Müslümanını İslâm ilminin derinliğiyle buluşturmak için yeniden yorumlamıştır.</a:t>
            </a:r>
            <a:br>
              <a:rPr lang="tr-TR" dirty="0" smtClean="0"/>
            </a:br>
            <a:r>
              <a:rPr lang="tr-TR" dirty="0" smtClean="0"/>
              <a:t/>
            </a:r>
            <a:br>
              <a:rPr lang="tr-TR" dirty="0" smtClean="0"/>
            </a:br>
            <a:r>
              <a:rPr lang="tr-TR" dirty="0" smtClean="0"/>
              <a:t>Eserde; </a:t>
            </a:r>
            <a:r>
              <a:rPr lang="tr-TR" dirty="0" err="1" smtClean="0"/>
              <a:t>Gazzâlî’nin</a:t>
            </a:r>
            <a:r>
              <a:rPr lang="tr-TR" dirty="0" smtClean="0"/>
              <a:t> hayatı ve tasavvuf kültürü, İslâm’da ilim ve akıl, nefis terbiyesi, ibadetler, dualar, tövbe, şükür gibi insanı kurtuluşa götüren ya da kibir, dünya sevgisi gibi helâke götüren şeyler, İslâm’da görgü kuralları gibi konular yer almaktadır ve şüphesiz bu eser, asırlara ışık tutmaya devam edecektir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509451"/>
            <a:ext cx="5172892" cy="5760720"/>
          </a:xfrm>
          <a:prstGeom prst="rect">
            <a:avLst/>
          </a:prstGeom>
        </p:spPr>
      </p:pic>
    </p:spTree>
    <p:extLst>
      <p:ext uri="{BB962C8B-B14F-4D97-AF65-F5344CB8AC3E}">
        <p14:creationId xmlns:p14="http://schemas.microsoft.com/office/powerpoint/2010/main" val="399123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lstStyle/>
          <a:p>
            <a:r>
              <a:rPr lang="tr-TR" dirty="0" smtClean="0"/>
              <a:t>Büyük İslam düşünürü </a:t>
            </a:r>
            <a:r>
              <a:rPr lang="tr-TR" dirty="0" err="1" smtClean="0"/>
              <a:t>İbn</a:t>
            </a:r>
            <a:r>
              <a:rPr lang="tr-TR" dirty="0" smtClean="0"/>
              <a:t> Haldun'un kaleminden çıkan elinizdeki eser, yazarın devrinde tartışılan tasavvufi bir konuya açıklık getirmek için yazılmıştır. Konu şudur: Marifet ve hakikat adı verilen tasavvufi bilgiyi elde etmek ve </a:t>
            </a:r>
            <a:r>
              <a:rPr lang="tr-TR" dirty="0" err="1" smtClean="0"/>
              <a:t>süfiyane</a:t>
            </a:r>
            <a:r>
              <a:rPr lang="tr-TR" dirty="0" smtClean="0"/>
              <a:t> bir hayat yaşamak için yol gösterici </a:t>
            </a:r>
            <a:r>
              <a:rPr lang="tr-TR" dirty="0" err="1" smtClean="0"/>
              <a:t>müşid</a:t>
            </a:r>
            <a:r>
              <a:rPr lang="tr-TR" dirty="0" smtClean="0"/>
              <a:t> bir şeyhe ihtiyaç var mıdır, yok mudur? Bu mesele bütün boyutlarıyla tartışılırken Kur'an ve hadisteki manevi hayat, bu hayatın İslam dünyasındaki gelişimi, tasavvufun, ardından tarikatların ortaya çıkmasına zemin hazırlayan dini, siyasi iç sebepler ve dış tesirlerden etkilenmeler de bütünüyle ele alınmaktadır.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509450"/>
            <a:ext cx="5172892" cy="5760721"/>
          </a:xfrm>
          <a:prstGeom prst="rect">
            <a:avLst/>
          </a:prstGeom>
        </p:spPr>
      </p:pic>
    </p:spTree>
    <p:extLst>
      <p:ext uri="{BB962C8B-B14F-4D97-AF65-F5344CB8AC3E}">
        <p14:creationId xmlns:p14="http://schemas.microsoft.com/office/powerpoint/2010/main" val="296446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62500" lnSpcReduction="20000"/>
          </a:bodyPr>
          <a:lstStyle/>
          <a:p>
            <a:r>
              <a:rPr lang="tr-TR" dirty="0" smtClean="0"/>
              <a:t>MARİFET SULTANI’NIN PEŞİNDE </a:t>
            </a:r>
            <a:br>
              <a:rPr lang="tr-TR" dirty="0" smtClean="0"/>
            </a:br>
            <a:r>
              <a:rPr lang="tr-TR" dirty="0" smtClean="0"/>
              <a:t/>
            </a:r>
            <a:br>
              <a:rPr lang="tr-TR" dirty="0" smtClean="0"/>
            </a:br>
            <a:r>
              <a:rPr lang="tr-TR" dirty="0" smtClean="0"/>
              <a:t>Kendisi de </a:t>
            </a:r>
            <a:r>
              <a:rPr lang="tr-TR" dirty="0" err="1" smtClean="0"/>
              <a:t>İbn</a:t>
            </a:r>
            <a:r>
              <a:rPr lang="tr-TR" dirty="0" smtClean="0"/>
              <a:t> Arabi’nin peşinde bir yolcu olan </a:t>
            </a:r>
            <a:r>
              <a:rPr lang="tr-TR" dirty="0" err="1" smtClean="0"/>
              <a:t>Claude</a:t>
            </a:r>
            <a:r>
              <a:rPr lang="tr-TR" dirty="0" smtClean="0"/>
              <a:t> </a:t>
            </a:r>
            <a:r>
              <a:rPr lang="tr-TR" dirty="0" err="1" smtClean="0"/>
              <a:t>Addas</a:t>
            </a:r>
            <a:r>
              <a:rPr lang="tr-TR" dirty="0" smtClean="0"/>
              <a:t>, “Marifet </a:t>
            </a:r>
            <a:r>
              <a:rPr lang="tr-TR" dirty="0" err="1" smtClean="0"/>
              <a:t>Sultanı”nı</a:t>
            </a:r>
            <a:r>
              <a:rPr lang="tr-TR" dirty="0" smtClean="0"/>
              <a:t> anlattı. </a:t>
            </a:r>
            <a:br>
              <a:rPr lang="tr-TR" dirty="0" smtClean="0"/>
            </a:br>
            <a:r>
              <a:rPr lang="tr-TR" dirty="0" smtClean="0"/>
              <a:t/>
            </a:r>
            <a:br>
              <a:rPr lang="tr-TR" dirty="0" smtClean="0"/>
            </a:br>
            <a:r>
              <a:rPr lang="tr-TR" dirty="0" smtClean="0"/>
              <a:t>Uzmanlarca “</a:t>
            </a:r>
            <a:r>
              <a:rPr lang="tr-TR" dirty="0" err="1" smtClean="0"/>
              <a:t>İbn</a:t>
            </a:r>
            <a:r>
              <a:rPr lang="tr-TR" dirty="0" smtClean="0"/>
              <a:t> Arabi çalışmaları içinde bir köşe taşı” olarak nitelenen kitapta </a:t>
            </a:r>
            <a:r>
              <a:rPr lang="tr-TR" dirty="0" err="1" smtClean="0"/>
              <a:t>Addas</a:t>
            </a:r>
            <a:r>
              <a:rPr lang="tr-TR" dirty="0" smtClean="0"/>
              <a:t>, </a:t>
            </a:r>
            <a:r>
              <a:rPr lang="tr-TR" dirty="0" err="1" smtClean="0"/>
              <a:t>İbn</a:t>
            </a:r>
            <a:r>
              <a:rPr lang="tr-TR" dirty="0" smtClean="0"/>
              <a:t> Arabi’nin iki yolculuğunu temel alıyor; Endülüs’ten Şam’a yaptığı seyahat ve manevî seyahati. </a:t>
            </a:r>
            <a:br>
              <a:rPr lang="tr-TR" dirty="0" smtClean="0"/>
            </a:br>
            <a:r>
              <a:rPr lang="tr-TR" dirty="0" smtClean="0"/>
              <a:t/>
            </a:r>
            <a:br>
              <a:rPr lang="tr-TR" dirty="0" smtClean="0"/>
            </a:br>
            <a:r>
              <a:rPr lang="tr-TR" dirty="0" err="1" smtClean="0"/>
              <a:t>İbn</a:t>
            </a:r>
            <a:r>
              <a:rPr lang="tr-TR" dirty="0" smtClean="0"/>
              <a:t> Arabi’yle yola çıkmak isteyenler için…Dünyanın saygın </a:t>
            </a:r>
            <a:r>
              <a:rPr lang="tr-TR" dirty="0" err="1" smtClean="0"/>
              <a:t>İbn</a:t>
            </a:r>
            <a:r>
              <a:rPr lang="tr-TR" dirty="0" smtClean="0"/>
              <a:t> Arabi uzmanlarından </a:t>
            </a:r>
            <a:r>
              <a:rPr lang="tr-TR" dirty="0" err="1" smtClean="0"/>
              <a:t>Claude</a:t>
            </a:r>
            <a:r>
              <a:rPr lang="tr-TR" dirty="0" smtClean="0"/>
              <a:t> </a:t>
            </a:r>
            <a:r>
              <a:rPr lang="tr-TR" dirty="0" err="1" smtClean="0"/>
              <a:t>Addas’ın</a:t>
            </a:r>
            <a:r>
              <a:rPr lang="tr-TR" dirty="0" smtClean="0"/>
              <a:t> bu eseri, Şeyh-i Ekber hakkında yazılmış en kapsamlı biyografik çalışmadır.</a:t>
            </a:r>
            <a:br>
              <a:rPr lang="tr-TR" dirty="0" smtClean="0"/>
            </a:br>
            <a:r>
              <a:rPr lang="tr-TR" dirty="0" smtClean="0"/>
              <a:t/>
            </a:r>
            <a:br>
              <a:rPr lang="tr-TR" dirty="0" smtClean="0"/>
            </a:br>
            <a:r>
              <a:rPr lang="tr-TR" dirty="0" smtClean="0"/>
              <a:t>“Kibrit-i </a:t>
            </a:r>
            <a:r>
              <a:rPr lang="tr-TR" dirty="0" err="1" smtClean="0"/>
              <a:t>Ahmer’in</a:t>
            </a:r>
            <a:r>
              <a:rPr lang="tr-TR" dirty="0" smtClean="0"/>
              <a:t> Peşinde” bugüne kadar Batı dillerinde </a:t>
            </a:r>
            <a:r>
              <a:rPr lang="tr-TR" dirty="0" err="1" smtClean="0"/>
              <a:t>İbn</a:t>
            </a:r>
            <a:r>
              <a:rPr lang="tr-TR" dirty="0" smtClean="0"/>
              <a:t> Arabi’nin hayatı üzerine kaleme alınmış en içerikli ve sağlam incelemedir. Eserin ayırt edici özelliklerinden biri, akademik bir üsluptan ziyade bir kurgu içerisinde gayet akıcı bir dille büyük </a:t>
            </a:r>
            <a:r>
              <a:rPr lang="tr-TR" dirty="0" err="1" smtClean="0"/>
              <a:t>sufinin</a:t>
            </a:r>
            <a:r>
              <a:rPr lang="tr-TR" dirty="0" smtClean="0"/>
              <a:t> hayatını anlatmasıdır. Marifet Sultanı ya da Şeyh-i Ekber olarak da bilinen </a:t>
            </a:r>
            <a:r>
              <a:rPr lang="tr-TR" dirty="0" err="1" smtClean="0"/>
              <a:t>İbn</a:t>
            </a:r>
            <a:r>
              <a:rPr lang="tr-TR" dirty="0" smtClean="0"/>
              <a:t> Arabi’nin son sekiz asırdır tasavvufta derin manevi tesirini göz ardı etmek mümkün değildir. Ancak birkaç uzmanın çalışması dışında bu büyük </a:t>
            </a:r>
            <a:r>
              <a:rPr lang="tr-TR" dirty="0" err="1" smtClean="0"/>
              <a:t>sufinin</a:t>
            </a:r>
            <a:r>
              <a:rPr lang="tr-TR" dirty="0" smtClean="0"/>
              <a:t> hayatı hakkında nitelikli eser çok azdır. </a:t>
            </a:r>
            <a:r>
              <a:rPr lang="tr-TR" dirty="0" err="1" smtClean="0"/>
              <a:t>Claude</a:t>
            </a:r>
            <a:r>
              <a:rPr lang="tr-TR" dirty="0" smtClean="0"/>
              <a:t> </a:t>
            </a:r>
            <a:r>
              <a:rPr lang="tr-TR" dirty="0" err="1" smtClean="0"/>
              <a:t>Addas’ın</a:t>
            </a:r>
            <a:r>
              <a:rPr lang="tr-TR" dirty="0" smtClean="0"/>
              <a:t> bu başucu eseri </a:t>
            </a:r>
            <a:r>
              <a:rPr lang="tr-TR" dirty="0" err="1" smtClean="0"/>
              <a:t>İbn</a:t>
            </a:r>
            <a:r>
              <a:rPr lang="tr-TR" dirty="0" smtClean="0"/>
              <a:t> Arabi’nin eserlerinin ayrıntılı bir incelemesine ve çok çeşitli Arapça ve Farsça ikincil kaynak eserlere dayanmaktadır. Asıl itibarıyla biyografi niteliği taşıyan “Kibrit-i </a:t>
            </a:r>
            <a:r>
              <a:rPr lang="tr-TR" dirty="0" err="1" smtClean="0"/>
              <a:t>Ahmer’in</a:t>
            </a:r>
            <a:r>
              <a:rPr lang="tr-TR" dirty="0" smtClean="0"/>
              <a:t> Peşinde”, her şeyden önce </a:t>
            </a:r>
            <a:r>
              <a:rPr lang="tr-TR" dirty="0" err="1" smtClean="0"/>
              <a:t>İbn</a:t>
            </a:r>
            <a:r>
              <a:rPr lang="tr-TR" dirty="0" smtClean="0"/>
              <a:t> Arabi’nin manevi ve fikri yolculuğunu okuyucuya aktarmakta ve mümkün olduğu ölçüde, bu güzergahı devrinin dini ve tarihi bağlamı içine yerleştirmektedir. Bu çerçeve dahilinde, </a:t>
            </a:r>
            <a:r>
              <a:rPr lang="tr-TR" dirty="0" err="1" smtClean="0"/>
              <a:t>İbn</a:t>
            </a:r>
            <a:r>
              <a:rPr lang="tr-TR" dirty="0" smtClean="0"/>
              <a:t> Arabi irfanının derinlemesine bir tahliline girilmemiştir. Ancak onun hayatı incelenerek bu irfanın oluşumu aydınlatılmış ve </a:t>
            </a:r>
            <a:r>
              <a:rPr lang="tr-TR" dirty="0" err="1" smtClean="0"/>
              <a:t>İbn</a:t>
            </a:r>
            <a:r>
              <a:rPr lang="tr-TR" dirty="0" smtClean="0"/>
              <a:t> Arabi’nin bizzat tecrübe ettiği “haller” ve “</a:t>
            </a:r>
            <a:r>
              <a:rPr lang="tr-TR" dirty="0" err="1" smtClean="0"/>
              <a:t>makamlar”la</a:t>
            </a:r>
            <a:r>
              <a:rPr lang="tr-TR" dirty="0" smtClean="0"/>
              <a:t> ilişkisi vurgulanmıştır.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5" y="509450"/>
            <a:ext cx="5172892" cy="5760721"/>
          </a:xfrm>
          <a:prstGeom prst="rect">
            <a:avLst/>
          </a:prstGeom>
        </p:spPr>
      </p:pic>
    </p:spTree>
    <p:extLst>
      <p:ext uri="{BB962C8B-B14F-4D97-AF65-F5344CB8AC3E}">
        <p14:creationId xmlns:p14="http://schemas.microsoft.com/office/powerpoint/2010/main" val="321085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lnSpcReduction="10000"/>
          </a:bodyPr>
          <a:lstStyle/>
          <a:p>
            <a:r>
              <a:rPr lang="tr-TR" i="1" dirty="0" smtClean="0"/>
              <a:t>Şeyh-i Ekber</a:t>
            </a:r>
            <a:r>
              <a:rPr lang="tr-TR" dirty="0" smtClean="0"/>
              <a:t>, saygın </a:t>
            </a:r>
            <a:r>
              <a:rPr lang="tr-TR" dirty="0" err="1" smtClean="0"/>
              <a:t>İbn</a:t>
            </a:r>
            <a:r>
              <a:rPr lang="tr-TR" dirty="0" smtClean="0"/>
              <a:t> Arabî uzmanlarından Prof. Dr. </a:t>
            </a:r>
            <a:r>
              <a:rPr lang="tr-TR" dirty="0" err="1" smtClean="0"/>
              <a:t>Mahmud</a:t>
            </a:r>
            <a:r>
              <a:rPr lang="tr-TR" dirty="0" smtClean="0"/>
              <a:t> Erol Kılıç’ın </a:t>
            </a:r>
            <a:r>
              <a:rPr lang="tr-TR" dirty="0" err="1" smtClean="0"/>
              <a:t>İbn</a:t>
            </a:r>
            <a:r>
              <a:rPr lang="tr-TR" dirty="0" smtClean="0"/>
              <a:t> Arabî doktrini üzerine hazırladığı kapsamlı bir çalışma.</a:t>
            </a:r>
            <a:br>
              <a:rPr lang="tr-TR" dirty="0" smtClean="0"/>
            </a:br>
            <a:r>
              <a:rPr lang="tr-TR" dirty="0" smtClean="0"/>
              <a:t>Varlık nedir? Yokluk nedir? Bizim ve etrafımızdaki nesnelerin var oluşlarının hakikati nedir? Bunlar gerçekten var mı? Yoksa biz mi onları böyle sanmaktayız? Bizi Yaratan ile bu yaratılış işinden başka irtibatımız yok mu? Peki, âlemin Yaratıcı ile nasıl bir irtibatı var?...</a:t>
            </a:r>
            <a:br>
              <a:rPr lang="tr-TR" dirty="0" smtClean="0"/>
            </a:br>
            <a:r>
              <a:rPr lang="tr-TR" dirty="0" smtClean="0"/>
              <a:t>İnsanoğlunun sorduğu böylesi temel sorulara büyük bilge </a:t>
            </a:r>
            <a:r>
              <a:rPr lang="tr-TR" dirty="0" err="1" smtClean="0"/>
              <a:t>Muhyiddin</a:t>
            </a:r>
            <a:r>
              <a:rPr lang="tr-TR" dirty="0" smtClean="0"/>
              <a:t> </a:t>
            </a:r>
            <a:r>
              <a:rPr lang="tr-TR" dirty="0" err="1" smtClean="0"/>
              <a:t>İbn</a:t>
            </a:r>
            <a:r>
              <a:rPr lang="tr-TR" dirty="0" smtClean="0"/>
              <a:t> Arabî’nin verdiği cevapları araştıran bu kitap genel olarak Şeyh-i Ekber’in tefekkür dünyasına özel olarak da onun varlık düşüncesine bir kılavuz niteliği taşıyor.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509451"/>
            <a:ext cx="5264332" cy="5656218"/>
          </a:xfrm>
          <a:prstGeom prst="rect">
            <a:avLst/>
          </a:prstGeom>
        </p:spPr>
      </p:pic>
    </p:spTree>
    <p:extLst>
      <p:ext uri="{BB962C8B-B14F-4D97-AF65-F5344CB8AC3E}">
        <p14:creationId xmlns:p14="http://schemas.microsoft.com/office/powerpoint/2010/main" val="201485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9714" y="509451"/>
            <a:ext cx="5172892" cy="5760720"/>
          </a:xfrm>
        </p:spPr>
        <p:txBody>
          <a:bodyPr/>
          <a:lstStyle/>
          <a:p>
            <a:endParaRPr lang="tr-TR" dirty="0"/>
          </a:p>
        </p:txBody>
      </p:sp>
      <p:sp>
        <p:nvSpPr>
          <p:cNvPr id="3" name="Alt Başlık 2"/>
          <p:cNvSpPr>
            <a:spLocks noGrp="1"/>
          </p:cNvSpPr>
          <p:nvPr>
            <p:ph type="subTitle" idx="1"/>
          </p:nvPr>
        </p:nvSpPr>
        <p:spPr>
          <a:xfrm>
            <a:off x="6453050" y="509451"/>
            <a:ext cx="5094515" cy="5760720"/>
          </a:xfrm>
        </p:spPr>
        <p:txBody>
          <a:bodyPr>
            <a:normAutofit fontScale="85000" lnSpcReduction="20000"/>
          </a:bodyPr>
          <a:lstStyle/>
          <a:p>
            <a:r>
              <a:rPr lang="tr-TR" dirty="0" smtClean="0"/>
              <a:t/>
            </a:r>
            <a:br>
              <a:rPr lang="tr-TR" dirty="0" smtClean="0"/>
            </a:br>
            <a:r>
              <a:rPr lang="tr-TR" dirty="0" smtClean="0"/>
              <a:t>İsviçre’de eğitim görmüş, pratik yapmış, psikoloji biliminin yanı sıra meditasyon ve yoga gibi Yeni Çağ akımlarını deneyimlemiş ve tasavvufu bir yaşam biçimi olarak benimsemiş Psikiyatr Dr. Mustafa Merter, bu kitapta çiziyor. Haritayı elimize alıp Freud, </a:t>
            </a:r>
            <a:r>
              <a:rPr lang="tr-TR" dirty="0" err="1" smtClean="0"/>
              <a:t>Jung</a:t>
            </a:r>
            <a:r>
              <a:rPr lang="tr-TR" dirty="0" smtClean="0"/>
              <a:t>, </a:t>
            </a:r>
            <a:r>
              <a:rPr lang="tr-TR" dirty="0" err="1" smtClean="0"/>
              <a:t>Maslow</a:t>
            </a:r>
            <a:r>
              <a:rPr lang="tr-TR" dirty="0" smtClean="0"/>
              <a:t> gibi psikoloji biliminin önde gelen kuramcılarıyla Charles Tart, </a:t>
            </a:r>
            <a:r>
              <a:rPr lang="tr-TR" dirty="0" err="1" smtClean="0"/>
              <a:t>Ken</a:t>
            </a:r>
            <a:r>
              <a:rPr lang="tr-TR" dirty="0" smtClean="0"/>
              <a:t> </a:t>
            </a:r>
            <a:r>
              <a:rPr lang="tr-TR" dirty="0" err="1" smtClean="0"/>
              <a:t>Wilber</a:t>
            </a:r>
            <a:r>
              <a:rPr lang="tr-TR" dirty="0" smtClean="0"/>
              <a:t> gibi farklı bilinç hâlleri ve hâl psikolojisinde yepyeni ufuklar açan son dönem düşünürlerin kirleri arasında özgürce dolaşıyoruz.</a:t>
            </a:r>
            <a:br>
              <a:rPr lang="tr-TR" dirty="0" smtClean="0"/>
            </a:br>
            <a:r>
              <a:rPr lang="tr-TR" dirty="0" smtClean="0"/>
              <a:t>Kaybolma ihtimali yok. Zira rehberimiz başta </a:t>
            </a:r>
            <a:r>
              <a:rPr lang="tr-TR" dirty="0" err="1" smtClean="0"/>
              <a:t>Hz.Mevlânâ</a:t>
            </a:r>
            <a:r>
              <a:rPr lang="tr-TR" dirty="0" smtClean="0"/>
              <a:t> ile </a:t>
            </a:r>
            <a:r>
              <a:rPr lang="tr-TR" dirty="0" err="1" smtClean="0"/>
              <a:t>İbn</a:t>
            </a:r>
            <a:r>
              <a:rPr lang="tr-TR" dirty="0" smtClean="0"/>
              <a:t> Arabi olmak üzere tasavvuf </a:t>
            </a:r>
            <a:r>
              <a:rPr lang="tr-TR" dirty="0" err="1" smtClean="0"/>
              <a:t>büyükleri.Bu</a:t>
            </a:r>
            <a:r>
              <a:rPr lang="tr-TR" dirty="0" smtClean="0"/>
              <a:t> çok özel gezintinin adı ise </a:t>
            </a:r>
            <a:r>
              <a:rPr lang="tr-TR" dirty="0" err="1" smtClean="0"/>
              <a:t>Benötesi</a:t>
            </a:r>
            <a:r>
              <a:rPr lang="tr-TR" dirty="0" smtClean="0"/>
              <a:t> Psikolojisi. Rüyalar ve aktif hayal kurma teknikleriyle tedavinin nasıl uygulandığını görecek, </a:t>
            </a:r>
            <a:r>
              <a:rPr lang="tr-TR" dirty="0" err="1" smtClean="0"/>
              <a:t>psikospritüel</a:t>
            </a:r>
            <a:r>
              <a:rPr lang="tr-TR" dirty="0" smtClean="0"/>
              <a:t> kriz</a:t>
            </a:r>
            <a:br>
              <a:rPr lang="tr-TR" dirty="0" smtClean="0"/>
            </a:br>
            <a:r>
              <a:rPr lang="tr-TR" dirty="0" smtClean="0"/>
              <a:t>ve Kaliforniya Sendromu gibi problemlerle nasıl başa çıkabileceğimiz üzerinde kafa yoracaksınız. İnsan ruhunun kat kat derinliklerine indiğiniz gibi kat kat yükseklerine de çıkacaksınız bu gezintide. Yolun sonlarına geldiğinizde psikolojiye ve </a:t>
            </a:r>
            <a:r>
              <a:rPr lang="tr-TR" dirty="0" err="1" smtClean="0"/>
              <a:t>insana,bu</a:t>
            </a:r>
            <a:r>
              <a:rPr lang="tr-TR" dirty="0" smtClean="0"/>
              <a:t> yeni çehresiyle daha çok inanacak atta muhabbetle yaklaşacaksınız..</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5" y="509450"/>
            <a:ext cx="5172892" cy="5760721"/>
          </a:xfrm>
          <a:prstGeom prst="rect">
            <a:avLst/>
          </a:prstGeom>
        </p:spPr>
      </p:pic>
    </p:spTree>
    <p:extLst>
      <p:ext uri="{BB962C8B-B14F-4D97-AF65-F5344CB8AC3E}">
        <p14:creationId xmlns:p14="http://schemas.microsoft.com/office/powerpoint/2010/main" val="7640168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862</Words>
  <Application>Microsoft Office PowerPoint</Application>
  <PresentationFormat>Geniş ekran</PresentationFormat>
  <Paragraphs>30</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Microsoft</cp:lastModifiedBy>
  <cp:revision>12</cp:revision>
  <dcterms:created xsi:type="dcterms:W3CDTF">2019-09-17T10:14:02Z</dcterms:created>
  <dcterms:modified xsi:type="dcterms:W3CDTF">2020-11-12T06:40:41Z</dcterms:modified>
</cp:coreProperties>
</file>