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58" r:id="rId5"/>
    <p:sldId id="257" r:id="rId6"/>
    <p:sldId id="259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F532D0-41B4-498B-AF24-6A083D348E44}" type="datetimeFigureOut">
              <a:rPr lang="tr-TR" smtClean="0"/>
              <a:pPr/>
              <a:t>09.09.2018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FDDFB7-A8FD-40EC-A894-B40B9969C9F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62536" y="1052736"/>
            <a:ext cx="7234000" cy="182880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ÇOCUK HASTADAN ANAMNEZ ALMA</a:t>
            </a:r>
            <a:endParaRPr lang="tr-TR" sz="36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772400" cy="914400"/>
          </a:xfrm>
        </p:spPr>
        <p:txBody>
          <a:bodyPr/>
          <a:lstStyle/>
          <a:p>
            <a:r>
              <a:rPr lang="tr-TR" dirty="0" err="1" smtClean="0">
                <a:solidFill>
                  <a:srgbClr val="002060"/>
                </a:solidFill>
              </a:rPr>
              <a:t>Öğr</a:t>
            </a:r>
            <a:r>
              <a:rPr lang="tr-TR" dirty="0" smtClean="0">
                <a:solidFill>
                  <a:srgbClr val="002060"/>
                </a:solidFill>
              </a:rPr>
              <a:t>. Gör. Fatih GÜNAY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9" y="1023939"/>
            <a:ext cx="2520280" cy="233305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83880" cy="1051560"/>
          </a:xfrm>
        </p:spPr>
        <p:txBody>
          <a:bodyPr/>
          <a:lstStyle/>
          <a:p>
            <a:pPr algn="ctr"/>
            <a:r>
              <a:rPr lang="tr-TR" dirty="0" smtClean="0"/>
              <a:t>Özgeçmiş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01288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tr-TR" sz="2000" u="sng" dirty="0" err="1" smtClean="0">
                <a:solidFill>
                  <a:srgbClr val="FF0000"/>
                </a:solidFill>
              </a:rPr>
              <a:t>Prenatal</a:t>
            </a:r>
            <a:r>
              <a:rPr lang="tr-TR" sz="2000" u="sng" dirty="0" smtClean="0">
                <a:solidFill>
                  <a:srgbClr val="FF0000"/>
                </a:solidFill>
              </a:rPr>
              <a:t>: </a:t>
            </a:r>
            <a:r>
              <a:rPr lang="tr-TR" sz="2000" dirty="0" smtClean="0">
                <a:solidFill>
                  <a:srgbClr val="002060"/>
                </a:solidFill>
              </a:rPr>
              <a:t>Alınan ilaçlar, alkol, sigara, radyasyon, doktor kontrolü, kanama, hamilelikte geçirilen hastalıklar ve </a:t>
            </a:r>
            <a:r>
              <a:rPr lang="tr-TR" sz="2000" dirty="0" err="1" smtClean="0">
                <a:solidFill>
                  <a:srgbClr val="002060"/>
                </a:solidFill>
              </a:rPr>
              <a:t>infeksiyonlar</a:t>
            </a:r>
            <a:r>
              <a:rPr lang="tr-TR" sz="2000" dirty="0" smtClean="0">
                <a:solidFill>
                  <a:srgbClr val="002060"/>
                </a:solidFill>
              </a:rPr>
              <a:t>, yapılan incelemeler, </a:t>
            </a:r>
            <a:r>
              <a:rPr lang="tr-TR" sz="2000" dirty="0" err="1" smtClean="0">
                <a:solidFill>
                  <a:srgbClr val="002060"/>
                </a:solidFill>
              </a:rPr>
              <a:t>preeklampsi</a:t>
            </a:r>
            <a:r>
              <a:rPr lang="tr-TR" sz="2000" dirty="0" smtClean="0">
                <a:solidFill>
                  <a:srgbClr val="002060"/>
                </a:solidFill>
              </a:rPr>
              <a:t>, </a:t>
            </a:r>
            <a:r>
              <a:rPr lang="tr-TR" sz="2000" dirty="0" err="1" smtClean="0">
                <a:solidFill>
                  <a:srgbClr val="002060"/>
                </a:solidFill>
              </a:rPr>
              <a:t>eklampsi</a:t>
            </a:r>
            <a:r>
              <a:rPr lang="tr-TR" sz="2000" dirty="0" smtClean="0">
                <a:solidFill>
                  <a:srgbClr val="002060"/>
                </a:solidFill>
              </a:rPr>
              <a:t>, </a:t>
            </a:r>
            <a:r>
              <a:rPr lang="tr-TR" sz="2000" dirty="0" err="1" smtClean="0">
                <a:solidFill>
                  <a:srgbClr val="002060"/>
                </a:solidFill>
              </a:rPr>
              <a:t>poli</a:t>
            </a:r>
            <a:r>
              <a:rPr lang="tr-TR" sz="2000" dirty="0" smtClean="0">
                <a:solidFill>
                  <a:srgbClr val="002060"/>
                </a:solidFill>
              </a:rPr>
              <a:t> ya da </a:t>
            </a:r>
            <a:r>
              <a:rPr lang="tr-TR" sz="2000" dirty="0" err="1" smtClean="0">
                <a:solidFill>
                  <a:srgbClr val="002060"/>
                </a:solidFill>
              </a:rPr>
              <a:t>oligohidramnioz</a:t>
            </a:r>
            <a:r>
              <a:rPr lang="tr-TR" sz="2000" dirty="0" smtClean="0">
                <a:solidFill>
                  <a:srgbClr val="002060"/>
                </a:solidFill>
              </a:rPr>
              <a:t>, EMR, diyabet, travma, annenin kan grubu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u="sng" dirty="0" err="1" smtClean="0">
                <a:solidFill>
                  <a:srgbClr val="FF0000"/>
                </a:solidFill>
              </a:rPr>
              <a:t>Natal</a:t>
            </a:r>
            <a:r>
              <a:rPr lang="tr-TR" sz="2000" u="sng" dirty="0" smtClean="0">
                <a:solidFill>
                  <a:srgbClr val="FF0000"/>
                </a:solidFill>
              </a:rPr>
              <a:t>:</a:t>
            </a:r>
            <a:r>
              <a:rPr lang="tr-TR" sz="2000" dirty="0" smtClean="0">
                <a:solidFill>
                  <a:srgbClr val="002060"/>
                </a:solidFill>
              </a:rPr>
              <a:t> Hamilelik süresi, doğum şekli, bebeğin kaç kilo doğduğu, doğum olayının süresi, nerede olduğu, doğum sırasında bebeğe ait sorun olup olmadığı, </a:t>
            </a:r>
            <a:r>
              <a:rPr lang="tr-TR" sz="2000" dirty="0" err="1" smtClean="0">
                <a:solidFill>
                  <a:srgbClr val="002060"/>
                </a:solidFill>
              </a:rPr>
              <a:t>sezaryan</a:t>
            </a:r>
            <a:r>
              <a:rPr lang="tr-TR" sz="2000" dirty="0" smtClean="0">
                <a:solidFill>
                  <a:srgbClr val="002060"/>
                </a:solidFill>
              </a:rPr>
              <a:t> ise nedeni 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u="sng" dirty="0" err="1" smtClean="0">
                <a:solidFill>
                  <a:srgbClr val="FF0000"/>
                </a:solidFill>
              </a:rPr>
              <a:t>Postnatal</a:t>
            </a:r>
            <a:r>
              <a:rPr lang="tr-TR" sz="2000" u="sng" dirty="0" smtClean="0">
                <a:solidFill>
                  <a:srgbClr val="FF0000"/>
                </a:solidFill>
              </a:rPr>
              <a:t>:</a:t>
            </a:r>
            <a:r>
              <a:rPr lang="tr-TR" sz="2000" dirty="0" smtClean="0">
                <a:solidFill>
                  <a:srgbClr val="002060"/>
                </a:solidFill>
              </a:rPr>
              <a:t> Doğum sonrası olaylar, APGAR, özel bakım gereksinimi, K </a:t>
            </a:r>
            <a:r>
              <a:rPr lang="tr-TR" sz="2000" dirty="0" err="1" smtClean="0">
                <a:solidFill>
                  <a:srgbClr val="002060"/>
                </a:solidFill>
              </a:rPr>
              <a:t>vit</a:t>
            </a:r>
            <a:r>
              <a:rPr lang="tr-TR" sz="2000" dirty="0" smtClean="0">
                <a:solidFill>
                  <a:srgbClr val="002060"/>
                </a:solidFill>
              </a:rPr>
              <a:t>, göz bakımı, ilk beslenme, ilk dışkılama, ilk idrar, sarılık öyküsü</a:t>
            </a:r>
            <a:endParaRPr lang="tr-T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401288"/>
            <a:ext cx="8183880" cy="4187952"/>
          </a:xfrm>
        </p:spPr>
        <p:txBody>
          <a:bodyPr>
            <a:normAutofit/>
          </a:bodyPr>
          <a:lstStyle/>
          <a:p>
            <a:r>
              <a:rPr lang="tr-TR" sz="2000" dirty="0" smtClean="0">
                <a:solidFill>
                  <a:srgbClr val="002060"/>
                </a:solidFill>
              </a:rPr>
              <a:t>Geçmişteki sağlık sorunları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Aşı kartına göre aşılama durumu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err="1" smtClean="0">
                <a:solidFill>
                  <a:srgbClr val="002060"/>
                </a:solidFill>
              </a:rPr>
              <a:t>Allerji</a:t>
            </a:r>
            <a:r>
              <a:rPr lang="tr-TR" sz="2000" dirty="0" smtClean="0">
                <a:solidFill>
                  <a:srgbClr val="002060"/>
                </a:solidFill>
              </a:rPr>
              <a:t>, </a:t>
            </a:r>
            <a:r>
              <a:rPr lang="tr-TR" sz="2000" dirty="0" err="1" smtClean="0">
                <a:solidFill>
                  <a:srgbClr val="002060"/>
                </a:solidFill>
              </a:rPr>
              <a:t>pika</a:t>
            </a:r>
            <a:r>
              <a:rPr lang="tr-TR" sz="2000" dirty="0" smtClean="0">
                <a:solidFill>
                  <a:srgbClr val="002060"/>
                </a:solidFill>
              </a:rPr>
              <a:t>, parazit öyküsü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err="1" smtClean="0">
                <a:solidFill>
                  <a:srgbClr val="002060"/>
                </a:solidFill>
              </a:rPr>
              <a:t>Psikomotor</a:t>
            </a:r>
            <a:r>
              <a:rPr lang="tr-TR" sz="2000" dirty="0" smtClean="0">
                <a:solidFill>
                  <a:srgbClr val="002060"/>
                </a:solidFill>
              </a:rPr>
              <a:t> gelişim öyküsü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Beslenme öyküsü</a:t>
            </a:r>
            <a:endParaRPr lang="tr-TR" sz="2000" dirty="0">
              <a:solidFill>
                <a:srgbClr val="002060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467544" y="116632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Özgeçmiş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113256"/>
            <a:ext cx="8183880" cy="5124056"/>
          </a:xfrm>
        </p:spPr>
        <p:txBody>
          <a:bodyPr>
            <a:normAutofit lnSpcReduction="10000"/>
          </a:bodyPr>
          <a:lstStyle/>
          <a:p>
            <a:r>
              <a:rPr lang="tr-TR" sz="2000" dirty="0" smtClean="0">
                <a:solidFill>
                  <a:srgbClr val="002060"/>
                </a:solidFill>
              </a:rPr>
              <a:t>Anne ve Baba: Yaşları, eğitim durumları, sağlık sorunları, işleri, anne çalışıyorsa çocuğa kimin baktığı, evde yaşayan diğer insanlar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Annenin kaç hamileliği ve doğumu olduğu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Akrabalık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Kardeşler (Yaşları, sağlık sorunları, </a:t>
            </a:r>
            <a:r>
              <a:rPr lang="tr-TR" sz="2000" smtClean="0">
                <a:solidFill>
                  <a:srgbClr val="002060"/>
                </a:solidFill>
              </a:rPr>
              <a:t>kaybedilen </a:t>
            </a:r>
            <a:r>
              <a:rPr lang="tr-TR" sz="2000" smtClean="0">
                <a:solidFill>
                  <a:srgbClr val="002060"/>
                </a:solidFill>
              </a:rPr>
              <a:t>kardeş varsa </a:t>
            </a:r>
            <a:r>
              <a:rPr lang="tr-TR" sz="2000" dirty="0" smtClean="0">
                <a:solidFill>
                  <a:srgbClr val="002060"/>
                </a:solidFill>
              </a:rPr>
              <a:t>nedeni (bilinmiyorsa klinik tablonun tam olarak tanımlanması)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Ailede bilinen önemli hastalıklar; Kan hastalığı, kanama hastalığı, diyabet, hipertansiyon, erken dönemde kalp krizi, </a:t>
            </a:r>
            <a:r>
              <a:rPr lang="tr-TR" sz="2000" dirty="0" err="1" smtClean="0">
                <a:solidFill>
                  <a:srgbClr val="002060"/>
                </a:solidFill>
              </a:rPr>
              <a:t>obezite</a:t>
            </a:r>
            <a:r>
              <a:rPr lang="tr-TR" sz="2000" dirty="0" smtClean="0">
                <a:solidFill>
                  <a:srgbClr val="002060"/>
                </a:solidFill>
              </a:rPr>
              <a:t>, kanser, </a:t>
            </a:r>
            <a:r>
              <a:rPr lang="tr-TR" sz="2000" dirty="0" err="1" smtClean="0">
                <a:solidFill>
                  <a:srgbClr val="002060"/>
                </a:solidFill>
              </a:rPr>
              <a:t>allerjik</a:t>
            </a:r>
            <a:r>
              <a:rPr lang="tr-TR" sz="2000" dirty="0" smtClean="0">
                <a:solidFill>
                  <a:srgbClr val="002060"/>
                </a:solidFill>
              </a:rPr>
              <a:t> hastalıklar, KC hastalıkları, Böbrek hastalıkları….</a:t>
            </a:r>
            <a:endParaRPr lang="tr-TR" sz="2000" dirty="0">
              <a:solidFill>
                <a:srgbClr val="002060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467544" y="116632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Soy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geçmiş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33224"/>
            <a:ext cx="8183880" cy="1051560"/>
          </a:xfrm>
        </p:spPr>
        <p:txBody>
          <a:bodyPr/>
          <a:lstStyle/>
          <a:p>
            <a:pPr algn="ctr"/>
            <a:r>
              <a:rPr lang="tr-TR" dirty="0" smtClean="0"/>
              <a:t>Düşün !!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2265384"/>
            <a:ext cx="8183880" cy="4187952"/>
          </a:xfrm>
        </p:spPr>
        <p:txBody>
          <a:bodyPr>
            <a:normAutofit/>
          </a:bodyPr>
          <a:lstStyle/>
          <a:p>
            <a:r>
              <a:rPr lang="tr-TR" sz="2000" dirty="0" smtClean="0">
                <a:solidFill>
                  <a:srgbClr val="002060"/>
                </a:solidFill>
              </a:rPr>
              <a:t>Şimdi öyküye geri dön ve düşün ! Bu öykü sana hangi hastalıkları ya da en azından hastada hangi sistemlerin etkilendiğini düşündürüyor ?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Hipotez kur</a:t>
            </a:r>
            <a:endParaRPr lang="tr-T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689320"/>
            <a:ext cx="8183880" cy="4187952"/>
          </a:xfrm>
        </p:spPr>
        <p:txBody>
          <a:bodyPr>
            <a:normAutofit/>
          </a:bodyPr>
          <a:lstStyle/>
          <a:p>
            <a:r>
              <a:rPr lang="tr-TR" sz="2000" dirty="0" smtClean="0">
                <a:solidFill>
                  <a:srgbClr val="002060"/>
                </a:solidFill>
              </a:rPr>
              <a:t>Özet yap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Sonunda aileye ne anladığını, semptomları ve seyrini özetle, bu sırada araya girmesine, eklemeler, düzeltmeler yapmasına izin ver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err="1" smtClean="0">
                <a:solidFill>
                  <a:srgbClr val="002060"/>
                </a:solidFill>
              </a:rPr>
              <a:t>Anamnez</a:t>
            </a:r>
            <a:r>
              <a:rPr lang="tr-TR" sz="2000" dirty="0" smtClean="0">
                <a:solidFill>
                  <a:srgbClr val="002060"/>
                </a:solidFill>
              </a:rPr>
              <a:t> kağıdındaki güvenilirlik bölümünü değerlendir</a:t>
            </a:r>
            <a:endParaRPr lang="tr-T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289208"/>
            <a:ext cx="8183880" cy="1051560"/>
          </a:xfrm>
        </p:spPr>
        <p:txBody>
          <a:bodyPr/>
          <a:lstStyle/>
          <a:p>
            <a:pPr algn="ctr"/>
            <a:r>
              <a:rPr lang="tr-TR" dirty="0" smtClean="0"/>
              <a:t>Dikkat !!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689320"/>
            <a:ext cx="8183880" cy="4187952"/>
          </a:xfrm>
        </p:spPr>
        <p:txBody>
          <a:bodyPr>
            <a:normAutofit/>
          </a:bodyPr>
          <a:lstStyle/>
          <a:p>
            <a:r>
              <a:rPr lang="tr-TR" sz="2000" dirty="0" smtClean="0">
                <a:solidFill>
                  <a:srgbClr val="002060"/>
                </a:solidFill>
              </a:rPr>
              <a:t>Bu sunumda anlatılanlar acil bir durum nedeniyle, travma, </a:t>
            </a:r>
            <a:r>
              <a:rPr lang="tr-TR" sz="2000" dirty="0" err="1" smtClean="0">
                <a:solidFill>
                  <a:srgbClr val="002060"/>
                </a:solidFill>
              </a:rPr>
              <a:t>konvülziyon</a:t>
            </a:r>
            <a:r>
              <a:rPr lang="tr-TR" sz="2000" dirty="0" smtClean="0">
                <a:solidFill>
                  <a:srgbClr val="002060"/>
                </a:solidFill>
              </a:rPr>
              <a:t>, kanama vb. başvuran çocukları kapsamamaktadır. 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Bu durumlarda çok kısa temel sorular sorulurken (</a:t>
            </a:r>
            <a:r>
              <a:rPr lang="tr-TR" sz="2000" smtClean="0">
                <a:solidFill>
                  <a:srgbClr val="002060"/>
                </a:solidFill>
              </a:rPr>
              <a:t>ne zaman ?, nasıl oldu ?, </a:t>
            </a:r>
            <a:r>
              <a:rPr lang="tr-TR" sz="2000" dirty="0" smtClean="0">
                <a:solidFill>
                  <a:srgbClr val="002060"/>
                </a:solidFill>
              </a:rPr>
              <a:t>bilinen bir hastalığı </a:t>
            </a:r>
            <a:r>
              <a:rPr lang="tr-TR" sz="2000" smtClean="0">
                <a:solidFill>
                  <a:srgbClr val="002060"/>
                </a:solidFill>
              </a:rPr>
              <a:t>var mı ?, </a:t>
            </a:r>
            <a:r>
              <a:rPr lang="tr-TR" sz="2000" dirty="0" smtClean="0">
                <a:solidFill>
                  <a:srgbClr val="002060"/>
                </a:solidFill>
              </a:rPr>
              <a:t>ilaç </a:t>
            </a:r>
            <a:r>
              <a:rPr lang="tr-TR" sz="2000" smtClean="0">
                <a:solidFill>
                  <a:srgbClr val="002060"/>
                </a:solidFill>
              </a:rPr>
              <a:t>alıyor mu ? </a:t>
            </a:r>
            <a:r>
              <a:rPr lang="tr-TR" sz="2000" dirty="0" smtClean="0">
                <a:solidFill>
                  <a:srgbClr val="002060"/>
                </a:solidFill>
              </a:rPr>
              <a:t>vb.) hastaya ABCD kuralları uygulanır, çocuğun durumu dengelendikten sonra burada sözü edilen </a:t>
            </a:r>
            <a:r>
              <a:rPr lang="tr-TR" sz="2000" dirty="0" err="1" smtClean="0">
                <a:solidFill>
                  <a:srgbClr val="002060"/>
                </a:solidFill>
              </a:rPr>
              <a:t>anamnez</a:t>
            </a:r>
            <a:r>
              <a:rPr lang="tr-TR" sz="2000" dirty="0" smtClean="0">
                <a:solidFill>
                  <a:srgbClr val="002060"/>
                </a:solidFill>
              </a:rPr>
              <a:t> kuralları geçerli olur</a:t>
            </a:r>
            <a:endParaRPr lang="tr-T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26064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Çocuk neden hekime başvurur?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844824"/>
            <a:ext cx="8183880" cy="3402704"/>
          </a:xfrm>
        </p:spPr>
        <p:txBody>
          <a:bodyPr>
            <a:normAutofit/>
          </a:bodyPr>
          <a:lstStyle/>
          <a:p>
            <a:r>
              <a:rPr lang="tr-TR" sz="2000" dirty="0" smtClean="0">
                <a:solidFill>
                  <a:srgbClr val="002060"/>
                </a:solidFill>
              </a:rPr>
              <a:t>Sağlıklı bebek-çocuk izlemi</a:t>
            </a:r>
          </a:p>
          <a:p>
            <a:pPr>
              <a:buNone/>
            </a:pPr>
            <a:r>
              <a:rPr lang="tr-TR" sz="2000" dirty="0" smtClean="0">
                <a:solidFill>
                  <a:srgbClr val="002060"/>
                </a:solidFill>
              </a:rPr>
              <a:t>    - Sürekli izlem sırasında hastalık durumu</a:t>
            </a:r>
          </a:p>
          <a:p>
            <a:pPr>
              <a:buNone/>
            </a:pPr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Hastalık durumu:</a:t>
            </a:r>
          </a:p>
          <a:p>
            <a:pPr>
              <a:buNone/>
            </a:pPr>
            <a:r>
              <a:rPr lang="tr-TR" sz="2000" dirty="0" smtClean="0">
                <a:solidFill>
                  <a:srgbClr val="002060"/>
                </a:solidFill>
              </a:rPr>
              <a:t>    - Akut hastalık</a:t>
            </a:r>
          </a:p>
          <a:p>
            <a:pPr>
              <a:buNone/>
            </a:pPr>
            <a:r>
              <a:rPr lang="tr-TR" sz="2000" dirty="0" smtClean="0">
                <a:solidFill>
                  <a:srgbClr val="002060"/>
                </a:solidFill>
              </a:rPr>
              <a:t>    - Kronik hastalık-risk durumu izlemi:</a:t>
            </a:r>
          </a:p>
          <a:p>
            <a:pPr lvl="3"/>
            <a:r>
              <a:rPr lang="tr-TR" sz="2000" dirty="0" smtClean="0">
                <a:solidFill>
                  <a:srgbClr val="002060"/>
                </a:solidFill>
              </a:rPr>
              <a:t>DM, KBY, </a:t>
            </a:r>
            <a:r>
              <a:rPr lang="tr-TR" sz="2000" dirty="0" err="1" smtClean="0">
                <a:solidFill>
                  <a:srgbClr val="002060"/>
                </a:solidFill>
              </a:rPr>
              <a:t>Malign</a:t>
            </a:r>
            <a:r>
              <a:rPr lang="tr-TR" sz="2000" dirty="0" smtClean="0">
                <a:solidFill>
                  <a:srgbClr val="002060"/>
                </a:solidFill>
              </a:rPr>
              <a:t> hastalık,….</a:t>
            </a:r>
          </a:p>
          <a:p>
            <a:pPr lvl="3"/>
            <a:r>
              <a:rPr lang="tr-TR" sz="2000" dirty="0" smtClean="0">
                <a:solidFill>
                  <a:srgbClr val="002060"/>
                </a:solidFill>
              </a:rPr>
              <a:t>Prematüre doğmuş olma </a:t>
            </a:r>
            <a:endParaRPr lang="tr-T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36121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Sağlıklı bebek-çocuk izlem </a:t>
            </a:r>
            <a:r>
              <a:rPr lang="tr-TR" dirty="0" err="1" smtClean="0"/>
              <a:t>vizitleri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2049360"/>
            <a:ext cx="8183880" cy="4187952"/>
          </a:xfrm>
        </p:spPr>
        <p:txBody>
          <a:bodyPr/>
          <a:lstStyle/>
          <a:p>
            <a:r>
              <a:rPr lang="tr-TR" sz="2000" dirty="0" smtClean="0">
                <a:solidFill>
                  <a:srgbClr val="002060"/>
                </a:solidFill>
              </a:rPr>
              <a:t>Dönemsel ve düzenli sağlık kontrolleri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Amaç ve hedefler:</a:t>
            </a:r>
          </a:p>
          <a:p>
            <a:pPr lvl="1"/>
            <a:r>
              <a:rPr lang="tr-TR" sz="2000" dirty="0" smtClean="0">
                <a:solidFill>
                  <a:srgbClr val="002060"/>
                </a:solidFill>
              </a:rPr>
              <a:t>Hastalığın saptanması</a:t>
            </a:r>
          </a:p>
          <a:p>
            <a:pPr lvl="1"/>
            <a:r>
              <a:rPr lang="tr-TR" sz="2000" dirty="0" smtClean="0">
                <a:solidFill>
                  <a:srgbClr val="002060"/>
                </a:solidFill>
              </a:rPr>
              <a:t>Hastalığın önlenmesi</a:t>
            </a:r>
          </a:p>
          <a:p>
            <a:pPr lvl="1"/>
            <a:r>
              <a:rPr lang="tr-TR" sz="2000" dirty="0" smtClean="0">
                <a:solidFill>
                  <a:srgbClr val="002060"/>
                </a:solidFill>
              </a:rPr>
              <a:t>Sağlığın desteklenmesi</a:t>
            </a:r>
          </a:p>
          <a:p>
            <a:pPr lvl="1"/>
            <a:r>
              <a:rPr lang="tr-TR" sz="2000" dirty="0" smtClean="0">
                <a:solidFill>
                  <a:srgbClr val="002060"/>
                </a:solidFill>
              </a:rPr>
              <a:t>Öngörülü rehberlik</a:t>
            </a:r>
            <a:endParaRPr lang="tr-T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305738"/>
            <a:ext cx="8183880" cy="1051560"/>
          </a:xfrm>
        </p:spPr>
        <p:txBody>
          <a:bodyPr/>
          <a:lstStyle/>
          <a:p>
            <a:pPr algn="ctr"/>
            <a:r>
              <a:rPr lang="tr-TR" dirty="0" smtClean="0"/>
              <a:t>İlk Karşılaşma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741378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tr-TR" sz="2000" dirty="0" err="1" smtClean="0">
                <a:solidFill>
                  <a:srgbClr val="002060"/>
                </a:solidFill>
              </a:rPr>
              <a:t>Güleryüzlü</a:t>
            </a:r>
            <a:r>
              <a:rPr lang="tr-TR" sz="2000" dirty="0" smtClean="0">
                <a:solidFill>
                  <a:srgbClr val="002060"/>
                </a:solidFill>
              </a:rPr>
              <a:t> ol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Kişilere ve çocuğa adıyla seslen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Çocuğun yaşı ve cinsiyetine göre güzel birkaç söz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İyi bir gözlemci ol, Anne-Baba-Çocuk iletişimine ve etkileşimine dikkat et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Çocuğun yaşı uygunsa mutlaka onunla da konuş ve paylaş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Unutma; doktorun başarısını belirleyen en önemli unsurlardan biri iletişim şeklidir !</a:t>
            </a:r>
            <a:endParaRPr lang="tr-T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642918"/>
            <a:ext cx="2471726" cy="2043114"/>
          </a:xfrm>
        </p:spPr>
        <p:txBody>
          <a:bodyPr>
            <a:normAutofit lnSpcReduction="10000"/>
          </a:bodyPr>
          <a:lstStyle/>
          <a:p>
            <a:r>
              <a:rPr lang="tr-TR" sz="1400" dirty="0" smtClean="0">
                <a:solidFill>
                  <a:srgbClr val="002060"/>
                </a:solidFill>
              </a:rPr>
              <a:t>Adı Soyadı:</a:t>
            </a:r>
          </a:p>
          <a:p>
            <a:r>
              <a:rPr lang="tr-TR" sz="1400" dirty="0" smtClean="0">
                <a:solidFill>
                  <a:srgbClr val="002060"/>
                </a:solidFill>
              </a:rPr>
              <a:t>Doğum Tarihi:</a:t>
            </a:r>
          </a:p>
          <a:p>
            <a:r>
              <a:rPr lang="tr-TR" sz="1400" dirty="0" smtClean="0">
                <a:solidFill>
                  <a:srgbClr val="002060"/>
                </a:solidFill>
              </a:rPr>
              <a:t>Cins: </a:t>
            </a:r>
          </a:p>
          <a:p>
            <a:r>
              <a:rPr lang="tr-TR" sz="1400" dirty="0" smtClean="0">
                <a:solidFill>
                  <a:srgbClr val="002060"/>
                </a:solidFill>
              </a:rPr>
              <a:t>TC Kimlik No:</a:t>
            </a:r>
          </a:p>
          <a:p>
            <a:r>
              <a:rPr lang="tr-TR" sz="1400" dirty="0" smtClean="0">
                <a:solidFill>
                  <a:srgbClr val="002060"/>
                </a:solidFill>
              </a:rPr>
              <a:t>Adres: </a:t>
            </a:r>
          </a:p>
          <a:p>
            <a:r>
              <a:rPr lang="tr-TR" sz="1400" dirty="0" smtClean="0">
                <a:solidFill>
                  <a:srgbClr val="002060"/>
                </a:solidFill>
              </a:rPr>
              <a:t>Telefon:</a:t>
            </a:r>
          </a:p>
          <a:p>
            <a:r>
              <a:rPr lang="tr-TR" sz="1400" dirty="0" err="1" smtClean="0">
                <a:solidFill>
                  <a:srgbClr val="002060"/>
                </a:solidFill>
              </a:rPr>
              <a:t>Anamnezi</a:t>
            </a:r>
            <a:r>
              <a:rPr lang="tr-TR" sz="1400" dirty="0" smtClean="0">
                <a:solidFill>
                  <a:srgbClr val="002060"/>
                </a:solidFill>
              </a:rPr>
              <a:t> alan doktor:</a:t>
            </a:r>
            <a:endParaRPr lang="tr-TR" sz="1400" dirty="0">
              <a:solidFill>
                <a:srgbClr val="002060"/>
              </a:solidFill>
            </a:endParaRPr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5672174" y="671506"/>
            <a:ext cx="2471726" cy="2043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1400" dirty="0" smtClean="0">
                <a:solidFill>
                  <a:srgbClr val="002060"/>
                </a:solidFill>
              </a:rPr>
              <a:t>Tarih: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1400" dirty="0" smtClean="0">
                <a:solidFill>
                  <a:srgbClr val="002060"/>
                </a:solidFill>
              </a:rPr>
              <a:t>Saat: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1400" dirty="0" err="1" smtClean="0">
                <a:solidFill>
                  <a:srgbClr val="002060"/>
                </a:solidFill>
              </a:rPr>
              <a:t>Anamnezin</a:t>
            </a:r>
            <a:r>
              <a:rPr lang="tr-TR" sz="1400" dirty="0" smtClean="0">
                <a:solidFill>
                  <a:srgbClr val="002060"/>
                </a:solidFill>
              </a:rPr>
              <a:t> kimden alındığı: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1400" dirty="0" smtClean="0">
                <a:solidFill>
                  <a:srgbClr val="002060"/>
                </a:solidFill>
              </a:rPr>
              <a:t>Güvenilirlik: </a:t>
            </a:r>
            <a:endParaRPr kumimoji="0" lang="tr-TR" sz="1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428596" y="2571744"/>
            <a:ext cx="2471726" cy="34004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Şikayet: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1400" dirty="0" smtClean="0">
                <a:solidFill>
                  <a:srgbClr val="FF0000"/>
                </a:solidFill>
              </a:rPr>
              <a:t>Öykü:</a:t>
            </a:r>
            <a:endParaRPr kumimoji="0" lang="tr-TR" sz="1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1400" dirty="0" smtClean="0">
                <a:solidFill>
                  <a:srgbClr val="FF0000"/>
                </a:solidFill>
              </a:rPr>
              <a:t>Özgeçmiş:</a:t>
            </a:r>
            <a:r>
              <a:rPr lang="tr-TR" sz="1400" dirty="0" smtClean="0"/>
              <a:t> </a:t>
            </a:r>
            <a:r>
              <a:rPr lang="tr-TR" sz="1400" dirty="0" err="1" smtClean="0">
                <a:solidFill>
                  <a:srgbClr val="002060"/>
                </a:solidFill>
              </a:rPr>
              <a:t>Prenatal</a:t>
            </a:r>
            <a:r>
              <a:rPr lang="tr-TR" sz="1400" dirty="0" smtClean="0">
                <a:solidFill>
                  <a:srgbClr val="002060"/>
                </a:solidFill>
              </a:rPr>
              <a:t>/</a:t>
            </a:r>
            <a:r>
              <a:rPr lang="tr-TR" sz="1400" dirty="0" err="1" smtClean="0">
                <a:solidFill>
                  <a:srgbClr val="002060"/>
                </a:solidFill>
              </a:rPr>
              <a:t>Natal</a:t>
            </a:r>
            <a:r>
              <a:rPr lang="tr-TR" sz="1400" dirty="0" smtClean="0">
                <a:solidFill>
                  <a:srgbClr val="002060"/>
                </a:solidFill>
              </a:rPr>
              <a:t>/</a:t>
            </a:r>
            <a:r>
              <a:rPr lang="tr-TR" sz="1400" dirty="0" err="1" smtClean="0">
                <a:solidFill>
                  <a:srgbClr val="002060"/>
                </a:solidFill>
              </a:rPr>
              <a:t>Postnatal</a:t>
            </a:r>
            <a:endParaRPr lang="tr-TR" sz="1400" dirty="0" smtClean="0">
              <a:solidFill>
                <a:srgbClr val="00206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Geçirilen</a:t>
            </a:r>
            <a:r>
              <a:rPr kumimoji="0" lang="tr-TR" sz="1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hastalıklar: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1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Travma: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1400" baseline="0" dirty="0" smtClean="0">
                <a:solidFill>
                  <a:srgbClr val="002060"/>
                </a:solidFill>
              </a:rPr>
              <a:t>Aşılama/</a:t>
            </a:r>
            <a:r>
              <a:rPr lang="tr-TR" sz="1400" baseline="0" dirty="0" err="1" smtClean="0">
                <a:solidFill>
                  <a:srgbClr val="002060"/>
                </a:solidFill>
              </a:rPr>
              <a:t>Allerji</a:t>
            </a:r>
            <a:r>
              <a:rPr lang="tr-TR" sz="1400" baseline="0" dirty="0" smtClean="0">
                <a:solidFill>
                  <a:srgbClr val="002060"/>
                </a:solidFill>
              </a:rPr>
              <a:t>/Beslenme: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14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Psikomotor</a:t>
            </a:r>
            <a:r>
              <a:rPr kumimoji="0" lang="tr-TR" sz="1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tr-TR" sz="1400" dirty="0">
                <a:solidFill>
                  <a:srgbClr val="002060"/>
                </a:solidFill>
              </a:rPr>
              <a:t>G</a:t>
            </a:r>
            <a:r>
              <a:rPr kumimoji="0" lang="tr-TR" sz="14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elişme</a:t>
            </a:r>
            <a:r>
              <a:rPr kumimoji="0" lang="tr-TR" sz="1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1400" baseline="0" dirty="0" err="1" smtClean="0">
                <a:solidFill>
                  <a:srgbClr val="FF0000"/>
                </a:solidFill>
              </a:rPr>
              <a:t>Soygeçmiş</a:t>
            </a:r>
            <a:r>
              <a:rPr lang="tr-TR" sz="1400" baseline="0" dirty="0" smtClean="0">
                <a:solidFill>
                  <a:srgbClr val="FF0000"/>
                </a:solidFill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1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Anne/Baba: Akrabalık/Ailede önemli hastalık/Kardeş Öyküsü</a:t>
            </a:r>
            <a:endParaRPr kumimoji="0" lang="tr-TR" sz="1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214290"/>
            <a:ext cx="8183880" cy="1051560"/>
          </a:xfrm>
        </p:spPr>
        <p:txBody>
          <a:bodyPr/>
          <a:lstStyle/>
          <a:p>
            <a:pPr algn="ctr"/>
            <a:r>
              <a:rPr lang="tr-TR" dirty="0" smtClean="0"/>
              <a:t>Şikayet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812816"/>
            <a:ext cx="8183880" cy="4187952"/>
          </a:xfrm>
        </p:spPr>
        <p:txBody>
          <a:bodyPr>
            <a:normAutofit/>
          </a:bodyPr>
          <a:lstStyle/>
          <a:p>
            <a:r>
              <a:rPr lang="tr-TR" sz="2000" dirty="0" smtClean="0">
                <a:solidFill>
                  <a:srgbClr val="002060"/>
                </a:solidFill>
              </a:rPr>
              <a:t>Hastayı o gün karşınıza getiren son yakınmaları sorgula (Kontrole gelmiş olabilir. O anda bir yakınması yoksa bu kısma kontrol yazılmalıdır)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tr-TR" sz="2000" dirty="0" smtClean="0">
                <a:solidFill>
                  <a:srgbClr val="002060"/>
                </a:solidFill>
              </a:rPr>
              <a:t>Genelde 3-4 taneden fazla yakınma yazılmamalı. Çok fazla yakınma varsa en fazla sıkıntı veren yazılmalı</a:t>
            </a:r>
          </a:p>
          <a:p>
            <a:pPr marL="265176" lvl="1" indent="-265176">
              <a:buSzPct val="80000"/>
              <a:buFont typeface="Wingdings 2"/>
              <a:buChar char=""/>
            </a:pPr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Örneğin; </a:t>
            </a:r>
            <a:r>
              <a:rPr lang="tr-TR" sz="2000" i="1" dirty="0" smtClean="0">
                <a:solidFill>
                  <a:srgbClr val="002060"/>
                </a:solidFill>
              </a:rPr>
              <a:t>Ateş</a:t>
            </a:r>
            <a:r>
              <a:rPr lang="tr-TR" sz="2000" dirty="0" smtClean="0">
                <a:solidFill>
                  <a:srgbClr val="002060"/>
                </a:solidFill>
              </a:rPr>
              <a:t>, Halsizlik, İştahsızlık, Terleme, </a:t>
            </a:r>
            <a:r>
              <a:rPr lang="tr-TR" sz="2000" i="1" dirty="0" smtClean="0">
                <a:solidFill>
                  <a:srgbClr val="002060"/>
                </a:solidFill>
              </a:rPr>
              <a:t>Kanlı balgam</a:t>
            </a:r>
            <a:r>
              <a:rPr lang="tr-TR" sz="2000" dirty="0" smtClean="0">
                <a:solidFill>
                  <a:srgbClr val="002060"/>
                </a:solidFill>
              </a:rPr>
              <a:t>, </a:t>
            </a:r>
            <a:r>
              <a:rPr lang="tr-TR" sz="2000" i="1" dirty="0" smtClean="0">
                <a:solidFill>
                  <a:srgbClr val="002060"/>
                </a:solidFill>
              </a:rPr>
              <a:t>Kusma, </a:t>
            </a:r>
            <a:r>
              <a:rPr lang="tr-TR" sz="2000" dirty="0" smtClean="0">
                <a:solidFill>
                  <a:srgbClr val="002060"/>
                </a:solidFill>
              </a:rPr>
              <a:t>Kabızlık</a:t>
            </a:r>
            <a:endParaRPr lang="tr-TR" sz="2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64584" y="1196752"/>
            <a:ext cx="8183880" cy="47640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400" dirty="0" smtClean="0">
                <a:solidFill>
                  <a:srgbClr val="002060"/>
                </a:solidFill>
              </a:rPr>
              <a:t>Açık uçlu sorularla hasta yakınının kendini yeterince ifade etmesine izin verilmelidir.</a:t>
            </a:r>
          </a:p>
          <a:p>
            <a:endParaRPr lang="tr-TR" sz="2400" dirty="0" smtClean="0">
              <a:solidFill>
                <a:srgbClr val="002060"/>
              </a:solidFill>
            </a:endParaRPr>
          </a:p>
          <a:p>
            <a:r>
              <a:rPr lang="tr-TR" sz="2400" dirty="0" smtClean="0">
                <a:solidFill>
                  <a:srgbClr val="002060"/>
                </a:solidFill>
              </a:rPr>
              <a:t>Bırak </a:t>
            </a:r>
            <a:r>
              <a:rPr lang="tr-TR" sz="2400" dirty="0" err="1" smtClean="0">
                <a:solidFill>
                  <a:srgbClr val="002060"/>
                </a:solidFill>
              </a:rPr>
              <a:t>anamnezi</a:t>
            </a:r>
            <a:r>
              <a:rPr lang="tr-TR" sz="2400" dirty="0" smtClean="0">
                <a:solidFill>
                  <a:srgbClr val="002060"/>
                </a:solidFill>
              </a:rPr>
              <a:t> anlatan kendi sözcükleriyle sorunu ve gelişmesini anlatsın.</a:t>
            </a:r>
          </a:p>
          <a:p>
            <a:endParaRPr lang="tr-TR" sz="2400" dirty="0" smtClean="0">
              <a:solidFill>
                <a:srgbClr val="002060"/>
              </a:solidFill>
            </a:endParaRPr>
          </a:p>
          <a:p>
            <a:r>
              <a:rPr lang="tr-TR" sz="2400" dirty="0" smtClean="0">
                <a:solidFill>
                  <a:srgbClr val="002060"/>
                </a:solidFill>
              </a:rPr>
              <a:t>Hemen araya girip sorular sorma</a:t>
            </a:r>
          </a:p>
          <a:p>
            <a:endParaRPr lang="tr-TR" sz="2400" dirty="0" smtClean="0">
              <a:solidFill>
                <a:srgbClr val="002060"/>
              </a:solidFill>
            </a:endParaRPr>
          </a:p>
          <a:p>
            <a:r>
              <a:rPr lang="tr-TR" sz="2400" dirty="0" smtClean="0">
                <a:solidFill>
                  <a:srgbClr val="002060"/>
                </a:solidFill>
              </a:rPr>
              <a:t>Eğer çok fazla konu dışına çıkıyorsa kısa sorularla tekrar soruna dönmesini sağla</a:t>
            </a:r>
          </a:p>
          <a:p>
            <a:endParaRPr lang="tr-TR" sz="2400" dirty="0" smtClean="0">
              <a:solidFill>
                <a:srgbClr val="002060"/>
              </a:solidFill>
            </a:endParaRPr>
          </a:p>
          <a:p>
            <a:r>
              <a:rPr lang="tr-TR" sz="2400" dirty="0" smtClean="0">
                <a:solidFill>
                  <a:srgbClr val="002060"/>
                </a:solidFill>
              </a:rPr>
              <a:t>Ayrıntıları öğrenmek için kapalı uçlu sorular (Evet/Hayır)</a:t>
            </a:r>
          </a:p>
          <a:p>
            <a:endParaRPr lang="tr-TR" sz="2400" dirty="0" smtClean="0">
              <a:solidFill>
                <a:srgbClr val="002060"/>
              </a:solidFill>
            </a:endParaRPr>
          </a:p>
          <a:p>
            <a:r>
              <a:rPr lang="tr-TR" sz="2400" dirty="0" smtClean="0">
                <a:solidFill>
                  <a:srgbClr val="002060"/>
                </a:solidFill>
              </a:rPr>
              <a:t>Esas yakınmaya eşlik edebilecek ilişkili yakınmalar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Ateş-baş ağrısı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İshal-kusma-ateş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502920" y="2142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Şikayet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-27384"/>
            <a:ext cx="8183880" cy="1051560"/>
          </a:xfrm>
        </p:spPr>
        <p:txBody>
          <a:bodyPr/>
          <a:lstStyle/>
          <a:p>
            <a:pPr algn="ctr"/>
            <a:r>
              <a:rPr lang="tr-TR" dirty="0" smtClean="0"/>
              <a:t>Semptomları İrdele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052736"/>
            <a:ext cx="8183880" cy="554461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Anlatılan semptomları veya beklediğiniz semptomları irdeleyin. Örneğin; </a:t>
            </a:r>
          </a:p>
          <a:p>
            <a:pPr algn="just"/>
            <a:endParaRPr lang="tr-TR" sz="2400" dirty="0" smtClean="0">
              <a:solidFill>
                <a:srgbClr val="002060"/>
              </a:solidFill>
            </a:endParaRPr>
          </a:p>
          <a:p>
            <a:pPr algn="just"/>
            <a:r>
              <a:rPr lang="tr-TR" sz="2400" u="sng" dirty="0" smtClean="0">
                <a:solidFill>
                  <a:srgbClr val="FF0000"/>
                </a:solidFill>
              </a:rPr>
              <a:t>Kusma:</a:t>
            </a:r>
          </a:p>
          <a:p>
            <a:pPr algn="just"/>
            <a:endParaRPr lang="tr-TR" sz="2400" dirty="0" smtClean="0">
              <a:solidFill>
                <a:srgbClr val="002060"/>
              </a:solidFill>
            </a:endParaRPr>
          </a:p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Kaç kez ?</a:t>
            </a:r>
          </a:p>
          <a:p>
            <a:pPr algn="just"/>
            <a:endParaRPr lang="tr-TR" sz="2400" dirty="0" smtClean="0">
              <a:solidFill>
                <a:srgbClr val="002060"/>
              </a:solidFill>
            </a:endParaRPr>
          </a:p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Ne içeriyor ?</a:t>
            </a:r>
          </a:p>
          <a:p>
            <a:pPr algn="just"/>
            <a:endParaRPr lang="tr-TR" sz="2400" dirty="0" smtClean="0">
              <a:solidFill>
                <a:srgbClr val="002060"/>
              </a:solidFill>
            </a:endParaRPr>
          </a:p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Kan var mı ?</a:t>
            </a:r>
          </a:p>
          <a:p>
            <a:pPr algn="just"/>
            <a:endParaRPr lang="tr-TR" sz="2400" dirty="0" smtClean="0">
              <a:solidFill>
                <a:srgbClr val="002060"/>
              </a:solidFill>
            </a:endParaRPr>
          </a:p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Rengi ?</a:t>
            </a:r>
          </a:p>
          <a:p>
            <a:pPr algn="just"/>
            <a:endParaRPr lang="tr-TR" sz="2400" dirty="0" smtClean="0">
              <a:solidFill>
                <a:srgbClr val="002060"/>
              </a:solidFill>
            </a:endParaRPr>
          </a:p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Yemeklerle ilgisi ?</a:t>
            </a:r>
          </a:p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tr-TR" sz="2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tr-TR" sz="2400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905344"/>
            <a:ext cx="8183880" cy="4187952"/>
          </a:xfrm>
        </p:spPr>
        <p:txBody>
          <a:bodyPr>
            <a:normAutofit/>
          </a:bodyPr>
          <a:lstStyle/>
          <a:p>
            <a:r>
              <a:rPr lang="tr-TR" sz="2000" dirty="0" smtClean="0">
                <a:solidFill>
                  <a:srgbClr val="002060"/>
                </a:solidFill>
              </a:rPr>
              <a:t>Semptomların gelişim sırasını, birbiriyle ilişkisini sor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Nefes darlığı, tıkanma, kabızlık, ishal gibi normal tanımı kişiden kişiye değişebilen semptomlarda </a:t>
            </a:r>
            <a:r>
              <a:rPr lang="tr-TR" sz="2000" dirty="0" err="1" smtClean="0">
                <a:solidFill>
                  <a:srgbClr val="002060"/>
                </a:solidFill>
              </a:rPr>
              <a:t>anamnezi</a:t>
            </a:r>
            <a:r>
              <a:rPr lang="tr-TR" sz="2000" dirty="0" smtClean="0">
                <a:solidFill>
                  <a:srgbClr val="002060"/>
                </a:solidFill>
              </a:rPr>
              <a:t> verenin ne kastettiğini tanımla </a:t>
            </a:r>
          </a:p>
          <a:p>
            <a:endParaRPr lang="tr-TR" sz="2000" dirty="0" smtClean="0">
              <a:solidFill>
                <a:srgbClr val="002060"/>
              </a:solidFill>
            </a:endParaRPr>
          </a:p>
          <a:p>
            <a:r>
              <a:rPr lang="tr-TR" sz="2000" dirty="0" smtClean="0">
                <a:solidFill>
                  <a:srgbClr val="002060"/>
                </a:solidFill>
              </a:rPr>
              <a:t>Örneğin bir </a:t>
            </a:r>
            <a:r>
              <a:rPr lang="tr-TR" sz="2000" dirty="0" err="1" smtClean="0">
                <a:solidFill>
                  <a:srgbClr val="002060"/>
                </a:solidFill>
              </a:rPr>
              <a:t>yenidoğanın</a:t>
            </a:r>
            <a:r>
              <a:rPr lang="tr-TR" sz="2000" dirty="0" smtClean="0">
                <a:solidFill>
                  <a:srgbClr val="002060"/>
                </a:solidFill>
              </a:rPr>
              <a:t> günde 6-8 kez sulu dışkılaması normaldir. Arkadaşlarıyla koşup oynayan bir çocuğun oturduğu yerde birkaç kez derin, sık nefes alması nefes darlığı değil genelde </a:t>
            </a:r>
            <a:r>
              <a:rPr lang="tr-TR" sz="2000" dirty="0" err="1" smtClean="0">
                <a:solidFill>
                  <a:srgbClr val="002060"/>
                </a:solidFill>
              </a:rPr>
              <a:t>anksiyete</a:t>
            </a:r>
            <a:r>
              <a:rPr lang="tr-TR" sz="2000" dirty="0" smtClean="0">
                <a:solidFill>
                  <a:srgbClr val="002060"/>
                </a:solidFill>
              </a:rPr>
              <a:t> işaretidir vs….)</a:t>
            </a:r>
            <a:endParaRPr lang="tr-TR" sz="2000" dirty="0">
              <a:solidFill>
                <a:srgbClr val="002060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683568" y="2172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Semptomları İrdele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415</TotalTime>
  <Words>707</Words>
  <Application>Microsoft Office PowerPoint</Application>
  <PresentationFormat>Ekran Gösterisi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Görünüş</vt:lpstr>
      <vt:lpstr>ÇOCUK HASTADAN ANAMNEZ ALMA</vt:lpstr>
      <vt:lpstr>Çocuk neden hekime başvurur?</vt:lpstr>
      <vt:lpstr>Sağlıklı bebek-çocuk izlem vizitleri</vt:lpstr>
      <vt:lpstr>İlk Karşılaşma</vt:lpstr>
      <vt:lpstr>Slayt 5</vt:lpstr>
      <vt:lpstr>Şikayet</vt:lpstr>
      <vt:lpstr>Slayt 7</vt:lpstr>
      <vt:lpstr>Semptomları İrdele</vt:lpstr>
      <vt:lpstr>Slayt 9</vt:lpstr>
      <vt:lpstr>Özgeçmiş</vt:lpstr>
      <vt:lpstr>Slayt 11</vt:lpstr>
      <vt:lpstr>Slayt 12</vt:lpstr>
      <vt:lpstr>Düşün !!</vt:lpstr>
      <vt:lpstr>Slayt 14</vt:lpstr>
      <vt:lpstr>Dikkat 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fatih</dc:creator>
  <cp:lastModifiedBy>fatih</cp:lastModifiedBy>
  <cp:revision>34</cp:revision>
  <dcterms:created xsi:type="dcterms:W3CDTF">2018-09-03T19:16:06Z</dcterms:created>
  <dcterms:modified xsi:type="dcterms:W3CDTF">2018-09-09T20:33:44Z</dcterms:modified>
</cp:coreProperties>
</file>