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1803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38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2107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429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4229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3320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8543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8589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585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9826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9519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58064-FBD1-480D-9E97-1322FBCBB348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788EC-9F3E-4E13-9325-52FDA4BA3E2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6424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SERVİKS KANSERİNDE RADYOTERAPİ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16952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	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				Teşekkürler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/>
          <a:lstStyle/>
          <a:p>
            <a:r>
              <a:rPr lang="tr-TR" dirty="0" smtClean="0"/>
              <a:t>RİSK FAKTÖRLERİ:</a:t>
            </a:r>
          </a:p>
          <a:p>
            <a:endParaRPr lang="tr-TR" dirty="0" smtClean="0"/>
          </a:p>
          <a:p>
            <a:r>
              <a:rPr lang="tr-TR" sz="2400" dirty="0" smtClean="0"/>
              <a:t>Erken yaşta cinsel ilişki</a:t>
            </a:r>
          </a:p>
          <a:p>
            <a:r>
              <a:rPr lang="tr-TR" sz="2400" dirty="0" err="1" smtClean="0"/>
              <a:t>Multipl</a:t>
            </a:r>
            <a:r>
              <a:rPr lang="tr-TR" sz="2400" dirty="0" smtClean="0"/>
              <a:t> partner</a:t>
            </a:r>
          </a:p>
          <a:p>
            <a:r>
              <a:rPr lang="tr-TR" sz="2400" dirty="0" err="1" smtClean="0"/>
              <a:t>Multiparite</a:t>
            </a:r>
            <a:r>
              <a:rPr lang="tr-TR" sz="2400" dirty="0" smtClean="0"/>
              <a:t> (çok doğum yapma)</a:t>
            </a:r>
          </a:p>
          <a:p>
            <a:r>
              <a:rPr lang="tr-TR" sz="2400" dirty="0" smtClean="0"/>
              <a:t>Sigara</a:t>
            </a:r>
          </a:p>
          <a:p>
            <a:r>
              <a:rPr lang="tr-TR" sz="2400" dirty="0" err="1" smtClean="0"/>
              <a:t>İmmunsupresyon</a:t>
            </a:r>
            <a:endParaRPr lang="tr-TR" sz="2400" dirty="0" smtClean="0"/>
          </a:p>
          <a:p>
            <a:r>
              <a:rPr lang="tr-TR" sz="2400" dirty="0" smtClean="0"/>
              <a:t>Prenatal DES </a:t>
            </a:r>
            <a:r>
              <a:rPr lang="tr-TR" sz="2400" dirty="0" err="1" smtClean="0"/>
              <a:t>maruziyeti</a:t>
            </a: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8319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 </a:t>
            </a:r>
            <a:r>
              <a:rPr lang="tr-TR" sz="3200" dirty="0" smtClean="0"/>
              <a:t>ETYOLOJİ</a:t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60665"/>
            <a:ext cx="10515600" cy="4716298"/>
          </a:xfrm>
        </p:spPr>
        <p:txBody>
          <a:bodyPr/>
          <a:lstStyle/>
          <a:p>
            <a:r>
              <a:rPr lang="tr-TR" dirty="0" smtClean="0"/>
              <a:t>%95 HPV ile ilişkili ( HPV16-HPV18)</a:t>
            </a:r>
          </a:p>
          <a:p>
            <a:endParaRPr lang="tr-TR" dirty="0" smtClean="0"/>
          </a:p>
          <a:p>
            <a:r>
              <a:rPr lang="tr-TR" dirty="0" smtClean="0"/>
              <a:t>HPV6-11  genellikle </a:t>
            </a:r>
            <a:r>
              <a:rPr lang="tr-TR" dirty="0" err="1" smtClean="0"/>
              <a:t>benign</a:t>
            </a:r>
            <a:r>
              <a:rPr lang="tr-TR" dirty="0" smtClean="0"/>
              <a:t> hastalıklarla ilişkili</a:t>
            </a:r>
          </a:p>
          <a:p>
            <a:endParaRPr lang="tr-TR" dirty="0" smtClean="0"/>
          </a:p>
          <a:p>
            <a:r>
              <a:rPr lang="tr-TR" dirty="0" smtClean="0"/>
              <a:t>2006 itibariyle &lt;26 yaş kadınlarda HPV aşısı öneriliyor</a:t>
            </a:r>
          </a:p>
          <a:p>
            <a:endParaRPr lang="tr-TR" dirty="0" smtClean="0"/>
          </a:p>
          <a:p>
            <a:r>
              <a:rPr lang="tr-TR" dirty="0" smtClean="0"/>
              <a:t>&gt;%80-90 oranda SCC ,</a:t>
            </a:r>
          </a:p>
          <a:p>
            <a:r>
              <a:rPr lang="tr-TR" dirty="0" smtClean="0"/>
              <a:t>%10-20 </a:t>
            </a:r>
            <a:r>
              <a:rPr lang="tr-TR" dirty="0" err="1" smtClean="0"/>
              <a:t>adenokarsinom</a:t>
            </a:r>
            <a:r>
              <a:rPr lang="tr-TR" dirty="0" smtClean="0"/>
              <a:t>,</a:t>
            </a:r>
          </a:p>
          <a:p>
            <a:r>
              <a:rPr lang="tr-TR" dirty="0" smtClean="0"/>
              <a:t>%1-2 şeffaf hücreli </a:t>
            </a:r>
            <a:r>
              <a:rPr lang="tr-TR" dirty="0" err="1" smtClean="0"/>
              <a:t>karsinom</a:t>
            </a:r>
            <a:r>
              <a:rPr lang="tr-TR" dirty="0" smtClean="0"/>
              <a:t> veya diğerleri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7403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 lnSpcReduction="10000"/>
          </a:bodyPr>
          <a:lstStyle/>
          <a:p>
            <a:r>
              <a:rPr lang="tr-TR" sz="3600" u="sng" dirty="0" err="1" smtClean="0"/>
              <a:t>Preinvaziv</a:t>
            </a:r>
            <a:r>
              <a:rPr lang="tr-TR" sz="3600" u="sng" dirty="0" smtClean="0"/>
              <a:t> hastalıklar:</a:t>
            </a:r>
          </a:p>
          <a:p>
            <a:endParaRPr lang="tr-TR" dirty="0" smtClean="0"/>
          </a:p>
          <a:p>
            <a:r>
              <a:rPr lang="tr-TR" dirty="0" smtClean="0"/>
              <a:t>ASCUS: </a:t>
            </a:r>
            <a:r>
              <a:rPr lang="tr-TR" dirty="0" err="1" smtClean="0"/>
              <a:t>Atipik</a:t>
            </a:r>
            <a:r>
              <a:rPr lang="tr-TR" dirty="0" smtClean="0"/>
              <a:t> </a:t>
            </a:r>
            <a:r>
              <a:rPr lang="tr-TR" dirty="0" err="1" smtClean="0"/>
              <a:t>Skuamoz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of </a:t>
            </a:r>
            <a:r>
              <a:rPr lang="tr-TR" dirty="0" err="1" smtClean="0"/>
              <a:t>Uncertain</a:t>
            </a:r>
            <a:r>
              <a:rPr lang="tr-TR" dirty="0" smtClean="0"/>
              <a:t> </a:t>
            </a:r>
            <a:r>
              <a:rPr lang="tr-TR" dirty="0" err="1" smtClean="0"/>
              <a:t>Significance</a:t>
            </a:r>
            <a:endParaRPr lang="tr-TR" dirty="0" smtClean="0"/>
          </a:p>
          <a:p>
            <a:r>
              <a:rPr lang="tr-TR" dirty="0" smtClean="0"/>
              <a:t>HGSIL: High Grade </a:t>
            </a:r>
            <a:r>
              <a:rPr lang="tr-TR" dirty="0" err="1" smtClean="0"/>
              <a:t>Skuamoz</a:t>
            </a:r>
            <a:r>
              <a:rPr lang="tr-TR" dirty="0" smtClean="0"/>
              <a:t> </a:t>
            </a:r>
            <a:r>
              <a:rPr lang="tr-TR" dirty="0" err="1" smtClean="0"/>
              <a:t>İntraepitelyal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r>
              <a:rPr lang="tr-TR" dirty="0" smtClean="0">
                <a:sym typeface="Wingdings" panose="05000000000000000000" pitchFamily="2" charset="2"/>
              </a:rPr>
              <a:t> Ciddi </a:t>
            </a:r>
            <a:r>
              <a:rPr lang="tr-TR" dirty="0" err="1" smtClean="0">
                <a:sym typeface="Wingdings" panose="05000000000000000000" pitchFamily="2" charset="2"/>
              </a:rPr>
              <a:t>displazi</a:t>
            </a:r>
            <a:r>
              <a:rPr lang="tr-TR" dirty="0" smtClean="0">
                <a:sym typeface="Wingdings" panose="05000000000000000000" pitchFamily="2" charset="2"/>
              </a:rPr>
              <a:t> CIN2-3 Hepsine </a:t>
            </a:r>
            <a:r>
              <a:rPr lang="tr-TR" dirty="0" err="1" smtClean="0">
                <a:sym typeface="Wingdings" panose="05000000000000000000" pitchFamily="2" charset="2"/>
              </a:rPr>
              <a:t>kolposkopi</a:t>
            </a:r>
            <a:r>
              <a:rPr lang="tr-TR" dirty="0" smtClean="0">
                <a:sym typeface="Wingdings" panose="05000000000000000000" pitchFamily="2" charset="2"/>
              </a:rPr>
              <a:t> ve </a:t>
            </a:r>
            <a:r>
              <a:rPr lang="tr-TR" dirty="0" err="1" smtClean="0">
                <a:sym typeface="Wingdings" panose="05000000000000000000" pitchFamily="2" charset="2"/>
              </a:rPr>
              <a:t>bx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LGSIL: </a:t>
            </a:r>
            <a:r>
              <a:rPr lang="tr-TR" dirty="0" err="1" smtClean="0"/>
              <a:t>Low</a:t>
            </a:r>
            <a:r>
              <a:rPr lang="tr-TR" dirty="0" smtClean="0"/>
              <a:t> Grade </a:t>
            </a:r>
            <a:r>
              <a:rPr lang="tr-TR" dirty="0" err="1" smtClean="0"/>
              <a:t>Skuamoz</a:t>
            </a:r>
            <a:r>
              <a:rPr lang="tr-TR" dirty="0" smtClean="0"/>
              <a:t> </a:t>
            </a:r>
            <a:r>
              <a:rPr lang="tr-TR" dirty="0" err="1" smtClean="0"/>
              <a:t>İntraepitelyal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r>
              <a:rPr lang="tr-TR" dirty="0" smtClean="0">
                <a:sym typeface="Wingdings" panose="05000000000000000000" pitchFamily="2" charset="2"/>
              </a:rPr>
              <a:t> CIN 1 6 ayda bir </a:t>
            </a:r>
            <a:r>
              <a:rPr lang="tr-TR" dirty="0" err="1" smtClean="0">
                <a:sym typeface="Wingdings" panose="05000000000000000000" pitchFamily="2" charset="2"/>
              </a:rPr>
              <a:t>smear</a:t>
            </a:r>
            <a:r>
              <a:rPr lang="tr-TR" dirty="0" smtClean="0">
                <a:sym typeface="Wingdings" panose="05000000000000000000" pitchFamily="2" charset="2"/>
              </a:rPr>
              <a:t> test ve gerekirse </a:t>
            </a:r>
            <a:r>
              <a:rPr lang="tr-TR" dirty="0" err="1" smtClean="0">
                <a:sym typeface="Wingdings" panose="05000000000000000000" pitchFamily="2" charset="2"/>
              </a:rPr>
              <a:t>kolposkopi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bx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ASCUS: 2/3 oranında </a:t>
            </a:r>
            <a:r>
              <a:rPr lang="tr-TR" dirty="0" err="1" smtClean="0"/>
              <a:t>spontan</a:t>
            </a:r>
            <a:r>
              <a:rPr lang="tr-TR" dirty="0" smtClean="0"/>
              <a:t> iyileşme, 6 ayda bir </a:t>
            </a:r>
            <a:r>
              <a:rPr lang="tr-TR" dirty="0" err="1" smtClean="0"/>
              <a:t>smear</a:t>
            </a:r>
            <a:r>
              <a:rPr lang="tr-TR" dirty="0" smtClean="0"/>
              <a:t> takip ve gerekirse </a:t>
            </a:r>
            <a:r>
              <a:rPr lang="tr-TR" dirty="0" err="1" smtClean="0"/>
              <a:t>kolposkopi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85819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76350"/>
            <a:ext cx="10515600" cy="4900613"/>
          </a:xfrm>
        </p:spPr>
        <p:txBody>
          <a:bodyPr/>
          <a:lstStyle/>
          <a:p>
            <a:r>
              <a:rPr lang="tr-TR" sz="3200" u="sng" dirty="0" err="1" smtClean="0"/>
              <a:t>Prognostik</a:t>
            </a:r>
            <a:r>
              <a:rPr lang="tr-TR" sz="3200" u="sng" dirty="0" smtClean="0"/>
              <a:t> faktörler:</a:t>
            </a:r>
          </a:p>
          <a:p>
            <a:endParaRPr lang="tr-TR" dirty="0"/>
          </a:p>
          <a:p>
            <a:r>
              <a:rPr lang="tr-TR" dirty="0" smtClean="0"/>
              <a:t>LN metastazı</a:t>
            </a:r>
          </a:p>
          <a:p>
            <a:r>
              <a:rPr lang="tr-TR" dirty="0" err="1" smtClean="0"/>
              <a:t>Tm</a:t>
            </a:r>
            <a:r>
              <a:rPr lang="tr-TR" dirty="0" smtClean="0"/>
              <a:t> boyutu</a:t>
            </a:r>
          </a:p>
          <a:p>
            <a:r>
              <a:rPr lang="tr-TR" dirty="0" smtClean="0"/>
              <a:t>Evre</a:t>
            </a:r>
          </a:p>
          <a:p>
            <a:r>
              <a:rPr lang="tr-TR" dirty="0" err="1" smtClean="0"/>
              <a:t>Uterin</a:t>
            </a:r>
            <a:r>
              <a:rPr lang="tr-TR" dirty="0" smtClean="0"/>
              <a:t> uzanım olup olmaması</a:t>
            </a:r>
          </a:p>
          <a:p>
            <a:r>
              <a:rPr lang="tr-TR" dirty="0" err="1" smtClean="0"/>
              <a:t>Hgb</a:t>
            </a:r>
            <a:r>
              <a:rPr lang="tr-TR" dirty="0" smtClean="0"/>
              <a:t> değeri&lt;10</a:t>
            </a:r>
          </a:p>
        </p:txBody>
      </p:sp>
    </p:spTree>
    <p:extLst>
      <p:ext uri="{BB962C8B-B14F-4D97-AF65-F5344CB8AC3E}">
        <p14:creationId xmlns="" xmlns:p14="http://schemas.microsoft.com/office/powerpoint/2010/main" val="4145008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4680672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IA : </a:t>
            </a:r>
            <a:r>
              <a:rPr lang="tr-TR" dirty="0" err="1" smtClean="0"/>
              <a:t>invaziv</a:t>
            </a:r>
            <a:r>
              <a:rPr lang="tr-TR" dirty="0" smtClean="0"/>
              <a:t> </a:t>
            </a:r>
            <a:r>
              <a:rPr lang="tr-TR" dirty="0" err="1" smtClean="0"/>
              <a:t>karsinom</a:t>
            </a:r>
            <a:r>
              <a:rPr lang="tr-TR" dirty="0" smtClean="0"/>
              <a:t> </a:t>
            </a:r>
            <a:r>
              <a:rPr lang="tr-TR" dirty="0" err="1" smtClean="0"/>
              <a:t>mikroskopik</a:t>
            </a:r>
            <a:r>
              <a:rPr lang="tr-TR" dirty="0" smtClean="0"/>
              <a:t> olarak tanı alan </a:t>
            </a:r>
            <a:r>
              <a:rPr lang="tr-TR" dirty="0" err="1" smtClean="0"/>
              <a:t>stromal</a:t>
            </a:r>
            <a:r>
              <a:rPr lang="tr-TR" dirty="0" smtClean="0"/>
              <a:t> </a:t>
            </a:r>
            <a:r>
              <a:rPr lang="tr-TR" dirty="0" err="1" smtClean="0"/>
              <a:t>invazyon</a:t>
            </a:r>
            <a:r>
              <a:rPr lang="tr-TR" dirty="0" smtClean="0"/>
              <a:t> &lt; 5mm</a:t>
            </a:r>
          </a:p>
          <a:p>
            <a:r>
              <a:rPr lang="tr-TR" dirty="0" smtClean="0"/>
              <a:t>IB : </a:t>
            </a:r>
            <a:r>
              <a:rPr lang="tr-TR" dirty="0" err="1" smtClean="0"/>
              <a:t>invaziv</a:t>
            </a:r>
            <a:r>
              <a:rPr lang="tr-TR" dirty="0" smtClean="0"/>
              <a:t> </a:t>
            </a:r>
            <a:r>
              <a:rPr lang="tr-TR" dirty="0" err="1" smtClean="0"/>
              <a:t>karsinom</a:t>
            </a:r>
            <a:r>
              <a:rPr lang="tr-TR" dirty="0" smtClean="0"/>
              <a:t> </a:t>
            </a:r>
            <a:r>
              <a:rPr lang="tr-TR" dirty="0" err="1" smtClean="0"/>
              <a:t>stromal</a:t>
            </a:r>
            <a:r>
              <a:rPr lang="tr-TR" dirty="0" smtClean="0"/>
              <a:t> </a:t>
            </a:r>
            <a:r>
              <a:rPr lang="tr-TR" dirty="0" err="1" smtClean="0"/>
              <a:t>invazyon</a:t>
            </a:r>
            <a:r>
              <a:rPr lang="tr-TR" dirty="0" smtClean="0"/>
              <a:t> ≥ 5mm ve lezyon </a:t>
            </a:r>
            <a:r>
              <a:rPr lang="tr-TR" dirty="0" err="1" smtClean="0"/>
              <a:t>serviks</a:t>
            </a:r>
            <a:r>
              <a:rPr lang="tr-TR" dirty="0" smtClean="0"/>
              <a:t> </a:t>
            </a:r>
            <a:r>
              <a:rPr lang="tr-TR" dirty="0" err="1" smtClean="0"/>
              <a:t>uteriye</a:t>
            </a:r>
            <a:r>
              <a:rPr lang="tr-TR" dirty="0" smtClean="0"/>
              <a:t> sınırlı</a:t>
            </a:r>
          </a:p>
          <a:p>
            <a:r>
              <a:rPr lang="tr-TR" dirty="0" smtClean="0"/>
              <a:t>IIA: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uterus</a:t>
            </a:r>
            <a:r>
              <a:rPr lang="tr-TR" dirty="0" smtClean="0"/>
              <a:t> dışına çıkmış ancak alt </a:t>
            </a:r>
            <a:r>
              <a:rPr lang="tr-TR" dirty="0" err="1" smtClean="0"/>
              <a:t>vajen</a:t>
            </a:r>
            <a:r>
              <a:rPr lang="tr-TR" dirty="0" smtClean="0"/>
              <a:t> 1/ 3 tutulumu yok</a:t>
            </a:r>
          </a:p>
          <a:p>
            <a:r>
              <a:rPr lang="tr-TR" dirty="0" smtClean="0"/>
              <a:t>IIB: </a:t>
            </a:r>
            <a:r>
              <a:rPr lang="tr-TR" dirty="0" err="1" smtClean="0"/>
              <a:t>parametriyal</a:t>
            </a:r>
            <a:r>
              <a:rPr lang="tr-TR" dirty="0" smtClean="0"/>
              <a:t> tutulumu olan</a:t>
            </a:r>
          </a:p>
          <a:p>
            <a:r>
              <a:rPr lang="tr-TR" dirty="0" smtClean="0"/>
              <a:t>IIIA: alt </a:t>
            </a:r>
            <a:r>
              <a:rPr lang="tr-TR" dirty="0" err="1" smtClean="0"/>
              <a:t>vajen</a:t>
            </a:r>
            <a:r>
              <a:rPr lang="tr-TR" dirty="0" smtClean="0"/>
              <a:t> 1/3 tutulumu</a:t>
            </a:r>
          </a:p>
          <a:p>
            <a:r>
              <a:rPr lang="tr-TR" dirty="0" smtClean="0"/>
              <a:t>IIIB: </a:t>
            </a:r>
            <a:r>
              <a:rPr lang="tr-TR" dirty="0" err="1" smtClean="0"/>
              <a:t>pelvik</a:t>
            </a:r>
            <a:r>
              <a:rPr lang="tr-TR" dirty="0" smtClean="0"/>
              <a:t> duvara uzanım</a:t>
            </a:r>
          </a:p>
          <a:p>
            <a:r>
              <a:rPr lang="tr-TR" dirty="0" smtClean="0"/>
              <a:t>IIIC: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  <a:r>
              <a:rPr lang="tr-TR" dirty="0" err="1" smtClean="0"/>
              <a:t>paraaortik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</a:p>
          <a:p>
            <a:r>
              <a:rPr lang="tr-TR" dirty="0" smtClean="0"/>
              <a:t>IVA: komşu organ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IVB: uzak organ metastazı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TEDAVİ:</a:t>
            </a:r>
          </a:p>
          <a:p>
            <a:r>
              <a:rPr lang="tr-TR" dirty="0" smtClean="0"/>
              <a:t>EVRE1A-1B1: CERRAHİ</a:t>
            </a:r>
          </a:p>
          <a:p>
            <a:r>
              <a:rPr lang="tr-TR" dirty="0" smtClean="0"/>
              <a:t>EVRE 1B2-2A-2B-3-4A: DEFİNİTİF KRT</a:t>
            </a:r>
          </a:p>
          <a:p>
            <a:r>
              <a:rPr lang="tr-TR" dirty="0" smtClean="0"/>
              <a:t>EVRE 4B: KT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93823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SİMULASYON: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Supin</a:t>
            </a:r>
            <a:r>
              <a:rPr lang="tr-TR" dirty="0" smtClean="0"/>
              <a:t> pozisyonda  </a:t>
            </a:r>
            <a:r>
              <a:rPr lang="tr-TR" dirty="0" err="1" smtClean="0"/>
              <a:t>pelvik</a:t>
            </a:r>
            <a:r>
              <a:rPr lang="tr-TR" dirty="0" smtClean="0"/>
              <a:t> board ile mümkünse mesane dolu barsak boş </a:t>
            </a:r>
            <a:r>
              <a:rPr lang="tr-TR" dirty="0" err="1" smtClean="0"/>
              <a:t>simule</a:t>
            </a:r>
            <a:r>
              <a:rPr lang="tr-TR" dirty="0" smtClean="0"/>
              <a:t> edilir.gerekirse vajinal ve anal </a:t>
            </a:r>
            <a:r>
              <a:rPr lang="tr-TR" dirty="0" err="1" smtClean="0"/>
              <a:t>gold</a:t>
            </a:r>
            <a:r>
              <a:rPr lang="tr-TR" dirty="0" smtClean="0"/>
              <a:t> </a:t>
            </a:r>
            <a:r>
              <a:rPr lang="tr-TR" dirty="0" err="1" smtClean="0"/>
              <a:t>markerlar</a:t>
            </a:r>
            <a:r>
              <a:rPr lang="tr-TR" dirty="0" smtClean="0"/>
              <a:t> kullanılır</a:t>
            </a:r>
          </a:p>
          <a:p>
            <a:endParaRPr lang="tr-TR" dirty="0" smtClean="0"/>
          </a:p>
          <a:p>
            <a:r>
              <a:rPr lang="tr-TR" dirty="0" smtClean="0"/>
              <a:t>PELVİK ERT 45-50 GY ile eş zamanlı </a:t>
            </a:r>
            <a:r>
              <a:rPr lang="tr-TR" dirty="0" err="1" smtClean="0"/>
              <a:t>sisplatin</a:t>
            </a:r>
            <a:r>
              <a:rPr lang="tr-TR" dirty="0" smtClean="0"/>
              <a:t> sonrası 4x 7GyHDBRT </a:t>
            </a:r>
          </a:p>
          <a:p>
            <a:endParaRPr lang="tr-TR" dirty="0" smtClean="0"/>
          </a:p>
          <a:p>
            <a:r>
              <a:rPr lang="tr-TR" dirty="0" smtClean="0"/>
              <a:t>Eğer </a:t>
            </a:r>
            <a:r>
              <a:rPr lang="tr-TR" dirty="0" err="1" smtClean="0"/>
              <a:t>bulky</a:t>
            </a:r>
            <a:r>
              <a:rPr lang="tr-TR" dirty="0" smtClean="0"/>
              <a:t> </a:t>
            </a:r>
            <a:r>
              <a:rPr lang="tr-TR" dirty="0" err="1" smtClean="0"/>
              <a:t>parametriyal</a:t>
            </a:r>
            <a:r>
              <a:rPr lang="tr-TR" dirty="0" smtClean="0"/>
              <a:t> tutulum </a:t>
            </a:r>
            <a:r>
              <a:rPr lang="tr-TR" dirty="0" err="1" smtClean="0"/>
              <a:t>bulky</a:t>
            </a:r>
            <a:r>
              <a:rPr lang="tr-TR" dirty="0" smtClean="0"/>
              <a:t> </a:t>
            </a:r>
            <a:r>
              <a:rPr lang="tr-TR" dirty="0" err="1" smtClean="0"/>
              <a:t>ln</a:t>
            </a:r>
            <a:r>
              <a:rPr lang="tr-TR" dirty="0" smtClean="0"/>
              <a:t> tutulum varsa 60 GY, eğer </a:t>
            </a:r>
            <a:r>
              <a:rPr lang="tr-TR" dirty="0" err="1" smtClean="0"/>
              <a:t>paraaortik</a:t>
            </a:r>
            <a:r>
              <a:rPr lang="tr-TR" dirty="0" smtClean="0"/>
              <a:t> tutulum varsa PA alan 45 </a:t>
            </a:r>
            <a:r>
              <a:rPr lang="tr-TR" dirty="0" err="1" smtClean="0"/>
              <a:t>Gy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03737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Komplikasyon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Akut: kaşıntı, kuru yaş </a:t>
            </a:r>
            <a:r>
              <a:rPr lang="tr-TR" dirty="0" err="1" smtClean="0"/>
              <a:t>deskuamasyon</a:t>
            </a:r>
            <a:r>
              <a:rPr lang="tr-TR" dirty="0" smtClean="0"/>
              <a:t>, bulantı, kolik ağrı, sistit, </a:t>
            </a:r>
            <a:r>
              <a:rPr lang="tr-TR" dirty="0" err="1" smtClean="0"/>
              <a:t>vajinit</a:t>
            </a:r>
            <a:r>
              <a:rPr lang="tr-TR" dirty="0" smtClean="0"/>
              <a:t>, </a:t>
            </a:r>
            <a:r>
              <a:rPr lang="tr-TR" dirty="0" err="1" smtClean="0"/>
              <a:t>proktit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Geç: </a:t>
            </a:r>
            <a:r>
              <a:rPr lang="tr-TR" dirty="0" err="1" smtClean="0"/>
              <a:t>vajinal</a:t>
            </a:r>
            <a:r>
              <a:rPr lang="tr-TR" dirty="0" smtClean="0"/>
              <a:t> </a:t>
            </a:r>
            <a:r>
              <a:rPr lang="tr-TR" dirty="0" err="1" smtClean="0"/>
              <a:t>stenoz</a:t>
            </a:r>
            <a:r>
              <a:rPr lang="tr-TR" dirty="0" smtClean="0"/>
              <a:t>, </a:t>
            </a:r>
            <a:r>
              <a:rPr lang="tr-TR" dirty="0" err="1" smtClean="0"/>
              <a:t>üreteral</a:t>
            </a:r>
            <a:r>
              <a:rPr lang="tr-TR" dirty="0" smtClean="0"/>
              <a:t> </a:t>
            </a:r>
            <a:r>
              <a:rPr lang="tr-TR" dirty="0" err="1" smtClean="0"/>
              <a:t>striktür</a:t>
            </a:r>
            <a:r>
              <a:rPr lang="tr-TR" dirty="0" smtClean="0"/>
              <a:t>, </a:t>
            </a:r>
            <a:r>
              <a:rPr lang="tr-TR" dirty="0" err="1" smtClean="0"/>
              <a:t>vezikovajinal</a:t>
            </a:r>
            <a:r>
              <a:rPr lang="tr-TR" dirty="0" smtClean="0"/>
              <a:t> fistül, </a:t>
            </a:r>
            <a:r>
              <a:rPr lang="tr-TR" dirty="0" err="1" smtClean="0"/>
              <a:t>rektovajinal</a:t>
            </a:r>
            <a:r>
              <a:rPr lang="tr-TR" dirty="0" smtClean="0"/>
              <a:t> fistül,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obstruksiyon</a:t>
            </a:r>
            <a:r>
              <a:rPr lang="tr-TR" dirty="0" smtClean="0"/>
              <a:t> </a:t>
            </a:r>
            <a:r>
              <a:rPr lang="tr-TR" dirty="0" smtClean="0"/>
              <a:t>veya </a:t>
            </a:r>
            <a:r>
              <a:rPr lang="tr-TR" dirty="0" err="1" smtClean="0"/>
              <a:t>perforasyon</a:t>
            </a:r>
            <a:r>
              <a:rPr lang="tr-TR" dirty="0" smtClean="0"/>
              <a:t>, </a:t>
            </a:r>
            <a:r>
              <a:rPr lang="tr-TR" dirty="0" err="1" smtClean="0"/>
              <a:t>femoral</a:t>
            </a:r>
            <a:r>
              <a:rPr lang="tr-TR" dirty="0" smtClean="0"/>
              <a:t> boyun </a:t>
            </a:r>
            <a:r>
              <a:rPr lang="tr-TR" dirty="0" err="1" smtClean="0"/>
              <a:t>fraktürü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318</Words>
  <Application>Microsoft Office PowerPoint</Application>
  <PresentationFormat>Özel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SERVİKS KANSERİNDE RADYOTERAPİ</vt:lpstr>
      <vt:lpstr>Slayt 2</vt:lpstr>
      <vt:lpstr> ETYOLOJİ  </vt:lpstr>
      <vt:lpstr>Slayt 4</vt:lpstr>
      <vt:lpstr>Slayt 5</vt:lpstr>
      <vt:lpstr>Evreleme</vt:lpstr>
      <vt:lpstr>Slayt 7</vt:lpstr>
      <vt:lpstr>SİMULASYON: </vt:lpstr>
      <vt:lpstr>Komplikasyon</vt:lpstr>
      <vt:lpstr>         Teşekkürler</vt:lpstr>
    </vt:vector>
  </TitlesOfParts>
  <Company>NouS/TncTR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SERVİKS KANSERİNDE RADYOTERAPİ</dc:title>
  <dc:creator>Sümerya Duru Birgi</dc:creator>
  <cp:lastModifiedBy>user</cp:lastModifiedBy>
  <cp:revision>10</cp:revision>
  <dcterms:created xsi:type="dcterms:W3CDTF">2019-05-24T00:29:19Z</dcterms:created>
  <dcterms:modified xsi:type="dcterms:W3CDTF">2019-07-11T08:18:54Z</dcterms:modified>
</cp:coreProperties>
</file>