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3" r:id="rId4"/>
    <p:sldId id="1084" r:id="rId5"/>
    <p:sldId id="1085" r:id="rId6"/>
    <p:sldId id="1086" r:id="rId7"/>
    <p:sldId id="1087" r:id="rId8"/>
    <p:sldId id="1088" r:id="rId9"/>
    <p:sldId id="1089" r:id="rId10"/>
    <p:sldId id="1090"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2/24/2020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393245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904863"/>
          </a:xfrm>
          <a:prstGeom prst="rect">
            <a:avLst/>
          </a:prstGeom>
        </p:spPr>
        <p:txBody>
          <a:bodyPr wrap="square">
            <a:spAutoFit/>
          </a:bodyPr>
          <a:lstStyle/>
          <a:p>
            <a:pPr marL="0" lvl="1" algn="ctr" defTabSz="685800">
              <a:spcBef>
                <a:spcPct val="20000"/>
              </a:spcBef>
              <a:buClr>
                <a:srgbClr val="AD0101"/>
              </a:buClr>
              <a:defRPr/>
            </a:pPr>
            <a:r>
              <a:rPr lang="tr-TR" sz="2400" b="1" dirty="0">
                <a:solidFill>
                  <a:prstClr val="black"/>
                </a:solidFill>
                <a:latin typeface="Arial"/>
              </a:rPr>
              <a:t>GGY212</a:t>
            </a:r>
          </a:p>
          <a:p>
            <a:pPr marL="0" lvl="1" algn="ctr" defTabSz="685800">
              <a:spcBef>
                <a:spcPct val="20000"/>
              </a:spcBef>
              <a:buClr>
                <a:srgbClr val="AD0101"/>
              </a:buClr>
              <a:defRPr/>
            </a:pPr>
            <a:r>
              <a:rPr lang="tr-TR" sz="2400" b="1" dirty="0">
                <a:solidFill>
                  <a:prstClr val="black"/>
                </a:solidFill>
                <a:latin typeface="Arial"/>
              </a:rPr>
              <a:t>FİNANS MATEMATİĞİ</a:t>
            </a:r>
            <a:endParaRPr lang="en-US" sz="2400" b="1" dirty="0">
              <a:solidFill>
                <a:srgbClr val="303030"/>
              </a:solidFill>
              <a:latin typeface="Arial"/>
            </a:endParaRPr>
          </a:p>
        </p:txBody>
      </p:sp>
      <p:sp>
        <p:nvSpPr>
          <p:cNvPr id="9" name="Dikdörtgen 8"/>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a:effectLst/>
                <a:latin typeface="Arial" panose="020B0604020202020204" pitchFamily="34" charset="0"/>
                <a:ea typeface="Times New Roman" panose="02020603050405020304" pitchFamily="18" charset="0"/>
                <a:cs typeface="Arial" panose="020B0604020202020204" pitchFamily="34" charset="0"/>
              </a:rPr>
              <a:t>Harun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91186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defTabSz="685800">
              <a:spcBef>
                <a:spcPct val="20000"/>
              </a:spcBef>
              <a:buClr>
                <a:srgbClr val="AD0101"/>
              </a:buClr>
              <a:defRPr/>
            </a:pPr>
            <a:r>
              <a:rPr lang="tr-TR" sz="2100" b="1" dirty="0">
                <a:solidFill>
                  <a:prstClr val="black"/>
                </a:solidFill>
                <a:latin typeface="Arial"/>
              </a:rPr>
              <a:t>Faiz Oranı</a:t>
            </a:r>
            <a:endParaRPr lang="en-US" sz="2100" b="1" dirty="0">
              <a:solidFill>
                <a:prstClr val="black"/>
              </a:solidFill>
              <a:latin typeface="Arial"/>
            </a:endParaRPr>
          </a:p>
        </p:txBody>
      </p:sp>
      <p:sp>
        <p:nvSpPr>
          <p:cNvPr id="4" name="Dikdörtgen 3"/>
          <p:cNvSpPr/>
          <p:nvPr/>
        </p:nvSpPr>
        <p:spPr>
          <a:xfrm>
            <a:off x="473293" y="1703100"/>
            <a:ext cx="8012450" cy="2190343"/>
          </a:xfrm>
          <a:prstGeom prst="rect">
            <a:avLst/>
          </a:prstGeom>
        </p:spPr>
        <p:txBody>
          <a:bodyPr wrap="square">
            <a:spAutoFit/>
          </a:bodyPr>
          <a:lstStyle/>
          <a:p>
            <a:pPr marL="257175" indent="-257175" algn="just">
              <a:spcBef>
                <a:spcPts val="450"/>
              </a:spcBef>
              <a:spcAft>
                <a:spcPts val="450"/>
              </a:spcAft>
              <a:buFont typeface="Wingdings" panose="05000000000000000000" pitchFamily="2" charset="2"/>
              <a:buChar char="Ø"/>
              <a:defRPr/>
            </a:pPr>
            <a:r>
              <a:rPr lang="tr-TR" sz="1650" spc="-38" dirty="0">
                <a:solidFill>
                  <a:srgbClr val="000000"/>
                </a:solidFill>
                <a:ea typeface="Trebuchet MS" panose="020B0603020202020204" pitchFamily="34" charset="0"/>
                <a:cs typeface="Trebuchet MS" panose="020B0603020202020204" pitchFamily="34" charset="0"/>
              </a:rPr>
              <a:t>Faiz oranı, ekonomide yatırım kararlarını etkileyen en önemli değişkenlerden biridir. Yatırımların karlılık düzeylerine göre sıralanması faiz oranlarına bakılarak gerçekleştirilebilir. </a:t>
            </a:r>
          </a:p>
          <a:p>
            <a:pPr marL="257175" indent="-257175" algn="just">
              <a:spcBef>
                <a:spcPts val="450"/>
              </a:spcBef>
              <a:spcAft>
                <a:spcPts val="450"/>
              </a:spcAft>
              <a:buFont typeface="Wingdings" panose="05000000000000000000" pitchFamily="2" charset="2"/>
              <a:buChar char="Ø"/>
              <a:defRPr/>
            </a:pPr>
            <a:r>
              <a:rPr lang="tr-TR" sz="1650" spc="-38" dirty="0">
                <a:solidFill>
                  <a:srgbClr val="000000"/>
                </a:solidFill>
                <a:ea typeface="Trebuchet MS" panose="020B0603020202020204" pitchFamily="34" charset="0"/>
                <a:cs typeface="Trebuchet MS" panose="020B0603020202020204" pitchFamily="34" charset="0"/>
              </a:rPr>
              <a:t>Hangi yatırımın öncelikle </a:t>
            </a:r>
            <a:r>
              <a:rPr lang="tr-TR" sz="1650" dirty="0"/>
              <a:t>yapılacağına, faiz oranlarına bakılarak karar verilir. Yatırımın beklenen karlılığı, faiz oranlarından yüksek olduğu sürece yatırım yapma kararı verilir. </a:t>
            </a:r>
          </a:p>
          <a:p>
            <a:pPr marL="257175" indent="-257175" algn="just">
              <a:spcBef>
                <a:spcPts val="450"/>
              </a:spcBef>
              <a:spcAft>
                <a:spcPts val="450"/>
              </a:spcAft>
              <a:buFont typeface="Wingdings" panose="05000000000000000000" pitchFamily="2" charset="2"/>
              <a:buChar char="Ø"/>
              <a:defRPr/>
            </a:pPr>
            <a:r>
              <a:rPr lang="tr-TR" sz="1650" dirty="0"/>
              <a:t>Bu bağlamda faiz oranları, yatırım ve tüketim kararlarını etkileyen önemli bir değişken olmaktadır. </a:t>
            </a:r>
          </a:p>
          <a:p>
            <a:pPr defTabSz="685800">
              <a:defRPr/>
            </a:pPr>
            <a:endParaRPr lang="tr-TR" sz="1650" dirty="0">
              <a:solidFill>
                <a:prstClr val="black"/>
              </a:solidFill>
              <a:latin typeface="Arial"/>
            </a:endParaRPr>
          </a:p>
        </p:txBody>
      </p:sp>
    </p:spTree>
    <p:extLst>
      <p:ext uri="{BB962C8B-B14F-4D97-AF65-F5344CB8AC3E}">
        <p14:creationId xmlns:p14="http://schemas.microsoft.com/office/powerpoint/2010/main" val="130685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defTabSz="685800">
              <a:spcBef>
                <a:spcPct val="20000"/>
              </a:spcBef>
              <a:buClr>
                <a:srgbClr val="AD0101"/>
              </a:buClr>
              <a:defRPr/>
            </a:pPr>
            <a:r>
              <a:rPr lang="tr-TR" sz="2100" b="1" dirty="0">
                <a:solidFill>
                  <a:prstClr val="black"/>
                </a:solidFill>
                <a:latin typeface="Arial"/>
              </a:rPr>
              <a:t>Faiz Oranı</a:t>
            </a:r>
            <a:endParaRPr lang="en-US" sz="2100" b="1" dirty="0">
              <a:solidFill>
                <a:prstClr val="black"/>
              </a:solidFill>
              <a:latin typeface="Arial"/>
            </a:endParaRPr>
          </a:p>
        </p:txBody>
      </p:sp>
      <p:sp>
        <p:nvSpPr>
          <p:cNvPr id="4" name="Dikdörtgen 3"/>
          <p:cNvSpPr/>
          <p:nvPr/>
        </p:nvSpPr>
        <p:spPr>
          <a:xfrm>
            <a:off x="473293" y="1703101"/>
            <a:ext cx="8012450" cy="3985706"/>
          </a:xfrm>
          <a:prstGeom prst="rect">
            <a:avLst/>
          </a:prstGeom>
        </p:spPr>
        <p:txBody>
          <a:bodyPr wrap="square">
            <a:spAutoFit/>
          </a:bodyPr>
          <a:lstStyle/>
          <a:p>
            <a:pPr marL="257175" indent="-257175" algn="just">
              <a:spcBef>
                <a:spcPts val="450"/>
              </a:spcBef>
              <a:spcAft>
                <a:spcPts val="450"/>
              </a:spcAft>
              <a:buFont typeface="Wingdings" panose="05000000000000000000" pitchFamily="2" charset="2"/>
              <a:buChar char="Ø"/>
              <a:defRPr/>
            </a:pPr>
            <a:r>
              <a:rPr lang="tr-TR" sz="1650" dirty="0"/>
              <a:t>Faiz oranları ekonomide çok yakından izlenen değişkenler arasında yer almaktadır.</a:t>
            </a:r>
          </a:p>
          <a:p>
            <a:pPr marL="257175" indent="-257175" algn="just">
              <a:spcBef>
                <a:spcPts val="450"/>
              </a:spcBef>
              <a:spcAft>
                <a:spcPts val="450"/>
              </a:spcAft>
              <a:buFont typeface="Wingdings" panose="05000000000000000000" pitchFamily="2" charset="2"/>
              <a:buChar char="Ø"/>
              <a:defRPr/>
            </a:pPr>
            <a:r>
              <a:rPr lang="tr-TR" sz="1650" dirty="0"/>
              <a:t>Bireyler faiz oranlarına bakarak bir taraftan yatırım yapıp yapmama kararı verirken diğer taraftan hangi araçlara yatırım yapacaklarının da kararını verirler. </a:t>
            </a:r>
          </a:p>
          <a:p>
            <a:pPr marL="257175" indent="-257175" algn="just">
              <a:spcBef>
                <a:spcPts val="450"/>
              </a:spcBef>
              <a:spcAft>
                <a:spcPts val="450"/>
              </a:spcAft>
              <a:buFont typeface="Wingdings" panose="05000000000000000000" pitchFamily="2" charset="2"/>
              <a:buChar char="Ø"/>
              <a:defRPr/>
            </a:pPr>
            <a:r>
              <a:rPr lang="tr-TR" sz="1650" dirty="0"/>
              <a:t>Örneğin, faiz bir bireyin tasarrufunu vadeli mevduat, tahvil ya da konut şeklinde değerlendirme kararını etkilerken aynı şekilde iş aleminin ellerindeki fonlarıyla fabrika kurmak ya da bunları bankaya yatırmak şeklindeki kararlarını da etkiler.</a:t>
            </a:r>
          </a:p>
          <a:p>
            <a:pPr marL="257175" indent="-257175" algn="just">
              <a:spcBef>
                <a:spcPts val="450"/>
              </a:spcBef>
              <a:spcAft>
                <a:spcPts val="450"/>
              </a:spcAft>
              <a:buFont typeface="Wingdings" panose="05000000000000000000" pitchFamily="2" charset="2"/>
              <a:buChar char="Ø"/>
              <a:defRPr/>
            </a:pPr>
            <a:endParaRPr lang="tr-TR" sz="1650" spc="-38" dirty="0">
              <a:solidFill>
                <a:prstClr val="black"/>
              </a:solidFill>
              <a:latin typeface="Trebuchet MS" panose="020B0603020202020204" pitchFamily="34" charset="0"/>
              <a:ea typeface="Trebuchet MS" panose="020B0603020202020204" pitchFamily="34" charset="0"/>
              <a:cs typeface="Trebuchet MS" panose="020B0603020202020204" pitchFamily="34" charset="0"/>
            </a:endParaRPr>
          </a:p>
          <a:p>
            <a:pPr marL="257175" indent="-257175" algn="just">
              <a:spcBef>
                <a:spcPts val="450"/>
              </a:spcBef>
              <a:spcAft>
                <a:spcPts val="450"/>
              </a:spcAft>
              <a:buFont typeface="Wingdings" panose="05000000000000000000" pitchFamily="2" charset="2"/>
              <a:buChar char="Ø"/>
              <a:defRPr/>
            </a:pPr>
            <a:endParaRPr lang="tr-TR" sz="1650" spc="-38" dirty="0">
              <a:solidFill>
                <a:prstClr val="black"/>
              </a:solidFill>
              <a:latin typeface="Trebuchet MS" panose="020B0603020202020204" pitchFamily="34" charset="0"/>
              <a:ea typeface="Trebuchet MS" panose="020B0603020202020204" pitchFamily="34" charset="0"/>
              <a:cs typeface="Trebuchet MS" panose="020B0603020202020204" pitchFamily="34" charset="0"/>
            </a:endParaRPr>
          </a:p>
          <a:p>
            <a:pPr marL="257175" indent="-257175" algn="just">
              <a:spcBef>
                <a:spcPts val="450"/>
              </a:spcBef>
              <a:spcAft>
                <a:spcPts val="450"/>
              </a:spcAft>
              <a:buFont typeface="Wingdings" panose="05000000000000000000" pitchFamily="2" charset="2"/>
              <a:buChar char="Ø"/>
              <a:defRPr/>
            </a:pPr>
            <a:endParaRPr lang="tr-TR" sz="1650" spc="-38" dirty="0">
              <a:solidFill>
                <a:prstClr val="black"/>
              </a:solidFill>
              <a:latin typeface="Trebuchet MS" panose="020B0603020202020204" pitchFamily="34" charset="0"/>
              <a:ea typeface="Trebuchet MS" panose="020B0603020202020204" pitchFamily="34" charset="0"/>
              <a:cs typeface="Trebuchet MS" panose="020B0603020202020204" pitchFamily="34" charset="0"/>
            </a:endParaRPr>
          </a:p>
          <a:p>
            <a:pPr marL="257175" indent="-257175" algn="just">
              <a:spcBef>
                <a:spcPts val="450"/>
              </a:spcBef>
              <a:spcAft>
                <a:spcPts val="450"/>
              </a:spcAft>
              <a:buFont typeface="Wingdings" panose="05000000000000000000" pitchFamily="2" charset="2"/>
              <a:buChar char="Ø"/>
              <a:defRPr/>
            </a:pPr>
            <a:endParaRPr lang="tr-TR" sz="1650" spc="-38" dirty="0">
              <a:solidFill>
                <a:prstClr val="black"/>
              </a:solidFill>
              <a:latin typeface="Trebuchet MS" panose="020B0603020202020204" pitchFamily="34" charset="0"/>
              <a:ea typeface="Trebuchet MS" panose="020B0603020202020204" pitchFamily="34" charset="0"/>
              <a:cs typeface="Trebuchet MS" panose="020B0603020202020204" pitchFamily="34" charset="0"/>
            </a:endParaRPr>
          </a:p>
          <a:p>
            <a:pPr algn="just">
              <a:spcBef>
                <a:spcPts val="450"/>
              </a:spcBef>
              <a:spcAft>
                <a:spcPts val="450"/>
              </a:spcAft>
              <a:defRPr/>
            </a:pPr>
            <a:r>
              <a:rPr lang="tr-TR" sz="900" spc="-38" dirty="0">
                <a:solidFill>
                  <a:prstClr val="black"/>
                </a:solidFill>
                <a:latin typeface="Trebuchet MS" panose="020B0603020202020204" pitchFamily="34" charset="0"/>
                <a:ea typeface="Trebuchet MS" panose="020B0603020202020204" pitchFamily="34" charset="0"/>
                <a:cs typeface="Trebuchet MS" panose="020B0603020202020204" pitchFamily="34" charset="0"/>
              </a:rPr>
              <a:t>Kaynak:</a:t>
            </a:r>
            <a:r>
              <a:rPr lang="tr-TR" sz="900" dirty="0" err="1"/>
              <a:t>İ.Parasız</a:t>
            </a:r>
            <a:r>
              <a:rPr lang="tr-TR" sz="900" dirty="0"/>
              <a:t>, Para Banka ve Finansal Piyasalar, 9. Baskı, Ezgi Kitapevi, 2009, Bursa, s.68.</a:t>
            </a:r>
            <a:endParaRPr lang="tr-TR" sz="900" spc="-38" dirty="0">
              <a:solidFill>
                <a:prstClr val="black"/>
              </a:solidFill>
              <a:latin typeface="Trebuchet MS" panose="020B0603020202020204" pitchFamily="34" charset="0"/>
              <a:ea typeface="Trebuchet MS" panose="020B0603020202020204" pitchFamily="34" charset="0"/>
              <a:cs typeface="Trebuchet MS" panose="020B0603020202020204" pitchFamily="34" charset="0"/>
            </a:endParaRPr>
          </a:p>
          <a:p>
            <a:pPr defTabSz="685800">
              <a:defRPr/>
            </a:pPr>
            <a:endParaRPr lang="tr-TR" sz="1650" dirty="0">
              <a:solidFill>
                <a:prstClr val="black"/>
              </a:solidFill>
              <a:latin typeface="Arial"/>
            </a:endParaRPr>
          </a:p>
        </p:txBody>
      </p:sp>
    </p:spTree>
    <p:extLst>
      <p:ext uri="{BB962C8B-B14F-4D97-AF65-F5344CB8AC3E}">
        <p14:creationId xmlns:p14="http://schemas.microsoft.com/office/powerpoint/2010/main" val="1808059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defTabSz="685800">
              <a:spcBef>
                <a:spcPct val="20000"/>
              </a:spcBef>
              <a:buClr>
                <a:srgbClr val="AD0101"/>
              </a:buClr>
              <a:defRPr/>
            </a:pPr>
            <a:r>
              <a:rPr lang="tr-TR" sz="2100" b="1" dirty="0">
                <a:solidFill>
                  <a:prstClr val="black"/>
                </a:solidFill>
                <a:latin typeface="Arial"/>
              </a:rPr>
              <a:t>Faiz Oranı</a:t>
            </a:r>
            <a:endParaRPr lang="en-US" sz="2100" b="1" dirty="0">
              <a:solidFill>
                <a:prstClr val="black"/>
              </a:solidFill>
              <a:latin typeface="Arial"/>
            </a:endParaRPr>
          </a:p>
        </p:txBody>
      </p:sp>
      <p:sp>
        <p:nvSpPr>
          <p:cNvPr id="4" name="Dikdörtgen 3"/>
          <p:cNvSpPr/>
          <p:nvPr/>
        </p:nvSpPr>
        <p:spPr>
          <a:xfrm>
            <a:off x="473293" y="1703100"/>
            <a:ext cx="8012450" cy="2672526"/>
          </a:xfrm>
          <a:prstGeom prst="rect">
            <a:avLst/>
          </a:prstGeom>
        </p:spPr>
        <p:txBody>
          <a:bodyPr wrap="square">
            <a:spAutoFit/>
          </a:bodyPr>
          <a:lstStyle/>
          <a:p>
            <a:pPr marL="257175" indent="-257175" algn="just">
              <a:spcBef>
                <a:spcPts val="450"/>
              </a:spcBef>
              <a:spcAft>
                <a:spcPts val="450"/>
              </a:spcAft>
              <a:buFont typeface="Wingdings" panose="05000000000000000000" pitchFamily="2" charset="2"/>
              <a:buChar char="Ø"/>
              <a:defRPr/>
            </a:pPr>
            <a:r>
              <a:rPr lang="tr-TR" dirty="0"/>
              <a:t>Değerleme ve özellikle proje değerleme konuları ile ilgili olarak kullanılan başlıca faiz kavramları;</a:t>
            </a:r>
          </a:p>
          <a:p>
            <a:pPr marL="257175" indent="-257175" algn="just">
              <a:spcBef>
                <a:spcPts val="450"/>
              </a:spcBef>
              <a:spcAft>
                <a:spcPts val="450"/>
              </a:spcAft>
              <a:buFont typeface="Wingdings" panose="05000000000000000000" pitchFamily="2" charset="2"/>
              <a:buChar char="Ø"/>
              <a:defRPr/>
            </a:pPr>
            <a:r>
              <a:rPr lang="tr-TR" dirty="0"/>
              <a:t>(i) nominal (cari) faiz, </a:t>
            </a:r>
          </a:p>
          <a:p>
            <a:pPr marL="257175" indent="-257175" algn="just">
              <a:spcBef>
                <a:spcPts val="450"/>
              </a:spcBef>
              <a:spcAft>
                <a:spcPts val="450"/>
              </a:spcAft>
              <a:buFont typeface="Wingdings" panose="05000000000000000000" pitchFamily="2" charset="2"/>
              <a:buChar char="Ø"/>
              <a:defRPr/>
            </a:pPr>
            <a:r>
              <a:rPr lang="tr-TR" dirty="0"/>
              <a:t>(ii) efektif faiz, </a:t>
            </a:r>
          </a:p>
          <a:p>
            <a:pPr marL="257175" indent="-257175" algn="just">
              <a:spcBef>
                <a:spcPts val="450"/>
              </a:spcBef>
              <a:spcAft>
                <a:spcPts val="450"/>
              </a:spcAft>
              <a:buFont typeface="Wingdings" panose="05000000000000000000" pitchFamily="2" charset="2"/>
              <a:buChar char="Ø"/>
              <a:defRPr/>
            </a:pPr>
            <a:r>
              <a:rPr lang="tr-TR" dirty="0"/>
              <a:t>(iii) reel faiz ve </a:t>
            </a:r>
          </a:p>
          <a:p>
            <a:pPr marL="257175" indent="-257175" algn="just">
              <a:spcBef>
                <a:spcPts val="450"/>
              </a:spcBef>
              <a:spcAft>
                <a:spcPts val="450"/>
              </a:spcAft>
              <a:buFont typeface="Wingdings" panose="05000000000000000000" pitchFamily="2" charset="2"/>
              <a:buChar char="Ø"/>
              <a:defRPr/>
            </a:pPr>
            <a:r>
              <a:rPr lang="tr-TR" dirty="0"/>
              <a:t>(iv) yasal (kanuni) faiz olarak sıralanabilir. </a:t>
            </a:r>
          </a:p>
          <a:p>
            <a:pPr marL="257175" indent="-257175" algn="just">
              <a:spcBef>
                <a:spcPts val="450"/>
              </a:spcBef>
              <a:spcAft>
                <a:spcPts val="450"/>
              </a:spcAft>
              <a:buFont typeface="Wingdings" panose="05000000000000000000" pitchFamily="2" charset="2"/>
              <a:buChar char="Ø"/>
              <a:defRPr/>
            </a:pPr>
            <a:r>
              <a:rPr lang="tr-TR" dirty="0"/>
              <a:t>Bu kavramların kısa tanımı ve kullanım alanları aşağıda özet olarak sunulmuştur:</a:t>
            </a:r>
            <a:endParaRPr lang="tr-TR" sz="1650" dirty="0">
              <a:solidFill>
                <a:prstClr val="black"/>
              </a:solidFill>
              <a:latin typeface="Arial"/>
            </a:endParaRPr>
          </a:p>
        </p:txBody>
      </p:sp>
    </p:spTree>
    <p:extLst>
      <p:ext uri="{BB962C8B-B14F-4D97-AF65-F5344CB8AC3E}">
        <p14:creationId xmlns:p14="http://schemas.microsoft.com/office/powerpoint/2010/main" val="214395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a:t>Nominal Faiz</a:t>
            </a:r>
            <a:endParaRPr lang="en-US" sz="2100" b="1" dirty="0">
              <a:solidFill>
                <a:prstClr val="black"/>
              </a:solidFill>
              <a:latin typeface="Arial"/>
            </a:endParaRPr>
          </a:p>
        </p:txBody>
      </p:sp>
      <p:sp>
        <p:nvSpPr>
          <p:cNvPr id="4" name="Dikdörtgen 3"/>
          <p:cNvSpPr/>
          <p:nvPr/>
        </p:nvSpPr>
        <p:spPr>
          <a:xfrm>
            <a:off x="473293" y="1703100"/>
            <a:ext cx="8012450" cy="3503523"/>
          </a:xfrm>
          <a:prstGeom prst="rect">
            <a:avLst/>
          </a:prstGeom>
        </p:spPr>
        <p:txBody>
          <a:bodyPr wrap="square">
            <a:spAutoFit/>
          </a:bodyPr>
          <a:lstStyle/>
          <a:p>
            <a:pPr marL="257175" indent="-257175" algn="just">
              <a:spcBef>
                <a:spcPts val="450"/>
              </a:spcBef>
              <a:spcAft>
                <a:spcPts val="450"/>
              </a:spcAft>
              <a:buFont typeface="Wingdings" panose="05000000000000000000" pitchFamily="2" charset="2"/>
              <a:buChar char="Ø"/>
              <a:defRPr/>
            </a:pPr>
            <a:r>
              <a:rPr lang="tr-TR" dirty="0"/>
              <a:t>Cari dönemde geçerli olan faiz oranıdır. </a:t>
            </a:r>
          </a:p>
          <a:p>
            <a:pPr marL="257175" indent="-257175" algn="just">
              <a:spcBef>
                <a:spcPts val="450"/>
              </a:spcBef>
              <a:spcAft>
                <a:spcPts val="450"/>
              </a:spcAft>
              <a:buFont typeface="Wingdings" panose="05000000000000000000" pitchFamily="2" charset="2"/>
              <a:buChar char="Ø"/>
              <a:defRPr/>
            </a:pPr>
            <a:r>
              <a:rPr lang="tr-TR" dirty="0"/>
              <a:t>Belirli bir dönemde geçerli yıllık ortalama faiz oranı olarak da tanımlanır.</a:t>
            </a:r>
          </a:p>
          <a:p>
            <a:pPr marL="257175" indent="-257175" algn="just">
              <a:spcBef>
                <a:spcPts val="450"/>
              </a:spcBef>
              <a:spcAft>
                <a:spcPts val="450"/>
              </a:spcAft>
              <a:buFont typeface="Wingdings" panose="05000000000000000000" pitchFamily="2" charset="2"/>
              <a:buChar char="Ø"/>
              <a:defRPr/>
            </a:pPr>
            <a:r>
              <a:rPr lang="tr-TR" dirty="0"/>
              <a:t>Nominal faiz oranı, sermayenin gerçek getirisi dışında birçok riskin de karşılığını içerir. </a:t>
            </a:r>
          </a:p>
          <a:p>
            <a:pPr marL="257175" indent="-257175" algn="just">
              <a:spcBef>
                <a:spcPts val="450"/>
              </a:spcBef>
              <a:spcAft>
                <a:spcPts val="450"/>
              </a:spcAft>
              <a:buFont typeface="Wingdings" panose="05000000000000000000" pitchFamily="2" charset="2"/>
              <a:buChar char="Ø"/>
              <a:defRPr/>
            </a:pPr>
            <a:r>
              <a:rPr lang="tr-TR" dirty="0"/>
              <a:t>Diğer bir ifade ile nominal faiz oranı, işleme konu olan finansal varlığın üzerinde yazılı olan faiz oranıdır. </a:t>
            </a:r>
          </a:p>
          <a:p>
            <a:pPr marL="257175" indent="-257175" algn="just">
              <a:spcBef>
                <a:spcPts val="450"/>
              </a:spcBef>
              <a:spcAft>
                <a:spcPts val="450"/>
              </a:spcAft>
              <a:buFont typeface="Wingdings" panose="05000000000000000000" pitchFamily="2" charset="2"/>
              <a:buChar char="Ø"/>
              <a:defRPr/>
            </a:pPr>
            <a:r>
              <a:rPr lang="tr-TR" dirty="0"/>
              <a:t>Finansal piyasalarda uygulanan cari faiz oranı olan nominal faiz, söz konusu piyasalarda doğrudan gözlenir. </a:t>
            </a:r>
          </a:p>
          <a:p>
            <a:pPr marL="257175" indent="-257175" algn="just">
              <a:spcBef>
                <a:spcPts val="450"/>
              </a:spcBef>
              <a:spcAft>
                <a:spcPts val="450"/>
              </a:spcAft>
              <a:buFont typeface="Wingdings" panose="05000000000000000000" pitchFamily="2" charset="2"/>
              <a:buChar char="Ø"/>
              <a:defRPr/>
            </a:pPr>
            <a:r>
              <a:rPr lang="tr-TR" dirty="0"/>
              <a:t>Nominal faiz oranını etkileyen başlıca faktörler; enflasyon, reel faiz oranı, geri ödememe veya kredi riski ve likidite riskleri olarak sıralanabilir</a:t>
            </a:r>
            <a:endParaRPr lang="tr-TR" sz="1650" dirty="0">
              <a:solidFill>
                <a:prstClr val="black"/>
              </a:solidFill>
              <a:latin typeface="Arial"/>
            </a:endParaRPr>
          </a:p>
        </p:txBody>
      </p:sp>
    </p:spTree>
    <p:extLst>
      <p:ext uri="{BB962C8B-B14F-4D97-AF65-F5344CB8AC3E}">
        <p14:creationId xmlns:p14="http://schemas.microsoft.com/office/powerpoint/2010/main" val="3049354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a:t>Piyasa Faiz Oranı</a:t>
            </a:r>
            <a:endParaRPr lang="en-US" sz="2100" b="1" dirty="0">
              <a:solidFill>
                <a:prstClr val="black"/>
              </a:solidFill>
              <a:latin typeface="Arial"/>
            </a:endParaRPr>
          </a:p>
        </p:txBody>
      </p:sp>
      <p:sp>
        <p:nvSpPr>
          <p:cNvPr id="4" name="Dikdörtgen 3"/>
          <p:cNvSpPr/>
          <p:nvPr/>
        </p:nvSpPr>
        <p:spPr>
          <a:xfrm>
            <a:off x="473293" y="1703100"/>
            <a:ext cx="8012450" cy="3375283"/>
          </a:xfrm>
          <a:prstGeom prst="rect">
            <a:avLst/>
          </a:prstGeom>
        </p:spPr>
        <p:txBody>
          <a:bodyPr wrap="square">
            <a:spAutoFit/>
          </a:bodyPr>
          <a:lstStyle/>
          <a:p>
            <a:pPr marL="257175" indent="-257175" algn="just">
              <a:spcBef>
                <a:spcPts val="450"/>
              </a:spcBef>
              <a:spcAft>
                <a:spcPts val="450"/>
              </a:spcAft>
              <a:buFont typeface="Wingdings" panose="05000000000000000000" pitchFamily="2" charset="2"/>
              <a:buChar char="Ø"/>
              <a:defRPr/>
            </a:pPr>
            <a:r>
              <a:rPr lang="tr-TR" dirty="0"/>
              <a:t>Bir ekonomide aynı zaman diliminde bankalar, tasarruf ve ikraz birlikleri gibi finansal kurumlarca farklı faiz oranları uygulanabilir. </a:t>
            </a:r>
          </a:p>
          <a:p>
            <a:pPr marL="257175" indent="-257175" algn="just">
              <a:spcBef>
                <a:spcPts val="450"/>
              </a:spcBef>
              <a:spcAft>
                <a:spcPts val="450"/>
              </a:spcAft>
              <a:buFont typeface="Wingdings" panose="05000000000000000000" pitchFamily="2" charset="2"/>
              <a:buChar char="Ø"/>
              <a:defRPr/>
            </a:pPr>
            <a:r>
              <a:rPr lang="tr-TR" dirty="0"/>
              <a:t>Piyasa faiz oranları, genellikle söz konusu farklı faiz oranlarının bir ortalaması olarak düşünülebilir. </a:t>
            </a:r>
          </a:p>
          <a:p>
            <a:pPr marL="257175" indent="-257175" algn="just">
              <a:spcBef>
                <a:spcPts val="450"/>
              </a:spcBef>
              <a:spcAft>
                <a:spcPts val="450"/>
              </a:spcAft>
              <a:buFont typeface="Wingdings" panose="05000000000000000000" pitchFamily="2" charset="2"/>
              <a:buChar char="Ø"/>
              <a:defRPr/>
            </a:pPr>
            <a:r>
              <a:rPr lang="tr-TR" dirty="0"/>
              <a:t>İşletmeler açısından özellikle borçlanma maliyetleri olarak görülen faiz oranları, işletmenin yatırım planlamasında temel karar ölçütlerinden biridir.</a:t>
            </a:r>
          </a:p>
          <a:p>
            <a:pPr marL="257175" indent="-257175" algn="just">
              <a:spcBef>
                <a:spcPts val="450"/>
              </a:spcBef>
              <a:spcAft>
                <a:spcPts val="450"/>
              </a:spcAft>
              <a:buFont typeface="Wingdings" panose="05000000000000000000" pitchFamily="2" charset="2"/>
              <a:buChar char="Ø"/>
              <a:defRPr/>
            </a:pPr>
            <a:r>
              <a:rPr lang="tr-TR" dirty="0"/>
              <a:t>İşletmeler kullandıkları borçların faiz oranından daha yüksek getiri oranına sahip olduğu dönemlerde, özellikle büyük ölçekli altyapı yatırımları ve gayrimenkul yatırımlarının gerçekleştirilmesi zorlaşmaktadır. </a:t>
            </a:r>
          </a:p>
          <a:p>
            <a:pPr marL="257175" indent="-257175" algn="just">
              <a:spcBef>
                <a:spcPts val="450"/>
              </a:spcBef>
              <a:spcAft>
                <a:spcPts val="450"/>
              </a:spcAft>
              <a:buFont typeface="Wingdings" panose="05000000000000000000" pitchFamily="2" charset="2"/>
              <a:buChar char="Ø"/>
              <a:defRPr/>
            </a:pPr>
            <a:r>
              <a:rPr lang="tr-TR" dirty="0"/>
              <a:t>Böylece fonlar daha verimli ve karlı yatırım alanlarına yönlendirilmiş olur</a:t>
            </a:r>
            <a:endParaRPr lang="tr-TR" sz="1650" dirty="0">
              <a:solidFill>
                <a:prstClr val="black"/>
              </a:solidFill>
              <a:latin typeface="Arial"/>
            </a:endParaRPr>
          </a:p>
        </p:txBody>
      </p:sp>
    </p:spTree>
    <p:extLst>
      <p:ext uri="{BB962C8B-B14F-4D97-AF65-F5344CB8AC3E}">
        <p14:creationId xmlns:p14="http://schemas.microsoft.com/office/powerpoint/2010/main" val="868048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dirty="0"/>
              <a:t>Piyasa Faiz Oranı</a:t>
            </a:r>
            <a:endParaRPr lang="en-US" sz="2100" b="1" dirty="0">
              <a:solidFill>
                <a:prstClr val="black"/>
              </a:solidFill>
              <a:latin typeface="Arial"/>
            </a:endParaRPr>
          </a:p>
        </p:txBody>
      </p:sp>
      <p:sp>
        <p:nvSpPr>
          <p:cNvPr id="4" name="Dikdörtgen 3"/>
          <p:cNvSpPr/>
          <p:nvPr/>
        </p:nvSpPr>
        <p:spPr>
          <a:xfrm>
            <a:off x="473293" y="1703100"/>
            <a:ext cx="8012450" cy="4503797"/>
          </a:xfrm>
          <a:prstGeom prst="rect">
            <a:avLst/>
          </a:prstGeom>
        </p:spPr>
        <p:txBody>
          <a:bodyPr wrap="square">
            <a:spAutoFit/>
          </a:bodyPr>
          <a:lstStyle/>
          <a:p>
            <a:pPr marL="257175" indent="-257175" algn="just">
              <a:spcBef>
                <a:spcPts val="450"/>
              </a:spcBef>
              <a:spcAft>
                <a:spcPts val="450"/>
              </a:spcAft>
              <a:buFont typeface="Wingdings" panose="05000000000000000000" pitchFamily="2" charset="2"/>
              <a:buChar char="Ø"/>
              <a:defRPr/>
            </a:pPr>
            <a:r>
              <a:rPr lang="tr-TR" sz="1500" dirty="0"/>
              <a:t>İşletmelerin mali riskini belirleyen faiz giderleri normal koşullarda piyasa faiz oranlarına paralel bir dalgalanma gösterir. </a:t>
            </a:r>
          </a:p>
          <a:p>
            <a:pPr marL="257175" indent="-257175" algn="just">
              <a:spcBef>
                <a:spcPts val="450"/>
              </a:spcBef>
              <a:spcAft>
                <a:spcPts val="450"/>
              </a:spcAft>
              <a:buFont typeface="Wingdings" panose="05000000000000000000" pitchFamily="2" charset="2"/>
              <a:buChar char="Ø"/>
              <a:defRPr/>
            </a:pPr>
            <a:r>
              <a:rPr lang="tr-TR" sz="1500" dirty="0"/>
              <a:t>Piyasa faiz oranı aşağıdaki faktörlerin bileşeni olarak ortaya çıkar: </a:t>
            </a:r>
          </a:p>
          <a:p>
            <a:pPr marL="257175" indent="-257175" algn="just">
              <a:spcBef>
                <a:spcPts val="450"/>
              </a:spcBef>
              <a:spcAft>
                <a:spcPts val="450"/>
              </a:spcAft>
              <a:buFont typeface="Wingdings" panose="05000000000000000000" pitchFamily="2" charset="2"/>
              <a:buChar char="Ø"/>
              <a:defRPr/>
            </a:pPr>
            <a:r>
              <a:rPr lang="tr-TR" sz="1500" dirty="0"/>
              <a:t>Piyasa Faiz Oranı (f) = k* + IP + DRP + LP + MRP + RIRP </a:t>
            </a:r>
          </a:p>
          <a:p>
            <a:pPr marL="257175" indent="-257175" algn="just">
              <a:spcBef>
                <a:spcPts val="450"/>
              </a:spcBef>
              <a:spcAft>
                <a:spcPts val="450"/>
              </a:spcAft>
              <a:buFont typeface="Wingdings" panose="05000000000000000000" pitchFamily="2" charset="2"/>
              <a:buChar char="Ø"/>
              <a:defRPr/>
            </a:pPr>
            <a:r>
              <a:rPr lang="tr-TR" sz="1500" dirty="0"/>
              <a:t>Burada; </a:t>
            </a:r>
          </a:p>
          <a:p>
            <a:pPr marL="257175" indent="-257175" algn="just">
              <a:spcBef>
                <a:spcPts val="450"/>
              </a:spcBef>
              <a:spcAft>
                <a:spcPts val="450"/>
              </a:spcAft>
              <a:buFont typeface="Wingdings" panose="05000000000000000000" pitchFamily="2" charset="2"/>
              <a:buChar char="Ø"/>
              <a:defRPr/>
            </a:pPr>
            <a:r>
              <a:rPr lang="tr-TR" sz="1500" dirty="0"/>
              <a:t>f: piyasa faiz oranı, k*: risksiz faiz oranı, </a:t>
            </a:r>
          </a:p>
          <a:p>
            <a:pPr marL="257175" indent="-257175" algn="just">
              <a:spcBef>
                <a:spcPts val="450"/>
              </a:spcBef>
              <a:spcAft>
                <a:spcPts val="450"/>
              </a:spcAft>
              <a:buFont typeface="Wingdings" panose="05000000000000000000" pitchFamily="2" charset="2"/>
              <a:buChar char="Ø"/>
              <a:defRPr/>
            </a:pPr>
            <a:r>
              <a:rPr lang="tr-TR" sz="1500" dirty="0"/>
              <a:t>IP: enflasyon primi, </a:t>
            </a:r>
          </a:p>
          <a:p>
            <a:pPr marL="257175" indent="-257175" algn="just">
              <a:spcBef>
                <a:spcPts val="450"/>
              </a:spcBef>
              <a:spcAft>
                <a:spcPts val="450"/>
              </a:spcAft>
              <a:buFont typeface="Wingdings" panose="05000000000000000000" pitchFamily="2" charset="2"/>
              <a:buChar char="Ø"/>
              <a:defRPr/>
            </a:pPr>
            <a:r>
              <a:rPr lang="tr-TR" sz="1500" dirty="0"/>
              <a:t>DRP: geri ödeme risk primi, </a:t>
            </a:r>
          </a:p>
          <a:p>
            <a:pPr marL="257175" indent="-257175" algn="just">
              <a:spcBef>
                <a:spcPts val="450"/>
              </a:spcBef>
              <a:spcAft>
                <a:spcPts val="450"/>
              </a:spcAft>
              <a:buFont typeface="Wingdings" panose="05000000000000000000" pitchFamily="2" charset="2"/>
              <a:buChar char="Ø"/>
              <a:defRPr/>
            </a:pPr>
            <a:r>
              <a:rPr lang="tr-TR" sz="1500" dirty="0"/>
              <a:t>LP: likidite primi, </a:t>
            </a:r>
          </a:p>
          <a:p>
            <a:pPr marL="257175" indent="-257175" algn="just">
              <a:spcBef>
                <a:spcPts val="450"/>
              </a:spcBef>
              <a:spcAft>
                <a:spcPts val="450"/>
              </a:spcAft>
              <a:buFont typeface="Wingdings" panose="05000000000000000000" pitchFamily="2" charset="2"/>
              <a:buChar char="Ø"/>
              <a:defRPr/>
            </a:pPr>
            <a:r>
              <a:rPr lang="tr-TR" sz="1500" dirty="0"/>
              <a:t>MRP: vade risk primi ve</a:t>
            </a:r>
          </a:p>
          <a:p>
            <a:pPr marL="257175" indent="-257175" algn="just">
              <a:spcBef>
                <a:spcPts val="450"/>
              </a:spcBef>
              <a:spcAft>
                <a:spcPts val="450"/>
              </a:spcAft>
              <a:buFont typeface="Wingdings" panose="05000000000000000000" pitchFamily="2" charset="2"/>
              <a:buChar char="Ø"/>
              <a:defRPr/>
            </a:pPr>
            <a:r>
              <a:rPr lang="tr-TR" sz="1500" dirty="0"/>
              <a:t> RIRP: yeniden yatırım riski primini ifade eder.</a:t>
            </a:r>
          </a:p>
          <a:p>
            <a:pPr marL="257175" indent="-257175" algn="just">
              <a:spcBef>
                <a:spcPts val="450"/>
              </a:spcBef>
              <a:spcAft>
                <a:spcPts val="450"/>
              </a:spcAft>
              <a:buFont typeface="Wingdings" panose="05000000000000000000" pitchFamily="2" charset="2"/>
              <a:buChar char="Ø"/>
              <a:defRPr/>
            </a:pPr>
            <a:r>
              <a:rPr lang="tr-TR" sz="1500" dirty="0"/>
              <a:t> </a:t>
            </a:r>
            <a:r>
              <a:rPr lang="tr-TR" sz="1050" spc="-38" dirty="0">
                <a:solidFill>
                  <a:prstClr val="black"/>
                </a:solidFill>
                <a:latin typeface="Trebuchet MS" panose="020B0603020202020204" pitchFamily="34" charset="0"/>
                <a:ea typeface="Trebuchet MS" panose="020B0603020202020204" pitchFamily="34" charset="0"/>
                <a:cs typeface="Trebuchet MS" panose="020B0603020202020204" pitchFamily="34" charset="0"/>
              </a:rPr>
              <a:t>Kaynak</a:t>
            </a:r>
            <a:r>
              <a:rPr lang="tr-TR" sz="1050" spc="-38" dirty="0" smtClean="0">
                <a:solidFill>
                  <a:prstClr val="black"/>
                </a:solidFill>
                <a:latin typeface="Trebuchet MS" panose="020B0603020202020204" pitchFamily="34" charset="0"/>
                <a:ea typeface="Trebuchet MS" panose="020B0603020202020204" pitchFamily="34" charset="0"/>
                <a:cs typeface="Trebuchet MS" panose="020B0603020202020204" pitchFamily="34" charset="0"/>
              </a:rPr>
              <a:t>: </a:t>
            </a:r>
            <a:r>
              <a:rPr lang="tr-TR" sz="1050" dirty="0" smtClean="0"/>
              <a:t>İ. Parasız</a:t>
            </a:r>
            <a:r>
              <a:rPr lang="tr-TR" sz="1050" dirty="0"/>
              <a:t>, Para Banka ve Finansal Piyasalar, 9. Baskı, Ezgi Kitapevi, 2009, Bursa, s.68.</a:t>
            </a:r>
            <a:endParaRPr lang="tr-TR" sz="1500" spc="-38" dirty="0">
              <a:solidFill>
                <a:prstClr val="black"/>
              </a:solidFill>
              <a:latin typeface="Trebuchet MS" panose="020B0603020202020204" pitchFamily="34" charset="0"/>
              <a:ea typeface="Trebuchet MS" panose="020B0603020202020204" pitchFamily="34" charset="0"/>
              <a:cs typeface="Trebuchet MS" panose="020B0603020202020204" pitchFamily="34" charset="0"/>
            </a:endParaRPr>
          </a:p>
          <a:p>
            <a:pPr marL="257175" indent="-257175" algn="just">
              <a:spcBef>
                <a:spcPts val="450"/>
              </a:spcBef>
              <a:spcAft>
                <a:spcPts val="450"/>
              </a:spcAft>
              <a:buFont typeface="Wingdings" panose="05000000000000000000" pitchFamily="2" charset="2"/>
              <a:buChar char="Ø"/>
              <a:defRPr/>
            </a:pPr>
            <a:endParaRPr lang="tr-TR" sz="1500" dirty="0">
              <a:solidFill>
                <a:prstClr val="black"/>
              </a:solidFill>
              <a:latin typeface="Arial"/>
            </a:endParaRPr>
          </a:p>
        </p:txBody>
      </p:sp>
    </p:spTree>
    <p:extLst>
      <p:ext uri="{BB962C8B-B14F-4D97-AF65-F5344CB8AC3E}">
        <p14:creationId xmlns:p14="http://schemas.microsoft.com/office/powerpoint/2010/main" val="2017862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a:t>Nominal Faiz</a:t>
            </a:r>
            <a:endParaRPr lang="en-US" sz="2100" b="1" dirty="0">
              <a:solidFill>
                <a:prstClr val="black"/>
              </a:solidFill>
              <a:latin typeface="Arial"/>
            </a:endParaRPr>
          </a:p>
        </p:txBody>
      </p:sp>
      <p:sp>
        <p:nvSpPr>
          <p:cNvPr id="4" name="Dikdörtgen 3"/>
          <p:cNvSpPr/>
          <p:nvPr/>
        </p:nvSpPr>
        <p:spPr>
          <a:xfrm>
            <a:off x="473293" y="1703100"/>
            <a:ext cx="8012450" cy="1328569"/>
          </a:xfrm>
          <a:prstGeom prst="rect">
            <a:avLst/>
          </a:prstGeom>
        </p:spPr>
        <p:txBody>
          <a:bodyPr wrap="square">
            <a:spAutoFit/>
          </a:bodyPr>
          <a:lstStyle/>
          <a:p>
            <a:pPr marL="257175" indent="-257175" algn="just">
              <a:spcBef>
                <a:spcPts val="450"/>
              </a:spcBef>
              <a:spcAft>
                <a:spcPts val="450"/>
              </a:spcAft>
              <a:buFont typeface="Wingdings" panose="05000000000000000000" pitchFamily="2" charset="2"/>
              <a:buChar char="Ø"/>
              <a:defRPr/>
            </a:pPr>
            <a:r>
              <a:rPr lang="tr-TR" dirty="0"/>
              <a:t>Piyasa Faiz Oranı (f) = </a:t>
            </a:r>
            <a:r>
              <a:rPr lang="tr-TR" dirty="0" err="1"/>
              <a:t>krf</a:t>
            </a:r>
            <a:r>
              <a:rPr lang="tr-TR" dirty="0"/>
              <a:t> + DRP + LP + MRP + RIRP </a:t>
            </a:r>
          </a:p>
          <a:p>
            <a:pPr marL="257175" indent="-257175" algn="just">
              <a:spcBef>
                <a:spcPts val="450"/>
              </a:spcBef>
              <a:spcAft>
                <a:spcPts val="450"/>
              </a:spcAft>
              <a:buFont typeface="Wingdings" panose="05000000000000000000" pitchFamily="2" charset="2"/>
              <a:buChar char="Ø"/>
              <a:defRPr/>
            </a:pPr>
            <a:r>
              <a:rPr lang="tr-TR" dirty="0"/>
              <a:t>Eşitlikteki temel kavramlar kısaca aşağıda açıklanmış ve özellikle piyasa faiz oranının içinde yer alan farklı risk kaynaklarının karşılıkları ile tasarrufun reel getirisinin değerlendirilmesine imkan verilmiştir:</a:t>
            </a:r>
            <a:endParaRPr lang="tr-TR" sz="1650" dirty="0">
              <a:solidFill>
                <a:prstClr val="black"/>
              </a:solidFill>
              <a:latin typeface="Arial"/>
            </a:endParaRPr>
          </a:p>
        </p:txBody>
      </p:sp>
    </p:spTree>
    <p:extLst>
      <p:ext uri="{BB962C8B-B14F-4D97-AF65-F5344CB8AC3E}">
        <p14:creationId xmlns:p14="http://schemas.microsoft.com/office/powerpoint/2010/main" val="3530870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3"/>
            <a:ext cx="6356393" cy="323165"/>
          </a:xfrm>
          <a:prstGeom prst="rect">
            <a:avLst/>
          </a:prstGeom>
        </p:spPr>
        <p:txBody>
          <a:bodyPr wrap="square">
            <a:spAutoFit/>
          </a:bodyPr>
          <a:lstStyle/>
          <a:p>
            <a:pPr marL="0" lvl="1" algn="ctr">
              <a:spcBef>
                <a:spcPct val="20000"/>
              </a:spcBef>
              <a:buClr>
                <a:srgbClr val="AD0101"/>
              </a:buClr>
              <a:defRPr/>
            </a:pPr>
            <a:r>
              <a:rPr lang="tr-TR" sz="1500" b="1" dirty="0" smtClean="0">
                <a:solidFill>
                  <a:prstClr val="black"/>
                </a:solidFill>
              </a:rPr>
              <a:t>KAYNAKLAR	</a:t>
            </a:r>
            <a:endParaRPr lang="en-US" sz="1500" b="1" dirty="0">
              <a:solidFill>
                <a:prstClr val="black"/>
              </a:solidFill>
              <a:latin typeface="Arial"/>
            </a:endParaRPr>
          </a:p>
        </p:txBody>
      </p:sp>
      <p:sp>
        <p:nvSpPr>
          <p:cNvPr id="4" name="Dikdörtgen 3"/>
          <p:cNvSpPr/>
          <p:nvPr/>
        </p:nvSpPr>
        <p:spPr>
          <a:xfrm>
            <a:off x="759043" y="1885980"/>
            <a:ext cx="8012450" cy="2551148"/>
          </a:xfrm>
          <a:prstGeom prst="rect">
            <a:avLst/>
          </a:prstGeom>
        </p:spPr>
        <p:txBody>
          <a:bodyPr wrap="square">
            <a:spAutoFit/>
          </a:bodyPr>
          <a:lstStyle/>
          <a:p>
            <a:pPr algn="just">
              <a:lnSpc>
                <a:spcPct val="150000"/>
              </a:lnSpc>
            </a:pPr>
            <a:r>
              <a:rPr lang="tr-TR" sz="1200" dirty="0">
                <a:latin typeface="Calibri (Gövde)"/>
                <a:cs typeface="Arial" panose="020B0604020202020204" pitchFamily="34" charset="0"/>
              </a:rPr>
              <a:t>Finance of </a:t>
            </a:r>
            <a:r>
              <a:rPr lang="tr-TR" sz="1200" dirty="0" err="1">
                <a:latin typeface="Calibri (Gövde)"/>
                <a:cs typeface="Arial" panose="020B0604020202020204" pitchFamily="34" charset="0"/>
              </a:rPr>
              <a:t>Mathematics</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Theory</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and</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Problems</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Jr.F</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Ayres</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Mc</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Graw-Hill</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Inetrnational</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Book</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Company</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Singapore</a:t>
            </a:r>
            <a:r>
              <a:rPr lang="tr-TR" sz="1200" dirty="0">
                <a:latin typeface="Calibri (Gövde)"/>
                <a:cs typeface="Arial" panose="020B0604020202020204" pitchFamily="34" charset="0"/>
              </a:rPr>
              <a:t>, 1983.</a:t>
            </a:r>
          </a:p>
          <a:p>
            <a:pPr algn="just">
              <a:lnSpc>
                <a:spcPct val="150000"/>
              </a:lnSpc>
            </a:pPr>
            <a:r>
              <a:rPr lang="tr-TR" sz="1200" dirty="0">
                <a:latin typeface="Calibri (Gövde)"/>
                <a:cs typeface="Arial" panose="020B0604020202020204" pitchFamily="34" charset="0"/>
              </a:rPr>
              <a:t>Finans Matematiği, </a:t>
            </a:r>
            <a:r>
              <a:rPr lang="tr-TR" sz="1200" dirty="0" err="1">
                <a:latin typeface="Calibri (Gövde)"/>
                <a:cs typeface="Arial" panose="020B0604020202020204" pitchFamily="34" charset="0"/>
              </a:rPr>
              <a:t>N.Aydın</a:t>
            </a:r>
            <a:r>
              <a:rPr lang="tr-TR" sz="1200" dirty="0">
                <a:latin typeface="Calibri (Gövde)"/>
                <a:cs typeface="Arial" panose="020B0604020202020204" pitchFamily="34" charset="0"/>
              </a:rPr>
              <a:t>, Birlik Ofset, Eskişehir, 1996.</a:t>
            </a:r>
          </a:p>
          <a:p>
            <a:pPr algn="just">
              <a:lnSpc>
                <a:spcPct val="150000"/>
              </a:lnSpc>
            </a:pPr>
            <a:r>
              <a:rPr lang="tr-TR" sz="1200" dirty="0">
                <a:latin typeface="Calibri (Gövde)"/>
                <a:cs typeface="Arial" panose="020B0604020202020204" pitchFamily="34" charset="0"/>
              </a:rPr>
              <a:t>Finans Matematiği, O. Yozgat, Marmara Üniversitesi Yayın No:436, İstanbul, 1986.</a:t>
            </a:r>
          </a:p>
          <a:p>
            <a:pPr algn="just">
              <a:lnSpc>
                <a:spcPct val="150000"/>
              </a:lnSpc>
            </a:pPr>
            <a:r>
              <a:rPr lang="tr-TR" sz="1200" dirty="0">
                <a:latin typeface="Calibri (Gövde)"/>
                <a:cs typeface="Arial" panose="020B0604020202020204" pitchFamily="34" charset="0"/>
              </a:rPr>
              <a:t>Finans Matematiği, Z. Başkaya ve </a:t>
            </a:r>
            <a:r>
              <a:rPr lang="tr-TR" sz="1200" dirty="0" err="1">
                <a:latin typeface="Calibri (Gövde)"/>
                <a:cs typeface="Arial" panose="020B0604020202020204" pitchFamily="34" charset="0"/>
              </a:rPr>
              <a:t>D.Alper</a:t>
            </a:r>
            <a:r>
              <a:rPr lang="tr-TR" sz="1200" dirty="0">
                <a:latin typeface="Calibri (Gövde)"/>
                <a:cs typeface="Arial" panose="020B0604020202020204" pitchFamily="34" charset="0"/>
              </a:rPr>
              <a:t>, 2. Baskı, Ekin Kitabevi, Bursa, 2003.</a:t>
            </a:r>
          </a:p>
          <a:p>
            <a:pPr algn="just">
              <a:lnSpc>
                <a:spcPct val="150000"/>
              </a:lnSpc>
            </a:pPr>
            <a:r>
              <a:rPr lang="tr-TR" sz="1200" dirty="0">
                <a:latin typeface="Calibri (Gövde)"/>
                <a:cs typeface="Arial" panose="020B0604020202020204" pitchFamily="34" charset="0"/>
              </a:rPr>
              <a:t>Mali Matematik, M. İshakoğlu, Atatürk Üniversitesi Yayın No:395, Erzurum, 1974.</a:t>
            </a:r>
          </a:p>
          <a:p>
            <a:pPr algn="just">
              <a:lnSpc>
                <a:spcPct val="150000"/>
              </a:lnSpc>
            </a:pPr>
            <a:r>
              <a:rPr lang="tr-TR" sz="1200" dirty="0">
                <a:latin typeface="Calibri (Gövde)"/>
                <a:cs typeface="Arial" panose="020B0604020202020204" pitchFamily="34" charset="0"/>
              </a:rPr>
              <a:t>Mali Matematik, M. Şenel, Bilim ve Teknik Kitabevi Yayınları, Eskişehir, 1983.</a:t>
            </a:r>
          </a:p>
          <a:p>
            <a:pPr algn="just">
              <a:lnSpc>
                <a:spcPct val="150000"/>
              </a:lnSpc>
            </a:pPr>
            <a:r>
              <a:rPr lang="tr-TR" sz="1200" dirty="0">
                <a:latin typeface="Calibri (Gövde)"/>
                <a:cs typeface="Arial" panose="020B0604020202020204" pitchFamily="34" charset="0"/>
              </a:rPr>
              <a:t>Yatırım Projelerinin Düzenlenmesi Değerlendirilmesi ve İzlenmesi, O. </a:t>
            </a:r>
            <a:r>
              <a:rPr lang="tr-TR" sz="1200" dirty="0" err="1">
                <a:latin typeface="Calibri (Gövde)"/>
                <a:cs typeface="Arial" panose="020B0604020202020204" pitchFamily="34" charset="0"/>
              </a:rPr>
              <a:t>Güvemli</a:t>
            </a:r>
            <a:r>
              <a:rPr lang="tr-TR" sz="1200" dirty="0">
                <a:latin typeface="Calibri (Gövde)"/>
                <a:cs typeface="Arial" panose="020B0604020202020204" pitchFamily="34" charset="0"/>
              </a:rPr>
              <a:t>, Atlas Yayın Dağıtım Yayın No:7, İstanbul, 2001</a:t>
            </a:r>
            <a:r>
              <a:rPr lang="tr-TR" sz="1200" dirty="0" smtClean="0">
                <a:latin typeface="Calibri (Gövde)"/>
                <a:cs typeface="Arial" panose="020B0604020202020204" pitchFamily="34" charset="0"/>
              </a:rPr>
              <a:t>.</a:t>
            </a:r>
            <a:endParaRPr lang="tr-TR" sz="1200" dirty="0">
              <a:latin typeface="Calibri (Gövde)"/>
              <a:cs typeface="Arial" panose="020B0604020202020204" pitchFamily="34" charset="0"/>
            </a:endParaRPr>
          </a:p>
        </p:txBody>
      </p:sp>
    </p:spTree>
    <p:extLst>
      <p:ext uri="{BB962C8B-B14F-4D97-AF65-F5344CB8AC3E}">
        <p14:creationId xmlns:p14="http://schemas.microsoft.com/office/powerpoint/2010/main" val="32639822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12476</TotalTime>
  <Words>702</Words>
  <Application>Microsoft Office PowerPoint</Application>
  <PresentationFormat>Ekran Gösterisi (4:3)</PresentationFormat>
  <Paragraphs>60</Paragraphs>
  <Slides>9</Slides>
  <Notes>0</Notes>
  <HiddenSlides>0</HiddenSlides>
  <MMClips>0</MMClips>
  <ScaleCrop>false</ScaleCrop>
  <HeadingPairs>
    <vt:vector size="6" baseType="variant">
      <vt:variant>
        <vt:lpstr>Kullanılan Yazı Tipleri</vt:lpstr>
      </vt:variant>
      <vt:variant>
        <vt:i4>7</vt:i4>
      </vt:variant>
      <vt:variant>
        <vt:lpstr>Tema</vt:lpstr>
      </vt:variant>
      <vt:variant>
        <vt:i4>3</vt:i4>
      </vt:variant>
      <vt:variant>
        <vt:lpstr>Slayt Başlıkları</vt:lpstr>
      </vt:variant>
      <vt:variant>
        <vt:i4>9</vt:i4>
      </vt:variant>
    </vt:vector>
  </HeadingPairs>
  <TitlesOfParts>
    <vt:vector size="19" baseType="lpstr">
      <vt:lpstr>ＭＳ Ｐゴシック</vt:lpstr>
      <vt:lpstr>Arial</vt:lpstr>
      <vt:lpstr>Calibri</vt:lpstr>
      <vt:lpstr>Calibri (Gövde)</vt:lpstr>
      <vt:lpstr>Times New Roman</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Taşınmaz</cp:lastModifiedBy>
  <cp:revision>812</cp:revision>
  <cp:lastPrinted>2016-10-24T07:53:35Z</cp:lastPrinted>
  <dcterms:created xsi:type="dcterms:W3CDTF">2016-09-18T09:35:24Z</dcterms:created>
  <dcterms:modified xsi:type="dcterms:W3CDTF">2020-02-24T11:53:57Z</dcterms:modified>
</cp:coreProperties>
</file>