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FC58F0-5814-4F5F-A851-E752753AE4EE}" type="datetimeFigureOut">
              <a:rPr lang="tr-TR" smtClean="0"/>
              <a:t>18.2.2020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2576260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FC58F0-5814-4F5F-A851-E752753AE4EE}" type="datetimeFigureOut">
              <a:rPr lang="tr-TR" smtClean="0"/>
              <a:t>18.2.2020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1745115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FC58F0-5814-4F5F-A851-E752753AE4EE}" type="datetimeFigureOut">
              <a:rPr lang="tr-TR" smtClean="0"/>
              <a:t>18.2.2020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760901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FC58F0-5814-4F5F-A851-E752753AE4EE}" type="datetimeFigureOut">
              <a:rPr lang="tr-TR" smtClean="0"/>
              <a:t>18.2.2020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3406383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FC58F0-5814-4F5F-A851-E752753AE4EE}" type="datetimeFigureOut">
              <a:rPr lang="tr-TR" smtClean="0"/>
              <a:t>18.2.2020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180662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FC58F0-5814-4F5F-A851-E752753AE4EE}" type="datetimeFigureOut">
              <a:rPr lang="tr-TR" smtClean="0"/>
              <a:t>18.2.2020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3882341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FC58F0-5814-4F5F-A851-E752753AE4EE}" type="datetimeFigureOut">
              <a:rPr lang="tr-TR" smtClean="0"/>
              <a:t>18.2.2020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3606167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FC58F0-5814-4F5F-A851-E752753AE4EE}" type="datetimeFigureOut">
              <a:rPr lang="tr-TR" smtClean="0"/>
              <a:t>18.2.2020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2188208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FC58F0-5814-4F5F-A851-E752753AE4EE}" type="datetimeFigureOut">
              <a:rPr lang="tr-TR" smtClean="0"/>
              <a:t>18.2.2020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2706630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FC58F0-5814-4F5F-A851-E752753AE4EE}" type="datetimeFigureOut">
              <a:rPr lang="tr-TR" smtClean="0"/>
              <a:t>18.2.2020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1691098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FC58F0-5814-4F5F-A851-E752753AE4EE}" type="datetimeFigureOut">
              <a:rPr lang="tr-TR" smtClean="0"/>
              <a:t>18.2.2020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C2FB99-9E99-47C4-96A7-D1C1B1CF0CED}" type="slidenum">
              <a:rPr lang="tr-TR" smtClean="0"/>
              <a:t>‹#›</a:t>
            </a:fld>
            <a:endParaRPr lang="tr-TR"/>
          </a:p>
        </p:txBody>
      </p:sp>
    </p:spTree>
    <p:extLst>
      <p:ext uri="{BB962C8B-B14F-4D97-AF65-F5344CB8AC3E}">
        <p14:creationId xmlns:p14="http://schemas.microsoft.com/office/powerpoint/2010/main" val="1920507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C58F0-5814-4F5F-A851-E752753AE4EE}" type="datetimeFigureOut">
              <a:rPr lang="tr-TR" smtClean="0"/>
              <a:t>18.2.2020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C2FB99-9E99-47C4-96A7-D1C1B1CF0CED}" type="slidenum">
              <a:rPr lang="tr-TR" smtClean="0"/>
              <a:t>‹#›</a:t>
            </a:fld>
            <a:endParaRPr lang="tr-TR"/>
          </a:p>
        </p:txBody>
      </p:sp>
    </p:spTree>
    <p:extLst>
      <p:ext uri="{BB962C8B-B14F-4D97-AF65-F5344CB8AC3E}">
        <p14:creationId xmlns:p14="http://schemas.microsoft.com/office/powerpoint/2010/main" val="2954328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3554756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2540" y="365125"/>
            <a:ext cx="11001260" cy="5727203"/>
          </a:xfrm>
        </p:spPr>
        <p:txBody>
          <a:bodyPr>
            <a:normAutofit fontScale="90000"/>
          </a:bodyPr>
          <a:lstStyle/>
          <a:p>
            <a:r>
              <a:rPr lang="tr-TR" dirty="0" smtClean="0"/>
              <a:t>(</a:t>
            </a:r>
            <a:r>
              <a:rPr lang="tr-TR" dirty="0"/>
              <a:t>A), telefonunu çaldığınız iddiasıyla sizi şikâyet etmiş, yürütülen soruşturma sonunda hakkınızda hırsızlık suçundan dolayı kamu davası açılmış olduğunu varsayalım. Telefonu çalmadığınız, bunun size doğum günü hediyesi olarak verildiği yönündeki savunmanız üzerine ortaya çıkan “zilyetlik iddiası” hakkında yargılamayı yapan “ceza mahkemesi” ne yapabilir/ne yapmalıdır?</a:t>
            </a:r>
            <a:br>
              <a:rPr lang="tr-TR" dirty="0"/>
            </a:br>
            <a:endParaRPr lang="tr-TR" dirty="0"/>
          </a:p>
        </p:txBody>
      </p:sp>
    </p:spTree>
    <p:extLst>
      <p:ext uri="{BB962C8B-B14F-4D97-AF65-F5344CB8AC3E}">
        <p14:creationId xmlns:p14="http://schemas.microsoft.com/office/powerpoint/2010/main" val="2717529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1354" y="365125"/>
            <a:ext cx="11122446" cy="5936523"/>
          </a:xfrm>
        </p:spPr>
        <p:txBody>
          <a:bodyPr/>
          <a:lstStyle/>
          <a:p>
            <a:r>
              <a:rPr lang="tr-TR" b="1" dirty="0"/>
              <a:t>(</a:t>
            </a:r>
            <a:r>
              <a:rPr lang="tr-TR" dirty="0"/>
              <a:t>K), annesi (F) hakkında yürütülen soruşturmada Cumhuriyet savcılığına giderek tanıklık yapmış ve annesinin uyuşturucu madde sattığını söylemiştir. Bu suçtan dolayı (F) hakkında açılan ceza davasının duruşmasına tanık olarak çağrılan (K) tanıklık yapmak istemediğini belirtmiştir. Bu aşamada (K) tanıklıktan çekinebilir mi? Çekinmesinin ne gibi sonuçları olur? </a:t>
            </a:r>
          </a:p>
        </p:txBody>
      </p:sp>
    </p:spTree>
    <p:extLst>
      <p:ext uri="{BB962C8B-B14F-4D97-AF65-F5344CB8AC3E}">
        <p14:creationId xmlns:p14="http://schemas.microsoft.com/office/powerpoint/2010/main" val="3806857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6607" y="365125"/>
            <a:ext cx="10957193" cy="5969574"/>
          </a:xfrm>
        </p:spPr>
        <p:txBody>
          <a:bodyPr>
            <a:normAutofit fontScale="90000"/>
          </a:bodyPr>
          <a:lstStyle/>
          <a:p>
            <a:r>
              <a:rPr lang="tr-TR" dirty="0"/>
              <a:t>AAA ilinde yaşayan ve aralarında kan davası nedeniyle birbirlerinden birkaç kişiyi öldüren XX ve YY ailelerinin bir kısım fertlerinin AAA ilindeki ceza mahkemesinde yargılandıkları ceza davasında yeni olaylar çıkmasından endişe edilmesi halinde kimler hangi yola/nereye başvurarak bu davanın bir başka yerde görülmesini isteyebilirler? Bu istemi kim ya da hangi makam değerlendirerek nasıl bir karar verebilir?</a:t>
            </a:r>
          </a:p>
        </p:txBody>
      </p:sp>
    </p:spTree>
    <p:extLst>
      <p:ext uri="{BB962C8B-B14F-4D97-AF65-F5344CB8AC3E}">
        <p14:creationId xmlns:p14="http://schemas.microsoft.com/office/powerpoint/2010/main" val="675728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573" y="365125"/>
            <a:ext cx="10979227" cy="6200928"/>
          </a:xfrm>
        </p:spPr>
        <p:txBody>
          <a:bodyPr/>
          <a:lstStyle/>
          <a:p>
            <a:r>
              <a:rPr lang="tr-TR" dirty="0" smtClean="0"/>
              <a:t>(A) </a:t>
            </a:r>
            <a:r>
              <a:rPr lang="tr-TR" dirty="0"/>
              <a:t>ve (B ) hakkında “yağma” suçunu işledikleri iddiasıyla Ağır ceza mahkemesinde görülen davanın duruşmasında mahkeme olayın “hırsızlık suçu” olduğunu fark ederse ne yapmalıdır? NOT: İlgili hükümlere göre, yağma Ağır ceza mahkemesinin, hırsızlık ise Asliye Ceza mahkemesinin görevine girer. </a:t>
            </a:r>
            <a:br>
              <a:rPr lang="tr-TR" dirty="0"/>
            </a:br>
            <a:r>
              <a:rPr lang="tr-TR" dirty="0"/>
              <a:t> </a:t>
            </a:r>
            <a:br>
              <a:rPr lang="tr-TR" dirty="0"/>
            </a:br>
            <a:r>
              <a:rPr lang="tr-TR" dirty="0"/>
              <a:t> </a:t>
            </a:r>
            <a:br>
              <a:rPr lang="tr-TR" dirty="0"/>
            </a:br>
            <a:endParaRPr lang="tr-TR" dirty="0"/>
          </a:p>
        </p:txBody>
      </p:sp>
    </p:spTree>
    <p:extLst>
      <p:ext uri="{BB962C8B-B14F-4D97-AF65-F5344CB8AC3E}">
        <p14:creationId xmlns:p14="http://schemas.microsoft.com/office/powerpoint/2010/main" val="1963907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2540" y="365125"/>
            <a:ext cx="11001260" cy="6024658"/>
          </a:xfrm>
        </p:spPr>
        <p:txBody>
          <a:bodyPr>
            <a:normAutofit fontScale="90000"/>
          </a:bodyPr>
          <a:lstStyle/>
          <a:p>
            <a:r>
              <a:rPr lang="tr-TR" dirty="0"/>
              <a:t>Ali, Zeynep’in başına sert bir cisimle vurarak bayılttıktan sonra çantasını ve saatini alarak oradan uzaklaşmış ancak kaçarken olayı gören birkaç kişi tarafından yakalanmıştır. Yürütülen soruşturma sonucunda Ali hakkında “yağma” suçunu işlediği iddiasıyla kamu davası açılmıştır. </a:t>
            </a:r>
            <a:br>
              <a:rPr lang="tr-TR" dirty="0"/>
            </a:br>
            <a:r>
              <a:rPr lang="tr-TR" dirty="0"/>
              <a:t> </a:t>
            </a:r>
            <a:br>
              <a:rPr lang="tr-TR" dirty="0"/>
            </a:br>
            <a:r>
              <a:rPr lang="tr-TR" dirty="0" smtClean="0"/>
              <a:t>Bu </a:t>
            </a:r>
            <a:r>
              <a:rPr lang="tr-TR" dirty="0"/>
              <a:t>olayda şüpheli, sanık, mağdur, şikayetçi, katılan, vekil ve müdafi kimdir?  </a:t>
            </a:r>
            <a:br>
              <a:rPr lang="tr-TR" dirty="0"/>
            </a:br>
            <a:endParaRPr lang="tr-TR" dirty="0"/>
          </a:p>
        </p:txBody>
      </p:sp>
    </p:spTree>
    <p:extLst>
      <p:ext uri="{BB962C8B-B14F-4D97-AF65-F5344CB8AC3E}">
        <p14:creationId xmlns:p14="http://schemas.microsoft.com/office/powerpoint/2010/main" val="1443346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892456"/>
          </a:xfrm>
        </p:spPr>
        <p:txBody>
          <a:bodyPr>
            <a:normAutofit/>
          </a:bodyPr>
          <a:lstStyle/>
          <a:p>
            <a:r>
              <a:rPr lang="tr-TR" sz="2800" dirty="0"/>
              <a:t>Yerleşim yeri Antalya olan Adnan ve Kerem, Adana’da bir alışveriş merkezinde Ayça’nın çantasını alıp kaçtıktan birkaç gün sonra Erzincan’da yakalanmışlar ve Cumhuriyet savcılığı tarafından haklarında soruşturma başlatılmıştır. Adnan ve Kerem’in avukatlığını Mustafa; Ayça’nın avukatlığını ise Selin üstlenmiştir.   </a:t>
            </a:r>
            <a:br>
              <a:rPr lang="tr-TR" sz="2800" dirty="0"/>
            </a:br>
            <a:r>
              <a:rPr lang="tr-TR" sz="2800" b="1" dirty="0"/>
              <a:t>1-</a:t>
            </a:r>
            <a:r>
              <a:rPr lang="tr-TR" sz="2800" dirty="0"/>
              <a:t> Ceza Muhakemesi Kanunu’na göre Adnan, Kerem, Ayça, Mustafa ve Selin’in sıfatları nedir?  </a:t>
            </a:r>
            <a:br>
              <a:rPr lang="tr-TR" sz="2800" dirty="0"/>
            </a:br>
            <a:r>
              <a:rPr lang="tr-TR" sz="2800" b="1" dirty="0"/>
              <a:t>2</a:t>
            </a:r>
            <a:r>
              <a:rPr lang="tr-TR" sz="2800" dirty="0"/>
              <a:t>- Bu olaya ilişkin ceza davası nerede görülmelidir? Neden?  </a:t>
            </a:r>
            <a:br>
              <a:rPr lang="tr-TR" sz="2800" dirty="0"/>
            </a:br>
            <a:r>
              <a:rPr lang="tr-TR" sz="2800" b="1" dirty="0"/>
              <a:t>3</a:t>
            </a:r>
            <a:r>
              <a:rPr lang="tr-TR" sz="2800" dirty="0"/>
              <a:t>- Davanın Konya’da açılması halinde taraflar ve mahkeme ne yapabilir?</a:t>
            </a:r>
          </a:p>
        </p:txBody>
      </p:sp>
    </p:spTree>
    <p:extLst>
      <p:ext uri="{BB962C8B-B14F-4D97-AF65-F5344CB8AC3E}">
        <p14:creationId xmlns:p14="http://schemas.microsoft.com/office/powerpoint/2010/main" val="981887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6607" y="365125"/>
            <a:ext cx="10957193" cy="5738220"/>
          </a:xfrm>
        </p:spPr>
        <p:txBody>
          <a:bodyPr/>
          <a:lstStyle/>
          <a:p>
            <a:r>
              <a:rPr lang="tr-TR" dirty="0" smtClean="0"/>
              <a:t>Kimler </a:t>
            </a:r>
            <a:r>
              <a:rPr lang="tr-TR" dirty="0"/>
              <a:t>kamu davasına katılma hakkına sahiptir? </a:t>
            </a:r>
            <a:br>
              <a:rPr lang="tr-TR" dirty="0"/>
            </a:br>
            <a:r>
              <a:rPr lang="tr-TR" dirty="0"/>
              <a:t> </a:t>
            </a:r>
            <a:r>
              <a:rPr lang="tr-TR"/>
              <a:t/>
            </a:r>
            <a:br>
              <a:rPr lang="tr-TR"/>
            </a:br>
            <a:r>
              <a:rPr lang="tr-TR" smtClean="0"/>
              <a:t>Kimler </a:t>
            </a:r>
            <a:r>
              <a:rPr lang="tr-TR" dirty="0"/>
              <a:t>kanun yollarına başvurma hakkına sahiptir? </a:t>
            </a:r>
            <a:br>
              <a:rPr lang="tr-TR" dirty="0"/>
            </a:br>
            <a:r>
              <a:rPr lang="tr-TR" dirty="0"/>
              <a:t> </a:t>
            </a:r>
            <a:br>
              <a:rPr lang="tr-TR" dirty="0"/>
            </a:br>
            <a:endParaRPr lang="tr-TR" dirty="0"/>
          </a:p>
        </p:txBody>
      </p:sp>
    </p:spTree>
    <p:extLst>
      <p:ext uri="{BB962C8B-B14F-4D97-AF65-F5344CB8AC3E}">
        <p14:creationId xmlns:p14="http://schemas.microsoft.com/office/powerpoint/2010/main" val="8480374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308</Words>
  <Application>Microsoft Office PowerPoint</Application>
  <PresentationFormat>Geniş ekran</PresentationFormat>
  <Paragraphs>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(A), telefonunu çaldığınız iddiasıyla sizi şikâyet etmiş, yürütülen soruşturma sonunda hakkınızda hırsızlık suçundan dolayı kamu davası açılmış olduğunu varsayalım. Telefonu çalmadığınız, bunun size doğum günü hediyesi olarak verildiği yönündeki savunmanız üzerine ortaya çıkan “zilyetlik iddiası” hakkında yargılamayı yapan “ceza mahkemesi” ne yapabilir/ne yapmalıdır? </vt:lpstr>
      <vt:lpstr>(K), annesi (F) hakkında yürütülen soruşturmada Cumhuriyet savcılığına giderek tanıklık yapmış ve annesinin uyuşturucu madde sattığını söylemiştir. Bu suçtan dolayı (F) hakkında açılan ceza davasının duruşmasına tanık olarak çağrılan (K) tanıklık yapmak istemediğini belirtmiştir. Bu aşamada (K) tanıklıktan çekinebilir mi? Çekinmesinin ne gibi sonuçları olur? </vt:lpstr>
      <vt:lpstr>AAA ilinde yaşayan ve aralarında kan davası nedeniyle birbirlerinden birkaç kişiyi öldüren XX ve YY ailelerinin bir kısım fertlerinin AAA ilindeki ceza mahkemesinde yargılandıkları ceza davasında yeni olaylar çıkmasından endişe edilmesi halinde kimler hangi yola/nereye başvurarak bu davanın bir başka yerde görülmesini isteyebilirler? Bu istemi kim ya da hangi makam değerlendirerek nasıl bir karar verebilir?</vt:lpstr>
      <vt:lpstr>(A) ve (B ) hakkında “yağma” suçunu işledikleri iddiasıyla Ağır ceza mahkemesinde görülen davanın duruşmasında mahkeme olayın “hırsızlık suçu” olduğunu fark ederse ne yapmalıdır? NOT: İlgili hükümlere göre, yağma Ağır ceza mahkemesinin, hırsızlık ise Asliye Ceza mahkemesinin görevine girer.      </vt:lpstr>
      <vt:lpstr>Ali, Zeynep’in başına sert bir cisimle vurarak bayılttıktan sonra çantasını ve saatini alarak oradan uzaklaşmış ancak kaçarken olayı gören birkaç kişi tarafından yakalanmıştır. Yürütülen soruşturma sonucunda Ali hakkında “yağma” suçunu işlediği iddiasıyla kamu davası açılmıştır.    Bu olayda şüpheli, sanık, mağdur, şikayetçi, katılan, vekil ve müdafi kimdir?   </vt:lpstr>
      <vt:lpstr>Yerleşim yeri Antalya olan Adnan ve Kerem, Adana’da bir alışveriş merkezinde Ayça’nın çantasını alıp kaçtıktan birkaç gün sonra Erzincan’da yakalanmışlar ve Cumhuriyet savcılığı tarafından haklarında soruşturma başlatılmıştır. Adnan ve Kerem’in avukatlığını Mustafa; Ayça’nın avukatlığını ise Selin üstlenmiştir.    1- Ceza Muhakemesi Kanunu’na göre Adnan, Kerem, Ayça, Mustafa ve Selin’in sıfatları nedir?   2- Bu olaya ilişkin ceza davası nerede görülmelidir? Neden?   3- Davanın Konya’da açılması halinde taraflar ve mahkeme ne yapabilir?</vt:lpstr>
      <vt:lpstr>Kimler kamu davasına katılma hakkına sahiptir?    Kimler kanun yollarına başvurma hakkına sahiptir?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DEVRIM AYDIN</dc:creator>
  <cp:lastModifiedBy>DEVRIM AYDIN</cp:lastModifiedBy>
  <cp:revision>1</cp:revision>
  <dcterms:created xsi:type="dcterms:W3CDTF">2020-02-18T11:48:42Z</dcterms:created>
  <dcterms:modified xsi:type="dcterms:W3CDTF">2020-02-18T11:53:12Z</dcterms:modified>
</cp:coreProperties>
</file>