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Başlık"/>
          <p:cNvSpPr>
            <a:spLocks noGrp="1"/>
          </p:cNvSpPr>
          <p:nvPr>
            <p:ph type="title"/>
          </p:nvPr>
        </p:nvSpPr>
        <p:spPr>
          <a:xfrm>
            <a:off x="228600" y="228600"/>
            <a:ext cx="8458200" cy="2468563"/>
          </a:xfrm>
        </p:spPr>
        <p:txBody>
          <a:bodyPr>
            <a:normAutofit fontScale="90000"/>
          </a:bodyPr>
          <a:lstStyle/>
          <a:p>
            <a:pPr algn="l">
              <a:defRPr/>
            </a:pPr>
            <a:r>
              <a:rPr lang="tr-TR" sz="3200" b="1" dirty="0" smtClean="0">
                <a:solidFill>
                  <a:srgbClr val="FF0000"/>
                </a:solidFill>
              </a:rPr>
              <a:t>7. </a:t>
            </a:r>
            <a:r>
              <a:rPr lang="tr-TR" sz="3200" b="1" dirty="0" smtClean="0">
                <a:solidFill>
                  <a:srgbClr val="FF0000"/>
                </a:solidFill>
              </a:rPr>
              <a:t>Hafta</a:t>
            </a:r>
            <a:r>
              <a:rPr lang="tr-TR" sz="3200" dirty="0" smtClean="0">
                <a:solidFill>
                  <a:srgbClr val="FF0000"/>
                </a:solidFill>
              </a:rPr>
              <a:t>	</a:t>
            </a:r>
            <a:br>
              <a:rPr lang="tr-TR" sz="3200" dirty="0" smtClean="0">
                <a:solidFill>
                  <a:srgbClr val="FF0000"/>
                </a:solidFill>
              </a:rPr>
            </a:br>
            <a:r>
              <a:rPr lang="tr-TR" sz="3200" dirty="0" smtClean="0">
                <a:solidFill>
                  <a:srgbClr val="FF0000"/>
                </a:solidFill>
                <a:latin typeface="+mn-lt"/>
                <a:ea typeface="+mn-ea"/>
                <a:cs typeface="+mn-cs"/>
              </a:rPr>
              <a:t>Sosyal </a:t>
            </a:r>
            <a:r>
              <a:rPr lang="tr-TR" sz="3200" dirty="0">
                <a:solidFill>
                  <a:srgbClr val="FF0000"/>
                </a:solidFill>
                <a:latin typeface="+mn-lt"/>
                <a:ea typeface="+mn-ea"/>
                <a:cs typeface="+mn-cs"/>
              </a:rPr>
              <a:t>Kognitif Dünya</a:t>
            </a:r>
            <a:r>
              <a:rPr lang="tr-TR" sz="3200" dirty="0" smtClean="0">
                <a:solidFill>
                  <a:srgbClr val="FF0000"/>
                </a:solidFill>
                <a:latin typeface="+mn-lt"/>
                <a:ea typeface="+mn-ea"/>
                <a:cs typeface="+mn-cs"/>
              </a:rPr>
              <a:t>, Malumat </a:t>
            </a:r>
            <a:r>
              <a:rPr lang="tr-TR" sz="3200" dirty="0" err="1" smtClean="0">
                <a:solidFill>
                  <a:srgbClr val="FF0000"/>
                </a:solidFill>
                <a:latin typeface="+mn-lt"/>
                <a:ea typeface="+mn-ea"/>
                <a:cs typeface="+mn-cs"/>
              </a:rPr>
              <a:t>Prosesleme</a:t>
            </a:r>
            <a:r>
              <a:rPr lang="tr-TR" sz="3200" dirty="0" smtClean="0">
                <a:solidFill>
                  <a:srgbClr val="FF0000"/>
                </a:solidFill>
                <a:latin typeface="+mn-lt"/>
                <a:ea typeface="+mn-ea"/>
                <a:cs typeface="+mn-cs"/>
              </a:rPr>
              <a:t> Modelleri, Sosyal </a:t>
            </a:r>
            <a:r>
              <a:rPr lang="tr-TR" sz="3200" dirty="0" err="1" smtClean="0">
                <a:solidFill>
                  <a:srgbClr val="FF0000"/>
                </a:solidFill>
                <a:latin typeface="+mn-lt"/>
                <a:ea typeface="+mn-ea"/>
                <a:cs typeface="+mn-cs"/>
              </a:rPr>
              <a:t>Kognisyon</a:t>
            </a:r>
            <a:r>
              <a:rPr lang="tr-TR" sz="3200" dirty="0" smtClean="0">
                <a:latin typeface="+mn-lt"/>
                <a:ea typeface="+mn-ea"/>
                <a:cs typeface="+mn-cs"/>
              </a:rPr>
              <a:t/>
            </a:r>
            <a:br>
              <a:rPr lang="tr-TR" sz="3200" dirty="0" smtClean="0">
                <a:latin typeface="+mn-lt"/>
                <a:ea typeface="+mn-ea"/>
                <a:cs typeface="+mn-cs"/>
              </a:rPr>
            </a:br>
            <a:r>
              <a:rPr lang="tr-TR" sz="3200" dirty="0" smtClean="0">
                <a:latin typeface="+mn-lt"/>
                <a:ea typeface="+mn-ea"/>
                <a:cs typeface="+mn-cs"/>
              </a:rPr>
              <a:t/>
            </a:r>
            <a:br>
              <a:rPr lang="tr-TR" sz="3200" dirty="0" smtClean="0">
                <a:latin typeface="+mn-lt"/>
                <a:ea typeface="+mn-ea"/>
                <a:cs typeface="+mn-cs"/>
              </a:rPr>
            </a:br>
            <a:r>
              <a:rPr lang="tr-TR" altLang="tr-TR" sz="4000" dirty="0" smtClean="0">
                <a:solidFill>
                  <a:srgbClr val="FF0000"/>
                </a:solidFill>
              </a:rPr>
              <a:t>SOSYAL KOGNİTİF DÜNYA</a:t>
            </a:r>
          </a:p>
        </p:txBody>
      </p:sp>
      <p:sp>
        <p:nvSpPr>
          <p:cNvPr id="144387" name="2 İçerik Yer Tutucusu"/>
          <p:cNvSpPr>
            <a:spLocks noGrp="1"/>
          </p:cNvSpPr>
          <p:nvPr>
            <p:ph idx="1"/>
          </p:nvPr>
        </p:nvSpPr>
        <p:spPr>
          <a:xfrm>
            <a:off x="304800" y="2667000"/>
            <a:ext cx="8382000" cy="3459163"/>
          </a:xfrm>
        </p:spPr>
        <p:txBody>
          <a:bodyPr>
            <a:normAutofit lnSpcReduction="10000"/>
          </a:bodyPr>
          <a:lstStyle/>
          <a:p>
            <a:pPr marL="0" indent="0">
              <a:buFont typeface="Arial" charset="0"/>
              <a:buNone/>
            </a:pPr>
            <a:r>
              <a:rPr lang="tr-TR" altLang="tr-TR" smtClean="0"/>
              <a:t>İnsanlar zamanlarının büyük bir çoğunluğunu diğer insanlar hakkında izlenimler oluşturmakla geçirirler. Tanıştığımız gördüğümüz, televizyonda seyrettiğimiz insanlar hakkında birtakım izlenimler oluştururuz. Bu izlenimleri diğerleriyle paylaşır ve nasıl hissedip nasıl hareket ettiğimize kara vermek zemini olarak kullanırız.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2 İçerik Yer Tutucusu"/>
          <p:cNvSpPr>
            <a:spLocks noGrp="1"/>
          </p:cNvSpPr>
          <p:nvPr>
            <p:ph idx="1"/>
          </p:nvPr>
        </p:nvSpPr>
        <p:spPr>
          <a:xfrm>
            <a:off x="457200" y="990600"/>
            <a:ext cx="8229600" cy="5135563"/>
          </a:xfrm>
        </p:spPr>
        <p:txBody>
          <a:bodyPr/>
          <a:lstStyle/>
          <a:p>
            <a:r>
              <a:rPr lang="tr-TR" altLang="tr-TR" smtClean="0">
                <a:solidFill>
                  <a:srgbClr val="FF0000"/>
                </a:solidFill>
              </a:rPr>
              <a:t>1. İzlenim oluşturma: </a:t>
            </a:r>
            <a:r>
              <a:rPr lang="tr-TR" altLang="tr-TR" i="1" smtClean="0">
                <a:solidFill>
                  <a:srgbClr val="FF0000"/>
                </a:solidFill>
              </a:rPr>
              <a:t>Asch’</a:t>
            </a:r>
            <a:r>
              <a:rPr lang="tr-TR" altLang="tr-TR" smtClean="0"/>
              <a:t>in hipotezine göre merkezi özelliklere göre (sıcak/soğuk) izlenim oluşturulduğunda önemi daha az olan (kibar/kaba) özellikler daha az etkilidir, örneğin sıcak bulduğumuz birine daha çok kibar sözcüğünü yakıştırma eğilimindeyizdir.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1 Başlık"/>
          <p:cNvSpPr>
            <a:spLocks noGrp="1"/>
          </p:cNvSpPr>
          <p:nvPr>
            <p:ph type="title"/>
          </p:nvPr>
        </p:nvSpPr>
        <p:spPr/>
        <p:txBody>
          <a:bodyPr/>
          <a:lstStyle/>
          <a:p>
            <a:r>
              <a:rPr lang="tr-TR" altLang="tr-TR" smtClean="0">
                <a:solidFill>
                  <a:srgbClr val="FF0000"/>
                </a:solidFill>
              </a:rPr>
              <a:t>Sosyal Kognisyonda Temel Süreçler</a:t>
            </a:r>
          </a:p>
        </p:txBody>
      </p:sp>
      <p:sp>
        <p:nvSpPr>
          <p:cNvPr id="146435" name="2 İçerik Yer Tutucusu"/>
          <p:cNvSpPr>
            <a:spLocks noGrp="1"/>
          </p:cNvSpPr>
          <p:nvPr>
            <p:ph idx="1"/>
          </p:nvPr>
        </p:nvSpPr>
        <p:spPr>
          <a:xfrm>
            <a:off x="457200" y="1371600"/>
            <a:ext cx="8229600" cy="4525963"/>
          </a:xfrm>
        </p:spPr>
        <p:txBody>
          <a:bodyPr/>
          <a:lstStyle/>
          <a:p>
            <a:r>
              <a:rPr lang="tr-TR" altLang="tr-TR" smtClean="0"/>
              <a:t>1. Her zaman insanlara ve ortamlara dair daha önceden proseslenmiş depolanmış bilgilerden çıkarsama yapmayı kapsar.</a:t>
            </a:r>
          </a:p>
          <a:p>
            <a:pPr>
              <a:buFont typeface="Arial" charset="0"/>
              <a:buNone/>
            </a:pPr>
            <a:r>
              <a:rPr lang="tr-TR" altLang="tr-TR" smtClean="0"/>
              <a:t>	2. Ömür boyu birikmiş engin bir sosyal bilgi deposunu düzenler.</a:t>
            </a:r>
          </a:p>
          <a:p>
            <a:pPr>
              <a:buFont typeface="Arial" charset="0"/>
              <a:buNone/>
            </a:pPr>
            <a:r>
              <a:rPr lang="tr-TR" altLang="tr-TR" smtClean="0"/>
              <a:t>3. Karmaşık ve incelikli tarzda depolanmış bu bilgi kategorize edildiği ve düzenlendiği için anlamlıdır.</a:t>
            </a:r>
          </a:p>
          <a:p>
            <a:pPr>
              <a:buFont typeface="Arial" charset="0"/>
              <a:buNone/>
            </a:pPr>
            <a:r>
              <a:rPr lang="tr-TR" altLang="tr-TR" smtClean="0"/>
              <a:t>4. Kognisyon süreçleri de bu anlamla çalışmaya ayarlıdır.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2 İçerik Yer Tutucusu"/>
          <p:cNvSpPr>
            <a:spLocks noGrp="1"/>
          </p:cNvSpPr>
          <p:nvPr>
            <p:ph idx="1"/>
          </p:nvPr>
        </p:nvSpPr>
        <p:spPr>
          <a:xfrm>
            <a:off x="457200" y="685800"/>
            <a:ext cx="8229600" cy="5440363"/>
          </a:xfrm>
        </p:spPr>
        <p:txBody>
          <a:bodyPr/>
          <a:lstStyle/>
          <a:p>
            <a:pPr>
              <a:defRPr/>
            </a:pPr>
            <a:r>
              <a:rPr lang="tr-TR" altLang="tr-TR" b="1" dirty="0" err="1" smtClean="0">
                <a:solidFill>
                  <a:srgbClr val="FF0000"/>
                </a:solidFill>
              </a:rPr>
              <a:t>Kategorizasyon</a:t>
            </a:r>
            <a:r>
              <a:rPr lang="tr-TR" altLang="tr-TR" b="1" dirty="0" smtClean="0"/>
              <a:t>: </a:t>
            </a:r>
            <a:r>
              <a:rPr lang="tr-TR" altLang="tr-TR" dirty="0" smtClean="0"/>
              <a:t>Dış dünyadan kognitif dünyaya giren malumatın anlamlı kılındığı esas süreç </a:t>
            </a:r>
            <a:r>
              <a:rPr lang="tr-TR" altLang="tr-TR" dirty="0" err="1" smtClean="0"/>
              <a:t>kategorizasyondur</a:t>
            </a:r>
            <a:r>
              <a:rPr lang="tr-TR" altLang="tr-TR" dirty="0" smtClean="0"/>
              <a:t>.</a:t>
            </a:r>
          </a:p>
          <a:p>
            <a:pPr marL="0" indent="0">
              <a:buFont typeface="Arial" charset="0"/>
              <a:buNone/>
              <a:defRPr/>
            </a:pPr>
            <a:r>
              <a:rPr lang="tr-TR" altLang="tr-TR" dirty="0" smtClean="0"/>
              <a:t>Bir kategori benzer şeylerin birlikte sınıflandırılıp bir başlık altına sokulup varlık muamelesi edildiği yerdir.</a:t>
            </a:r>
          </a:p>
          <a:p>
            <a:pPr>
              <a:defRPr/>
            </a:pPr>
            <a:r>
              <a:rPr lang="tr-TR" altLang="tr-TR" b="1" dirty="0" err="1" smtClean="0">
                <a:solidFill>
                  <a:srgbClr val="FF0000"/>
                </a:solidFill>
              </a:rPr>
              <a:t>Stereotipleme</a:t>
            </a:r>
            <a:r>
              <a:rPr lang="tr-TR" altLang="tr-TR" b="1" dirty="0" smtClean="0"/>
              <a:t>:</a:t>
            </a:r>
            <a:r>
              <a:rPr lang="tr-TR" altLang="tr-TR" dirty="0" smtClean="0"/>
              <a:t> </a:t>
            </a:r>
            <a:r>
              <a:rPr lang="tr-TR" altLang="tr-TR" dirty="0" err="1" smtClean="0"/>
              <a:t>Stereotipleme</a:t>
            </a:r>
            <a:r>
              <a:rPr lang="tr-TR" altLang="tr-TR" dirty="0" smtClean="0"/>
              <a:t> aynı kategori içinde aynı grup içinde sınıflanan nesnelerin, insanların, şeylerin niteliklerini oldukça genel vasıflara göre tanımlamaya hazır olma halidir.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2 İçerik Yer Tutucusu"/>
          <p:cNvSpPr>
            <a:spLocks noGrp="1"/>
          </p:cNvSpPr>
          <p:nvPr>
            <p:ph idx="1"/>
          </p:nvPr>
        </p:nvSpPr>
        <p:spPr>
          <a:xfrm>
            <a:off x="228600" y="152400"/>
            <a:ext cx="8458200" cy="5973763"/>
          </a:xfrm>
        </p:spPr>
        <p:txBody>
          <a:bodyPr/>
          <a:lstStyle/>
          <a:p>
            <a:pPr>
              <a:defRPr/>
            </a:pPr>
            <a:r>
              <a:rPr lang="tr-TR" altLang="tr-TR" sz="3000" b="1" dirty="0" smtClean="0">
                <a:solidFill>
                  <a:srgbClr val="FF0000"/>
                </a:solidFill>
              </a:rPr>
              <a:t>Kategorilerin kodlanması: </a:t>
            </a:r>
            <a:r>
              <a:rPr lang="tr-TR" altLang="tr-TR" sz="3000" dirty="0" smtClean="0"/>
              <a:t>Malumatın sadece kategorize edilmesi değil </a:t>
            </a:r>
            <a:r>
              <a:rPr lang="tr-TR" altLang="tr-TR" sz="3000" dirty="0" err="1" smtClean="0"/>
              <a:t>yanısıra</a:t>
            </a:r>
            <a:r>
              <a:rPr lang="tr-TR" altLang="tr-TR" sz="3000" dirty="0" smtClean="0"/>
              <a:t> kategorilerin birbiri ile birleştirilmesi gerekir. </a:t>
            </a:r>
          </a:p>
          <a:p>
            <a:pPr marL="0" indent="0">
              <a:buFont typeface="Arial" charset="0"/>
              <a:buNone/>
              <a:defRPr/>
            </a:pPr>
            <a:r>
              <a:rPr lang="tr-TR" altLang="tr-TR" sz="3000" dirty="0" smtClean="0"/>
              <a:t>Yiyecekler kategorisi başlığı altında yaş sebze ya da süt ürünleri kategorisi yer alır. Süt ürünleri kategorisinde yoğur alt kategori, bu kategorinin altında </a:t>
            </a:r>
            <a:r>
              <a:rPr lang="tr-TR" altLang="tr-TR" sz="3000" dirty="0" err="1" smtClean="0"/>
              <a:t>light</a:t>
            </a:r>
            <a:r>
              <a:rPr lang="tr-TR" altLang="tr-TR" sz="3000" dirty="0" smtClean="0"/>
              <a:t> yoğurt, süzme yoğurt, meyvalı yoğur yer alır. </a:t>
            </a:r>
            <a:r>
              <a:rPr lang="tr-TR" altLang="tr-TR" sz="3000" dirty="0" err="1" smtClean="0"/>
              <a:t>Çağrışımsal</a:t>
            </a:r>
            <a:r>
              <a:rPr lang="tr-TR" altLang="tr-TR" sz="3000" dirty="0" smtClean="0"/>
              <a:t> ağlarla bu kategoriler birbirine bağlanır. Yoğurt yemenin </a:t>
            </a:r>
            <a:r>
              <a:rPr lang="tr-TR" altLang="tr-TR" sz="3000" dirty="0" err="1" smtClean="0"/>
              <a:t>çağrışımsal</a:t>
            </a:r>
            <a:r>
              <a:rPr lang="tr-TR" altLang="tr-TR" sz="3000" dirty="0" smtClean="0"/>
              <a:t> ağları sağlıklı olmak, az kalori almak, kendine dikkat etmek vs.dir.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2 İçerik Yer Tutucusu"/>
          <p:cNvSpPr>
            <a:spLocks noGrp="1"/>
          </p:cNvSpPr>
          <p:nvPr>
            <p:ph idx="1"/>
          </p:nvPr>
        </p:nvSpPr>
        <p:spPr/>
        <p:txBody>
          <a:bodyPr/>
          <a:lstStyle/>
          <a:p>
            <a:r>
              <a:rPr lang="tr-TR" altLang="tr-TR" smtClean="0">
                <a:solidFill>
                  <a:srgbClr val="FF0000"/>
                </a:solidFill>
              </a:rPr>
              <a:t>Şema</a:t>
            </a:r>
            <a:r>
              <a:rPr lang="tr-TR" altLang="tr-TR" smtClean="0">
                <a:solidFill>
                  <a:schemeClr val="accent2"/>
                </a:solidFill>
              </a:rPr>
              <a:t>:</a:t>
            </a:r>
            <a:r>
              <a:rPr lang="tr-TR" altLang="tr-TR" smtClean="0"/>
              <a:t> İnsanların etraflarındaki dünyayı algılayıp anlam vermekte kullandığı çerçevelerdir. (Politika gibi)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364</Words>
  <Application>Microsoft Office PowerPoint</Application>
  <PresentationFormat>Ekran Gösterisi (4:3)</PresentationFormat>
  <Paragraphs>20</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7. Hafta  Sosyal Kognitif Dünya, Malumat Prosesleme Modelleri, Sosyal Kognisyon  SOSYAL KOGNİTİF DÜNYA</vt:lpstr>
      <vt:lpstr>Slayt 2</vt:lpstr>
      <vt:lpstr>Sosyal Kognisyonda Temel Süreçler</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  Sosyal Kognitif Dünya, Malumat Prosesleme Modelleri, Sosyal Kognisyon  SOSYAL KOGNİTİF DÜNYA</dc:title>
  <dc:creator>SEMA BECERIKLI</dc:creator>
  <cp:lastModifiedBy>SEMA BECERIKLI</cp:lastModifiedBy>
  <cp:revision>1</cp:revision>
  <dcterms:created xsi:type="dcterms:W3CDTF">2018-03-01T09:35:09Z</dcterms:created>
  <dcterms:modified xsi:type="dcterms:W3CDTF">2018-03-01T09:41:35Z</dcterms:modified>
</cp:coreProperties>
</file>