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/>
              <a:t>55490005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5: Link Layer</a:t>
            </a:r>
          </a:p>
          <a:p>
            <a:r>
              <a:rPr lang="tr-TR" b="1" dirty="0" smtClean="0"/>
              <a:t>(PART 1)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257800" y="5486400"/>
            <a:ext cx="2877312" cy="5986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Computer Networking: A Top Down Approach 6th Edition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Jim Kurose, Keith Ross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Multiple Access Protocols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Three broad classes:</a:t>
            </a:r>
          </a:p>
          <a:p>
            <a:pPr lvl="1"/>
            <a:r>
              <a:rPr lang="tr-TR" b="1" dirty="0" smtClean="0"/>
              <a:t>Channel Partitioning</a:t>
            </a:r>
          </a:p>
          <a:p>
            <a:pPr lvl="2"/>
            <a:r>
              <a:rPr lang="tr-TR" b="1" dirty="0" smtClean="0"/>
              <a:t>Divide channel into smaller pieces</a:t>
            </a:r>
          </a:p>
          <a:p>
            <a:pPr lvl="1"/>
            <a:r>
              <a:rPr lang="tr-TR" b="1" dirty="0" smtClean="0"/>
              <a:t>Random access</a:t>
            </a:r>
          </a:p>
          <a:p>
            <a:pPr lvl="2"/>
            <a:r>
              <a:rPr lang="tr-TR" b="1" dirty="0" smtClean="0"/>
              <a:t>Channel not divided, allow collisions</a:t>
            </a:r>
          </a:p>
          <a:p>
            <a:pPr lvl="2"/>
            <a:r>
              <a:rPr lang="tr-TR" b="1" dirty="0" smtClean="0"/>
              <a:t>Recover from collisions</a:t>
            </a:r>
          </a:p>
          <a:p>
            <a:pPr lvl="1"/>
            <a:r>
              <a:rPr lang="tr-TR" b="1" dirty="0" smtClean="0"/>
              <a:t>Taking turns</a:t>
            </a:r>
          </a:p>
          <a:p>
            <a:pPr lvl="2"/>
            <a:r>
              <a:rPr lang="tr-TR" b="1" dirty="0" smtClean="0"/>
              <a:t>Nodes take turns</a:t>
            </a:r>
          </a:p>
          <a:p>
            <a:endParaRPr lang="tr-TR" b="1" dirty="0" smtClean="0"/>
          </a:p>
          <a:p>
            <a:pPr lvl="2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562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Multiple Access Protocols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Channel Partitioning MAC protocols</a:t>
            </a:r>
          </a:p>
          <a:p>
            <a:pPr lvl="1"/>
            <a:r>
              <a:rPr lang="tr-TR" b="1" dirty="0" smtClean="0"/>
              <a:t>TDMA: Time division multiple access</a:t>
            </a:r>
          </a:p>
          <a:p>
            <a:pPr lvl="2"/>
            <a:r>
              <a:rPr lang="tr-TR" b="1" dirty="0" smtClean="0"/>
              <a:t>Access to channel in rounds</a:t>
            </a:r>
          </a:p>
          <a:p>
            <a:pPr lvl="2"/>
            <a:r>
              <a:rPr lang="tr-TR" b="1" dirty="0" smtClean="0"/>
              <a:t>Each station gets fixed length slot</a:t>
            </a:r>
          </a:p>
          <a:p>
            <a:pPr lvl="2"/>
            <a:r>
              <a:rPr lang="tr-TR" b="1" dirty="0" smtClean="0"/>
              <a:t>Unused slots go idle</a:t>
            </a:r>
          </a:p>
          <a:p>
            <a:pPr lvl="1"/>
            <a:r>
              <a:rPr lang="tr-TR" b="1" dirty="0" smtClean="0"/>
              <a:t>FDMA: Frequency division multiple access</a:t>
            </a:r>
          </a:p>
          <a:p>
            <a:pPr lvl="2"/>
            <a:r>
              <a:rPr lang="tr-TR" b="1" dirty="0" smtClean="0"/>
              <a:t>Channel spectrum divided into frequency bands</a:t>
            </a:r>
          </a:p>
          <a:p>
            <a:pPr lvl="2"/>
            <a:r>
              <a:rPr lang="tr-TR" b="1" dirty="0" smtClean="0"/>
              <a:t>Each station assigned fixed frequency band</a:t>
            </a:r>
          </a:p>
          <a:p>
            <a:endParaRPr lang="tr-TR" b="1" dirty="0" smtClean="0"/>
          </a:p>
          <a:p>
            <a:pPr lvl="2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3860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Multiple Access Protocols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Random access protocols</a:t>
            </a:r>
          </a:p>
          <a:p>
            <a:pPr lvl="1"/>
            <a:r>
              <a:rPr lang="tr-TR" b="1" dirty="0" smtClean="0"/>
              <a:t>When node has packet to send</a:t>
            </a:r>
          </a:p>
          <a:p>
            <a:pPr lvl="2"/>
            <a:r>
              <a:rPr lang="tr-TR" b="1" dirty="0" smtClean="0"/>
              <a:t>Transmit at full channel data rate R</a:t>
            </a:r>
          </a:p>
          <a:p>
            <a:pPr lvl="2"/>
            <a:r>
              <a:rPr lang="tr-TR" b="1" dirty="0" smtClean="0"/>
              <a:t>No coordination among nodes</a:t>
            </a:r>
          </a:p>
          <a:p>
            <a:pPr lvl="1"/>
            <a:r>
              <a:rPr lang="tr-TR" b="1" dirty="0" smtClean="0"/>
              <a:t>Two or more transmitting nodes creates collision</a:t>
            </a:r>
          </a:p>
          <a:p>
            <a:pPr lvl="1"/>
            <a:r>
              <a:rPr lang="tr-TR" b="1" dirty="0" smtClean="0"/>
              <a:t>Random access MAC protocol defines:</a:t>
            </a:r>
          </a:p>
          <a:p>
            <a:pPr lvl="2"/>
            <a:r>
              <a:rPr lang="tr-TR" b="1" dirty="0" smtClean="0"/>
              <a:t>How to detect collision</a:t>
            </a:r>
          </a:p>
          <a:p>
            <a:pPr lvl="2"/>
            <a:r>
              <a:rPr lang="tr-TR" b="1" dirty="0" smtClean="0"/>
              <a:t>How to recover from collision</a:t>
            </a:r>
          </a:p>
          <a:p>
            <a:pPr lvl="1"/>
            <a:r>
              <a:rPr lang="tr-TR" b="1" dirty="0" smtClean="0"/>
              <a:t>Examples:</a:t>
            </a:r>
          </a:p>
          <a:p>
            <a:pPr lvl="2"/>
            <a:r>
              <a:rPr lang="tr-TR" b="1" dirty="0" smtClean="0"/>
              <a:t>Slotted ALOHA</a:t>
            </a:r>
          </a:p>
          <a:p>
            <a:pPr lvl="2"/>
            <a:r>
              <a:rPr lang="tr-TR" b="1" dirty="0" smtClean="0"/>
              <a:t>ALOHA</a:t>
            </a:r>
          </a:p>
          <a:p>
            <a:pPr lvl="2"/>
            <a:r>
              <a:rPr lang="tr-TR" b="1" dirty="0" smtClean="0"/>
              <a:t>CSMA, CSMA/CD, CSMA/CA</a:t>
            </a:r>
          </a:p>
          <a:p>
            <a:endParaRPr lang="tr-TR" b="1" dirty="0" smtClean="0"/>
          </a:p>
          <a:p>
            <a:pPr lvl="2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533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Multiple Access Protocols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Random access protocols</a:t>
            </a:r>
          </a:p>
          <a:p>
            <a:pPr lvl="1"/>
            <a:r>
              <a:rPr lang="tr-TR" b="1" dirty="0" smtClean="0"/>
              <a:t>Slotted ALOHA</a:t>
            </a:r>
          </a:p>
          <a:p>
            <a:pPr lvl="2"/>
            <a:r>
              <a:rPr lang="tr-TR" b="1" dirty="0" smtClean="0"/>
              <a:t>All frames have same size</a:t>
            </a:r>
          </a:p>
          <a:p>
            <a:pPr lvl="2"/>
            <a:r>
              <a:rPr lang="tr-TR" b="1" dirty="0" smtClean="0"/>
              <a:t>Time divided into equal size slots</a:t>
            </a:r>
          </a:p>
          <a:p>
            <a:pPr lvl="2"/>
            <a:r>
              <a:rPr lang="tr-TR" b="1" dirty="0" smtClean="0"/>
              <a:t>Nodes start to transmit only slot begining</a:t>
            </a:r>
          </a:p>
          <a:p>
            <a:pPr lvl="2"/>
            <a:r>
              <a:rPr lang="tr-TR" b="1" dirty="0" smtClean="0"/>
              <a:t>Nodes are synchronized</a:t>
            </a:r>
          </a:p>
          <a:p>
            <a:pPr lvl="2"/>
            <a:r>
              <a:rPr lang="tr-TR" b="1" dirty="0" smtClean="0"/>
              <a:t>Collision detected by all nodes</a:t>
            </a:r>
          </a:p>
          <a:p>
            <a:pPr lvl="2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0934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Multiple Access Protocols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Random access protocols</a:t>
            </a:r>
          </a:p>
          <a:p>
            <a:pPr lvl="1"/>
            <a:r>
              <a:rPr lang="tr-TR" b="1" dirty="0" smtClean="0"/>
              <a:t>Pure ALOHA</a:t>
            </a:r>
          </a:p>
          <a:p>
            <a:pPr lvl="2"/>
            <a:r>
              <a:rPr lang="tr-TR" b="1" dirty="0" smtClean="0"/>
              <a:t>Simpler, no synchronization</a:t>
            </a:r>
          </a:p>
          <a:p>
            <a:pPr lvl="2"/>
            <a:r>
              <a:rPr lang="tr-TR" b="1" dirty="0" smtClean="0"/>
              <a:t>When frame first arrives, transmit immediately</a:t>
            </a:r>
          </a:p>
          <a:p>
            <a:pPr lvl="2"/>
            <a:r>
              <a:rPr lang="tr-TR" b="1" dirty="0" smtClean="0"/>
              <a:t>Collision probability increases</a:t>
            </a:r>
          </a:p>
          <a:p>
            <a:pPr lvl="2"/>
            <a:r>
              <a:rPr lang="tr-TR" b="1" dirty="0" smtClean="0"/>
              <a:t>Pure ALOHA efficiency is worse than slotted ALOHA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830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492" y="990600"/>
            <a:ext cx="7186108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Introduction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Error Detection and Correction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Multiple Access Protocols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Data-link layer transfers datagram from one node to physically adjacent node over a link</a:t>
            </a:r>
          </a:p>
          <a:p>
            <a:r>
              <a:rPr lang="tr-TR" b="1" dirty="0" smtClean="0"/>
              <a:t>Hosts and routers are considered as nodes</a:t>
            </a:r>
          </a:p>
          <a:p>
            <a:r>
              <a:rPr lang="tr-TR" b="1" dirty="0" smtClean="0"/>
              <a:t>Communication channels are considered as links</a:t>
            </a:r>
          </a:p>
          <a:p>
            <a:pPr lvl="1"/>
            <a:r>
              <a:rPr lang="tr-TR" b="1" dirty="0" smtClean="0"/>
              <a:t>Wired links</a:t>
            </a:r>
          </a:p>
          <a:p>
            <a:pPr lvl="1"/>
            <a:r>
              <a:rPr lang="tr-TR" b="1" dirty="0" smtClean="0"/>
              <a:t>Wireless links</a:t>
            </a:r>
          </a:p>
          <a:p>
            <a:pPr lvl="1"/>
            <a:r>
              <a:rPr lang="tr-TR" b="1" dirty="0" smtClean="0"/>
              <a:t>LANs</a:t>
            </a:r>
          </a:p>
          <a:p>
            <a:r>
              <a:rPr lang="tr-TR" b="1" dirty="0" smtClean="0"/>
              <a:t>Layer-2 packet: Frame</a:t>
            </a:r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21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Datagrams may be transferred by different link protocols on different links</a:t>
            </a:r>
          </a:p>
          <a:p>
            <a:pPr lvl="1"/>
            <a:r>
              <a:rPr lang="tr-TR" b="1" dirty="0" smtClean="0"/>
              <a:t>Ethernet on first link, 802.11 on last link</a:t>
            </a:r>
            <a:endParaRPr lang="tr-TR" b="1" dirty="0"/>
          </a:p>
          <a:p>
            <a:r>
              <a:rPr lang="tr-TR" b="1" dirty="0" smtClean="0"/>
              <a:t>Each link protocol provides different services</a:t>
            </a:r>
          </a:p>
          <a:p>
            <a:pPr lvl="1"/>
            <a:r>
              <a:rPr lang="tr-TR" b="1" dirty="0" smtClean="0"/>
              <a:t>May or may not provide reliable data transfer over link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8961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Link layer services</a:t>
            </a:r>
          </a:p>
          <a:p>
            <a:pPr lvl="1"/>
            <a:r>
              <a:rPr lang="tr-TR" b="1" dirty="0" smtClean="0"/>
              <a:t>Framing, link access</a:t>
            </a:r>
          </a:p>
          <a:p>
            <a:pPr lvl="1"/>
            <a:r>
              <a:rPr lang="tr-TR" b="1" dirty="0" smtClean="0"/>
              <a:t>Reliable delivery between adjacent nodes</a:t>
            </a:r>
          </a:p>
          <a:p>
            <a:pPr lvl="1"/>
            <a:r>
              <a:rPr lang="tr-TR" b="1" dirty="0" smtClean="0"/>
              <a:t>Flow control</a:t>
            </a:r>
          </a:p>
          <a:p>
            <a:pPr lvl="1"/>
            <a:r>
              <a:rPr lang="tr-TR" b="1" dirty="0" smtClean="0"/>
              <a:t>Error detection</a:t>
            </a:r>
          </a:p>
          <a:p>
            <a:pPr lvl="1"/>
            <a:r>
              <a:rPr lang="tr-TR" b="1" dirty="0" smtClean="0"/>
              <a:t>Error correction</a:t>
            </a:r>
          </a:p>
          <a:p>
            <a:pPr lvl="1"/>
            <a:r>
              <a:rPr lang="tr-TR" b="1" dirty="0" smtClean="0"/>
              <a:t>Half-duplex and full-duplex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6114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Error Detection and Correction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Error detection</a:t>
            </a:r>
          </a:p>
          <a:p>
            <a:pPr lvl="1"/>
            <a:r>
              <a:rPr lang="tr-TR" b="1" dirty="0" smtClean="0"/>
              <a:t>Parity checking</a:t>
            </a:r>
          </a:p>
          <a:p>
            <a:pPr lvl="2"/>
            <a:r>
              <a:rPr lang="tr-TR" b="1" dirty="0" smtClean="0"/>
              <a:t>Single bit parity</a:t>
            </a:r>
          </a:p>
          <a:p>
            <a:pPr lvl="2"/>
            <a:r>
              <a:rPr lang="tr-TR" b="1" dirty="0" smtClean="0"/>
              <a:t>Two-dimensional bit parity</a:t>
            </a:r>
          </a:p>
          <a:p>
            <a:pPr lvl="1"/>
            <a:r>
              <a:rPr lang="tr-TR" b="1" dirty="0" smtClean="0"/>
              <a:t>Internet checksum</a:t>
            </a:r>
          </a:p>
          <a:p>
            <a:pPr lvl="1"/>
            <a:r>
              <a:rPr lang="tr-TR" b="1" dirty="0" smtClean="0"/>
              <a:t>Cyclic redundancy check</a:t>
            </a:r>
          </a:p>
          <a:p>
            <a:pPr lvl="1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93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Multiple Access Protocols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Two types of links</a:t>
            </a:r>
          </a:p>
          <a:p>
            <a:pPr lvl="1"/>
            <a:r>
              <a:rPr lang="tr-TR" b="1" dirty="0" smtClean="0"/>
              <a:t>Point-to-point</a:t>
            </a:r>
          </a:p>
          <a:p>
            <a:pPr lvl="2"/>
            <a:r>
              <a:rPr lang="tr-TR" b="1" dirty="0" smtClean="0"/>
              <a:t>Between ethernet switch and host</a:t>
            </a:r>
          </a:p>
          <a:p>
            <a:pPr lvl="1"/>
            <a:r>
              <a:rPr lang="tr-TR" b="1" dirty="0" smtClean="0"/>
              <a:t>Broadcast (shared wirw or medium)</a:t>
            </a:r>
          </a:p>
          <a:p>
            <a:pPr lvl="2"/>
            <a:r>
              <a:rPr lang="tr-TR" b="1" dirty="0" smtClean="0"/>
              <a:t>Old-fashioned Ethernet</a:t>
            </a:r>
          </a:p>
          <a:p>
            <a:pPr lvl="2"/>
            <a:r>
              <a:rPr lang="tr-TR" b="1" dirty="0" smtClean="0"/>
              <a:t>Upstream HFC</a:t>
            </a:r>
          </a:p>
          <a:p>
            <a:pPr lvl="2"/>
            <a:r>
              <a:rPr lang="tr-TR" b="1" dirty="0" smtClean="0"/>
              <a:t>802.11 wireless LAN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396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Multiple Access Protocols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We have single shared broadcast channel</a:t>
            </a:r>
          </a:p>
          <a:p>
            <a:pPr lvl="1"/>
            <a:r>
              <a:rPr lang="tr-TR" b="1" dirty="0" smtClean="0"/>
              <a:t>Two or more simultaneous transmissions by nodes</a:t>
            </a:r>
          </a:p>
          <a:p>
            <a:pPr lvl="2"/>
            <a:r>
              <a:rPr lang="tr-TR" b="1" dirty="0" smtClean="0"/>
              <a:t>Collision if one of the nodes gets two or more signals at the same time</a:t>
            </a:r>
          </a:p>
          <a:p>
            <a:pPr lvl="1"/>
            <a:r>
              <a:rPr lang="tr-TR" b="1" dirty="0" smtClean="0"/>
              <a:t>Multiple access protocol</a:t>
            </a:r>
          </a:p>
          <a:p>
            <a:pPr lvl="2"/>
            <a:r>
              <a:rPr lang="tr-TR" b="1" dirty="0" smtClean="0"/>
              <a:t>A distributed algorithm that specifies how nodes uses same channel</a:t>
            </a:r>
          </a:p>
          <a:p>
            <a:pPr lvl="2"/>
            <a:r>
              <a:rPr lang="tr-TR" b="1" dirty="0" smtClean="0"/>
              <a:t>Communication about channel sharing must use channel itself</a:t>
            </a:r>
          </a:p>
          <a:p>
            <a:pPr lvl="2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2927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Multiple Access Protocols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An ideal multiple access protocol</a:t>
            </a:r>
          </a:p>
          <a:p>
            <a:pPr lvl="1"/>
            <a:r>
              <a:rPr lang="tr-TR" b="1" dirty="0" smtClean="0"/>
              <a:t>Broadcast channel of R bps</a:t>
            </a:r>
          </a:p>
          <a:p>
            <a:pPr lvl="2"/>
            <a:r>
              <a:rPr lang="tr-TR" b="1" dirty="0" smtClean="0"/>
              <a:t>When one node wants to transmit, it can send at rate R</a:t>
            </a:r>
          </a:p>
          <a:p>
            <a:pPr lvl="2"/>
            <a:r>
              <a:rPr lang="tr-TR" b="1" dirty="0" smtClean="0"/>
              <a:t>When M nodes want to transmit, each can send at average rate R/M</a:t>
            </a:r>
          </a:p>
          <a:p>
            <a:pPr lvl="2"/>
            <a:r>
              <a:rPr lang="tr-TR" b="1" dirty="0" smtClean="0"/>
              <a:t>Fully decentralized</a:t>
            </a:r>
          </a:p>
          <a:p>
            <a:pPr lvl="2"/>
            <a:r>
              <a:rPr lang="tr-TR" b="1" dirty="0" smtClean="0"/>
              <a:t>Simple</a:t>
            </a:r>
          </a:p>
          <a:p>
            <a:pPr lvl="2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7330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9347</TotalTime>
  <Words>491</Words>
  <Application>Microsoft Office PowerPoint</Application>
  <PresentationFormat>On-screen Show (4:3)</PresentationFormat>
  <Paragraphs>131</Paragraphs>
  <Slides>14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Calibri</vt:lpstr>
      <vt:lpstr>Century Gothic</vt:lpstr>
      <vt:lpstr>Wingdings 2</vt:lpstr>
      <vt:lpstr>Austin</vt:lpstr>
      <vt:lpstr>55490005</vt:lpstr>
      <vt:lpstr>Outline</vt:lpstr>
      <vt:lpstr>Introduction</vt:lpstr>
      <vt:lpstr>Introduction</vt:lpstr>
      <vt:lpstr>Introduction</vt:lpstr>
      <vt:lpstr>Error Detection and Correction</vt:lpstr>
      <vt:lpstr>Multiple Access Protocols</vt:lpstr>
      <vt:lpstr>Multiple Access Protocols</vt:lpstr>
      <vt:lpstr>Multiple Access Protocols</vt:lpstr>
      <vt:lpstr>Multiple Access Protocols</vt:lpstr>
      <vt:lpstr>Multiple Access Protocols</vt:lpstr>
      <vt:lpstr>Multiple Access Protocols</vt:lpstr>
      <vt:lpstr>Multiple Access Protocols</vt:lpstr>
      <vt:lpstr>Multiple Access Protocols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569</cp:revision>
  <dcterms:created xsi:type="dcterms:W3CDTF">2006-08-16T00:00:00Z</dcterms:created>
  <dcterms:modified xsi:type="dcterms:W3CDTF">2019-12-04T11:42:04Z</dcterms:modified>
</cp:coreProperties>
</file>