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68" r:id="rId2"/>
    <p:sldId id="266" r:id="rId3"/>
    <p:sldId id="277" r:id="rId4"/>
    <p:sldId id="275" r:id="rId5"/>
    <p:sldId id="282" r:id="rId6"/>
    <p:sldId id="270" r:id="rId7"/>
    <p:sldId id="271" r:id="rId8"/>
    <p:sldId id="272" r:id="rId9"/>
    <p:sldId id="276" r:id="rId10"/>
    <p:sldId id="278" r:id="rId11"/>
    <p:sldId id="280" r:id="rId12"/>
    <p:sldId id="281" r:id="rId13"/>
    <p:sldId id="283" r:id="rId14"/>
    <p:sldId id="274" r:id="rId15"/>
    <p:sldId id="284" r:id="rId16"/>
    <p:sldId id="273" r:id="rId17"/>
    <p:sldId id="279" r:id="rId18"/>
    <p:sldId id="285" r:id="rId19"/>
    <p:sldId id="286" r:id="rId20"/>
    <p:sldId id="287" r:id="rId21"/>
    <p:sldId id="288" r:id="rId22"/>
    <p:sldId id="291" r:id="rId23"/>
    <p:sldId id="289" r:id="rId24"/>
    <p:sldId id="290" r:id="rId25"/>
    <p:sldId id="292" r:id="rId26"/>
    <p:sldId id="306" r:id="rId27"/>
    <p:sldId id="312" r:id="rId28"/>
    <p:sldId id="295" r:id="rId29"/>
    <p:sldId id="294" r:id="rId30"/>
    <p:sldId id="296" r:id="rId31"/>
    <p:sldId id="297" r:id="rId32"/>
    <p:sldId id="298" r:id="rId33"/>
    <p:sldId id="299" r:id="rId34"/>
    <p:sldId id="310" r:id="rId35"/>
    <p:sldId id="301" r:id="rId36"/>
    <p:sldId id="265" r:id="rId37"/>
    <p:sldId id="302" r:id="rId38"/>
    <p:sldId id="305" r:id="rId39"/>
    <p:sldId id="311" r:id="rId40"/>
    <p:sldId id="303" r:id="rId41"/>
    <p:sldId id="304" r:id="rId42"/>
    <p:sldId id="307" r:id="rId43"/>
    <p:sldId id="264" r:id="rId44"/>
    <p:sldId id="263" r:id="rId45"/>
    <p:sldId id="308" r:id="rId46"/>
    <p:sldId id="309" r:id="rId47"/>
    <p:sldId id="25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88B8"/>
    <a:srgbClr val="3DB612"/>
    <a:srgbClr val="E8E307"/>
    <a:srgbClr val="FCEB0C"/>
    <a:srgbClr val="E4E4E4"/>
    <a:srgbClr val="E0E0E0"/>
    <a:srgbClr val="FBC08F"/>
    <a:srgbClr val="FFC715"/>
    <a:srgbClr val="71B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showGuides="1">
      <p:cViewPr varScale="1">
        <p:scale>
          <a:sx n="67" d="100"/>
          <a:sy n="67" d="100"/>
        </p:scale>
        <p:origin x="28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 Id="rId4" Type="http://schemas.openxmlformats.org/officeDocument/2006/relationships/image" Target="../media/image5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 Id="rId4" Type="http://schemas.openxmlformats.org/officeDocument/2006/relationships/image" Target="../media/image66.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image" Target="../media/image6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emf"/><Relationship Id="rId6" Type="http://schemas.openxmlformats.org/officeDocument/2006/relationships/image" Target="../media/image77.emf"/><Relationship Id="rId5" Type="http://schemas.openxmlformats.org/officeDocument/2006/relationships/image" Target="../media/image76.emf"/><Relationship Id="rId4" Type="http://schemas.openxmlformats.org/officeDocument/2006/relationships/image" Target="../media/image75.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image" Target="../media/image80.emf"/><Relationship Id="rId7" Type="http://schemas.openxmlformats.org/officeDocument/2006/relationships/image" Target="../media/image84.emf"/><Relationship Id="rId2" Type="http://schemas.openxmlformats.org/officeDocument/2006/relationships/image" Target="../media/image79.emf"/><Relationship Id="rId1" Type="http://schemas.openxmlformats.org/officeDocument/2006/relationships/image" Target="../media/image78.emf"/><Relationship Id="rId6" Type="http://schemas.openxmlformats.org/officeDocument/2006/relationships/image" Target="../media/image83.emf"/><Relationship Id="rId5" Type="http://schemas.openxmlformats.org/officeDocument/2006/relationships/image" Target="../media/image82.emf"/><Relationship Id="rId4" Type="http://schemas.openxmlformats.org/officeDocument/2006/relationships/image" Target="../media/image81.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 Id="rId4" Type="http://schemas.openxmlformats.org/officeDocument/2006/relationships/image" Target="../media/image89.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image" Target="../media/image9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07.emf"/><Relationship Id="rId13" Type="http://schemas.openxmlformats.org/officeDocument/2006/relationships/image" Target="../media/image112.emf"/><Relationship Id="rId3" Type="http://schemas.openxmlformats.org/officeDocument/2006/relationships/image" Target="../media/image102.emf"/><Relationship Id="rId7" Type="http://schemas.openxmlformats.org/officeDocument/2006/relationships/image" Target="../media/image106.emf"/><Relationship Id="rId12" Type="http://schemas.openxmlformats.org/officeDocument/2006/relationships/image" Target="../media/image111.emf"/><Relationship Id="rId2" Type="http://schemas.openxmlformats.org/officeDocument/2006/relationships/image" Target="../media/image101.emf"/><Relationship Id="rId1" Type="http://schemas.openxmlformats.org/officeDocument/2006/relationships/image" Target="../media/image100.emf"/><Relationship Id="rId6" Type="http://schemas.openxmlformats.org/officeDocument/2006/relationships/image" Target="../media/image105.emf"/><Relationship Id="rId11" Type="http://schemas.openxmlformats.org/officeDocument/2006/relationships/image" Target="../media/image110.emf"/><Relationship Id="rId5" Type="http://schemas.openxmlformats.org/officeDocument/2006/relationships/image" Target="../media/image104.emf"/><Relationship Id="rId10" Type="http://schemas.openxmlformats.org/officeDocument/2006/relationships/image" Target="../media/image109.emf"/><Relationship Id="rId4" Type="http://schemas.openxmlformats.org/officeDocument/2006/relationships/image" Target="../media/image103.emf"/><Relationship Id="rId9" Type="http://schemas.openxmlformats.org/officeDocument/2006/relationships/image" Target="../media/image108.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29.emf"/><Relationship Id="rId1" Type="http://schemas.openxmlformats.org/officeDocument/2006/relationships/image" Target="../media/image12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39.emf"/><Relationship Id="rId1" Type="http://schemas.openxmlformats.org/officeDocument/2006/relationships/image" Target="../media/image138.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50.emf"/><Relationship Id="rId1" Type="http://schemas.openxmlformats.org/officeDocument/2006/relationships/image" Target="../media/image14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4"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4"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0.emf"/><Relationship Id="rId1" Type="http://schemas.openxmlformats.org/officeDocument/2006/relationships/image" Target="../media/image9.emf"/><Relationship Id="rId5" Type="http://schemas.openxmlformats.org/officeDocument/2006/relationships/image" Target="../media/image29.emf"/><Relationship Id="rId4"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777BBD-D95B-4E13-9A33-CD5D0BCECC78}" type="datetimeFigureOut">
              <a:rPr lang="en-US" smtClean="0"/>
              <a:t>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9EC342-D2BF-4741-AB78-775BADA3C41B}" type="slidenum">
              <a:rPr lang="en-US" smtClean="0"/>
              <a:t>‹#›</a:t>
            </a:fld>
            <a:endParaRPr lang="en-US"/>
          </a:p>
        </p:txBody>
      </p:sp>
    </p:spTree>
    <p:extLst>
      <p:ext uri="{BB962C8B-B14F-4D97-AF65-F5344CB8AC3E}">
        <p14:creationId xmlns:p14="http://schemas.microsoft.com/office/powerpoint/2010/main" val="2039921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7C0101-594D-4243-B63E-4486BE664F5B}"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AAE3A-03FA-409E-A3A9-8B231FC35790}" type="slidenum">
              <a:rPr lang="en-US" smtClean="0"/>
              <a:t>‹#›</a:t>
            </a:fld>
            <a:endParaRPr lang="en-US"/>
          </a:p>
        </p:txBody>
      </p:sp>
    </p:spTree>
    <p:extLst>
      <p:ext uri="{BB962C8B-B14F-4D97-AF65-F5344CB8AC3E}">
        <p14:creationId xmlns:p14="http://schemas.microsoft.com/office/powerpoint/2010/main" val="255016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C0101-594D-4243-B63E-4486BE664F5B}"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AAE3A-03FA-409E-A3A9-8B231FC35790}" type="slidenum">
              <a:rPr lang="en-US" smtClean="0"/>
              <a:t>‹#›</a:t>
            </a:fld>
            <a:endParaRPr lang="en-US"/>
          </a:p>
        </p:txBody>
      </p:sp>
    </p:spTree>
    <p:extLst>
      <p:ext uri="{BB962C8B-B14F-4D97-AF65-F5344CB8AC3E}">
        <p14:creationId xmlns:p14="http://schemas.microsoft.com/office/powerpoint/2010/main" val="46483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C0101-594D-4243-B63E-4486BE664F5B}"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AAE3A-03FA-409E-A3A9-8B231FC35790}" type="slidenum">
              <a:rPr lang="en-US" smtClean="0"/>
              <a:t>‹#›</a:t>
            </a:fld>
            <a:endParaRPr lang="en-US"/>
          </a:p>
        </p:txBody>
      </p:sp>
    </p:spTree>
    <p:extLst>
      <p:ext uri="{BB962C8B-B14F-4D97-AF65-F5344CB8AC3E}">
        <p14:creationId xmlns:p14="http://schemas.microsoft.com/office/powerpoint/2010/main" val="120535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Poster">
    <p:spTree>
      <p:nvGrpSpPr>
        <p:cNvPr id="1" name=""/>
        <p:cNvGrpSpPr/>
        <p:nvPr/>
      </p:nvGrpSpPr>
      <p:grpSpPr>
        <a:xfrm>
          <a:off x="0" y="0"/>
          <a:ext cx="0" cy="0"/>
          <a:chOff x="0" y="0"/>
          <a:chExt cx="0" cy="0"/>
        </a:xfrm>
      </p:grpSpPr>
      <p:sp>
        <p:nvSpPr>
          <p:cNvPr id="32" name="Instructions"/>
          <p:cNvSpPr/>
          <p:nvPr userDrawn="1"/>
        </p:nvSpPr>
        <p:spPr>
          <a:xfrm>
            <a:off x="9229725" y="0"/>
            <a:ext cx="259318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41" tIns="9523" rIns="57141" bIns="9523" rtlCol="0" anchor="t"/>
          <a:lstStyle/>
          <a:p>
            <a:pPr lvl="0">
              <a:spcBef>
                <a:spcPts val="250"/>
              </a:spcBef>
            </a:pPr>
            <a:r>
              <a:rPr sz="20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250"/>
              </a:spcBef>
            </a:pPr>
            <a:r>
              <a:rPr lang="en-US" sz="1400" dirty="0" smtClean="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62"/>
              </a:spcBef>
            </a:pPr>
            <a:endParaRPr sz="1200" dirty="0">
              <a:solidFill>
                <a:prstClr val="white">
                  <a:lumMod val="50000"/>
                </a:prstClr>
              </a:solidFill>
              <a:latin typeface="Calibri Light" panose="020F0302020204030204" pitchFamily="34" charset="0"/>
              <a:cs typeface="Calibri" panose="020F0502020204030204" pitchFamily="34" charset="0"/>
            </a:endParaRPr>
          </a:p>
          <a:p>
            <a:pPr lvl="0">
              <a:spcBef>
                <a:spcPts val="250"/>
              </a:spcBef>
            </a:pPr>
            <a:r>
              <a:rPr sz="1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250"/>
              </a:spcBef>
            </a:pPr>
            <a:r>
              <a:rPr sz="14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1400" dirty="0" smtClean="0">
                <a:solidFill>
                  <a:prstClr val="white">
                    <a:lumMod val="50000"/>
                  </a:prstClr>
                </a:solidFill>
                <a:latin typeface="Calibri Light" panose="020F0302020204030204" pitchFamily="34" charset="0"/>
                <a:cs typeface="Calibri" panose="020F0502020204030204" pitchFamily="34" charset="0"/>
              </a:rPr>
              <a:t>poster </a:t>
            </a:r>
            <a:r>
              <a:rPr sz="1400" dirty="0" smtClean="0">
                <a:solidFill>
                  <a:prstClr val="white">
                    <a:lumMod val="50000"/>
                  </a:prstClr>
                </a:solidFill>
                <a:latin typeface="Calibri Light" panose="020F0302020204030204" pitchFamily="34" charset="0"/>
                <a:cs typeface="Calibri" panose="020F0502020204030204" pitchFamily="34" charset="0"/>
              </a:rPr>
              <a:t>are </a:t>
            </a:r>
            <a:r>
              <a:rPr sz="1400" dirty="0">
                <a:solidFill>
                  <a:prstClr val="white">
                    <a:lumMod val="50000"/>
                  </a:prstClr>
                </a:solidFill>
                <a:latin typeface="Calibri Light" panose="020F0302020204030204" pitchFamily="34" charset="0"/>
                <a:cs typeface="Calibri" panose="020F0502020204030204" pitchFamily="34" charset="0"/>
              </a:rPr>
              <a:t>formatted for you. </a:t>
            </a:r>
            <a:r>
              <a:rPr lang="en-US" sz="1400" dirty="0" smtClean="0">
                <a:solidFill>
                  <a:prstClr val="white">
                    <a:lumMod val="50000"/>
                  </a:prstClr>
                </a:solidFill>
                <a:latin typeface="Calibri Light" panose="020F0302020204030204" pitchFamily="34" charset="0"/>
                <a:cs typeface="Calibri" panose="020F0502020204030204" pitchFamily="34" charset="0"/>
              </a:rPr>
              <a:t>Type</a:t>
            </a:r>
            <a:r>
              <a:rPr lang="en-US" sz="1400" baseline="0" dirty="0" smtClean="0">
                <a:solidFill>
                  <a:prstClr val="white">
                    <a:lumMod val="50000"/>
                  </a:prstClr>
                </a:solidFill>
                <a:latin typeface="Calibri Light" panose="020F0302020204030204" pitchFamily="34" charset="0"/>
                <a:cs typeface="Calibri" panose="020F0502020204030204" pitchFamily="34" charset="0"/>
              </a:rPr>
              <a:t> in the placeholders </a:t>
            </a:r>
            <a:r>
              <a:rPr lang="en-US" sz="1400" dirty="0" smtClean="0">
                <a:solidFill>
                  <a:prstClr val="white">
                    <a:lumMod val="50000"/>
                  </a:prstClr>
                </a:solidFill>
                <a:latin typeface="Calibri Light" panose="020F0302020204030204" pitchFamily="34" charset="0"/>
                <a:cs typeface="Calibri" panose="020F0502020204030204" pitchFamily="34" charset="0"/>
              </a:rPr>
              <a:t>to add text, or c</a:t>
            </a:r>
            <a:r>
              <a:rPr lang="en-US" sz="1400" baseline="0" dirty="0" smtClean="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500"/>
              </a:spcBef>
            </a:pPr>
            <a:r>
              <a:rPr lang="en-US" sz="1400" dirty="0" smtClean="0">
                <a:solidFill>
                  <a:prstClr val="white">
                    <a:lumMod val="50000"/>
                  </a:prstClr>
                </a:solidFill>
                <a:latin typeface="Calibri Light" panose="020F0302020204030204" pitchFamily="34" charset="0"/>
                <a:cs typeface="Calibri" panose="020F0502020204030204" pitchFamily="34" charset="0"/>
              </a:rPr>
              <a:t>T</a:t>
            </a:r>
            <a:r>
              <a:rPr sz="1400" dirty="0" smtClean="0">
                <a:solidFill>
                  <a:prstClr val="white">
                    <a:lumMod val="50000"/>
                  </a:prstClr>
                </a:solidFill>
                <a:latin typeface="Calibri Light" panose="020F0302020204030204" pitchFamily="34" charset="0"/>
                <a:cs typeface="Calibri" panose="020F0502020204030204" pitchFamily="34" charset="0"/>
              </a:rPr>
              <a:t>o </a:t>
            </a:r>
            <a:r>
              <a:rPr sz="1400" dirty="0">
                <a:solidFill>
                  <a:prstClr val="white">
                    <a:lumMod val="50000"/>
                  </a:prstClr>
                </a:solidFill>
                <a:latin typeface="Calibri Light" panose="020F0302020204030204" pitchFamily="34" charset="0"/>
                <a:cs typeface="Calibri" panose="020F0502020204030204" pitchFamily="34" charset="0"/>
              </a:rPr>
              <a:t>add or remove bullet points from text, </a:t>
            </a:r>
            <a:r>
              <a:rPr sz="1400" dirty="0" smtClean="0">
                <a:solidFill>
                  <a:prstClr val="white">
                    <a:lumMod val="50000"/>
                  </a:prstClr>
                </a:solidFill>
                <a:latin typeface="Calibri Light" panose="020F0302020204030204" pitchFamily="34" charset="0"/>
                <a:cs typeface="Calibri" panose="020F0502020204030204" pitchFamily="34" charset="0"/>
              </a:rPr>
              <a:t>click </a:t>
            </a:r>
            <a:r>
              <a:rPr sz="1400" dirty="0">
                <a:solidFill>
                  <a:prstClr val="white">
                    <a:lumMod val="50000"/>
                  </a:prstClr>
                </a:solidFill>
                <a:latin typeface="Calibri Light" panose="020F0302020204030204" pitchFamily="34" charset="0"/>
                <a:cs typeface="Calibri" panose="020F0502020204030204" pitchFamily="34" charset="0"/>
              </a:rPr>
              <a:t>the Bullets button on the Home tab.</a:t>
            </a:r>
          </a:p>
          <a:p>
            <a:pPr lvl="0">
              <a:spcBef>
                <a:spcPts val="500"/>
              </a:spcBef>
            </a:pPr>
            <a:r>
              <a:rPr sz="14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1400" dirty="0" smtClean="0">
                <a:solidFill>
                  <a:prstClr val="white">
                    <a:lumMod val="50000"/>
                  </a:prstClr>
                </a:solidFill>
                <a:latin typeface="Calibri Light" panose="020F0302020204030204" pitchFamily="34" charset="0"/>
                <a:cs typeface="Calibri" panose="020F0502020204030204" pitchFamily="34" charset="0"/>
              </a:rPr>
              <a:t>content</a:t>
            </a:r>
            <a:r>
              <a:rPr sz="1400" dirty="0" smtClean="0">
                <a:solidFill>
                  <a:prstClr val="white">
                    <a:lumMod val="50000"/>
                  </a:prstClr>
                </a:solidFill>
                <a:latin typeface="Calibri Light" panose="020F0302020204030204" pitchFamily="34" charset="0"/>
                <a:cs typeface="Calibri" panose="020F0502020204030204" pitchFamily="34" charset="0"/>
              </a:rPr>
              <a:t> </a:t>
            </a:r>
            <a:r>
              <a:rPr sz="1400" dirty="0">
                <a:solidFill>
                  <a:prstClr val="white">
                    <a:lumMod val="50000"/>
                  </a:prstClr>
                </a:solidFill>
                <a:latin typeface="Calibri Light" panose="020F0302020204030204" pitchFamily="34" charset="0"/>
                <a:cs typeface="Calibri" panose="020F0502020204030204" pitchFamily="34" charset="0"/>
              </a:rPr>
              <a:t>or body text, </a:t>
            </a:r>
            <a:r>
              <a:rPr sz="1400" dirty="0" smtClean="0">
                <a:solidFill>
                  <a:prstClr val="white">
                    <a:lumMod val="50000"/>
                  </a:prstClr>
                </a:solidFill>
                <a:latin typeface="Calibri Light" panose="020F0302020204030204" pitchFamily="34" charset="0"/>
                <a:cs typeface="Calibri" panose="020F0502020204030204" pitchFamily="34" charset="0"/>
              </a:rPr>
              <a:t>make </a:t>
            </a:r>
            <a:r>
              <a:rPr sz="1400" dirty="0">
                <a:solidFill>
                  <a:prstClr val="white">
                    <a:lumMod val="50000"/>
                  </a:prstClr>
                </a:solidFill>
                <a:latin typeface="Calibri Light" panose="020F0302020204030204" pitchFamily="34" charset="0"/>
                <a:cs typeface="Calibri" panose="020F0502020204030204" pitchFamily="34" charset="0"/>
              </a:rPr>
              <a:t>a copy of what you need and drag it into place. PowerPoint’s Smart Guides will help you align it with everything else.</a:t>
            </a:r>
          </a:p>
          <a:p>
            <a:pPr lvl="0">
              <a:spcBef>
                <a:spcPts val="500"/>
              </a:spcBef>
            </a:pPr>
            <a:r>
              <a:rPr sz="1400" dirty="0" smtClean="0">
                <a:solidFill>
                  <a:prstClr val="white">
                    <a:lumMod val="50000"/>
                  </a:prstClr>
                </a:solidFill>
                <a:latin typeface="Calibri Light" panose="020F0302020204030204" pitchFamily="34" charset="0"/>
                <a:cs typeface="Calibri" panose="020F0502020204030204" pitchFamily="34" charset="0"/>
              </a:rPr>
              <a:t>Want to use your own picture</a:t>
            </a:r>
            <a:r>
              <a:rPr lang="en-US" sz="1400" dirty="0" smtClean="0">
                <a:solidFill>
                  <a:prstClr val="white">
                    <a:lumMod val="50000"/>
                  </a:prstClr>
                </a:solidFill>
                <a:latin typeface="Calibri Light" panose="020F0302020204030204" pitchFamily="34" charset="0"/>
                <a:cs typeface="Calibri" panose="020F0502020204030204" pitchFamily="34" charset="0"/>
              </a:rPr>
              <a:t>s</a:t>
            </a:r>
            <a:r>
              <a:rPr sz="1400" dirty="0" smtClean="0">
                <a:solidFill>
                  <a:prstClr val="white">
                    <a:lumMod val="50000"/>
                  </a:prstClr>
                </a:solidFill>
                <a:latin typeface="Calibri Light" panose="020F0302020204030204" pitchFamily="34" charset="0"/>
                <a:cs typeface="Calibri" panose="020F0502020204030204" pitchFamily="34" charset="0"/>
              </a:rPr>
              <a:t> instead of ours? No problem!</a:t>
            </a:r>
            <a:r>
              <a:rPr lang="en-US" sz="1400" dirty="0" smtClean="0">
                <a:solidFill>
                  <a:prstClr val="white">
                    <a:lumMod val="50000"/>
                  </a:prstClr>
                </a:solidFill>
                <a:latin typeface="Calibri Light" panose="020F0302020204030204" pitchFamily="34" charset="0"/>
                <a:cs typeface="Calibri" panose="020F0502020204030204" pitchFamily="34" charset="0"/>
              </a:rPr>
              <a:t> Just click a picture, press the Delete key, then click the icon to add your picture.</a:t>
            </a:r>
            <a:endParaRPr sz="1400" dirty="0">
              <a:solidFill>
                <a:prstClr val="white">
                  <a:lumMod val="50000"/>
                </a:prstClr>
              </a:solidFill>
              <a:latin typeface="Calibri Light" panose="020F0302020204030204" pitchFamily="34" charset="0"/>
              <a:cs typeface="Calibri" panose="020F0502020204030204" pitchFamily="34" charset="0"/>
            </a:endParaRPr>
          </a:p>
        </p:txBody>
      </p:sp>
      <p:sp>
        <p:nvSpPr>
          <p:cNvPr id="6" name="Title 5"/>
          <p:cNvSpPr>
            <a:spLocks noGrp="1"/>
          </p:cNvSpPr>
          <p:nvPr>
            <p:ph type="title"/>
          </p:nvPr>
        </p:nvSpPr>
        <p:spPr/>
        <p:txBody>
          <a:bodyPr/>
          <a:lstStyle/>
          <a:p>
            <a:r>
              <a:rPr lang="en-US" smtClean="0"/>
              <a:t>Click to edit Master title style</a:t>
            </a:r>
            <a:endParaRPr lang="en-US"/>
          </a:p>
        </p:txBody>
      </p:sp>
      <p:sp>
        <p:nvSpPr>
          <p:cNvPr id="31" name="Text Placeholder 6"/>
          <p:cNvSpPr>
            <a:spLocks noGrp="1"/>
          </p:cNvSpPr>
          <p:nvPr>
            <p:ph type="body" sz="quarter" idx="36"/>
          </p:nvPr>
        </p:nvSpPr>
        <p:spPr bwMode="auto">
          <a:xfrm>
            <a:off x="241300" y="852897"/>
            <a:ext cx="6286336" cy="134652"/>
          </a:xfrm>
        </p:spPr>
        <p:txBody>
          <a:bodyPr anchor="ctr">
            <a:noAutofit/>
          </a:bodyPr>
          <a:lstStyle>
            <a:lvl1pPr marL="0" indent="0">
              <a:spcBef>
                <a:spcPts val="0"/>
              </a:spcBef>
              <a:buNone/>
              <a:defRPr sz="700">
                <a:solidFill>
                  <a:schemeClr val="bg1">
                    <a:lumMod val="75000"/>
                  </a:schemeClr>
                </a:solidFill>
              </a:defRPr>
            </a:lvl1pPr>
            <a:lvl2pPr marL="0" indent="0">
              <a:spcBef>
                <a:spcPts val="0"/>
              </a:spcBef>
              <a:buNone/>
              <a:defRPr sz="500">
                <a:solidFill>
                  <a:schemeClr val="bg1"/>
                </a:solidFill>
              </a:defRPr>
            </a:lvl2pPr>
            <a:lvl3pPr marL="0" indent="0">
              <a:spcBef>
                <a:spcPts val="0"/>
              </a:spcBef>
              <a:buNone/>
              <a:defRPr sz="500">
                <a:solidFill>
                  <a:schemeClr val="bg1"/>
                </a:solidFill>
              </a:defRPr>
            </a:lvl3pPr>
            <a:lvl4pPr marL="0" indent="0">
              <a:spcBef>
                <a:spcPts val="0"/>
              </a:spcBef>
              <a:buNone/>
              <a:defRPr sz="500">
                <a:solidFill>
                  <a:schemeClr val="bg1"/>
                </a:solidFill>
              </a:defRPr>
            </a:lvl4pPr>
            <a:lvl5pPr marL="0" indent="0">
              <a:spcBef>
                <a:spcPts val="0"/>
              </a:spcBef>
              <a:buNone/>
              <a:defRPr sz="500">
                <a:solidFill>
                  <a:schemeClr val="bg1"/>
                </a:solidFill>
              </a:defRPr>
            </a:lvl5pPr>
            <a:lvl6pPr marL="0" indent="0">
              <a:spcBef>
                <a:spcPts val="0"/>
              </a:spcBef>
              <a:buNone/>
              <a:defRPr sz="500">
                <a:solidFill>
                  <a:schemeClr val="bg1"/>
                </a:solidFill>
              </a:defRPr>
            </a:lvl6pPr>
            <a:lvl7pPr marL="0" indent="0">
              <a:spcBef>
                <a:spcPts val="0"/>
              </a:spcBef>
              <a:buNone/>
              <a:defRPr sz="500">
                <a:solidFill>
                  <a:schemeClr val="bg1"/>
                </a:solidFill>
              </a:defRPr>
            </a:lvl7pPr>
            <a:lvl8pPr marL="0" indent="0">
              <a:spcBef>
                <a:spcPts val="0"/>
              </a:spcBef>
              <a:buNone/>
              <a:defRPr sz="500">
                <a:solidFill>
                  <a:schemeClr val="bg1"/>
                </a:solidFill>
              </a:defRPr>
            </a:lvl8pPr>
            <a:lvl9pPr marL="0" indent="0">
              <a:spcBef>
                <a:spcPts val="0"/>
              </a:spcBef>
              <a:buNone/>
              <a:defRPr sz="500">
                <a:solidFill>
                  <a:schemeClr val="bg1"/>
                </a:solidFill>
              </a:defRPr>
            </a:lvl9pPr>
          </a:lstStyle>
          <a:p>
            <a:pPr lvl="0"/>
            <a:r>
              <a:rPr lang="en-US" smtClean="0"/>
              <a:t>Click to edit Master text styles</a:t>
            </a:r>
          </a:p>
        </p:txBody>
      </p:sp>
      <p:sp>
        <p:nvSpPr>
          <p:cNvPr id="7" name="Text Placeholder 6"/>
          <p:cNvSpPr>
            <a:spLocks noGrp="1"/>
          </p:cNvSpPr>
          <p:nvPr>
            <p:ph type="body" sz="quarter" idx="13" hasCustomPrompt="1"/>
          </p:nvPr>
        </p:nvSpPr>
        <p:spPr>
          <a:xfrm>
            <a:off x="238125" y="1181100"/>
            <a:ext cx="2667000" cy="2667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76188" anchor="ctr">
            <a:noAutofit/>
          </a:bodyPr>
          <a:lstStyle>
            <a:lvl1pPr marL="0" indent="0" algn="ctr">
              <a:spcBef>
                <a:spcPts val="0"/>
              </a:spcBef>
              <a:buNone/>
              <a:defRPr sz="1100" cap="none"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9" name="Text Placeholder 8"/>
          <p:cNvSpPr>
            <a:spLocks noGrp="1"/>
          </p:cNvSpPr>
          <p:nvPr>
            <p:ph type="body" sz="quarter" idx="39" hasCustomPrompt="1"/>
          </p:nvPr>
        </p:nvSpPr>
        <p:spPr bwMode="ltGray">
          <a:xfrm>
            <a:off x="238125" y="1482090"/>
            <a:ext cx="2667000" cy="569286"/>
          </a:xfrm>
          <a:solidFill>
            <a:schemeClr val="tx2">
              <a:lumMod val="10000"/>
              <a:lumOff val="90000"/>
            </a:schemeClr>
          </a:solidFill>
        </p:spPr>
        <p:txBody>
          <a:bodyPr lIns="76188" rIns="76188" anchor="ctr">
            <a:noAutofit/>
          </a:bodyPr>
          <a:lstStyle>
            <a:lvl1pPr marL="0" indent="0">
              <a:spcBef>
                <a:spcPts val="250"/>
              </a:spcBef>
              <a:buFont typeface="Arial" panose="020B0604020202020204" pitchFamily="34" charset="0"/>
              <a:buNone/>
              <a:defRPr sz="900" baseline="0"/>
            </a:lvl1pPr>
            <a:lvl2pPr marL="119043" indent="-119043">
              <a:spcBef>
                <a:spcPts val="250"/>
              </a:spcBef>
              <a:buFont typeface="Arial" panose="020B0604020202020204" pitchFamily="34" charset="0"/>
              <a:buChar char="•"/>
              <a:defRPr sz="900"/>
            </a:lvl2pPr>
            <a:lvl3pPr marL="119043" indent="-119043">
              <a:spcBef>
                <a:spcPts val="250"/>
              </a:spcBef>
              <a:buFont typeface="Arial" panose="020B0604020202020204" pitchFamily="34" charset="0"/>
              <a:buChar char="•"/>
              <a:defRPr sz="900"/>
            </a:lvl3pPr>
            <a:lvl4pPr marL="0" indent="0">
              <a:spcBef>
                <a:spcPts val="250"/>
              </a:spcBef>
              <a:buNone/>
              <a:defRPr sz="900"/>
            </a:lvl4pPr>
            <a:lvl5pPr marL="0" indent="0">
              <a:spcBef>
                <a:spcPts val="250"/>
              </a:spcBef>
              <a:buNone/>
              <a:defRPr sz="900"/>
            </a:lvl5pPr>
            <a:lvl6pPr marL="0" indent="0">
              <a:spcBef>
                <a:spcPts val="250"/>
              </a:spcBef>
              <a:buNone/>
              <a:defRPr sz="900"/>
            </a:lvl6pPr>
            <a:lvl7pPr marL="0" indent="0">
              <a:spcBef>
                <a:spcPts val="250"/>
              </a:spcBef>
              <a:buNone/>
              <a:defRPr sz="900"/>
            </a:lvl7pPr>
            <a:lvl8pPr marL="0" indent="0">
              <a:spcBef>
                <a:spcPts val="250"/>
              </a:spcBef>
              <a:buNone/>
              <a:defRPr sz="900"/>
            </a:lvl8pPr>
            <a:lvl9pPr marL="0" indent="0">
              <a:spcBef>
                <a:spcPts val="250"/>
              </a:spcBef>
              <a:buNone/>
              <a:defRPr sz="900"/>
            </a:lvl9pPr>
          </a:lstStyle>
          <a:p>
            <a:pPr lvl="0"/>
            <a:r>
              <a:rPr lang="en-US" dirty="0" smtClean="0"/>
              <a:t>Type your question or a statement of the problem here</a:t>
            </a:r>
            <a:endParaRPr lang="en-US" dirty="0"/>
          </a:p>
        </p:txBody>
      </p:sp>
      <p:sp>
        <p:nvSpPr>
          <p:cNvPr id="36" name="Text Placeholder 6"/>
          <p:cNvSpPr>
            <a:spLocks noGrp="1"/>
          </p:cNvSpPr>
          <p:nvPr>
            <p:ph type="body" sz="quarter" idx="37" hasCustomPrompt="1"/>
          </p:nvPr>
        </p:nvSpPr>
        <p:spPr>
          <a:xfrm>
            <a:off x="238125" y="2186940"/>
            <a:ext cx="2667000" cy="2667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76188" anchor="ctr">
            <a:noAutofit/>
          </a:bodyPr>
          <a:lstStyle>
            <a:lvl1pPr marL="0" indent="0" algn="ctr">
              <a:spcBef>
                <a:spcPts val="0"/>
              </a:spcBef>
              <a:buNone/>
              <a:defRPr sz="1100" cap="none"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37" name="Content Placeholder 17"/>
          <p:cNvSpPr>
            <a:spLocks noGrp="1"/>
          </p:cNvSpPr>
          <p:nvPr>
            <p:ph sz="quarter" idx="38" hasCustomPrompt="1"/>
          </p:nvPr>
        </p:nvSpPr>
        <p:spPr>
          <a:xfrm>
            <a:off x="238125" y="2472690"/>
            <a:ext cx="2667000" cy="584897"/>
          </a:xfrm>
        </p:spPr>
        <p:txBody>
          <a:bodyPr lIns="19047" tIns="38094"/>
          <a:lstStyle>
            <a:lvl1pPr>
              <a:defRPr sz="700" baseline="0"/>
            </a:lvl1pPr>
            <a:lvl2pPr>
              <a:defRPr sz="600"/>
            </a:lvl2pPr>
            <a:lvl3pPr>
              <a:defRPr sz="600"/>
            </a:lvl3pPr>
            <a:lvl4pPr>
              <a:defRPr sz="600"/>
            </a:lvl4pPr>
            <a:lvl5pPr>
              <a:defRPr sz="600"/>
            </a:lvl5pPr>
            <a:lvl6pPr>
              <a:defRPr sz="600"/>
            </a:lvl6pPr>
            <a:lvl7pPr>
              <a:defRPr sz="600"/>
            </a:lvl7pPr>
            <a:lvl8pPr>
              <a:defRPr sz="600"/>
            </a:lvl8pPr>
            <a:lvl9pPr>
              <a:defRPr sz="6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p:txBody>
      </p:sp>
      <p:sp>
        <p:nvSpPr>
          <p:cNvPr id="11" name="Text Placeholder 6"/>
          <p:cNvSpPr>
            <a:spLocks noGrp="1"/>
          </p:cNvSpPr>
          <p:nvPr>
            <p:ph type="body" sz="quarter" idx="17" hasCustomPrompt="1"/>
          </p:nvPr>
        </p:nvSpPr>
        <p:spPr>
          <a:xfrm>
            <a:off x="238125" y="3114675"/>
            <a:ext cx="2667000" cy="2540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76188" anchor="ctr">
            <a:noAutofit/>
          </a:bodyPr>
          <a:lstStyle>
            <a:lvl1pPr marL="0" indent="0" algn="ctr">
              <a:spcBef>
                <a:spcPts val="0"/>
              </a:spcBef>
              <a:buNone/>
              <a:defRPr sz="1100" cap="none"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p:ph sz="quarter" idx="25" hasCustomPrompt="1"/>
          </p:nvPr>
        </p:nvSpPr>
        <p:spPr>
          <a:xfrm>
            <a:off x="238125" y="3425190"/>
            <a:ext cx="2667000" cy="1255721"/>
          </a:xfrm>
        </p:spPr>
        <p:txBody>
          <a:bodyPr lIns="19047" tIns="38094"/>
          <a:lstStyle>
            <a:lvl1pPr>
              <a:defRPr sz="700" baseline="0"/>
            </a:lvl1pPr>
            <a:lvl2pPr>
              <a:defRPr sz="600"/>
            </a:lvl2pPr>
            <a:lvl3pPr>
              <a:defRPr sz="600"/>
            </a:lvl3pPr>
            <a:lvl4pPr>
              <a:defRPr sz="600"/>
            </a:lvl4pPr>
            <a:lvl5pPr>
              <a:defRPr sz="600"/>
            </a:lvl5pPr>
            <a:lvl6pPr>
              <a:defRPr sz="600"/>
            </a:lvl6pPr>
            <a:lvl7pPr>
              <a:defRPr sz="600"/>
            </a:lvl7pPr>
            <a:lvl8pPr>
              <a:defRPr sz="600"/>
            </a:lvl8pPr>
            <a:lvl9pPr>
              <a:defRPr sz="6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p:ph type="body" sz="quarter" idx="19" hasCustomPrompt="1"/>
          </p:nvPr>
        </p:nvSpPr>
        <p:spPr>
          <a:xfrm>
            <a:off x="238125" y="4768215"/>
            <a:ext cx="2667000" cy="2540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76188" anchor="ctr">
            <a:noAutofit/>
          </a:bodyPr>
          <a:lstStyle>
            <a:lvl1pPr marL="0" indent="0" algn="ctr">
              <a:spcBef>
                <a:spcPts val="0"/>
              </a:spcBef>
              <a:buNone/>
              <a:defRPr sz="1100" cap="none"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p:ph sz="quarter" idx="26" hasCustomPrompt="1"/>
          </p:nvPr>
        </p:nvSpPr>
        <p:spPr>
          <a:xfrm>
            <a:off x="238125" y="5069205"/>
            <a:ext cx="2667000" cy="1520190"/>
          </a:xfrm>
        </p:spPr>
        <p:txBody>
          <a:bodyPr lIns="19047" tIns="38094"/>
          <a:lstStyle>
            <a:lvl1pPr>
              <a:defRPr sz="700" baseline="0"/>
            </a:lvl1pPr>
            <a:lvl2pPr>
              <a:defRPr sz="600"/>
            </a:lvl2pPr>
            <a:lvl3pPr>
              <a:defRPr sz="600"/>
            </a:lvl3pPr>
            <a:lvl4pPr>
              <a:defRPr sz="600"/>
            </a:lvl4pPr>
            <a:lvl5pPr>
              <a:defRPr sz="600"/>
            </a:lvl5pPr>
            <a:lvl6pPr>
              <a:defRPr sz="600"/>
            </a:lvl6pPr>
            <a:lvl7pPr>
              <a:defRPr sz="600"/>
            </a:lvl7pPr>
            <a:lvl8pPr>
              <a:defRPr sz="600"/>
            </a:lvl8pPr>
            <a:lvl9pPr>
              <a:defRPr sz="6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p:ph type="body" sz="quarter" idx="21" hasCustomPrompt="1"/>
          </p:nvPr>
        </p:nvSpPr>
        <p:spPr>
          <a:xfrm>
            <a:off x="3238500" y="1181100"/>
            <a:ext cx="2667000" cy="2540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76188" anchor="ctr">
            <a:noAutofit/>
          </a:bodyPr>
          <a:lstStyle>
            <a:lvl1pPr marL="0" indent="0" algn="ctr">
              <a:spcBef>
                <a:spcPts val="0"/>
              </a:spcBef>
              <a:buNone/>
              <a:defRPr sz="1100" cap="none"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p:ph sz="quarter" idx="27" hasCustomPrompt="1"/>
          </p:nvPr>
        </p:nvSpPr>
        <p:spPr>
          <a:xfrm>
            <a:off x="3238500" y="1482090"/>
            <a:ext cx="2667000" cy="1415741"/>
          </a:xfrm>
        </p:spPr>
        <p:txBody>
          <a:bodyPr lIns="19047" tIns="38094"/>
          <a:lstStyle>
            <a:lvl1pPr>
              <a:defRPr sz="700" baseline="0"/>
            </a:lvl1pPr>
            <a:lvl2pPr>
              <a:defRPr sz="600"/>
            </a:lvl2pPr>
            <a:lvl3pPr>
              <a:defRPr sz="600"/>
            </a:lvl3pPr>
            <a:lvl4pPr>
              <a:defRPr sz="600"/>
            </a:lvl4pPr>
            <a:lvl5pPr>
              <a:defRPr sz="600"/>
            </a:lvl5pPr>
            <a:lvl6pPr>
              <a:defRPr sz="600"/>
            </a:lvl6pPr>
            <a:lvl7pPr>
              <a:defRPr sz="600"/>
            </a:lvl7pPr>
            <a:lvl8pPr>
              <a:defRPr sz="600"/>
            </a:lvl8pPr>
            <a:lvl9pPr>
              <a:defRPr sz="6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38" name="Text Placeholder 6"/>
          <p:cNvSpPr>
            <a:spLocks noGrp="1"/>
          </p:cNvSpPr>
          <p:nvPr>
            <p:ph type="body" sz="quarter" idx="40" hasCustomPrompt="1"/>
          </p:nvPr>
        </p:nvSpPr>
        <p:spPr>
          <a:xfrm>
            <a:off x="3238500" y="2985135"/>
            <a:ext cx="2667000" cy="2540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76188" anchor="ctr">
            <a:noAutofit/>
          </a:bodyPr>
          <a:lstStyle>
            <a:lvl1pPr marL="0" indent="0" algn="ctr">
              <a:spcBef>
                <a:spcPts val="0"/>
              </a:spcBef>
              <a:buNone/>
              <a:defRPr sz="1100" cap="none"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18" name="Content Placeholder 17"/>
          <p:cNvSpPr>
            <a:spLocks noGrp="1"/>
          </p:cNvSpPr>
          <p:nvPr>
            <p:ph sz="quarter" idx="23" hasCustomPrompt="1"/>
          </p:nvPr>
        </p:nvSpPr>
        <p:spPr>
          <a:xfrm>
            <a:off x="3238500" y="3286125"/>
            <a:ext cx="2667000" cy="1394786"/>
          </a:xfrm>
        </p:spPr>
        <p:txBody>
          <a:bodyPr lIns="19047" tIns="38094"/>
          <a:lstStyle>
            <a:lvl1pPr>
              <a:defRPr sz="700" baseline="0"/>
            </a:lvl1pPr>
            <a:lvl2pPr>
              <a:defRPr sz="600"/>
            </a:lvl2pPr>
            <a:lvl3pPr>
              <a:defRPr sz="600"/>
            </a:lvl3pPr>
            <a:lvl4pPr>
              <a:defRPr sz="600"/>
            </a:lvl4pPr>
            <a:lvl5pPr>
              <a:defRPr sz="600"/>
            </a:lvl5pPr>
            <a:lvl6pPr>
              <a:defRPr sz="600"/>
            </a:lvl6pPr>
            <a:lvl7pPr>
              <a:defRPr sz="600"/>
            </a:lvl7pPr>
            <a:lvl8pPr>
              <a:defRPr sz="600"/>
            </a:lvl8pPr>
            <a:lvl9pPr>
              <a:defRPr sz="6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4" name="Text Placeholder 6"/>
          <p:cNvSpPr>
            <a:spLocks noGrp="1"/>
          </p:cNvSpPr>
          <p:nvPr>
            <p:ph type="body" sz="quarter" idx="29" hasCustomPrompt="1"/>
          </p:nvPr>
        </p:nvSpPr>
        <p:spPr>
          <a:xfrm>
            <a:off x="3238500" y="4768215"/>
            <a:ext cx="2667000" cy="2540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76188" anchor="ctr">
            <a:noAutofit/>
          </a:bodyPr>
          <a:lstStyle>
            <a:lvl1pPr marL="0" indent="0" algn="ctr">
              <a:spcBef>
                <a:spcPts val="0"/>
              </a:spcBef>
              <a:buNone/>
              <a:defRPr sz="1100" cap="none"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p:ph sz="quarter" idx="30" hasCustomPrompt="1"/>
          </p:nvPr>
        </p:nvSpPr>
        <p:spPr>
          <a:xfrm>
            <a:off x="3238500" y="5069205"/>
            <a:ext cx="2667000" cy="1520190"/>
          </a:xfrm>
        </p:spPr>
        <p:txBody>
          <a:bodyPr lIns="19047" tIns="38094"/>
          <a:lstStyle>
            <a:lvl1pPr>
              <a:defRPr sz="700" baseline="0"/>
            </a:lvl1pPr>
            <a:lvl2pPr>
              <a:defRPr sz="600"/>
            </a:lvl2pPr>
            <a:lvl3pPr>
              <a:defRPr sz="600"/>
            </a:lvl3pPr>
            <a:lvl4pPr>
              <a:defRPr sz="600"/>
            </a:lvl4pPr>
            <a:lvl5pPr>
              <a:defRPr sz="600"/>
            </a:lvl5pPr>
            <a:lvl6pPr>
              <a:defRPr sz="600"/>
            </a:lvl6pPr>
            <a:lvl7pPr>
              <a:defRPr sz="600"/>
            </a:lvl7pPr>
            <a:lvl8pPr>
              <a:defRPr sz="600"/>
            </a:lvl8pPr>
            <a:lvl9pPr>
              <a:defRPr sz="6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p:ph type="body" sz="quarter" idx="31" hasCustomPrompt="1"/>
          </p:nvPr>
        </p:nvSpPr>
        <p:spPr>
          <a:xfrm>
            <a:off x="6229350" y="1181100"/>
            <a:ext cx="2667000" cy="2540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76188" anchor="ctr">
            <a:noAutofit/>
          </a:bodyPr>
          <a:lstStyle>
            <a:lvl1pPr marL="0" indent="0" algn="ctr">
              <a:spcBef>
                <a:spcPts val="0"/>
              </a:spcBef>
              <a:buNone/>
              <a:defRPr sz="1100" cap="none"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p:ph sz="quarter" idx="32" hasCustomPrompt="1"/>
          </p:nvPr>
        </p:nvSpPr>
        <p:spPr>
          <a:xfrm>
            <a:off x="6229350" y="1482090"/>
            <a:ext cx="2667000" cy="1524000"/>
          </a:xfrm>
        </p:spPr>
        <p:txBody>
          <a:bodyPr lIns="19047" tIns="38094"/>
          <a:lstStyle>
            <a:lvl1pPr>
              <a:defRPr sz="700" baseline="0"/>
            </a:lvl1pPr>
            <a:lvl2pPr>
              <a:defRPr sz="600"/>
            </a:lvl2pPr>
            <a:lvl3pPr>
              <a:defRPr sz="600"/>
            </a:lvl3pPr>
            <a:lvl4pPr>
              <a:defRPr sz="600"/>
            </a:lvl4pPr>
            <a:lvl5pPr>
              <a:defRPr sz="600"/>
            </a:lvl5pPr>
            <a:lvl6pPr>
              <a:defRPr sz="600"/>
            </a:lvl6pPr>
            <a:lvl7pPr>
              <a:defRPr sz="600"/>
            </a:lvl7pPr>
            <a:lvl8pPr>
              <a:defRPr sz="600"/>
            </a:lvl8pPr>
            <a:lvl9pPr>
              <a:defRPr sz="6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p:ph sz="quarter" idx="33" hasCustomPrompt="1"/>
          </p:nvPr>
        </p:nvSpPr>
        <p:spPr>
          <a:xfrm>
            <a:off x="6229350" y="3107257"/>
            <a:ext cx="2667000" cy="945544"/>
          </a:xfrm>
        </p:spPr>
        <p:txBody>
          <a:bodyPr lIns="19047" tIns="38094"/>
          <a:lstStyle>
            <a:lvl1pPr>
              <a:defRPr sz="700" baseline="0"/>
            </a:lvl1pPr>
            <a:lvl2pPr>
              <a:defRPr sz="600"/>
            </a:lvl2pPr>
            <a:lvl3pPr>
              <a:defRPr sz="600"/>
            </a:lvl3pPr>
            <a:lvl4pPr>
              <a:defRPr sz="600"/>
            </a:lvl4pPr>
            <a:lvl5pPr>
              <a:defRPr sz="600"/>
            </a:lvl5pPr>
            <a:lvl6pPr>
              <a:defRPr sz="600"/>
            </a:lvl6pPr>
            <a:lvl7pPr>
              <a:defRPr sz="600"/>
            </a:lvl7pPr>
            <a:lvl8pPr>
              <a:defRPr sz="600"/>
            </a:lvl8pPr>
            <a:lvl9pPr>
              <a:defRPr sz="6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39" name="Text Placeholder 6"/>
          <p:cNvSpPr>
            <a:spLocks noGrp="1"/>
          </p:cNvSpPr>
          <p:nvPr>
            <p:ph type="body" sz="quarter" idx="41" hasCustomPrompt="1"/>
          </p:nvPr>
        </p:nvSpPr>
        <p:spPr>
          <a:xfrm>
            <a:off x="6229350" y="4118249"/>
            <a:ext cx="2667000" cy="2540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76188" anchor="ctr">
            <a:noAutofit/>
          </a:bodyPr>
          <a:lstStyle>
            <a:lvl1pPr marL="0" indent="0" algn="ctr">
              <a:spcBef>
                <a:spcPts val="0"/>
              </a:spcBef>
              <a:buNone/>
              <a:defRPr sz="1100" cap="none"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40" name="Content Placeholder 17"/>
          <p:cNvSpPr>
            <a:spLocks noGrp="1"/>
          </p:cNvSpPr>
          <p:nvPr>
            <p:ph sz="quarter" idx="42" hasCustomPrompt="1"/>
          </p:nvPr>
        </p:nvSpPr>
        <p:spPr>
          <a:xfrm>
            <a:off x="6229350" y="4419239"/>
            <a:ext cx="2667000" cy="905164"/>
          </a:xfrm>
        </p:spPr>
        <p:txBody>
          <a:bodyPr lIns="19047" tIns="38094"/>
          <a:lstStyle>
            <a:lvl1pPr>
              <a:defRPr sz="700" baseline="0"/>
            </a:lvl1pPr>
            <a:lvl2pPr>
              <a:defRPr sz="600"/>
            </a:lvl2pPr>
            <a:lvl3pPr>
              <a:defRPr sz="600"/>
            </a:lvl3pPr>
            <a:lvl4pPr>
              <a:defRPr sz="600"/>
            </a:lvl4pPr>
            <a:lvl5pPr>
              <a:defRPr sz="600"/>
            </a:lvl5pPr>
            <a:lvl6pPr>
              <a:defRPr sz="600"/>
            </a:lvl6pPr>
            <a:lvl7pPr>
              <a:defRPr sz="600"/>
            </a:lvl7pPr>
            <a:lvl8pPr>
              <a:defRPr sz="600"/>
            </a:lvl8pPr>
            <a:lvl9pPr>
              <a:defRPr sz="6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6"/>
          <p:cNvSpPr>
            <a:spLocks noGrp="1"/>
          </p:cNvSpPr>
          <p:nvPr>
            <p:ph type="body" sz="quarter" idx="34" hasCustomPrompt="1"/>
          </p:nvPr>
        </p:nvSpPr>
        <p:spPr>
          <a:xfrm>
            <a:off x="6229350" y="5358765"/>
            <a:ext cx="2667000" cy="2540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76188" anchor="ctr">
            <a:noAutofit/>
          </a:bodyPr>
          <a:lstStyle>
            <a:lvl1pPr marL="0" indent="0" algn="ctr">
              <a:spcBef>
                <a:spcPts val="0"/>
              </a:spcBef>
              <a:buNone/>
              <a:defRPr sz="1100" cap="none"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p:ph sz="quarter" idx="35" hasCustomPrompt="1"/>
          </p:nvPr>
        </p:nvSpPr>
        <p:spPr>
          <a:xfrm>
            <a:off x="6229350" y="5659755"/>
            <a:ext cx="2667000" cy="929640"/>
          </a:xfrm>
        </p:spPr>
        <p:txBody>
          <a:bodyPr lIns="19047" tIns="38094"/>
          <a:lstStyle>
            <a:lvl1pPr>
              <a:defRPr sz="700" baseline="0"/>
            </a:lvl1pPr>
            <a:lvl2pPr>
              <a:defRPr sz="600"/>
            </a:lvl2pPr>
            <a:lvl3pPr>
              <a:defRPr sz="600"/>
            </a:lvl3pPr>
            <a:lvl4pPr>
              <a:defRPr sz="600"/>
            </a:lvl4pPr>
            <a:lvl5pPr>
              <a:defRPr sz="600"/>
            </a:lvl5pPr>
            <a:lvl6pPr>
              <a:defRPr sz="600"/>
            </a:lvl6pPr>
            <a:lvl7pPr>
              <a:defRPr sz="600"/>
            </a:lvl7pPr>
            <a:lvl8pPr>
              <a:defRPr sz="600"/>
            </a:lvl8pPr>
            <a:lvl9pPr>
              <a:defRPr sz="6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endParaRPr lang="en-US" dirty="0"/>
          </a:p>
        </p:txBody>
      </p:sp>
      <p:sp>
        <p:nvSpPr>
          <p:cNvPr id="3" name="Date Placeholder 2"/>
          <p:cNvSpPr>
            <a:spLocks noGrp="1"/>
          </p:cNvSpPr>
          <p:nvPr>
            <p:ph type="dt" sz="half" idx="10"/>
          </p:nvPr>
        </p:nvSpPr>
        <p:spPr/>
        <p:txBody>
          <a:bodyPr/>
          <a:lstStyle/>
          <a:p>
            <a:fld id="{ECAA57DF-1C19-4726-AB84-014692BAD8F5}" type="datetimeFigureOut">
              <a:rPr lang="en-US" smtClean="0"/>
              <a:t>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8" name="Picture Placeholder 7"/>
          <p:cNvSpPr>
            <a:spLocks noGrp="1"/>
          </p:cNvSpPr>
          <p:nvPr>
            <p:ph type="pic" sz="quarter" idx="43"/>
          </p:nvPr>
        </p:nvSpPr>
        <p:spPr>
          <a:xfrm>
            <a:off x="6723062" y="0"/>
            <a:ext cx="2420938" cy="800509"/>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19047" tIns="95235" rIns="19047"/>
          <a:lstStyle>
            <a:lvl1pPr marL="0" indent="0" algn="ctr">
              <a:buNone/>
              <a:defRPr>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1150521419"/>
      </p:ext>
    </p:extLst>
  </p:cSld>
  <p:clrMapOvr>
    <a:masterClrMapping/>
  </p:clrMapOvr>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C0101-594D-4243-B63E-4486BE664F5B}"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AAE3A-03FA-409E-A3A9-8B231FC35790}" type="slidenum">
              <a:rPr lang="en-US" smtClean="0"/>
              <a:t>‹#›</a:t>
            </a:fld>
            <a:endParaRPr lang="en-US"/>
          </a:p>
        </p:txBody>
      </p:sp>
    </p:spTree>
    <p:extLst>
      <p:ext uri="{BB962C8B-B14F-4D97-AF65-F5344CB8AC3E}">
        <p14:creationId xmlns:p14="http://schemas.microsoft.com/office/powerpoint/2010/main" val="2326627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7C0101-594D-4243-B63E-4486BE664F5B}"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AAE3A-03FA-409E-A3A9-8B231FC35790}" type="slidenum">
              <a:rPr lang="en-US" smtClean="0"/>
              <a:t>‹#›</a:t>
            </a:fld>
            <a:endParaRPr lang="en-US"/>
          </a:p>
        </p:txBody>
      </p:sp>
    </p:spTree>
    <p:extLst>
      <p:ext uri="{BB962C8B-B14F-4D97-AF65-F5344CB8AC3E}">
        <p14:creationId xmlns:p14="http://schemas.microsoft.com/office/powerpoint/2010/main" val="138197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7C0101-594D-4243-B63E-4486BE664F5B}"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AAE3A-03FA-409E-A3A9-8B231FC35790}" type="slidenum">
              <a:rPr lang="en-US" smtClean="0"/>
              <a:t>‹#›</a:t>
            </a:fld>
            <a:endParaRPr lang="en-US"/>
          </a:p>
        </p:txBody>
      </p:sp>
    </p:spTree>
    <p:extLst>
      <p:ext uri="{BB962C8B-B14F-4D97-AF65-F5344CB8AC3E}">
        <p14:creationId xmlns:p14="http://schemas.microsoft.com/office/powerpoint/2010/main" val="5484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7C0101-594D-4243-B63E-4486BE664F5B}" type="datetimeFigureOut">
              <a:rPr lang="en-US" smtClean="0"/>
              <a:t>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AAE3A-03FA-409E-A3A9-8B231FC35790}" type="slidenum">
              <a:rPr lang="en-US" smtClean="0"/>
              <a:t>‹#›</a:t>
            </a:fld>
            <a:endParaRPr lang="en-US"/>
          </a:p>
        </p:txBody>
      </p:sp>
    </p:spTree>
    <p:extLst>
      <p:ext uri="{BB962C8B-B14F-4D97-AF65-F5344CB8AC3E}">
        <p14:creationId xmlns:p14="http://schemas.microsoft.com/office/powerpoint/2010/main" val="93419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7C0101-594D-4243-B63E-4486BE664F5B}" type="datetimeFigureOut">
              <a:rPr lang="en-US" smtClean="0"/>
              <a:t>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AAE3A-03FA-409E-A3A9-8B231FC35790}" type="slidenum">
              <a:rPr lang="en-US" smtClean="0"/>
              <a:t>‹#›</a:t>
            </a:fld>
            <a:endParaRPr lang="en-US"/>
          </a:p>
        </p:txBody>
      </p:sp>
    </p:spTree>
    <p:extLst>
      <p:ext uri="{BB962C8B-B14F-4D97-AF65-F5344CB8AC3E}">
        <p14:creationId xmlns:p14="http://schemas.microsoft.com/office/powerpoint/2010/main" val="13328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C0101-594D-4243-B63E-4486BE664F5B}" type="datetimeFigureOut">
              <a:rPr lang="en-US" smtClean="0"/>
              <a:t>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AAE3A-03FA-409E-A3A9-8B231FC35790}" type="slidenum">
              <a:rPr lang="en-US" smtClean="0"/>
              <a:t>‹#›</a:t>
            </a:fld>
            <a:endParaRPr lang="en-US"/>
          </a:p>
        </p:txBody>
      </p:sp>
    </p:spTree>
    <p:extLst>
      <p:ext uri="{BB962C8B-B14F-4D97-AF65-F5344CB8AC3E}">
        <p14:creationId xmlns:p14="http://schemas.microsoft.com/office/powerpoint/2010/main" val="144176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C0101-594D-4243-B63E-4486BE664F5B}"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AAE3A-03FA-409E-A3A9-8B231FC35790}" type="slidenum">
              <a:rPr lang="en-US" smtClean="0"/>
              <a:t>‹#›</a:t>
            </a:fld>
            <a:endParaRPr lang="en-US"/>
          </a:p>
        </p:txBody>
      </p:sp>
    </p:spTree>
    <p:extLst>
      <p:ext uri="{BB962C8B-B14F-4D97-AF65-F5344CB8AC3E}">
        <p14:creationId xmlns:p14="http://schemas.microsoft.com/office/powerpoint/2010/main" val="117935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C0101-594D-4243-B63E-4486BE664F5B}"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AAE3A-03FA-409E-A3A9-8B231FC35790}" type="slidenum">
              <a:rPr lang="en-US" smtClean="0"/>
              <a:t>‹#›</a:t>
            </a:fld>
            <a:endParaRPr lang="en-US"/>
          </a:p>
        </p:txBody>
      </p:sp>
    </p:spTree>
    <p:extLst>
      <p:ext uri="{BB962C8B-B14F-4D97-AF65-F5344CB8AC3E}">
        <p14:creationId xmlns:p14="http://schemas.microsoft.com/office/powerpoint/2010/main" val="356774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C0101-594D-4243-B63E-4486BE664F5B}" type="datetimeFigureOut">
              <a:rPr lang="en-US" smtClean="0"/>
              <a:t>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AAE3A-03FA-409E-A3A9-8B231FC35790}" type="slidenum">
              <a:rPr lang="en-US" smtClean="0"/>
              <a:t>‹#›</a:t>
            </a:fld>
            <a:endParaRPr lang="en-US"/>
          </a:p>
        </p:txBody>
      </p:sp>
    </p:spTree>
    <p:extLst>
      <p:ext uri="{BB962C8B-B14F-4D97-AF65-F5344CB8AC3E}">
        <p14:creationId xmlns:p14="http://schemas.microsoft.com/office/powerpoint/2010/main" val="78104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image" Target="../media/image43.png"/><Relationship Id="rId3" Type="http://schemas.openxmlformats.org/officeDocument/2006/relationships/slideLayout" Target="../slideLayouts/slideLayout12.xml"/><Relationship Id="rId7" Type="http://schemas.openxmlformats.org/officeDocument/2006/relationships/oleObject" Target="../embeddings/oleObject30.bin"/><Relationship Id="rId12" Type="http://schemas.openxmlformats.org/officeDocument/2006/relationships/image" Target="../media/image40.emf"/><Relationship Id="rId17" Type="http://schemas.openxmlformats.org/officeDocument/2006/relationships/image" Target="../media/image42.emf"/><Relationship Id="rId2" Type="http://schemas.openxmlformats.org/officeDocument/2006/relationships/vmlDrawing" Target="../drawings/vmlDrawing7.vml"/><Relationship Id="rId16" Type="http://schemas.openxmlformats.org/officeDocument/2006/relationships/oleObject" Target="../embeddings/oleObject34.bin"/><Relationship Id="rId1" Type="http://schemas.openxmlformats.org/officeDocument/2006/relationships/themeOverride" Target="../theme/themeOverride9.xml"/><Relationship Id="rId6" Type="http://schemas.openxmlformats.org/officeDocument/2006/relationships/image" Target="../media/image37.e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image" Target="../media/image41.emf"/><Relationship Id="rId10" Type="http://schemas.openxmlformats.org/officeDocument/2006/relationships/image" Target="../media/image39.emf"/><Relationship Id="rId4" Type="http://schemas.openxmlformats.org/officeDocument/2006/relationships/image" Target="../media/image31.jpeg"/><Relationship Id="rId9" Type="http://schemas.openxmlformats.org/officeDocument/2006/relationships/oleObject" Target="../embeddings/oleObject31.bin"/><Relationship Id="rId14" Type="http://schemas.openxmlformats.org/officeDocument/2006/relationships/oleObject" Target="../embeddings/oleObject3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slideLayout" Target="../slideLayouts/slideLayout12.xml"/><Relationship Id="rId7" Type="http://schemas.openxmlformats.org/officeDocument/2006/relationships/image" Target="../media/image46.png"/><Relationship Id="rId2" Type="http://schemas.openxmlformats.org/officeDocument/2006/relationships/vmlDrawing" Target="../drawings/vmlDrawing8.vml"/><Relationship Id="rId1" Type="http://schemas.openxmlformats.org/officeDocument/2006/relationships/themeOverride" Target="../theme/themeOverride10.xml"/><Relationship Id="rId6" Type="http://schemas.openxmlformats.org/officeDocument/2006/relationships/image" Target="../media/image44.emf"/><Relationship Id="rId5" Type="http://schemas.openxmlformats.org/officeDocument/2006/relationships/oleObject" Target="../embeddings/oleObject35.bin"/><Relationship Id="rId10" Type="http://schemas.openxmlformats.org/officeDocument/2006/relationships/image" Target="../media/image47.jpeg"/><Relationship Id="rId4" Type="http://schemas.openxmlformats.org/officeDocument/2006/relationships/image" Target="../media/image31.jpeg"/><Relationship Id="rId9" Type="http://schemas.openxmlformats.org/officeDocument/2006/relationships/image" Target="../media/image45.emf"/></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51.gif"/><Relationship Id="rId2" Type="http://schemas.openxmlformats.org/officeDocument/2006/relationships/slideLayout" Target="../slideLayouts/slideLayout12.xml"/><Relationship Id="rId1" Type="http://schemas.openxmlformats.org/officeDocument/2006/relationships/themeOverride" Target="../theme/themeOverride11.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slideLayout" Target="../slideLayouts/slideLayout12.xml"/><Relationship Id="rId7" Type="http://schemas.openxmlformats.org/officeDocument/2006/relationships/oleObject" Target="../embeddings/oleObject37.bin"/><Relationship Id="rId2" Type="http://schemas.openxmlformats.org/officeDocument/2006/relationships/vmlDrawing" Target="../drawings/vmlDrawing9.vml"/><Relationship Id="rId1" Type="http://schemas.openxmlformats.org/officeDocument/2006/relationships/themeOverride" Target="../theme/themeOverride12.xml"/><Relationship Id="rId6" Type="http://schemas.openxmlformats.org/officeDocument/2006/relationships/image" Target="../media/image54.gif"/><Relationship Id="rId5" Type="http://schemas.openxmlformats.org/officeDocument/2006/relationships/image" Target="../media/image53.png"/><Relationship Id="rId4" Type="http://schemas.openxmlformats.org/officeDocument/2006/relationships/image" Target="../media/image31.jpeg"/><Relationship Id="rId9" Type="http://schemas.openxmlformats.org/officeDocument/2006/relationships/image" Target="../media/image55.jpeg"/></Relationships>
</file>

<file path=ppt/slides/_rels/slide14.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slideLayout" Target="../slideLayouts/slideLayout12.xml"/><Relationship Id="rId7" Type="http://schemas.openxmlformats.org/officeDocument/2006/relationships/oleObject" Target="../embeddings/oleObject39.bin"/><Relationship Id="rId12" Type="http://schemas.openxmlformats.org/officeDocument/2006/relationships/image" Target="../media/image59.emf"/><Relationship Id="rId2" Type="http://schemas.openxmlformats.org/officeDocument/2006/relationships/vmlDrawing" Target="../drawings/vmlDrawing10.vml"/><Relationship Id="rId1" Type="http://schemas.openxmlformats.org/officeDocument/2006/relationships/themeOverride" Target="../theme/themeOverride13.xml"/><Relationship Id="rId6" Type="http://schemas.openxmlformats.org/officeDocument/2006/relationships/image" Target="../media/image56.e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58.emf"/><Relationship Id="rId4" Type="http://schemas.openxmlformats.org/officeDocument/2006/relationships/image" Target="../media/image31.jpeg"/><Relationship Id="rId9" Type="http://schemas.openxmlformats.org/officeDocument/2006/relationships/oleObject" Target="../embeddings/oleObject40.bin"/></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12.xml"/><Relationship Id="rId1" Type="http://schemas.openxmlformats.org/officeDocument/2006/relationships/themeOverride" Target="../theme/themeOverride14.xml"/><Relationship Id="rId4" Type="http://schemas.openxmlformats.org/officeDocument/2006/relationships/image" Target="../media/image61.jpe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12.xml"/><Relationship Id="rId1" Type="http://schemas.openxmlformats.org/officeDocument/2006/relationships/themeOverride" Target="../theme/themeOverride15.xml"/><Relationship Id="rId4" Type="http://schemas.openxmlformats.org/officeDocument/2006/relationships/image" Target="../media/image61.jpe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slideLayout" Target="../slideLayouts/slideLayout12.xml"/><Relationship Id="rId7" Type="http://schemas.openxmlformats.org/officeDocument/2006/relationships/image" Target="../media/image64.emf"/><Relationship Id="rId12" Type="http://schemas.openxmlformats.org/officeDocument/2006/relationships/image" Target="../media/image61.jpeg"/><Relationship Id="rId2" Type="http://schemas.openxmlformats.org/officeDocument/2006/relationships/vmlDrawing" Target="../drawings/vmlDrawing11.vml"/><Relationship Id="rId1" Type="http://schemas.openxmlformats.org/officeDocument/2006/relationships/themeOverride" Target="../theme/themeOverride16.xml"/><Relationship Id="rId6" Type="http://schemas.openxmlformats.org/officeDocument/2006/relationships/oleObject" Target="../embeddings/oleObject43.bin"/><Relationship Id="rId11" Type="http://schemas.openxmlformats.org/officeDocument/2006/relationships/image" Target="../media/image66.emf"/><Relationship Id="rId5" Type="http://schemas.openxmlformats.org/officeDocument/2006/relationships/image" Target="../media/image63.e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65.emf"/></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12.xml"/><Relationship Id="rId1" Type="http://schemas.openxmlformats.org/officeDocument/2006/relationships/themeOverride" Target="../theme/themeOverride17.xml"/><Relationship Id="rId4" Type="http://schemas.openxmlformats.org/officeDocument/2006/relationships/image" Target="../media/image61.jpeg"/></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slideLayout" Target="../slideLayouts/slideLayout12.xml"/><Relationship Id="rId7" Type="http://schemas.openxmlformats.org/officeDocument/2006/relationships/image" Target="../media/image69.emf"/><Relationship Id="rId2" Type="http://schemas.openxmlformats.org/officeDocument/2006/relationships/vmlDrawing" Target="../drawings/vmlDrawing12.vml"/><Relationship Id="rId1" Type="http://schemas.openxmlformats.org/officeDocument/2006/relationships/themeOverride" Target="../theme/themeOverride18.xml"/><Relationship Id="rId6" Type="http://schemas.openxmlformats.org/officeDocument/2006/relationships/oleObject" Target="../embeddings/oleObject47.bin"/><Relationship Id="rId5" Type="http://schemas.openxmlformats.org/officeDocument/2006/relationships/image" Target="../media/image68.emf"/><Relationship Id="rId10" Type="http://schemas.openxmlformats.org/officeDocument/2006/relationships/image" Target="../media/image61.jpeg"/><Relationship Id="rId4" Type="http://schemas.openxmlformats.org/officeDocument/2006/relationships/oleObject" Target="../embeddings/oleObject46.bin"/><Relationship Id="rId9"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oleObject" Target="../embeddings/oleObject52.bin"/><Relationship Id="rId3" Type="http://schemas.openxmlformats.org/officeDocument/2006/relationships/slideLayout" Target="../slideLayouts/slideLayout12.xml"/><Relationship Id="rId7" Type="http://schemas.openxmlformats.org/officeDocument/2006/relationships/image" Target="../media/image73.emf"/><Relationship Id="rId12" Type="http://schemas.openxmlformats.org/officeDocument/2006/relationships/image" Target="../media/image75.emf"/><Relationship Id="rId2" Type="http://schemas.openxmlformats.org/officeDocument/2006/relationships/vmlDrawing" Target="../drawings/vmlDrawing13.vml"/><Relationship Id="rId16" Type="http://schemas.openxmlformats.org/officeDocument/2006/relationships/image" Target="../media/image77.emf"/><Relationship Id="rId1" Type="http://schemas.openxmlformats.org/officeDocument/2006/relationships/themeOverride" Target="../theme/themeOverride19.xml"/><Relationship Id="rId6" Type="http://schemas.openxmlformats.org/officeDocument/2006/relationships/oleObject" Target="../embeddings/oleObject49.bin"/><Relationship Id="rId11" Type="http://schemas.openxmlformats.org/officeDocument/2006/relationships/oleObject" Target="../embeddings/oleObject51.bin"/><Relationship Id="rId5" Type="http://schemas.openxmlformats.org/officeDocument/2006/relationships/image" Target="../media/image72.emf"/><Relationship Id="rId15" Type="http://schemas.openxmlformats.org/officeDocument/2006/relationships/oleObject" Target="../embeddings/oleObject53.bin"/><Relationship Id="rId10" Type="http://schemas.openxmlformats.org/officeDocument/2006/relationships/image" Target="../media/image74.emf"/><Relationship Id="rId4" Type="http://schemas.openxmlformats.org/officeDocument/2006/relationships/oleObject" Target="../embeddings/oleObject48.bin"/><Relationship Id="rId9" Type="http://schemas.openxmlformats.org/officeDocument/2006/relationships/oleObject" Target="../embeddings/oleObject50.bin"/><Relationship Id="rId14" Type="http://schemas.openxmlformats.org/officeDocument/2006/relationships/image" Target="../media/image76.emf"/></Relationships>
</file>

<file path=ppt/slides/_rels/slide21.xml.rels><?xml version="1.0" encoding="UTF-8" standalone="yes"?>
<Relationships xmlns="http://schemas.openxmlformats.org/package/2006/relationships"><Relationship Id="rId8" Type="http://schemas.openxmlformats.org/officeDocument/2006/relationships/image" Target="../media/image79.emf"/><Relationship Id="rId13" Type="http://schemas.openxmlformats.org/officeDocument/2006/relationships/oleObject" Target="../embeddings/oleObject58.bin"/><Relationship Id="rId18" Type="http://schemas.openxmlformats.org/officeDocument/2006/relationships/image" Target="../media/image84.emf"/><Relationship Id="rId3" Type="http://schemas.openxmlformats.org/officeDocument/2006/relationships/slideLayout" Target="../slideLayouts/slideLayout12.xml"/><Relationship Id="rId7" Type="http://schemas.openxmlformats.org/officeDocument/2006/relationships/oleObject" Target="../embeddings/oleObject55.bin"/><Relationship Id="rId12" Type="http://schemas.openxmlformats.org/officeDocument/2006/relationships/image" Target="../media/image81.emf"/><Relationship Id="rId17" Type="http://schemas.openxmlformats.org/officeDocument/2006/relationships/oleObject" Target="../embeddings/oleObject60.bin"/><Relationship Id="rId2" Type="http://schemas.openxmlformats.org/officeDocument/2006/relationships/vmlDrawing" Target="../drawings/vmlDrawing14.vml"/><Relationship Id="rId16" Type="http://schemas.openxmlformats.org/officeDocument/2006/relationships/image" Target="../media/image83.emf"/><Relationship Id="rId20" Type="http://schemas.openxmlformats.org/officeDocument/2006/relationships/image" Target="../media/image85.emf"/><Relationship Id="rId1" Type="http://schemas.openxmlformats.org/officeDocument/2006/relationships/themeOverride" Target="../theme/themeOverride20.xml"/><Relationship Id="rId6" Type="http://schemas.openxmlformats.org/officeDocument/2006/relationships/image" Target="../media/image78.emf"/><Relationship Id="rId11" Type="http://schemas.openxmlformats.org/officeDocument/2006/relationships/oleObject" Target="../embeddings/oleObject57.bin"/><Relationship Id="rId5" Type="http://schemas.openxmlformats.org/officeDocument/2006/relationships/oleObject" Target="../embeddings/oleObject54.bin"/><Relationship Id="rId15" Type="http://schemas.openxmlformats.org/officeDocument/2006/relationships/oleObject" Target="../embeddings/oleObject59.bin"/><Relationship Id="rId10" Type="http://schemas.openxmlformats.org/officeDocument/2006/relationships/image" Target="../media/image80.emf"/><Relationship Id="rId19" Type="http://schemas.openxmlformats.org/officeDocument/2006/relationships/oleObject" Target="../embeddings/oleObject61.bin"/><Relationship Id="rId4" Type="http://schemas.openxmlformats.org/officeDocument/2006/relationships/image" Target="../media/image61.jpeg"/><Relationship Id="rId9" Type="http://schemas.openxmlformats.org/officeDocument/2006/relationships/oleObject" Target="../embeddings/oleObject56.bin"/><Relationship Id="rId14" Type="http://schemas.openxmlformats.org/officeDocument/2006/relationships/image" Target="../media/image82.e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slideLayout" Target="../slideLayouts/slideLayout12.xml"/><Relationship Id="rId7" Type="http://schemas.openxmlformats.org/officeDocument/2006/relationships/image" Target="../media/image87.emf"/><Relationship Id="rId12" Type="http://schemas.openxmlformats.org/officeDocument/2006/relationships/image" Target="../media/image61.jpeg"/><Relationship Id="rId2" Type="http://schemas.openxmlformats.org/officeDocument/2006/relationships/vmlDrawing" Target="../drawings/vmlDrawing15.vml"/><Relationship Id="rId1" Type="http://schemas.openxmlformats.org/officeDocument/2006/relationships/themeOverride" Target="../theme/themeOverride21.xml"/><Relationship Id="rId6" Type="http://schemas.openxmlformats.org/officeDocument/2006/relationships/oleObject" Target="../embeddings/oleObject63.bin"/><Relationship Id="rId11" Type="http://schemas.openxmlformats.org/officeDocument/2006/relationships/image" Target="../media/image89.emf"/><Relationship Id="rId5" Type="http://schemas.openxmlformats.org/officeDocument/2006/relationships/image" Target="../media/image86.e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88.emf"/></Relationships>
</file>

<file path=ppt/slides/_rels/slide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12.xml"/><Relationship Id="rId1" Type="http://schemas.openxmlformats.org/officeDocument/2006/relationships/themeOverride" Target="../theme/themeOverride22.xml"/><Relationship Id="rId4" Type="http://schemas.openxmlformats.org/officeDocument/2006/relationships/image" Target="../media/image61.jpe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slideLayout" Target="../slideLayouts/slideLayout12.xml"/><Relationship Id="rId7" Type="http://schemas.openxmlformats.org/officeDocument/2006/relationships/image" Target="../media/image92.emf"/><Relationship Id="rId2" Type="http://schemas.openxmlformats.org/officeDocument/2006/relationships/vmlDrawing" Target="../drawings/vmlDrawing16.vml"/><Relationship Id="rId1" Type="http://schemas.openxmlformats.org/officeDocument/2006/relationships/themeOverride" Target="../theme/themeOverride23.xml"/><Relationship Id="rId6" Type="http://schemas.openxmlformats.org/officeDocument/2006/relationships/oleObject" Target="../embeddings/oleObject67.bin"/><Relationship Id="rId11" Type="http://schemas.openxmlformats.org/officeDocument/2006/relationships/image" Target="../media/image61.jpeg"/><Relationship Id="rId5" Type="http://schemas.openxmlformats.org/officeDocument/2006/relationships/image" Target="../media/image91.e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93.emf"/></Relationships>
</file>

<file path=ppt/slides/_rels/slide2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slideLayout" Target="../slideLayouts/slideLayout12.xml"/><Relationship Id="rId7" Type="http://schemas.openxmlformats.org/officeDocument/2006/relationships/oleObject" Target="../embeddings/oleObject71.bin"/><Relationship Id="rId2" Type="http://schemas.openxmlformats.org/officeDocument/2006/relationships/vmlDrawing" Target="../drawings/vmlDrawing17.vml"/><Relationship Id="rId1" Type="http://schemas.openxmlformats.org/officeDocument/2006/relationships/themeOverride" Target="../theme/themeOverride24.xml"/><Relationship Id="rId6" Type="http://schemas.openxmlformats.org/officeDocument/2006/relationships/image" Target="../media/image94.emf"/><Relationship Id="rId5" Type="http://schemas.openxmlformats.org/officeDocument/2006/relationships/oleObject" Target="../embeddings/oleObject70.bin"/><Relationship Id="rId4" Type="http://schemas.openxmlformats.org/officeDocument/2006/relationships/image" Target="../media/image95.png"/></Relationships>
</file>

<file path=ppt/slides/_rels/slide2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slideLayout" Target="../slideLayouts/slideLayout12.xml"/><Relationship Id="rId1" Type="http://schemas.openxmlformats.org/officeDocument/2006/relationships/themeOverride" Target="../theme/themeOverride25.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2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Layout" Target="../slideLayouts/slideLayout1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104.emf"/><Relationship Id="rId18" Type="http://schemas.openxmlformats.org/officeDocument/2006/relationships/oleObject" Target="../embeddings/oleObject79.bin"/><Relationship Id="rId26" Type="http://schemas.openxmlformats.org/officeDocument/2006/relationships/oleObject" Target="../embeddings/oleObject83.bin"/><Relationship Id="rId3" Type="http://schemas.openxmlformats.org/officeDocument/2006/relationships/slideLayout" Target="../slideLayouts/slideLayout12.xml"/><Relationship Id="rId21" Type="http://schemas.openxmlformats.org/officeDocument/2006/relationships/image" Target="../media/image108.emf"/><Relationship Id="rId7" Type="http://schemas.openxmlformats.org/officeDocument/2006/relationships/image" Target="../media/image101.emf"/><Relationship Id="rId12" Type="http://schemas.openxmlformats.org/officeDocument/2006/relationships/oleObject" Target="../embeddings/oleObject76.bin"/><Relationship Id="rId17" Type="http://schemas.openxmlformats.org/officeDocument/2006/relationships/image" Target="../media/image106.emf"/><Relationship Id="rId25" Type="http://schemas.openxmlformats.org/officeDocument/2006/relationships/image" Target="../media/image110.emf"/><Relationship Id="rId2" Type="http://schemas.openxmlformats.org/officeDocument/2006/relationships/vmlDrawing" Target="../drawings/vmlDrawing18.vml"/><Relationship Id="rId16" Type="http://schemas.openxmlformats.org/officeDocument/2006/relationships/oleObject" Target="../embeddings/oleObject78.bin"/><Relationship Id="rId20" Type="http://schemas.openxmlformats.org/officeDocument/2006/relationships/oleObject" Target="../embeddings/oleObject80.bin"/><Relationship Id="rId29" Type="http://schemas.openxmlformats.org/officeDocument/2006/relationships/image" Target="../media/image112.emf"/><Relationship Id="rId1" Type="http://schemas.openxmlformats.org/officeDocument/2006/relationships/themeOverride" Target="../theme/themeOverride27.xml"/><Relationship Id="rId6" Type="http://schemas.openxmlformats.org/officeDocument/2006/relationships/oleObject" Target="../embeddings/oleObject73.bin"/><Relationship Id="rId11" Type="http://schemas.openxmlformats.org/officeDocument/2006/relationships/image" Target="../media/image103.emf"/><Relationship Id="rId24" Type="http://schemas.openxmlformats.org/officeDocument/2006/relationships/oleObject" Target="../embeddings/oleObject82.bin"/><Relationship Id="rId5" Type="http://schemas.openxmlformats.org/officeDocument/2006/relationships/image" Target="../media/image100.emf"/><Relationship Id="rId15" Type="http://schemas.openxmlformats.org/officeDocument/2006/relationships/image" Target="../media/image105.emf"/><Relationship Id="rId23" Type="http://schemas.openxmlformats.org/officeDocument/2006/relationships/image" Target="../media/image109.emf"/><Relationship Id="rId28" Type="http://schemas.openxmlformats.org/officeDocument/2006/relationships/oleObject" Target="../embeddings/oleObject84.bin"/><Relationship Id="rId10" Type="http://schemas.openxmlformats.org/officeDocument/2006/relationships/oleObject" Target="../embeddings/oleObject75.bin"/><Relationship Id="rId19" Type="http://schemas.openxmlformats.org/officeDocument/2006/relationships/image" Target="../media/image107.emf"/><Relationship Id="rId4" Type="http://schemas.openxmlformats.org/officeDocument/2006/relationships/oleObject" Target="../embeddings/oleObject72.bin"/><Relationship Id="rId9" Type="http://schemas.openxmlformats.org/officeDocument/2006/relationships/image" Target="../media/image102.emf"/><Relationship Id="rId14" Type="http://schemas.openxmlformats.org/officeDocument/2006/relationships/oleObject" Target="../embeddings/oleObject77.bin"/><Relationship Id="rId22" Type="http://schemas.openxmlformats.org/officeDocument/2006/relationships/oleObject" Target="../embeddings/oleObject81.bin"/><Relationship Id="rId27" Type="http://schemas.openxmlformats.org/officeDocument/2006/relationships/image" Target="../media/image111.emf"/><Relationship Id="rId30" Type="http://schemas.openxmlformats.org/officeDocument/2006/relationships/image" Target="../media/image98.png"/></Relationships>
</file>

<file path=ppt/slides/_rels/slide29.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slideLayout" Target="../slideLayouts/slideLayout12.xml"/><Relationship Id="rId1" Type="http://schemas.openxmlformats.org/officeDocument/2006/relationships/themeOverride" Target="../theme/themeOverride28.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5.emf"/><Relationship Id="rId18" Type="http://schemas.openxmlformats.org/officeDocument/2006/relationships/oleObject" Target="../embeddings/oleObject7.bin"/><Relationship Id="rId3" Type="http://schemas.openxmlformats.org/officeDocument/2006/relationships/slideLayout" Target="../slideLayouts/slideLayout12.xml"/><Relationship Id="rId7" Type="http://schemas.openxmlformats.org/officeDocument/2006/relationships/image" Target="../media/image2.emf"/><Relationship Id="rId12" Type="http://schemas.openxmlformats.org/officeDocument/2006/relationships/oleObject" Target="../embeddings/oleObject4.bin"/><Relationship Id="rId17" Type="http://schemas.openxmlformats.org/officeDocument/2006/relationships/image" Target="../media/image7.emf"/><Relationship Id="rId2" Type="http://schemas.openxmlformats.org/officeDocument/2006/relationships/vmlDrawing" Target="../drawings/vmlDrawing1.vml"/><Relationship Id="rId16" Type="http://schemas.openxmlformats.org/officeDocument/2006/relationships/oleObject" Target="../embeddings/oleObject6.bin"/><Relationship Id="rId1" Type="http://schemas.openxmlformats.org/officeDocument/2006/relationships/themeOverride" Target="../theme/themeOverride2.xml"/><Relationship Id="rId6" Type="http://schemas.openxmlformats.org/officeDocument/2006/relationships/oleObject" Target="../embeddings/oleObject1.bin"/><Relationship Id="rId11" Type="http://schemas.openxmlformats.org/officeDocument/2006/relationships/image" Target="../media/image4.emf"/><Relationship Id="rId5" Type="http://schemas.microsoft.com/office/2007/relationships/hdphoto" Target="../media/hdphoto1.wdp"/><Relationship Id="rId15" Type="http://schemas.openxmlformats.org/officeDocument/2006/relationships/image" Target="../media/image6.emf"/><Relationship Id="rId10" Type="http://schemas.openxmlformats.org/officeDocument/2006/relationships/oleObject" Target="../embeddings/oleObject3.bin"/><Relationship Id="rId19" Type="http://schemas.openxmlformats.org/officeDocument/2006/relationships/image" Target="../media/image8.emf"/><Relationship Id="rId4" Type="http://schemas.openxmlformats.org/officeDocument/2006/relationships/image" Target="../media/image1.jpeg"/><Relationship Id="rId9" Type="http://schemas.openxmlformats.org/officeDocument/2006/relationships/image" Target="../media/image3.emf"/><Relationship Id="rId1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slideLayout" Target="../slideLayouts/slideLayout12.xml"/><Relationship Id="rId1" Type="http://schemas.openxmlformats.org/officeDocument/2006/relationships/themeOverride" Target="../theme/themeOverride29.xml"/><Relationship Id="rId5" Type="http://schemas.openxmlformats.org/officeDocument/2006/relationships/image" Target="../media/image116.jpeg"/><Relationship Id="rId4" Type="http://schemas.openxmlformats.org/officeDocument/2006/relationships/image" Target="../media/image118.png"/></Relationships>
</file>

<file path=ppt/slides/_rels/slide3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slideLayout" Target="../slideLayouts/slideLayout12.xml"/><Relationship Id="rId1" Type="http://schemas.openxmlformats.org/officeDocument/2006/relationships/themeOverride" Target="../theme/themeOverride30.xml"/><Relationship Id="rId5" Type="http://schemas.openxmlformats.org/officeDocument/2006/relationships/image" Target="../media/image116.jpeg"/><Relationship Id="rId4" Type="http://schemas.openxmlformats.org/officeDocument/2006/relationships/image" Target="../media/image120.png"/></Relationships>
</file>

<file path=ppt/slides/_rels/slide32.xml.rels><?xml version="1.0" encoding="UTF-8" standalone="yes"?>
<Relationships xmlns="http://schemas.openxmlformats.org/package/2006/relationships"><Relationship Id="rId3" Type="http://schemas.openxmlformats.org/officeDocument/2006/relationships/image" Target="../media/image121.jpeg"/><Relationship Id="rId7" Type="http://schemas.openxmlformats.org/officeDocument/2006/relationships/image" Target="../media/image116.jpeg"/><Relationship Id="rId2" Type="http://schemas.openxmlformats.org/officeDocument/2006/relationships/slideLayout" Target="../slideLayouts/slideLayout12.xml"/><Relationship Id="rId1" Type="http://schemas.openxmlformats.org/officeDocument/2006/relationships/themeOverride" Target="../theme/themeOverride31.xml"/><Relationship Id="rId6" Type="http://schemas.openxmlformats.org/officeDocument/2006/relationships/image" Target="../media/image124.gif"/><Relationship Id="rId5" Type="http://schemas.openxmlformats.org/officeDocument/2006/relationships/image" Target="../media/image123.png"/><Relationship Id="rId4" Type="http://schemas.openxmlformats.org/officeDocument/2006/relationships/image" Target="../media/image122.png"/></Relationships>
</file>

<file path=ppt/slides/_rels/slide3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slideLayout" Target="../slideLayouts/slideLayout12.xml"/><Relationship Id="rId1" Type="http://schemas.openxmlformats.org/officeDocument/2006/relationships/themeOverride" Target="../theme/themeOverride32.xml"/><Relationship Id="rId6" Type="http://schemas.openxmlformats.org/officeDocument/2006/relationships/image" Target="../media/image116.jpeg"/><Relationship Id="rId5" Type="http://schemas.openxmlformats.org/officeDocument/2006/relationships/image" Target="../media/image127.jpeg"/><Relationship Id="rId4" Type="http://schemas.openxmlformats.org/officeDocument/2006/relationships/image" Target="../media/image126.png"/></Relationships>
</file>

<file path=ppt/slides/_rels/slide34.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image" Target="../media/image130.jpeg"/><Relationship Id="rId7" Type="http://schemas.openxmlformats.org/officeDocument/2006/relationships/image" Target="../media/image129.e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oleObject" Target="../embeddings/oleObject86.bin"/><Relationship Id="rId5" Type="http://schemas.openxmlformats.org/officeDocument/2006/relationships/image" Target="../media/image128.emf"/><Relationship Id="rId4" Type="http://schemas.openxmlformats.org/officeDocument/2006/relationships/oleObject" Target="../embeddings/oleObject85.bin"/></Relationships>
</file>

<file path=ppt/slides/_rels/slide35.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slideLayout" Target="../slideLayouts/slideLayout12.xml"/><Relationship Id="rId1" Type="http://schemas.openxmlformats.org/officeDocument/2006/relationships/themeOverride" Target="../theme/themeOverride33.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36.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slideLayout" Target="../slideLayouts/slideLayout12.xml"/><Relationship Id="rId1" Type="http://schemas.openxmlformats.org/officeDocument/2006/relationships/themeOverride" Target="../theme/themeOverride34.xml"/><Relationship Id="rId4" Type="http://schemas.openxmlformats.org/officeDocument/2006/relationships/image" Target="../media/image137.png"/></Relationships>
</file>

<file path=ppt/slides/_rels/slide37.xml.rels><?xml version="1.0" encoding="UTF-8" standalone="yes"?>
<Relationships xmlns="http://schemas.openxmlformats.org/package/2006/relationships"><Relationship Id="rId8" Type="http://schemas.openxmlformats.org/officeDocument/2006/relationships/image" Target="../media/image139.emf"/><Relationship Id="rId3" Type="http://schemas.openxmlformats.org/officeDocument/2006/relationships/slideLayout" Target="../slideLayouts/slideLayout12.xml"/><Relationship Id="rId7" Type="http://schemas.openxmlformats.org/officeDocument/2006/relationships/oleObject" Target="../embeddings/oleObject88.bin"/><Relationship Id="rId2" Type="http://schemas.openxmlformats.org/officeDocument/2006/relationships/vmlDrawing" Target="../drawings/vmlDrawing20.vml"/><Relationship Id="rId1" Type="http://schemas.openxmlformats.org/officeDocument/2006/relationships/themeOverride" Target="../theme/themeOverride35.xml"/><Relationship Id="rId6" Type="http://schemas.openxmlformats.org/officeDocument/2006/relationships/image" Target="../media/image138.emf"/><Relationship Id="rId5" Type="http://schemas.openxmlformats.org/officeDocument/2006/relationships/oleObject" Target="../embeddings/oleObject87.bin"/><Relationship Id="rId4" Type="http://schemas.openxmlformats.org/officeDocument/2006/relationships/image" Target="../media/image140.png"/><Relationship Id="rId9" Type="http://schemas.openxmlformats.org/officeDocument/2006/relationships/image" Target="../media/image136.jpeg"/></Relationships>
</file>

<file path=ppt/slides/_rels/slide38.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slideLayout" Target="../slideLayouts/slideLayout12.xml"/><Relationship Id="rId1" Type="http://schemas.openxmlformats.org/officeDocument/2006/relationships/themeOverride" Target="../theme/themeOverride36.xml"/><Relationship Id="rId4" Type="http://schemas.openxmlformats.org/officeDocument/2006/relationships/image" Target="../media/image136.jpeg"/></Relationships>
</file>

<file path=ppt/slides/_rels/slide39.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slideLayout" Target="../slideLayouts/slideLayout12.xml"/><Relationship Id="rId1" Type="http://schemas.openxmlformats.org/officeDocument/2006/relationships/themeOverride" Target="../theme/themeOverride37.xml"/><Relationship Id="rId4" Type="http://schemas.openxmlformats.org/officeDocument/2006/relationships/image" Target="../media/image142.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2.emf"/><Relationship Id="rId3" Type="http://schemas.openxmlformats.org/officeDocument/2006/relationships/slideLayout" Target="../slideLayouts/slideLayout12.xml"/><Relationship Id="rId7" Type="http://schemas.openxmlformats.org/officeDocument/2006/relationships/image" Target="../media/image9.emf"/><Relationship Id="rId12" Type="http://schemas.openxmlformats.org/officeDocument/2006/relationships/oleObject" Target="../embeddings/oleObject11.bin"/><Relationship Id="rId17" Type="http://schemas.openxmlformats.org/officeDocument/2006/relationships/image" Target="../media/image14.emf"/><Relationship Id="rId2" Type="http://schemas.openxmlformats.org/officeDocument/2006/relationships/vmlDrawing" Target="../drawings/vmlDrawing2.vml"/><Relationship Id="rId16" Type="http://schemas.openxmlformats.org/officeDocument/2006/relationships/oleObject" Target="../embeddings/oleObject13.bin"/><Relationship Id="rId1" Type="http://schemas.openxmlformats.org/officeDocument/2006/relationships/themeOverride" Target="../theme/themeOverride3.xml"/><Relationship Id="rId6" Type="http://schemas.openxmlformats.org/officeDocument/2006/relationships/oleObject" Target="../embeddings/oleObject8.bin"/><Relationship Id="rId11" Type="http://schemas.openxmlformats.org/officeDocument/2006/relationships/image" Target="../media/image11.emf"/><Relationship Id="rId5" Type="http://schemas.microsoft.com/office/2007/relationships/hdphoto" Target="../media/hdphoto1.wdp"/><Relationship Id="rId15" Type="http://schemas.openxmlformats.org/officeDocument/2006/relationships/image" Target="../media/image13.emf"/><Relationship Id="rId10" Type="http://schemas.openxmlformats.org/officeDocument/2006/relationships/oleObject" Target="../embeddings/oleObject10.bin"/><Relationship Id="rId4" Type="http://schemas.openxmlformats.org/officeDocument/2006/relationships/image" Target="../media/image1.jpeg"/><Relationship Id="rId9" Type="http://schemas.openxmlformats.org/officeDocument/2006/relationships/image" Target="../media/image10.emf"/><Relationship Id="rId14" Type="http://schemas.openxmlformats.org/officeDocument/2006/relationships/oleObject" Target="../embeddings/oleObject12.bin"/></Relationships>
</file>

<file path=ppt/slides/_rels/slide4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slideLayout" Target="../slideLayouts/slideLayout12.xml"/><Relationship Id="rId1" Type="http://schemas.openxmlformats.org/officeDocument/2006/relationships/themeOverride" Target="../theme/themeOverride38.xml"/><Relationship Id="rId4" Type="http://schemas.openxmlformats.org/officeDocument/2006/relationships/image" Target="../media/image136.jpeg"/></Relationships>
</file>

<file path=ppt/slides/_rels/slide41.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slideLayout" Target="../slideLayouts/slideLayout12.xml"/><Relationship Id="rId1" Type="http://schemas.openxmlformats.org/officeDocument/2006/relationships/themeOverride" Target="../theme/themeOverride39.xml"/><Relationship Id="rId5" Type="http://schemas.openxmlformats.org/officeDocument/2006/relationships/image" Target="../media/image145.jpeg"/><Relationship Id="rId4" Type="http://schemas.openxmlformats.org/officeDocument/2006/relationships/image" Target="../media/image144.jpeg"/></Relationships>
</file>

<file path=ppt/slides/_rels/slide42.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slideLayout" Target="../slideLayouts/slideLayout12.xml"/><Relationship Id="rId1" Type="http://schemas.openxmlformats.org/officeDocument/2006/relationships/themeOverride" Target="../theme/themeOverride40.xml"/><Relationship Id="rId6" Type="http://schemas.openxmlformats.org/officeDocument/2006/relationships/image" Target="../media/image136.jpeg"/><Relationship Id="rId5" Type="http://schemas.openxmlformats.org/officeDocument/2006/relationships/image" Target="../media/image148.jpeg"/><Relationship Id="rId4" Type="http://schemas.openxmlformats.org/officeDocument/2006/relationships/image" Target="../media/image147.pn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slideLayout" Target="../slideLayouts/slideLayout12.xml"/><Relationship Id="rId7" Type="http://schemas.openxmlformats.org/officeDocument/2006/relationships/image" Target="../media/image149.emf"/><Relationship Id="rId2" Type="http://schemas.openxmlformats.org/officeDocument/2006/relationships/vmlDrawing" Target="../drawings/vmlDrawing21.vml"/><Relationship Id="rId1" Type="http://schemas.openxmlformats.org/officeDocument/2006/relationships/themeOverride" Target="../theme/themeOverride41.xml"/><Relationship Id="rId6" Type="http://schemas.openxmlformats.org/officeDocument/2006/relationships/oleObject" Target="../embeddings/oleObject89.bin"/><Relationship Id="rId5" Type="http://schemas.openxmlformats.org/officeDocument/2006/relationships/image" Target="../media/image152.jpeg"/><Relationship Id="rId4" Type="http://schemas.openxmlformats.org/officeDocument/2006/relationships/image" Target="../media/image151.jpeg"/><Relationship Id="rId9" Type="http://schemas.openxmlformats.org/officeDocument/2006/relationships/image" Target="../media/image150.emf"/></Relationships>
</file>

<file path=ppt/slides/_rels/slide44.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slideLayout" Target="../slideLayouts/slideLayout12.xml"/><Relationship Id="rId1" Type="http://schemas.openxmlformats.org/officeDocument/2006/relationships/themeOverride" Target="../theme/themeOverride42.xml"/><Relationship Id="rId5" Type="http://schemas.openxmlformats.org/officeDocument/2006/relationships/image" Target="../media/image151.jpeg"/><Relationship Id="rId4" Type="http://schemas.openxmlformats.org/officeDocument/2006/relationships/image" Target="../media/image154.png"/></Relationships>
</file>

<file path=ppt/slides/_rels/slide45.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slideLayout" Target="../slideLayouts/slideLayout12.xml"/><Relationship Id="rId1" Type="http://schemas.openxmlformats.org/officeDocument/2006/relationships/themeOverride" Target="../theme/themeOverride43.xml"/><Relationship Id="rId4" Type="http://schemas.openxmlformats.org/officeDocument/2006/relationships/image" Target="../media/image151.jpeg"/></Relationships>
</file>

<file path=ppt/slides/_rels/slide46.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slideLayout" Target="../slideLayouts/slideLayout12.xml"/><Relationship Id="rId1" Type="http://schemas.openxmlformats.org/officeDocument/2006/relationships/themeOverride" Target="../theme/themeOverride44.xml"/><Relationship Id="rId4" Type="http://schemas.openxmlformats.org/officeDocument/2006/relationships/image" Target="../media/image151.jpeg"/></Relationships>
</file>

<file path=ppt/slides/_rels/slide47.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slideLayout" Target="../slideLayouts/slideLayout12.xml"/><Relationship Id="rId1" Type="http://schemas.openxmlformats.org/officeDocument/2006/relationships/themeOverride" Target="../theme/themeOverride45.xml"/><Relationship Id="rId5" Type="http://schemas.openxmlformats.org/officeDocument/2006/relationships/image" Target="../media/image151.jpeg"/><Relationship Id="rId4" Type="http://schemas.openxmlformats.org/officeDocument/2006/relationships/image" Target="../media/image158.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8.emf"/><Relationship Id="rId3" Type="http://schemas.openxmlformats.org/officeDocument/2006/relationships/slideLayout" Target="../slideLayouts/slideLayout12.xml"/><Relationship Id="rId7" Type="http://schemas.openxmlformats.org/officeDocument/2006/relationships/image" Target="../media/image15.emf"/><Relationship Id="rId12" Type="http://schemas.openxmlformats.org/officeDocument/2006/relationships/oleObject" Target="../embeddings/oleObject17.bin"/><Relationship Id="rId2" Type="http://schemas.openxmlformats.org/officeDocument/2006/relationships/vmlDrawing" Target="../drawings/vmlDrawing3.vml"/><Relationship Id="rId1" Type="http://schemas.openxmlformats.org/officeDocument/2006/relationships/themeOverride" Target="../theme/themeOverride4.xml"/><Relationship Id="rId6" Type="http://schemas.openxmlformats.org/officeDocument/2006/relationships/oleObject" Target="../embeddings/oleObject14.bin"/><Relationship Id="rId11" Type="http://schemas.openxmlformats.org/officeDocument/2006/relationships/image" Target="../media/image17.emf"/><Relationship Id="rId5" Type="http://schemas.microsoft.com/office/2007/relationships/hdphoto" Target="../media/hdphoto1.wdp"/><Relationship Id="rId10" Type="http://schemas.openxmlformats.org/officeDocument/2006/relationships/oleObject" Target="../embeddings/oleObject16.bin"/><Relationship Id="rId4" Type="http://schemas.openxmlformats.org/officeDocument/2006/relationships/image" Target="../media/image1.jpeg"/><Relationship Id="rId9" Type="http://schemas.openxmlformats.org/officeDocument/2006/relationships/image" Target="../media/image16.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6.png"/><Relationship Id="rId3" Type="http://schemas.openxmlformats.org/officeDocument/2006/relationships/slideLayout" Target="../slideLayouts/slideLayout12.xml"/><Relationship Id="rId7" Type="http://schemas.openxmlformats.org/officeDocument/2006/relationships/image" Target="../media/image19.emf"/><Relationship Id="rId12" Type="http://schemas.openxmlformats.org/officeDocument/2006/relationships/image" Target="../media/image25.png"/><Relationship Id="rId17" Type="http://schemas.openxmlformats.org/officeDocument/2006/relationships/image" Target="../media/image22.emf"/><Relationship Id="rId2" Type="http://schemas.openxmlformats.org/officeDocument/2006/relationships/vmlDrawing" Target="../drawings/vmlDrawing4.vml"/><Relationship Id="rId16" Type="http://schemas.openxmlformats.org/officeDocument/2006/relationships/oleObject" Target="../embeddings/oleObject21.bin"/><Relationship Id="rId1" Type="http://schemas.openxmlformats.org/officeDocument/2006/relationships/themeOverride" Target="../theme/themeOverride5.xml"/><Relationship Id="rId6" Type="http://schemas.openxmlformats.org/officeDocument/2006/relationships/oleObject" Target="../embeddings/oleObject18.bin"/><Relationship Id="rId11" Type="http://schemas.openxmlformats.org/officeDocument/2006/relationships/image" Target="../media/image24.png"/><Relationship Id="rId5" Type="http://schemas.microsoft.com/office/2007/relationships/hdphoto" Target="../media/hdphoto1.wdp"/><Relationship Id="rId15" Type="http://schemas.openxmlformats.org/officeDocument/2006/relationships/image" Target="../media/image21.emf"/><Relationship Id="rId10" Type="http://schemas.openxmlformats.org/officeDocument/2006/relationships/image" Target="../media/image23.png"/><Relationship Id="rId4" Type="http://schemas.openxmlformats.org/officeDocument/2006/relationships/image" Target="../media/image1.jpeg"/><Relationship Id="rId9" Type="http://schemas.openxmlformats.org/officeDocument/2006/relationships/image" Target="../media/image20.emf"/><Relationship Id="rId14" Type="http://schemas.openxmlformats.org/officeDocument/2006/relationships/oleObject" Target="../embeddings/oleObject20.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8.emf"/><Relationship Id="rId3" Type="http://schemas.openxmlformats.org/officeDocument/2006/relationships/slideLayout" Target="../slideLayouts/slideLayout12.xml"/><Relationship Id="rId7" Type="http://schemas.openxmlformats.org/officeDocument/2006/relationships/image" Target="../media/image9.emf"/><Relationship Id="rId12" Type="http://schemas.openxmlformats.org/officeDocument/2006/relationships/oleObject" Target="../embeddings/oleObject25.bin"/><Relationship Id="rId2" Type="http://schemas.openxmlformats.org/officeDocument/2006/relationships/vmlDrawing" Target="../drawings/vmlDrawing5.vml"/><Relationship Id="rId16" Type="http://schemas.openxmlformats.org/officeDocument/2006/relationships/image" Target="../media/image30.png"/><Relationship Id="rId1" Type="http://schemas.openxmlformats.org/officeDocument/2006/relationships/themeOverride" Target="../theme/themeOverride6.xml"/><Relationship Id="rId6" Type="http://schemas.openxmlformats.org/officeDocument/2006/relationships/oleObject" Target="../embeddings/oleObject22.bin"/><Relationship Id="rId11" Type="http://schemas.openxmlformats.org/officeDocument/2006/relationships/image" Target="../media/image27.emf"/><Relationship Id="rId5" Type="http://schemas.microsoft.com/office/2007/relationships/hdphoto" Target="../media/hdphoto1.wdp"/><Relationship Id="rId15" Type="http://schemas.openxmlformats.org/officeDocument/2006/relationships/image" Target="../media/image29.emf"/><Relationship Id="rId10" Type="http://schemas.openxmlformats.org/officeDocument/2006/relationships/oleObject" Target="../embeddings/oleObject24.bin"/><Relationship Id="rId4" Type="http://schemas.openxmlformats.org/officeDocument/2006/relationships/image" Target="../media/image1.jpeg"/><Relationship Id="rId9" Type="http://schemas.openxmlformats.org/officeDocument/2006/relationships/image" Target="../media/image10.emf"/><Relationship Id="rId14" Type="http://schemas.openxmlformats.org/officeDocument/2006/relationships/oleObject" Target="../embeddings/oleObject26.bin"/></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2.xml"/><Relationship Id="rId1" Type="http://schemas.openxmlformats.org/officeDocument/2006/relationships/themeOverride" Target="../theme/themeOverride7.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slideLayout" Target="../slideLayouts/slideLayout12.xml"/><Relationship Id="rId7" Type="http://schemas.openxmlformats.org/officeDocument/2006/relationships/oleObject" Target="../embeddings/oleObject28.bin"/><Relationship Id="rId2" Type="http://schemas.openxmlformats.org/officeDocument/2006/relationships/vmlDrawing" Target="../drawings/vmlDrawing6.vml"/><Relationship Id="rId1" Type="http://schemas.openxmlformats.org/officeDocument/2006/relationships/themeOverride" Target="../theme/themeOverride8.xml"/><Relationship Id="rId6" Type="http://schemas.openxmlformats.org/officeDocument/2006/relationships/image" Target="../media/image34.emf"/><Relationship Id="rId5" Type="http://schemas.openxmlformats.org/officeDocument/2006/relationships/oleObject" Target="../embeddings/oleObject27.bin"/><Relationship Id="rId4" Type="http://schemas.openxmlformats.org/officeDocument/2006/relationships/image" Target="../media/image31.jpe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4"/>
          <p:cNvSpPr txBox="1">
            <a:spLocks noChangeArrowheads="1"/>
          </p:cNvSpPr>
          <p:nvPr/>
        </p:nvSpPr>
        <p:spPr bwMode="auto">
          <a:xfrm>
            <a:off x="0" y="6140020"/>
            <a:ext cx="9144000" cy="326773"/>
          </a:xfrm>
          <a:prstGeom prst="rect">
            <a:avLst/>
          </a:prstGeom>
          <a:solidFill>
            <a:schemeClr val="bg1">
              <a:alpha val="45000"/>
            </a:schemeClr>
          </a:solidFill>
        </p:spPr>
        <p:txBody>
          <a:bodyPr vert="horz" lIns="19047" tIns="9523" rIns="19047" bIns="9523" rtlCol="0" anchor="b">
            <a:noAutofit/>
          </a:bodyPr>
          <a:lst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a:lstStyle>
          <a:p>
            <a:pPr algn="ctr"/>
            <a:endParaRPr lang="en-US" sz="2500" b="1" dirty="0" smtClean="0">
              <a:solidFill>
                <a:schemeClr val="tx1"/>
              </a:solidFill>
              <a:latin typeface="Times New Roman" pitchFamily="18" charset="0"/>
              <a:cs typeface="Times New Roman" pitchFamily="18" charset="0"/>
            </a:endParaRPr>
          </a:p>
          <a:p>
            <a:pPr algn="ctr"/>
            <a:endParaRPr lang="en-US" sz="2500" b="1" dirty="0">
              <a:solidFill>
                <a:schemeClr val="tx1"/>
              </a:solidFill>
              <a:latin typeface="Times New Roman" pitchFamily="18" charset="0"/>
              <a:cs typeface="Times New Roman" pitchFamily="18" charset="0"/>
            </a:endParaRPr>
          </a:p>
          <a:p>
            <a:pPr algn="ctr"/>
            <a:endParaRPr lang="en-US" sz="2500" b="1" dirty="0">
              <a:solidFill>
                <a:schemeClr val="tx1"/>
              </a:solidFill>
              <a:latin typeface="Times New Roman" pitchFamily="18" charset="0"/>
              <a:cs typeface="Times New Roman" pitchFamily="18" charset="0"/>
            </a:endParaRPr>
          </a:p>
        </p:txBody>
      </p:sp>
      <p:sp>
        <p:nvSpPr>
          <p:cNvPr id="12" name="TextBox 11"/>
          <p:cNvSpPr txBox="1"/>
          <p:nvPr/>
        </p:nvSpPr>
        <p:spPr>
          <a:xfrm>
            <a:off x="2229051" y="2971800"/>
            <a:ext cx="4685898" cy="892552"/>
          </a:xfrm>
          <a:prstGeom prst="rect">
            <a:avLst/>
          </a:prstGeom>
          <a:noFill/>
        </p:spPr>
        <p:txBody>
          <a:bodyPr wrap="none" rtlCol="0">
            <a:spAutoFit/>
          </a:bodyPr>
          <a:lstStyle/>
          <a:p>
            <a:pPr algn="ctr"/>
            <a:r>
              <a:rPr lang="en-US" sz="2700" dirty="0" smtClean="0">
                <a:solidFill>
                  <a:schemeClr val="tx2">
                    <a:lumMod val="75000"/>
                  </a:schemeClr>
                </a:solidFill>
                <a:latin typeface="Times New Roman" pitchFamily="18" charset="0"/>
                <a:cs typeface="Times New Roman" pitchFamily="18" charset="0"/>
              </a:rPr>
              <a:t>Chirality and its </a:t>
            </a:r>
            <a:r>
              <a:rPr lang="en-US" sz="2700" dirty="0" smtClean="0">
                <a:solidFill>
                  <a:schemeClr val="tx2">
                    <a:lumMod val="75000"/>
                  </a:schemeClr>
                </a:solidFill>
                <a:latin typeface="Times New Roman" pitchFamily="18" charset="0"/>
                <a:cs typeface="Times New Roman" pitchFamily="18" charset="0"/>
              </a:rPr>
              <a:t>Biological </a:t>
            </a:r>
            <a:r>
              <a:rPr lang="en-US" sz="2700" dirty="0">
                <a:solidFill>
                  <a:schemeClr val="tx2">
                    <a:lumMod val="75000"/>
                  </a:schemeClr>
                </a:solidFill>
                <a:latin typeface="Times New Roman" pitchFamily="18" charset="0"/>
                <a:cs typeface="Times New Roman" pitchFamily="18" charset="0"/>
              </a:rPr>
              <a:t>R</a:t>
            </a:r>
            <a:r>
              <a:rPr lang="en-US" sz="2700" dirty="0" smtClean="0">
                <a:solidFill>
                  <a:schemeClr val="tx2">
                    <a:lumMod val="75000"/>
                  </a:schemeClr>
                </a:solidFill>
                <a:latin typeface="Times New Roman" pitchFamily="18" charset="0"/>
                <a:cs typeface="Times New Roman" pitchFamily="18" charset="0"/>
              </a:rPr>
              <a:t>ole</a:t>
            </a:r>
            <a:endParaRPr lang="en-US" sz="2700" dirty="0" smtClean="0">
              <a:solidFill>
                <a:schemeClr val="tx2">
                  <a:lumMod val="75000"/>
                </a:schemeClr>
              </a:solidFill>
              <a:latin typeface="Times New Roman" pitchFamily="18" charset="0"/>
              <a:cs typeface="Times New Roman" pitchFamily="18" charset="0"/>
            </a:endParaRPr>
          </a:p>
          <a:p>
            <a:pPr algn="ctr"/>
            <a:endParaRPr lang="en-US" sz="25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56974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rgbClr val="FBC08F"/>
              </a:gs>
            </a:gsLst>
            <a:lin ang="5400000" scaled="1"/>
            <a:tileRect/>
          </a:gradFill>
        </p:spPr>
        <p:txBody>
          <a:bodyPr wrap="square" rtlCol="0">
            <a:spAutoFit/>
          </a:bodyPr>
          <a:lstStyle/>
          <a:p>
            <a:endParaRPr lang="en-US" sz="800" dirty="0"/>
          </a:p>
        </p:txBody>
      </p:sp>
      <p:pic>
        <p:nvPicPr>
          <p:cNvPr id="4099" name="Picture 3" descr="C:\Users\Zeqir\Desktop\Carvone-Enantiomer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608"/>
            <a:ext cx="914400" cy="77222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0"/>
            <a:ext cx="88392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64" name="Rectangle 63"/>
          <p:cNvSpPr/>
          <p:nvPr/>
        </p:nvSpPr>
        <p:spPr>
          <a:xfrm>
            <a:off x="914400" y="295405"/>
            <a:ext cx="5562600" cy="477054"/>
          </a:xfrm>
          <a:prstGeom prst="rect">
            <a:avLst/>
          </a:prstGeom>
        </p:spPr>
        <p:txBody>
          <a:bodyPr wrap="square">
            <a:spAutoFit/>
          </a:bodyPr>
          <a:lstStyle/>
          <a:p>
            <a:r>
              <a:rPr lang="en-US" sz="2500" b="1" dirty="0" smtClean="0">
                <a:ln w="0"/>
                <a:solidFill>
                  <a:schemeClr val="bg1"/>
                </a:solidFill>
                <a:effectLst>
                  <a:outerShdw blurRad="38100" dist="25400" dir="5400000" algn="ctr" rotWithShape="0">
                    <a:srgbClr val="6E747A">
                      <a:alpha val="43000"/>
                    </a:srgbClr>
                  </a:outerShdw>
                </a:effectLst>
              </a:rPr>
              <a:t>3.2. Examples</a:t>
            </a:r>
            <a:endParaRPr lang="en-US" sz="2500" b="1" dirty="0">
              <a:ln w="0"/>
              <a:solidFill>
                <a:schemeClr val="bg1"/>
              </a:solidFill>
              <a:effectLst>
                <a:outerShdw blurRad="38100" dist="25400" dir="5400000" algn="ctr" rotWithShape="0">
                  <a:srgbClr val="6E747A">
                    <a:alpha val="43000"/>
                  </a:srgbClr>
                </a:outerShdw>
              </a:effectLs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182287022"/>
              </p:ext>
            </p:extLst>
          </p:nvPr>
        </p:nvGraphicFramePr>
        <p:xfrm>
          <a:off x="914399" y="1195803"/>
          <a:ext cx="3261531" cy="1572414"/>
        </p:xfrm>
        <a:graphic>
          <a:graphicData uri="http://schemas.openxmlformats.org/presentationml/2006/ole">
            <mc:AlternateContent xmlns:mc="http://schemas.openxmlformats.org/markup-compatibility/2006">
              <mc:Choice xmlns:v="urn:schemas-microsoft-com:vml" Requires="v">
                <p:oleObj spid="_x0000_s82237" name="CS ChemDraw Drawing" r:id="rId5" imgW="1900654" imgH="916425" progId="ChemDraw.Document.6.0">
                  <p:embed/>
                </p:oleObj>
              </mc:Choice>
              <mc:Fallback>
                <p:oleObj name="CS ChemDraw Drawing" r:id="rId5" imgW="1900654" imgH="916425" progId="ChemDraw.Document.6.0">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399" y="1195803"/>
                        <a:ext cx="3261531" cy="1572414"/>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20292705"/>
              </p:ext>
            </p:extLst>
          </p:nvPr>
        </p:nvGraphicFramePr>
        <p:xfrm>
          <a:off x="4843791" y="1181011"/>
          <a:ext cx="2576840" cy="1417631"/>
        </p:xfrm>
        <a:graphic>
          <a:graphicData uri="http://schemas.openxmlformats.org/presentationml/2006/ole">
            <mc:AlternateContent xmlns:mc="http://schemas.openxmlformats.org/markup-compatibility/2006">
              <mc:Choice xmlns:v="urn:schemas-microsoft-com:vml" Requires="v">
                <p:oleObj spid="_x0000_s82238" name="CS ChemDraw Drawing" r:id="rId7" imgW="1664725" imgH="916425" progId="ChemDraw.Document.6.0">
                  <p:embed/>
                </p:oleObj>
              </mc:Choice>
              <mc:Fallback>
                <p:oleObj name="CS ChemDraw Drawing" r:id="rId7" imgW="1664725" imgH="916425" progId="ChemDraw.Document.6.0">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3791" y="1181011"/>
                        <a:ext cx="2576840" cy="1417631"/>
                      </a:xfrm>
                      <a:prstGeom prst="rect">
                        <a:avLst/>
                      </a:prstGeom>
                      <a:noFill/>
                      <a:ln>
                        <a:noFill/>
                      </a:ln>
                    </p:spPr>
                  </p:pic>
                </p:oleObj>
              </mc:Fallback>
            </mc:AlternateContent>
          </a:graphicData>
        </a:graphic>
      </p:graphicFrame>
      <p:sp>
        <p:nvSpPr>
          <p:cNvPr id="21" name="TextBox 20"/>
          <p:cNvSpPr txBox="1"/>
          <p:nvPr/>
        </p:nvSpPr>
        <p:spPr>
          <a:xfrm>
            <a:off x="1450588" y="2926305"/>
            <a:ext cx="1382974" cy="663063"/>
          </a:xfrm>
          <a:prstGeom prst="rect">
            <a:avLst/>
          </a:prstGeom>
          <a:noFill/>
          <a:ln>
            <a:solidFill>
              <a:srgbClr val="FF0000"/>
            </a:solidFill>
          </a:ln>
        </p:spPr>
        <p:txBody>
          <a:bodyPr wrap="square" rtlCol="0">
            <a:spAutoFit/>
          </a:bodyPr>
          <a:lstStyle/>
          <a:p>
            <a:endParaRPr lang="en-US" sz="2500" dirty="0">
              <a:solidFill>
                <a:srgbClr val="FF0000"/>
              </a:solidFill>
            </a:endParaRPr>
          </a:p>
        </p:txBody>
      </p:sp>
      <p:sp>
        <p:nvSpPr>
          <p:cNvPr id="22" name="TextBox 21"/>
          <p:cNvSpPr txBox="1"/>
          <p:nvPr/>
        </p:nvSpPr>
        <p:spPr>
          <a:xfrm>
            <a:off x="6503102" y="1575328"/>
            <a:ext cx="914499" cy="502526"/>
          </a:xfrm>
          <a:prstGeom prst="rect">
            <a:avLst/>
          </a:prstGeom>
          <a:noFill/>
          <a:ln>
            <a:solidFill>
              <a:srgbClr val="FF0000"/>
            </a:solidFill>
          </a:ln>
        </p:spPr>
        <p:txBody>
          <a:bodyPr wrap="square" rtlCol="0">
            <a:spAutoFit/>
          </a:bodyPr>
          <a:lstStyle/>
          <a:p>
            <a:endParaRPr lang="en-US" sz="2500" dirty="0">
              <a:solidFill>
                <a:srgbClr val="FF0000"/>
              </a:solidFill>
            </a:endParaRPr>
          </a:p>
        </p:txBody>
      </p:sp>
      <p:sp>
        <p:nvSpPr>
          <p:cNvPr id="10" name="TextBox 9"/>
          <p:cNvSpPr txBox="1"/>
          <p:nvPr/>
        </p:nvSpPr>
        <p:spPr>
          <a:xfrm>
            <a:off x="2738846" y="1042756"/>
            <a:ext cx="710451" cy="369332"/>
          </a:xfrm>
          <a:prstGeom prst="rect">
            <a:avLst/>
          </a:prstGeom>
          <a:noFill/>
        </p:spPr>
        <p:txBody>
          <a:bodyPr wrap="none" rtlCol="0">
            <a:spAutoFit/>
          </a:bodyPr>
          <a:lstStyle/>
          <a:p>
            <a:r>
              <a:rPr lang="en-US" dirty="0">
                <a:solidFill>
                  <a:srgbClr val="5FEA2E"/>
                </a:solidFill>
                <a:latin typeface="Times New Roman" pitchFamily="18" charset="0"/>
                <a:cs typeface="Times New Roman" pitchFamily="18" charset="0"/>
              </a:rPr>
              <a:t>c</a:t>
            </a:r>
            <a:r>
              <a:rPr lang="en-US" dirty="0" smtClean="0">
                <a:solidFill>
                  <a:srgbClr val="5FEA2E"/>
                </a:solidFill>
                <a:latin typeface="Times New Roman" pitchFamily="18" charset="0"/>
                <a:cs typeface="Times New Roman" pitchFamily="18" charset="0"/>
              </a:rPr>
              <a:t>hiral</a:t>
            </a:r>
            <a:endParaRPr lang="en-US" dirty="0">
              <a:solidFill>
                <a:srgbClr val="5FEA2E"/>
              </a:solidFill>
              <a:latin typeface="Times New Roman" pitchFamily="18" charset="0"/>
              <a:cs typeface="Times New Roman" pitchFamily="18" charset="0"/>
            </a:endParaRPr>
          </a:p>
        </p:txBody>
      </p:sp>
      <p:sp>
        <p:nvSpPr>
          <p:cNvPr id="24" name="TextBox 23"/>
          <p:cNvSpPr txBox="1"/>
          <p:nvPr/>
        </p:nvSpPr>
        <p:spPr>
          <a:xfrm>
            <a:off x="2290295" y="1638564"/>
            <a:ext cx="380125" cy="461665"/>
          </a:xfrm>
          <a:prstGeom prst="rect">
            <a:avLst/>
          </a:prstGeom>
          <a:noFill/>
        </p:spPr>
        <p:txBody>
          <a:bodyPr wrap="square" rtlCol="0">
            <a:spAutoFit/>
          </a:bodyPr>
          <a:lstStyle/>
          <a:p>
            <a:r>
              <a:rPr lang="en-US" sz="2400" b="1" dirty="0" smtClean="0">
                <a:solidFill>
                  <a:srgbClr val="5FEA2E"/>
                </a:solidFill>
                <a:latin typeface="Times New Roman" pitchFamily="18" charset="0"/>
                <a:cs typeface="Times New Roman" pitchFamily="18" charset="0"/>
              </a:rPr>
              <a:t>*</a:t>
            </a:r>
            <a:endParaRPr lang="en-US" sz="2400" b="1" dirty="0">
              <a:solidFill>
                <a:srgbClr val="5FEA2E"/>
              </a:solidFill>
              <a:latin typeface="Times New Roman" pitchFamily="18" charset="0"/>
              <a:cs typeface="Times New Roman" pitchFamily="18" charset="0"/>
            </a:endParaRPr>
          </a:p>
        </p:txBody>
      </p:sp>
      <p:sp>
        <p:nvSpPr>
          <p:cNvPr id="25" name="TextBox 24"/>
          <p:cNvSpPr txBox="1"/>
          <p:nvPr/>
        </p:nvSpPr>
        <p:spPr>
          <a:xfrm>
            <a:off x="6553200" y="1042756"/>
            <a:ext cx="813043"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achiral</a:t>
            </a:r>
            <a:endParaRPr lang="en-US" dirty="0">
              <a:solidFill>
                <a:srgbClr val="FF0000"/>
              </a:solidFill>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344781532"/>
              </p:ext>
            </p:extLst>
          </p:nvPr>
        </p:nvGraphicFramePr>
        <p:xfrm>
          <a:off x="1563983" y="3019173"/>
          <a:ext cx="2324326" cy="1342306"/>
        </p:xfrm>
        <a:graphic>
          <a:graphicData uri="http://schemas.openxmlformats.org/presentationml/2006/ole">
            <mc:AlternateContent xmlns:mc="http://schemas.openxmlformats.org/markup-compatibility/2006">
              <mc:Choice xmlns:v="urn:schemas-microsoft-com:vml" Requires="v">
                <p:oleObj spid="_x0000_s82239" name="CS ChemDraw Drawing" r:id="rId9" imgW="1157506" imgH="667546" progId="ChemDraw.Document.6.0">
                  <p:embed/>
                </p:oleObj>
              </mc:Choice>
              <mc:Fallback>
                <p:oleObj name="CS ChemDraw Drawing" r:id="rId9" imgW="1157506" imgH="667546" progId="ChemDraw.Document.6.0">
                  <p:embed/>
                  <p:pic>
                    <p:nvPicPr>
                      <p:cNvPr id="0" name=""/>
                      <p:cNvPicPr/>
                      <p:nvPr/>
                    </p:nvPicPr>
                    <p:blipFill>
                      <a:blip r:embed="rId10"/>
                      <a:stretch>
                        <a:fillRect/>
                      </a:stretch>
                    </p:blipFill>
                    <p:spPr>
                      <a:xfrm>
                        <a:off x="1563983" y="3019173"/>
                        <a:ext cx="2324326" cy="1342306"/>
                      </a:xfrm>
                      <a:prstGeom prst="rect">
                        <a:avLst/>
                      </a:prstGeom>
                    </p:spPr>
                  </p:pic>
                </p:oleObj>
              </mc:Fallback>
            </mc:AlternateContent>
          </a:graphicData>
        </a:graphic>
      </p:graphicFrame>
      <p:sp>
        <p:nvSpPr>
          <p:cNvPr id="27" name="TextBox 26"/>
          <p:cNvSpPr txBox="1"/>
          <p:nvPr/>
        </p:nvSpPr>
        <p:spPr>
          <a:xfrm>
            <a:off x="1450587" y="3840705"/>
            <a:ext cx="1382974" cy="663063"/>
          </a:xfrm>
          <a:prstGeom prst="rect">
            <a:avLst/>
          </a:prstGeom>
          <a:noFill/>
          <a:ln>
            <a:solidFill>
              <a:srgbClr val="FF0000"/>
            </a:solidFill>
          </a:ln>
        </p:spPr>
        <p:txBody>
          <a:bodyPr wrap="square" rtlCol="0">
            <a:spAutoFit/>
          </a:bodyPr>
          <a:lstStyle/>
          <a:p>
            <a:endParaRPr lang="en-US" sz="2500" dirty="0">
              <a:solidFill>
                <a:srgbClr val="FF0000"/>
              </a:solidFill>
            </a:endParaRPr>
          </a:p>
        </p:txBody>
      </p:sp>
      <p:sp>
        <p:nvSpPr>
          <p:cNvPr id="28" name="TextBox 27"/>
          <p:cNvSpPr txBox="1"/>
          <p:nvPr/>
        </p:nvSpPr>
        <p:spPr>
          <a:xfrm>
            <a:off x="2833561" y="2611505"/>
            <a:ext cx="2440407" cy="646331"/>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achiral</a:t>
            </a:r>
          </a:p>
          <a:p>
            <a:r>
              <a:rPr lang="en-US" dirty="0" smtClean="0">
                <a:solidFill>
                  <a:srgbClr val="FF0000"/>
                </a:solidFill>
                <a:latin typeface="Times New Roman" pitchFamily="18" charset="0"/>
                <a:cs typeface="Times New Roman" pitchFamily="18" charset="0"/>
              </a:rPr>
              <a:t>(plane of symmetry)</a:t>
            </a:r>
            <a:endParaRPr lang="en-US" dirty="0">
              <a:solidFill>
                <a:srgbClr val="FF0000"/>
              </a:solidFill>
              <a:latin typeface="Times New Roman" pitchFamily="18" charset="0"/>
              <a:cs typeface="Times New Roman" pitchFamily="18" charset="0"/>
            </a:endParaRPr>
          </a:p>
        </p:txBody>
      </p:sp>
      <p:sp>
        <p:nvSpPr>
          <p:cNvPr id="31" name="TextBox 30"/>
          <p:cNvSpPr txBox="1"/>
          <p:nvPr/>
        </p:nvSpPr>
        <p:spPr>
          <a:xfrm>
            <a:off x="4816719" y="1598569"/>
            <a:ext cx="914499" cy="502526"/>
          </a:xfrm>
          <a:prstGeom prst="rect">
            <a:avLst/>
          </a:prstGeom>
          <a:noFill/>
          <a:ln>
            <a:solidFill>
              <a:srgbClr val="FF0000"/>
            </a:solidFill>
          </a:ln>
        </p:spPr>
        <p:txBody>
          <a:bodyPr wrap="square" rtlCol="0">
            <a:spAutoFit/>
          </a:bodyPr>
          <a:lstStyle/>
          <a:p>
            <a:endParaRPr lang="en-US" sz="2500" dirty="0">
              <a:solidFill>
                <a:srgbClr val="FF0000"/>
              </a:solidFill>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2114437707"/>
              </p:ext>
            </p:extLst>
          </p:nvPr>
        </p:nvGraphicFramePr>
        <p:xfrm>
          <a:off x="4773271" y="2756577"/>
          <a:ext cx="2948060" cy="1967824"/>
        </p:xfrm>
        <a:graphic>
          <a:graphicData uri="http://schemas.openxmlformats.org/presentationml/2006/ole">
            <mc:AlternateContent xmlns:mc="http://schemas.openxmlformats.org/markup-compatibility/2006">
              <mc:Choice xmlns:v="urn:schemas-microsoft-com:vml" Requires="v">
                <p:oleObj spid="_x0000_s82240" name="CS ChemDraw Drawing" r:id="rId11" imgW="1910372" imgH="1274896" progId="ChemDraw.Document.6.0">
                  <p:embed/>
                </p:oleObj>
              </mc:Choice>
              <mc:Fallback>
                <p:oleObj name="CS ChemDraw Drawing" r:id="rId11" imgW="1910372" imgH="1274896" progId="ChemDraw.Document.6.0">
                  <p:embed/>
                  <p:pic>
                    <p:nvPicPr>
                      <p:cNvPr id="0" name=""/>
                      <p:cNvPicPr/>
                      <p:nvPr/>
                    </p:nvPicPr>
                    <p:blipFill>
                      <a:blip r:embed="rId12"/>
                      <a:stretch>
                        <a:fillRect/>
                      </a:stretch>
                    </p:blipFill>
                    <p:spPr>
                      <a:xfrm>
                        <a:off x="4773271" y="2756577"/>
                        <a:ext cx="2948060" cy="1967824"/>
                      </a:xfrm>
                      <a:prstGeom prst="rect">
                        <a:avLst/>
                      </a:prstGeom>
                    </p:spPr>
                  </p:pic>
                </p:oleObj>
              </mc:Fallback>
            </mc:AlternateContent>
          </a:graphicData>
        </a:graphic>
      </p:graphicFrame>
      <p:sp>
        <p:nvSpPr>
          <p:cNvPr id="33" name="TextBox 32"/>
          <p:cNvSpPr txBox="1"/>
          <p:nvPr/>
        </p:nvSpPr>
        <p:spPr>
          <a:xfrm>
            <a:off x="6769658" y="3108073"/>
            <a:ext cx="380125" cy="461665"/>
          </a:xfrm>
          <a:prstGeom prst="rect">
            <a:avLst/>
          </a:prstGeom>
          <a:noFill/>
        </p:spPr>
        <p:txBody>
          <a:bodyPr wrap="square" rtlCol="0">
            <a:spAutoFit/>
          </a:bodyPr>
          <a:lstStyle/>
          <a:p>
            <a:r>
              <a:rPr lang="en-US" sz="2400" b="1" dirty="0" smtClean="0">
                <a:solidFill>
                  <a:srgbClr val="5FEA2E"/>
                </a:solidFill>
                <a:latin typeface="Times New Roman" pitchFamily="18" charset="0"/>
                <a:cs typeface="Times New Roman" pitchFamily="18" charset="0"/>
              </a:rPr>
              <a:t>*</a:t>
            </a:r>
            <a:endParaRPr lang="en-US" sz="2400" b="1" dirty="0">
              <a:solidFill>
                <a:srgbClr val="5FEA2E"/>
              </a:solidFill>
              <a:latin typeface="Times New Roman" pitchFamily="18" charset="0"/>
              <a:cs typeface="Times New Roman" pitchFamily="18" charset="0"/>
            </a:endParaRPr>
          </a:p>
        </p:txBody>
      </p:sp>
      <p:sp>
        <p:nvSpPr>
          <p:cNvPr id="34" name="TextBox 33"/>
          <p:cNvSpPr txBox="1"/>
          <p:nvPr/>
        </p:nvSpPr>
        <p:spPr>
          <a:xfrm>
            <a:off x="5083905" y="3866369"/>
            <a:ext cx="380125" cy="461665"/>
          </a:xfrm>
          <a:prstGeom prst="rect">
            <a:avLst/>
          </a:prstGeom>
          <a:noFill/>
        </p:spPr>
        <p:txBody>
          <a:bodyPr wrap="square" rtlCol="0">
            <a:spAutoFit/>
          </a:bodyPr>
          <a:lstStyle/>
          <a:p>
            <a:r>
              <a:rPr lang="en-US" sz="2400" b="1" dirty="0" smtClean="0">
                <a:solidFill>
                  <a:srgbClr val="5FEA2E"/>
                </a:solidFill>
                <a:latin typeface="Times New Roman" pitchFamily="18" charset="0"/>
                <a:cs typeface="Times New Roman" pitchFamily="18" charset="0"/>
              </a:rPr>
              <a:t>*</a:t>
            </a:r>
            <a:endParaRPr lang="en-US" sz="2400" b="1" dirty="0">
              <a:solidFill>
                <a:srgbClr val="5FEA2E"/>
              </a:solidFill>
              <a:latin typeface="Times New Roman" pitchFamily="18" charset="0"/>
              <a:cs typeface="Times New Roman" pitchFamily="18" charset="0"/>
            </a:endParaRPr>
          </a:p>
        </p:txBody>
      </p:sp>
      <p:sp>
        <p:nvSpPr>
          <p:cNvPr id="35" name="TextBox 34"/>
          <p:cNvSpPr txBox="1"/>
          <p:nvPr/>
        </p:nvSpPr>
        <p:spPr>
          <a:xfrm>
            <a:off x="7288216" y="2741639"/>
            <a:ext cx="710451" cy="369332"/>
          </a:xfrm>
          <a:prstGeom prst="rect">
            <a:avLst/>
          </a:prstGeom>
          <a:noFill/>
        </p:spPr>
        <p:txBody>
          <a:bodyPr wrap="none" rtlCol="0">
            <a:spAutoFit/>
          </a:bodyPr>
          <a:lstStyle/>
          <a:p>
            <a:r>
              <a:rPr lang="en-US" dirty="0" smtClean="0">
                <a:solidFill>
                  <a:srgbClr val="5FEA2E"/>
                </a:solidFill>
                <a:latin typeface="Times New Roman" pitchFamily="18" charset="0"/>
                <a:cs typeface="Times New Roman" pitchFamily="18" charset="0"/>
              </a:rPr>
              <a:t>chiral</a:t>
            </a:r>
            <a:endParaRPr lang="en-US" dirty="0">
              <a:solidFill>
                <a:srgbClr val="5FEA2E"/>
              </a:solidFill>
              <a:latin typeface="Times New Roman" pitchFamily="18" charset="0"/>
              <a:cs typeface="Times New Roman" pitchFamily="18" charset="0"/>
            </a:endParaRPr>
          </a:p>
        </p:txBody>
      </p:sp>
      <p:pic>
        <p:nvPicPr>
          <p:cNvPr id="14391" name="Picture 55" descr="C:\Users\Zeqir\Desktop\Untitled.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5200" y="4724400"/>
            <a:ext cx="2971800" cy="195262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1512719" y="6024265"/>
            <a:ext cx="2906880" cy="369332"/>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achiral</a:t>
            </a:r>
            <a:r>
              <a:rPr lang="en-US" dirty="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(plane of symmetry)</a:t>
            </a:r>
            <a:endParaRPr lang="en-US" dirty="0">
              <a:solidFill>
                <a:srgbClr val="FF0000"/>
              </a:solidFill>
              <a:latin typeface="Times New Roman" pitchFamily="18" charset="0"/>
              <a:cs typeface="Times New Roman" pitchFamily="18"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560558895"/>
              </p:ext>
            </p:extLst>
          </p:nvPr>
        </p:nvGraphicFramePr>
        <p:xfrm>
          <a:off x="4082470" y="4879933"/>
          <a:ext cx="2120596" cy="1597068"/>
        </p:xfrm>
        <a:graphic>
          <a:graphicData uri="http://schemas.openxmlformats.org/presentationml/2006/ole">
            <mc:AlternateContent xmlns:mc="http://schemas.openxmlformats.org/markup-compatibility/2006">
              <mc:Choice xmlns:v="urn:schemas-microsoft-com:vml" Requires="v">
                <p:oleObj spid="_x0000_s82241" name="CS ChemDraw Drawing" r:id="rId14" imgW="1652578" imgH="1243854" progId="ChemDraw.Document.6.0">
                  <p:embed/>
                </p:oleObj>
              </mc:Choice>
              <mc:Fallback>
                <p:oleObj name="CS ChemDraw Drawing" r:id="rId14" imgW="1652578" imgH="1243854" progId="ChemDraw.Document.6.0">
                  <p:embed/>
                  <p:pic>
                    <p:nvPicPr>
                      <p:cNvPr id="0" name=""/>
                      <p:cNvPicPr/>
                      <p:nvPr/>
                    </p:nvPicPr>
                    <p:blipFill>
                      <a:blip r:embed="rId15"/>
                      <a:stretch>
                        <a:fillRect/>
                      </a:stretch>
                    </p:blipFill>
                    <p:spPr>
                      <a:xfrm>
                        <a:off x="4082470" y="4879933"/>
                        <a:ext cx="2120596" cy="1597068"/>
                      </a:xfrm>
                      <a:prstGeom prst="rect">
                        <a:avLst/>
                      </a:prstGeom>
                    </p:spPr>
                  </p:pic>
                </p:oleObj>
              </mc:Fallback>
            </mc:AlternateContent>
          </a:graphicData>
        </a:graphic>
      </p:graphicFrame>
      <p:sp>
        <p:nvSpPr>
          <p:cNvPr id="43" name="TextBox 42"/>
          <p:cNvSpPr txBox="1"/>
          <p:nvPr/>
        </p:nvSpPr>
        <p:spPr>
          <a:xfrm>
            <a:off x="4572000" y="5291828"/>
            <a:ext cx="351759" cy="461665"/>
          </a:xfrm>
          <a:prstGeom prst="rect">
            <a:avLst/>
          </a:prstGeom>
          <a:noFill/>
        </p:spPr>
        <p:txBody>
          <a:bodyPr wrap="square" rtlCol="0">
            <a:spAutoFit/>
          </a:bodyPr>
          <a:lstStyle/>
          <a:p>
            <a:r>
              <a:rPr lang="en-US" sz="2400" b="1" dirty="0" smtClean="0">
                <a:solidFill>
                  <a:srgbClr val="5FEA2E"/>
                </a:solidFill>
                <a:latin typeface="Times New Roman" pitchFamily="18" charset="0"/>
                <a:cs typeface="Times New Roman" pitchFamily="18" charset="0"/>
              </a:rPr>
              <a:t>*</a:t>
            </a:r>
            <a:endParaRPr lang="en-US" sz="2400" b="1" dirty="0">
              <a:solidFill>
                <a:srgbClr val="5FEA2E"/>
              </a:solidFill>
              <a:latin typeface="Times New Roman" pitchFamily="18" charset="0"/>
              <a:cs typeface="Times New Roman" pitchFamily="18" charset="0"/>
            </a:endParaRPr>
          </a:p>
        </p:txBody>
      </p:sp>
      <p:sp>
        <p:nvSpPr>
          <p:cNvPr id="44" name="TextBox 43"/>
          <p:cNvSpPr txBox="1"/>
          <p:nvPr/>
        </p:nvSpPr>
        <p:spPr>
          <a:xfrm>
            <a:off x="5149380" y="5249265"/>
            <a:ext cx="351759" cy="461665"/>
          </a:xfrm>
          <a:prstGeom prst="rect">
            <a:avLst/>
          </a:prstGeom>
          <a:noFill/>
        </p:spPr>
        <p:txBody>
          <a:bodyPr wrap="square" rtlCol="0">
            <a:spAutoFit/>
          </a:bodyPr>
          <a:lstStyle/>
          <a:p>
            <a:r>
              <a:rPr lang="en-US" sz="2400" b="1" dirty="0" smtClean="0">
                <a:solidFill>
                  <a:srgbClr val="5FEA2E"/>
                </a:solidFill>
                <a:latin typeface="Times New Roman" pitchFamily="18" charset="0"/>
                <a:cs typeface="Times New Roman" pitchFamily="18" charset="0"/>
              </a:rPr>
              <a:t>*</a:t>
            </a:r>
            <a:endParaRPr lang="en-US" sz="2400" b="1" dirty="0">
              <a:solidFill>
                <a:srgbClr val="5FEA2E"/>
              </a:solidFill>
              <a:latin typeface="Times New Roman" pitchFamily="18" charset="0"/>
              <a:cs typeface="Times New Roman" pitchFamily="18" charset="0"/>
            </a:endParaRPr>
          </a:p>
        </p:txBody>
      </p:sp>
      <p:sp>
        <p:nvSpPr>
          <p:cNvPr id="45" name="TextBox 44"/>
          <p:cNvSpPr txBox="1"/>
          <p:nvPr/>
        </p:nvSpPr>
        <p:spPr>
          <a:xfrm>
            <a:off x="5502041" y="5562600"/>
            <a:ext cx="351759" cy="461665"/>
          </a:xfrm>
          <a:prstGeom prst="rect">
            <a:avLst/>
          </a:prstGeom>
          <a:noFill/>
        </p:spPr>
        <p:txBody>
          <a:bodyPr wrap="square" rtlCol="0">
            <a:spAutoFit/>
          </a:bodyPr>
          <a:lstStyle/>
          <a:p>
            <a:r>
              <a:rPr lang="en-US" sz="2400" b="1" dirty="0" smtClean="0">
                <a:solidFill>
                  <a:srgbClr val="5FEA2E"/>
                </a:solidFill>
                <a:latin typeface="Times New Roman" pitchFamily="18" charset="0"/>
                <a:cs typeface="Times New Roman" pitchFamily="18" charset="0"/>
              </a:rPr>
              <a:t>*</a:t>
            </a:r>
            <a:endParaRPr lang="en-US" sz="2400" b="1" dirty="0">
              <a:solidFill>
                <a:srgbClr val="5FEA2E"/>
              </a:solidFill>
              <a:latin typeface="Times New Roman" pitchFamily="18" charset="0"/>
              <a:cs typeface="Times New Roman" pitchFamily="18" charset="0"/>
            </a:endParaRPr>
          </a:p>
        </p:txBody>
      </p:sp>
      <p:sp>
        <p:nvSpPr>
          <p:cNvPr id="46" name="TextBox 45"/>
          <p:cNvSpPr txBox="1"/>
          <p:nvPr/>
        </p:nvSpPr>
        <p:spPr>
          <a:xfrm>
            <a:off x="5464030" y="4826713"/>
            <a:ext cx="809632" cy="369332"/>
          </a:xfrm>
          <a:prstGeom prst="rect">
            <a:avLst/>
          </a:prstGeom>
          <a:noFill/>
        </p:spPr>
        <p:txBody>
          <a:bodyPr wrap="square" rtlCol="0">
            <a:spAutoFit/>
          </a:bodyPr>
          <a:lstStyle/>
          <a:p>
            <a:r>
              <a:rPr lang="en-US" dirty="0" smtClean="0">
                <a:solidFill>
                  <a:srgbClr val="5FEA2E"/>
                </a:solidFill>
                <a:latin typeface="Times New Roman" pitchFamily="18" charset="0"/>
                <a:cs typeface="Times New Roman" pitchFamily="18" charset="0"/>
              </a:rPr>
              <a:t>chiral</a:t>
            </a:r>
            <a:endParaRPr lang="en-US" dirty="0">
              <a:solidFill>
                <a:srgbClr val="5FEA2E"/>
              </a:solidFill>
              <a:latin typeface="Times New Roman" pitchFamily="18" charset="0"/>
              <a:cs typeface="Times New Roman" pitchFamily="18"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1873217268"/>
              </p:ext>
            </p:extLst>
          </p:nvPr>
        </p:nvGraphicFramePr>
        <p:xfrm>
          <a:off x="6477000" y="4919549"/>
          <a:ext cx="2101599" cy="1582761"/>
        </p:xfrm>
        <a:graphic>
          <a:graphicData uri="http://schemas.openxmlformats.org/presentationml/2006/ole">
            <mc:AlternateContent xmlns:mc="http://schemas.openxmlformats.org/markup-compatibility/2006">
              <mc:Choice xmlns:v="urn:schemas-microsoft-com:vml" Requires="v">
                <p:oleObj spid="_x0000_s82242" name="CS ChemDraw Drawing" r:id="rId16" imgW="1652578" imgH="1243854" progId="ChemDraw.Document.6.0">
                  <p:embed/>
                </p:oleObj>
              </mc:Choice>
              <mc:Fallback>
                <p:oleObj name="CS ChemDraw Drawing" r:id="rId16" imgW="1652578" imgH="1243854" progId="ChemDraw.Document.6.0">
                  <p:embed/>
                  <p:pic>
                    <p:nvPicPr>
                      <p:cNvPr id="0" name=""/>
                      <p:cNvPicPr/>
                      <p:nvPr/>
                    </p:nvPicPr>
                    <p:blipFill>
                      <a:blip r:embed="rId17"/>
                      <a:stretch>
                        <a:fillRect/>
                      </a:stretch>
                    </p:blipFill>
                    <p:spPr>
                      <a:xfrm>
                        <a:off x="6477000" y="4919549"/>
                        <a:ext cx="2101599" cy="1582761"/>
                      </a:xfrm>
                      <a:prstGeom prst="rect">
                        <a:avLst/>
                      </a:prstGeom>
                    </p:spPr>
                  </p:pic>
                </p:oleObj>
              </mc:Fallback>
            </mc:AlternateContent>
          </a:graphicData>
        </a:graphic>
      </p:graphicFrame>
      <p:cxnSp>
        <p:nvCxnSpPr>
          <p:cNvPr id="48" name="Straight Connector 47"/>
          <p:cNvCxnSpPr/>
          <p:nvPr/>
        </p:nvCxnSpPr>
        <p:spPr>
          <a:xfrm>
            <a:off x="7528560" y="5162022"/>
            <a:ext cx="0" cy="145916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973903" y="5429939"/>
            <a:ext cx="351759" cy="461665"/>
          </a:xfrm>
          <a:prstGeom prst="rect">
            <a:avLst/>
          </a:prstGeom>
          <a:noFill/>
        </p:spPr>
        <p:txBody>
          <a:bodyPr wrap="square" rtlCol="0">
            <a:spAutoFit/>
          </a:bodyPr>
          <a:lstStyle/>
          <a:p>
            <a:r>
              <a:rPr lang="en-US" sz="2400" b="1" dirty="0" smtClean="0">
                <a:solidFill>
                  <a:srgbClr val="5FEA2E"/>
                </a:solidFill>
                <a:latin typeface="Times New Roman" pitchFamily="18" charset="0"/>
                <a:cs typeface="Times New Roman" pitchFamily="18" charset="0"/>
              </a:rPr>
              <a:t>*</a:t>
            </a:r>
            <a:endParaRPr lang="en-US" sz="2400" b="1" dirty="0">
              <a:solidFill>
                <a:srgbClr val="5FEA2E"/>
              </a:solidFill>
              <a:latin typeface="Times New Roman" pitchFamily="18" charset="0"/>
              <a:cs typeface="Times New Roman" pitchFamily="18" charset="0"/>
            </a:endParaRPr>
          </a:p>
        </p:txBody>
      </p:sp>
      <p:sp>
        <p:nvSpPr>
          <p:cNvPr id="55" name="TextBox 54"/>
          <p:cNvSpPr txBox="1"/>
          <p:nvPr/>
        </p:nvSpPr>
        <p:spPr>
          <a:xfrm>
            <a:off x="7764780" y="5429938"/>
            <a:ext cx="351759" cy="461665"/>
          </a:xfrm>
          <a:prstGeom prst="rect">
            <a:avLst/>
          </a:prstGeom>
          <a:noFill/>
        </p:spPr>
        <p:txBody>
          <a:bodyPr wrap="square" rtlCol="0">
            <a:spAutoFit/>
          </a:bodyPr>
          <a:lstStyle/>
          <a:p>
            <a:r>
              <a:rPr lang="en-US" sz="2400" b="1" dirty="0" smtClean="0">
                <a:solidFill>
                  <a:srgbClr val="5FEA2E"/>
                </a:solidFill>
                <a:latin typeface="Times New Roman" pitchFamily="18" charset="0"/>
                <a:cs typeface="Times New Roman" pitchFamily="18" charset="0"/>
              </a:rPr>
              <a:t>*</a:t>
            </a:r>
            <a:endParaRPr lang="en-US" sz="2400" b="1" dirty="0">
              <a:solidFill>
                <a:srgbClr val="5FEA2E"/>
              </a:solidFill>
              <a:latin typeface="Times New Roman" pitchFamily="18" charset="0"/>
              <a:cs typeface="Times New Roman" pitchFamily="18" charset="0"/>
            </a:endParaRPr>
          </a:p>
        </p:txBody>
      </p:sp>
      <p:sp>
        <p:nvSpPr>
          <p:cNvPr id="36" name="TextBox 35"/>
          <p:cNvSpPr txBox="1"/>
          <p:nvPr/>
        </p:nvSpPr>
        <p:spPr>
          <a:xfrm>
            <a:off x="6136015" y="4348596"/>
            <a:ext cx="2785090" cy="646331"/>
          </a:xfrm>
          <a:prstGeom prst="rect">
            <a:avLst/>
          </a:prstGeom>
          <a:noFill/>
        </p:spPr>
        <p:txBody>
          <a:bodyPr wrap="square" rtlCol="0">
            <a:spAutoFit/>
          </a:bodyPr>
          <a:lstStyle/>
          <a:p>
            <a:pPr algn="ctr"/>
            <a:r>
              <a:rPr lang="en-US" dirty="0" smtClean="0">
                <a:solidFill>
                  <a:srgbClr val="FF0000"/>
                </a:solidFill>
                <a:latin typeface="Times New Roman" pitchFamily="18" charset="0"/>
                <a:cs typeface="Times New Roman" pitchFamily="18" charset="0"/>
              </a:rPr>
              <a:t>achiral</a:t>
            </a:r>
            <a:r>
              <a:rPr lang="en-US" dirty="0">
                <a:solidFill>
                  <a:srgbClr val="FF0000"/>
                </a:solidFill>
                <a:latin typeface="Times New Roman" pitchFamily="18" charset="0"/>
                <a:cs typeface="Times New Roman" pitchFamily="18" charset="0"/>
              </a:rPr>
              <a:t> </a:t>
            </a:r>
            <a:endParaRPr lang="en-US" dirty="0" smtClean="0">
              <a:solidFill>
                <a:srgbClr val="FF0000"/>
              </a:solidFill>
              <a:latin typeface="Times New Roman" pitchFamily="18" charset="0"/>
              <a:cs typeface="Times New Roman" pitchFamily="18" charset="0"/>
            </a:endParaRPr>
          </a:p>
          <a:p>
            <a:pPr algn="ctr"/>
            <a:r>
              <a:rPr lang="en-US" dirty="0" smtClean="0">
                <a:solidFill>
                  <a:srgbClr val="FF0000"/>
                </a:solidFill>
                <a:latin typeface="Times New Roman" pitchFamily="18" charset="0"/>
                <a:cs typeface="Times New Roman" pitchFamily="18" charset="0"/>
              </a:rPr>
              <a:t>(plane of symmetry)</a:t>
            </a:r>
            <a:endParaRPr lang="en-US" dirty="0">
              <a:solidFill>
                <a:srgbClr val="FF0000"/>
              </a:solidFill>
              <a:latin typeface="Times New Roman" pitchFamily="18" charset="0"/>
              <a:cs typeface="Times New Roman" pitchFamily="18" charset="0"/>
            </a:endParaRPr>
          </a:p>
        </p:txBody>
      </p:sp>
      <p:cxnSp>
        <p:nvCxnSpPr>
          <p:cNvPr id="37" name="Straight Connector 36"/>
          <p:cNvCxnSpPr/>
          <p:nvPr/>
        </p:nvCxnSpPr>
        <p:spPr>
          <a:xfrm flipH="1">
            <a:off x="1510602" y="3697298"/>
            <a:ext cx="1308798"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6750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rgbClr val="FBC08F"/>
              </a:gs>
            </a:gsLst>
            <a:lin ang="5400000" scaled="1"/>
            <a:tileRect/>
          </a:gradFill>
        </p:spPr>
        <p:txBody>
          <a:bodyPr wrap="square" rtlCol="0">
            <a:spAutoFit/>
          </a:bodyPr>
          <a:lstStyle/>
          <a:p>
            <a:endParaRPr lang="en-US" sz="800" dirty="0"/>
          </a:p>
        </p:txBody>
      </p:sp>
      <p:pic>
        <p:nvPicPr>
          <p:cNvPr id="4099" name="Picture 3" descr="C:\Users\Zeqir\Desktop\Carvone-Enantiomer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608"/>
            <a:ext cx="914400" cy="77222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0"/>
            <a:ext cx="88392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64" name="Rectangle 63"/>
          <p:cNvSpPr/>
          <p:nvPr/>
        </p:nvSpPr>
        <p:spPr>
          <a:xfrm>
            <a:off x="914400" y="295405"/>
            <a:ext cx="6248400" cy="477054"/>
          </a:xfrm>
          <a:prstGeom prst="rect">
            <a:avLst/>
          </a:prstGeom>
        </p:spPr>
        <p:txBody>
          <a:bodyPr wrap="square">
            <a:spAutoFit/>
          </a:bodyPr>
          <a:lstStyle/>
          <a:p>
            <a:r>
              <a:rPr lang="en-US" sz="2500" b="1" dirty="0" smtClean="0">
                <a:ln w="0"/>
                <a:solidFill>
                  <a:schemeClr val="bg1"/>
                </a:solidFill>
                <a:effectLst>
                  <a:outerShdw blurRad="38100" dist="25400" dir="5400000" algn="ctr" rotWithShape="0">
                    <a:srgbClr val="6E747A">
                      <a:alpha val="43000"/>
                    </a:srgbClr>
                  </a:outerShdw>
                </a:effectLst>
              </a:rPr>
              <a:t>3.3. Chiral molecules without </a:t>
            </a:r>
            <a:r>
              <a:rPr lang="en-US" sz="2500" b="1" dirty="0" err="1" smtClean="0">
                <a:ln w="0"/>
                <a:solidFill>
                  <a:schemeClr val="bg1"/>
                </a:solidFill>
                <a:effectLst>
                  <a:outerShdw blurRad="38100" dist="25400" dir="5400000" algn="ctr" rotWithShape="0">
                    <a:srgbClr val="6E747A">
                      <a:alpha val="43000"/>
                    </a:srgbClr>
                  </a:outerShdw>
                </a:effectLst>
              </a:rPr>
              <a:t>stereocenter</a:t>
            </a:r>
            <a:endParaRPr lang="en-US" sz="2500" b="1" dirty="0">
              <a:ln w="0"/>
              <a:solidFill>
                <a:schemeClr val="bg1"/>
              </a:solidFill>
              <a:effectLst>
                <a:outerShdw blurRad="38100" dist="25400" dir="5400000" algn="ctr" rotWithShape="0">
                  <a:srgbClr val="6E747A">
                    <a:alpha val="43000"/>
                  </a:srgbClr>
                </a:outerShdw>
              </a:effectLst>
            </a:endParaRPr>
          </a:p>
        </p:txBody>
      </p:sp>
      <p:sp>
        <p:nvSpPr>
          <p:cNvPr id="2" name="TextBox 1"/>
          <p:cNvSpPr txBox="1"/>
          <p:nvPr/>
        </p:nvSpPr>
        <p:spPr>
          <a:xfrm>
            <a:off x="914400" y="1186934"/>
            <a:ext cx="7705435" cy="3416320"/>
          </a:xfrm>
          <a:prstGeom prst="rect">
            <a:avLst/>
          </a:prstGeom>
          <a:noFill/>
        </p:spPr>
        <p:txBody>
          <a:bodyPr wrap="square" rtlCol="0">
            <a:spAutoFit/>
          </a:bodyPr>
          <a:lstStyle/>
          <a:p>
            <a:r>
              <a:rPr lang="en-US" dirty="0">
                <a:latin typeface="Times New Roman" pitchFamily="18" charset="0"/>
                <a:cs typeface="Times New Roman" pitchFamily="18" charset="0"/>
              </a:rPr>
              <a:t>Molecules can be chiral even without </a:t>
            </a:r>
            <a:r>
              <a:rPr lang="en-US" dirty="0" err="1">
                <a:latin typeface="Times New Roman" pitchFamily="18" charset="0"/>
                <a:cs typeface="Times New Roman" pitchFamily="18" charset="0"/>
              </a:rPr>
              <a:t>stereocenters</a:t>
            </a:r>
            <a:r>
              <a:rPr lang="en-US" dirty="0">
                <a:latin typeface="Times New Roman" pitchFamily="18" charset="0"/>
                <a:cs typeface="Times New Roman" pitchFamily="18" charset="0"/>
              </a:rPr>
              <a:t> (we mentioned that </a:t>
            </a:r>
            <a:r>
              <a:rPr lang="en-US" dirty="0" err="1">
                <a:latin typeface="Times New Roman" pitchFamily="18" charset="0"/>
                <a:cs typeface="Times New Roman" pitchFamily="18" charset="0"/>
              </a:rPr>
              <a:t>stereocenters</a:t>
            </a:r>
            <a:r>
              <a:rPr lang="en-US" dirty="0">
                <a:latin typeface="Times New Roman" pitchFamily="18" charset="0"/>
                <a:cs typeface="Times New Roman" pitchFamily="18" charset="0"/>
              </a:rPr>
              <a:t> are not necessary). Axial Chirality and Planar Chirality.</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In specific thermodynamic conditions, these show activity of chiral molecule</a:t>
            </a:r>
            <a:r>
              <a:rPr lang="en-US" dirty="0" smtClean="0">
                <a:latin typeface="Times New Roman" pitchFamily="18" charset="0"/>
                <a:cs typeface="Times New Roman" pitchFamily="18" charset="0"/>
              </a:rPr>
              <a:t>. But, </a:t>
            </a:r>
            <a:r>
              <a:rPr lang="en-US" dirty="0">
                <a:latin typeface="Times New Roman" pitchFamily="18" charset="0"/>
                <a:cs typeface="Times New Roman" pitchFamily="18" charset="0"/>
              </a:rPr>
              <a:t>i</a:t>
            </a:r>
            <a:r>
              <a:rPr lang="en-US" dirty="0" smtClean="0">
                <a:latin typeface="Times New Roman" pitchFamily="18" charset="0"/>
                <a:cs typeface="Times New Roman" pitchFamily="18" charset="0"/>
              </a:rPr>
              <a:t>n </a:t>
            </a:r>
            <a:r>
              <a:rPr lang="en-US" dirty="0">
                <a:latin typeface="Times New Roman" pitchFamily="18" charset="0"/>
                <a:cs typeface="Times New Roman" pitchFamily="18" charset="0"/>
              </a:rPr>
              <a:t>high </a:t>
            </a:r>
            <a:r>
              <a:rPr lang="en-US" dirty="0" err="1" smtClean="0">
                <a:latin typeface="Times New Roman" pitchFamily="18" charset="0"/>
                <a:cs typeface="Times New Roman" pitchFamily="18" charset="0"/>
              </a:rPr>
              <a:t>temprature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high pressure, energetic barrier of movement around double-bond decreases and there is no chiral molecule activity shown. </a:t>
            </a:r>
          </a:p>
          <a:p>
            <a:endParaRPr lang="en-US" dirty="0">
              <a:latin typeface="Times New Roman" pitchFamily="18" charset="0"/>
              <a:cs typeface="Times New Roman" pitchFamily="18" charset="0"/>
            </a:endParaRPr>
          </a:p>
        </p:txBody>
      </p:sp>
      <p:sp>
        <p:nvSpPr>
          <p:cNvPr id="4" name="TextBox 3"/>
          <p:cNvSpPr txBox="1"/>
          <p:nvPr/>
        </p:nvSpPr>
        <p:spPr>
          <a:xfrm>
            <a:off x="943264" y="2317234"/>
            <a:ext cx="813043" cy="369332"/>
          </a:xfrm>
          <a:prstGeom prst="rect">
            <a:avLst/>
          </a:prstGeom>
          <a:noFill/>
        </p:spPr>
        <p:txBody>
          <a:bodyPr wrap="none" rtlCol="0">
            <a:spAutoFit/>
          </a:bodyPr>
          <a:lstStyle/>
          <a:p>
            <a:r>
              <a:rPr lang="en-US" b="1" dirty="0" err="1" smtClean="0">
                <a:latin typeface="Times New Roman" pitchFamily="18" charset="0"/>
                <a:cs typeface="Times New Roman" pitchFamily="18" charset="0"/>
              </a:rPr>
              <a:t>Allene</a:t>
            </a:r>
            <a:endParaRPr lang="en-US" b="1"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585200521"/>
              </p:ext>
            </p:extLst>
          </p:nvPr>
        </p:nvGraphicFramePr>
        <p:xfrm>
          <a:off x="2209800" y="1898134"/>
          <a:ext cx="2621028" cy="1530866"/>
        </p:xfrm>
        <a:graphic>
          <a:graphicData uri="http://schemas.openxmlformats.org/presentationml/2006/ole">
            <mc:AlternateContent xmlns:mc="http://schemas.openxmlformats.org/markup-compatibility/2006">
              <mc:Choice xmlns:v="urn:schemas-microsoft-com:vml" Requires="v">
                <p:oleObj spid="_x0000_s86034" name="CS ChemDraw Drawing" r:id="rId5" imgW="1435006" imgH="838414" progId="ChemDraw.Document.6.0">
                  <p:embed/>
                </p:oleObj>
              </mc:Choice>
              <mc:Fallback>
                <p:oleObj name="CS ChemDraw Drawing" r:id="rId5" imgW="1435006" imgH="838414" progId="ChemDraw.Document.6.0">
                  <p:embed/>
                  <p:pic>
                    <p:nvPicPr>
                      <p:cNvPr id="0" name=""/>
                      <p:cNvPicPr/>
                      <p:nvPr/>
                    </p:nvPicPr>
                    <p:blipFill>
                      <a:blip r:embed="rId6"/>
                      <a:stretch>
                        <a:fillRect/>
                      </a:stretch>
                    </p:blipFill>
                    <p:spPr>
                      <a:xfrm>
                        <a:off x="2209800" y="1898134"/>
                        <a:ext cx="2621028" cy="1530866"/>
                      </a:xfrm>
                      <a:prstGeom prst="rect">
                        <a:avLst/>
                      </a:prstGeom>
                    </p:spPr>
                  </p:pic>
                </p:oleObj>
              </mc:Fallback>
            </mc:AlternateContent>
          </a:graphicData>
        </a:graphic>
      </p:graphicFrame>
      <p:pic>
        <p:nvPicPr>
          <p:cNvPr id="17410" name="Picture 2" descr="C:\Users\Zeqir\Desktop\Allene-CRC-IR-3D-ball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447907">
            <a:off x="5211355" y="1705052"/>
            <a:ext cx="2911882" cy="16994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3089029919"/>
              </p:ext>
            </p:extLst>
          </p:nvPr>
        </p:nvGraphicFramePr>
        <p:xfrm>
          <a:off x="1768883" y="4759324"/>
          <a:ext cx="3276600" cy="1163412"/>
        </p:xfrm>
        <a:graphic>
          <a:graphicData uri="http://schemas.openxmlformats.org/presentationml/2006/ole">
            <mc:AlternateContent xmlns:mc="http://schemas.openxmlformats.org/markup-compatibility/2006">
              <mc:Choice xmlns:v="urn:schemas-microsoft-com:vml" Requires="v">
                <p:oleObj spid="_x0000_s86035" name="CS ChemDraw Drawing" r:id="rId8" imgW="2021587" imgH="717483" progId="ChemDraw.Document.6.0">
                  <p:embed/>
                </p:oleObj>
              </mc:Choice>
              <mc:Fallback>
                <p:oleObj name="CS ChemDraw Drawing" r:id="rId8" imgW="2021587" imgH="717483" progId="ChemDraw.Document.6.0">
                  <p:embed/>
                  <p:pic>
                    <p:nvPicPr>
                      <p:cNvPr id="0" name=""/>
                      <p:cNvPicPr/>
                      <p:nvPr/>
                    </p:nvPicPr>
                    <p:blipFill>
                      <a:blip r:embed="rId9"/>
                      <a:stretch>
                        <a:fillRect/>
                      </a:stretch>
                    </p:blipFill>
                    <p:spPr>
                      <a:xfrm>
                        <a:off x="1768883" y="4759324"/>
                        <a:ext cx="3276600" cy="1163412"/>
                      </a:xfrm>
                      <a:prstGeom prst="rect">
                        <a:avLst/>
                      </a:prstGeom>
                    </p:spPr>
                  </p:pic>
                </p:oleObj>
              </mc:Fallback>
            </mc:AlternateContent>
          </a:graphicData>
        </a:graphic>
      </p:graphicFrame>
      <p:sp>
        <p:nvSpPr>
          <p:cNvPr id="12" name="TextBox 11"/>
          <p:cNvSpPr txBox="1"/>
          <p:nvPr/>
        </p:nvSpPr>
        <p:spPr>
          <a:xfrm>
            <a:off x="866196" y="4971698"/>
            <a:ext cx="954107" cy="369332"/>
          </a:xfrm>
          <a:prstGeom prst="rect">
            <a:avLst/>
          </a:prstGeom>
          <a:noFill/>
        </p:spPr>
        <p:txBody>
          <a:bodyPr wrap="none" rtlCol="0">
            <a:spAutoFit/>
          </a:bodyPr>
          <a:lstStyle/>
          <a:p>
            <a:r>
              <a:rPr lang="en-US" b="1" dirty="0" err="1" smtClean="0">
                <a:latin typeface="Times New Roman" pitchFamily="18" charset="0"/>
                <a:cs typeface="Times New Roman" pitchFamily="18" charset="0"/>
              </a:rPr>
              <a:t>Spirane</a:t>
            </a:r>
            <a:endParaRPr lang="en-US" b="1" dirty="0">
              <a:latin typeface="Times New Roman" pitchFamily="18" charset="0"/>
              <a:cs typeface="Times New Roman" pitchFamily="18" charset="0"/>
            </a:endParaRPr>
          </a:p>
        </p:txBody>
      </p:sp>
      <p:pic>
        <p:nvPicPr>
          <p:cNvPr id="17413" name="Picture 5" descr="C:\Users\Zeqir\Desktop\Sipran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93811" y="4450442"/>
            <a:ext cx="3049782" cy="17811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62800" y="2837934"/>
            <a:ext cx="466794" cy="369332"/>
          </a:xfrm>
          <a:prstGeom prst="rect">
            <a:avLst/>
          </a:prstGeom>
          <a:noFill/>
        </p:spPr>
        <p:txBody>
          <a:bodyPr wrap="none" rtlCol="0">
            <a:spAutoFit/>
          </a:bodyPr>
          <a:lstStyle/>
          <a:p>
            <a:r>
              <a:rPr lang="en-US" dirty="0" smtClean="0">
                <a:latin typeface="Times New Roman" pitchFamily="18" charset="0"/>
                <a:cs typeface="Times New Roman" pitchFamily="18" charset="0"/>
              </a:rPr>
              <a:t>sp</a:t>
            </a:r>
            <a:r>
              <a:rPr lang="en-US" baseline="30000" dirty="0" smtClean="0">
                <a:latin typeface="Times New Roman" pitchFamily="18" charset="0"/>
                <a:cs typeface="Times New Roman" pitchFamily="18" charset="0"/>
              </a:rPr>
              <a:t>2</a:t>
            </a:r>
            <a:endParaRPr lang="en-US" baseline="30000" dirty="0">
              <a:latin typeface="Times New Roman" pitchFamily="18" charset="0"/>
              <a:cs typeface="Times New Roman" pitchFamily="18" charset="0"/>
            </a:endParaRPr>
          </a:p>
        </p:txBody>
      </p:sp>
      <p:sp>
        <p:nvSpPr>
          <p:cNvPr id="15" name="TextBox 14"/>
          <p:cNvSpPr txBox="1"/>
          <p:nvPr/>
        </p:nvSpPr>
        <p:spPr>
          <a:xfrm>
            <a:off x="5791200" y="2787134"/>
            <a:ext cx="466794" cy="369332"/>
          </a:xfrm>
          <a:prstGeom prst="rect">
            <a:avLst/>
          </a:prstGeom>
          <a:noFill/>
        </p:spPr>
        <p:txBody>
          <a:bodyPr wrap="none" rtlCol="0">
            <a:spAutoFit/>
          </a:bodyPr>
          <a:lstStyle/>
          <a:p>
            <a:r>
              <a:rPr lang="en-US" dirty="0" smtClean="0">
                <a:latin typeface="Times New Roman" pitchFamily="18" charset="0"/>
                <a:cs typeface="Times New Roman" pitchFamily="18" charset="0"/>
              </a:rPr>
              <a:t>sp</a:t>
            </a:r>
            <a:r>
              <a:rPr lang="en-US" baseline="30000" dirty="0" smtClean="0">
                <a:latin typeface="Times New Roman" pitchFamily="18" charset="0"/>
                <a:cs typeface="Times New Roman" pitchFamily="18" charset="0"/>
              </a:rPr>
              <a:t>2</a:t>
            </a:r>
            <a:endParaRPr lang="en-US" baseline="30000" dirty="0">
              <a:latin typeface="Times New Roman" pitchFamily="18" charset="0"/>
              <a:cs typeface="Times New Roman" pitchFamily="18" charset="0"/>
            </a:endParaRPr>
          </a:p>
        </p:txBody>
      </p:sp>
      <p:sp>
        <p:nvSpPr>
          <p:cNvPr id="16" name="TextBox 15"/>
          <p:cNvSpPr txBox="1"/>
          <p:nvPr/>
        </p:nvSpPr>
        <p:spPr>
          <a:xfrm>
            <a:off x="6410394" y="2812534"/>
            <a:ext cx="389850"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sp</a:t>
            </a:r>
            <a:endParaRPr lang="en-US" baseline="30000" dirty="0">
              <a:latin typeface="Times New Roman" pitchFamily="18" charset="0"/>
              <a:cs typeface="Times New Roman" pitchFamily="18" charset="0"/>
            </a:endParaRPr>
          </a:p>
        </p:txBody>
      </p:sp>
    </p:spTree>
    <p:extLst>
      <p:ext uri="{BB962C8B-B14F-4D97-AF65-F5344CB8AC3E}">
        <p14:creationId xmlns:p14="http://schemas.microsoft.com/office/powerpoint/2010/main" val="11910816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rgbClr val="FBC08F"/>
              </a:gs>
            </a:gsLst>
            <a:lin ang="5400000" scaled="1"/>
            <a:tileRect/>
          </a:gradFill>
        </p:spPr>
        <p:txBody>
          <a:bodyPr wrap="square" rtlCol="0">
            <a:spAutoFit/>
          </a:bodyPr>
          <a:lstStyle/>
          <a:p>
            <a:endParaRPr lang="en-US" sz="800" dirty="0"/>
          </a:p>
        </p:txBody>
      </p:sp>
      <p:pic>
        <p:nvPicPr>
          <p:cNvPr id="4099" name="Picture 3" descr="C:\Users\Zeqir\Desktop\Carvone-Enantiomer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12608"/>
            <a:ext cx="914400" cy="77222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0"/>
            <a:ext cx="88392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pic>
        <p:nvPicPr>
          <p:cNvPr id="18436" name="Picture 4" descr="C:\Users\Zeqir\Desktop\biphenyl2.jpg"/>
          <p:cNvPicPr>
            <a:picLocks noChangeAspect="1" noChangeArrowheads="1"/>
          </p:cNvPicPr>
          <p:nvPr/>
        </p:nvPicPr>
        <p:blipFill rotWithShape="1">
          <a:blip r:embed="rId4">
            <a:extLst>
              <a:ext uri="{28A0092B-C50C-407E-A947-70E740481C1C}">
                <a14:useLocalDpi xmlns:a14="http://schemas.microsoft.com/office/drawing/2010/main" val="0"/>
              </a:ext>
            </a:extLst>
          </a:blip>
          <a:srcRect l="27679" t="8642" r="20535" b="11731"/>
          <a:stretch/>
        </p:blipFill>
        <p:spPr bwMode="auto">
          <a:xfrm>
            <a:off x="5951778" y="2219708"/>
            <a:ext cx="2201622" cy="24040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7549" y="1219200"/>
            <a:ext cx="7893051" cy="1200329"/>
          </a:xfrm>
          <a:prstGeom prst="rect">
            <a:avLst/>
          </a:prstGeom>
          <a:noFill/>
        </p:spPr>
        <p:txBody>
          <a:bodyPr wrap="square" rtlCol="0">
            <a:spAutoFit/>
          </a:bodyPr>
          <a:lstStyle/>
          <a:p>
            <a:r>
              <a:rPr lang="en-US" b="1" dirty="0" err="1">
                <a:latin typeface="Times New Roman" pitchFamily="18" charset="0"/>
                <a:cs typeface="Times New Roman" pitchFamily="18" charset="0"/>
              </a:rPr>
              <a:t>Atropisomerism</a:t>
            </a:r>
            <a:r>
              <a:rPr lang="en-US" dirty="0">
                <a:latin typeface="Times New Roman" pitchFamily="18" charset="0"/>
                <a:cs typeface="Times New Roman" pitchFamily="18" charset="0"/>
              </a:rPr>
              <a:t> was discovered by Richard Kuhn in 1933. </a:t>
            </a:r>
            <a:r>
              <a:rPr lang="en-US" dirty="0" err="1">
                <a:latin typeface="Times New Roman" pitchFamily="18" charset="0"/>
                <a:cs typeface="Times New Roman" pitchFamily="18" charset="0"/>
              </a:rPr>
              <a:t>Atropisomers</a:t>
            </a:r>
            <a:r>
              <a:rPr lang="en-US" dirty="0">
                <a:latin typeface="Times New Roman" pitchFamily="18" charset="0"/>
                <a:cs typeface="Times New Roman" pitchFamily="18" charset="0"/>
              </a:rPr>
              <a:t> are conformational isomers. They have axial chirality, as a result of rotation impossibility around sigma bond, because of steric barriers of substituents in </a:t>
            </a:r>
            <a:r>
              <a:rPr lang="en-US" dirty="0" err="1">
                <a:latin typeface="Times New Roman" pitchFamily="18" charset="0"/>
                <a:cs typeface="Times New Roman" pitchFamily="18" charset="0"/>
              </a:rPr>
              <a:t>ortho</a:t>
            </a:r>
            <a:r>
              <a:rPr lang="en-US" dirty="0">
                <a:latin typeface="Times New Roman" pitchFamily="18" charset="0"/>
                <a:cs typeface="Times New Roman" pitchFamily="18" charset="0"/>
              </a:rPr>
              <a:t> positions. (</a:t>
            </a:r>
            <a:r>
              <a:rPr lang="en-US" dirty="0" err="1">
                <a:latin typeface="Times New Roman" pitchFamily="18" charset="0"/>
                <a:cs typeface="Times New Roman" pitchFamily="18" charset="0"/>
              </a:rPr>
              <a:t>Atropo</a:t>
            </a:r>
            <a:r>
              <a:rPr lang="en-US" dirty="0">
                <a:latin typeface="Times New Roman" pitchFamily="18" charset="0"/>
                <a:cs typeface="Times New Roman" pitchFamily="18" charset="0"/>
              </a:rPr>
              <a:t> means without turn)</a:t>
            </a:r>
            <a:endParaRPr lang="en-US" dirty="0" smtClean="0">
              <a:latin typeface="Times New Roman" pitchFamily="18" charset="0"/>
              <a:cs typeface="Times New Roman" pitchFamily="18" charset="0"/>
            </a:endParaRPr>
          </a:p>
        </p:txBody>
      </p:sp>
      <p:sp>
        <p:nvSpPr>
          <p:cNvPr id="4" name="Rectangle 3"/>
          <p:cNvSpPr/>
          <p:nvPr/>
        </p:nvSpPr>
        <p:spPr>
          <a:xfrm>
            <a:off x="838200" y="4553633"/>
            <a:ext cx="7772399" cy="646331"/>
          </a:xfrm>
          <a:prstGeom prst="rect">
            <a:avLst/>
          </a:prstGeom>
        </p:spPr>
        <p:txBody>
          <a:bodyPr wrap="square">
            <a:spAutoFit/>
          </a:bodyPr>
          <a:lstStyle/>
          <a:p>
            <a:r>
              <a:rPr lang="en-US" b="1" dirty="0">
                <a:latin typeface="Times New Roman" pitchFamily="18" charset="0"/>
                <a:cs typeface="Times New Roman" pitchFamily="18" charset="0"/>
              </a:rPr>
              <a:t>Bridged </a:t>
            </a:r>
            <a:r>
              <a:rPr lang="en-US" b="1" dirty="0" err="1" smtClean="0">
                <a:latin typeface="Times New Roman" pitchFamily="18" charset="0"/>
                <a:cs typeface="Times New Roman" pitchFamily="18" charset="0"/>
              </a:rPr>
              <a:t>Atropisomers</a:t>
            </a:r>
            <a:r>
              <a:rPr lang="en-US" b="1" dirty="0" smtClean="0">
                <a:latin typeface="Times New Roman" pitchFamily="18" charset="0"/>
                <a:cs typeface="Times New Roman" pitchFamily="18" charset="0"/>
              </a:rPr>
              <a:t> </a:t>
            </a:r>
            <a:r>
              <a:rPr lang="en-US" dirty="0">
                <a:latin typeface="Times New Roman" pitchFamily="18" charset="0"/>
                <a:cs typeface="Times New Roman" pitchFamily="18" charset="0"/>
              </a:rPr>
              <a:t>have a bigger barrier because in here bridged chemical bonds must be fully detached. </a:t>
            </a:r>
          </a:p>
        </p:txBody>
      </p:sp>
      <p:sp>
        <p:nvSpPr>
          <p:cNvPr id="5" name="Rectangle 4"/>
          <p:cNvSpPr/>
          <p:nvPr/>
        </p:nvSpPr>
        <p:spPr>
          <a:xfrm>
            <a:off x="1041904" y="4278257"/>
            <a:ext cx="4059125" cy="369332"/>
          </a:xfrm>
          <a:prstGeom prst="rect">
            <a:avLst/>
          </a:prstGeom>
        </p:spPr>
        <p:txBody>
          <a:bodyPr wrap="none">
            <a:spAutoFit/>
          </a:bodyPr>
          <a:lstStyle/>
          <a:p>
            <a:r>
              <a:rPr lang="en-US" dirty="0"/>
              <a:t>6,6'-dinitrobiphenyl-2,2'-dicarboxylic acid</a:t>
            </a:r>
          </a:p>
        </p:txBody>
      </p:sp>
      <p:pic>
        <p:nvPicPr>
          <p:cNvPr id="27651" name="Picture 3" descr="C:\Users\Zeqir\Desktop\300px-Atropisomer_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721" y="2305032"/>
            <a:ext cx="3866308" cy="21393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Zeqir\Desktop\realisticeyes.jpg"/>
          <p:cNvPicPr>
            <a:picLocks noChangeAspect="1" noChangeArrowheads="1"/>
          </p:cNvPicPr>
          <p:nvPr/>
        </p:nvPicPr>
        <p:blipFill rotWithShape="1">
          <a:blip r:embed="rId6">
            <a:extLst>
              <a:ext uri="{28A0092B-C50C-407E-A947-70E740481C1C}">
                <a14:useLocalDpi xmlns:a14="http://schemas.microsoft.com/office/drawing/2010/main" val="0"/>
              </a:ext>
            </a:extLst>
          </a:blip>
          <a:srcRect l="61518" t="9429" r="11198" b="8287"/>
          <a:stretch/>
        </p:blipFill>
        <p:spPr bwMode="auto">
          <a:xfrm>
            <a:off x="694970" y="5281783"/>
            <a:ext cx="822960"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flipH="1">
            <a:off x="1295400" y="5867400"/>
            <a:ext cx="381000" cy="0"/>
          </a:xfrm>
          <a:prstGeom prst="line">
            <a:avLst/>
          </a:prstGeom>
          <a:ln w="9525">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5" name="Picture 6" descr="C:\Users\Zeqir\Desktop\Stereo10.gif"/>
          <p:cNvPicPr>
            <a:picLocks noChangeAspect="1" noChangeArrowheads="1"/>
          </p:cNvPicPr>
          <p:nvPr/>
        </p:nvPicPr>
        <p:blipFill rotWithShape="1">
          <a:blip r:embed="rId7">
            <a:extLst>
              <a:ext uri="{28A0092B-C50C-407E-A947-70E740481C1C}">
                <a14:useLocalDpi xmlns:a14="http://schemas.microsoft.com/office/drawing/2010/main" val="0"/>
              </a:ext>
            </a:extLst>
          </a:blip>
          <a:srcRect l="6155" r="-6155"/>
          <a:stretch/>
        </p:blipFill>
        <p:spPr bwMode="auto">
          <a:xfrm>
            <a:off x="1645920" y="5109400"/>
            <a:ext cx="6934200" cy="1627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9859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rgbClr val="FBC08F"/>
              </a:gs>
            </a:gsLst>
            <a:lin ang="5400000" scaled="1"/>
            <a:tileRect/>
          </a:gradFill>
        </p:spPr>
        <p:txBody>
          <a:bodyPr wrap="square" rtlCol="0">
            <a:spAutoFit/>
          </a:bodyPr>
          <a:lstStyle/>
          <a:p>
            <a:endParaRPr lang="en-US" sz="800" dirty="0"/>
          </a:p>
        </p:txBody>
      </p:sp>
      <p:pic>
        <p:nvPicPr>
          <p:cNvPr id="4099" name="Picture 3" descr="C:\Users\Zeqir\Desktop\Carvone-Enantiomer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608"/>
            <a:ext cx="914400" cy="77222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0"/>
            <a:ext cx="88392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3" name="TextBox 2"/>
          <p:cNvSpPr txBox="1"/>
          <p:nvPr/>
        </p:nvSpPr>
        <p:spPr>
          <a:xfrm>
            <a:off x="717549" y="1219200"/>
            <a:ext cx="7893051"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Planar Chirality</a:t>
            </a:r>
            <a:endParaRPr lang="en-US" dirty="0" smtClean="0">
              <a:latin typeface="Times New Roman" pitchFamily="18" charset="0"/>
              <a:cs typeface="Times New Roman" pitchFamily="18" charset="0"/>
            </a:endParaRPr>
          </a:p>
        </p:txBody>
      </p:sp>
      <p:pic>
        <p:nvPicPr>
          <p:cNvPr id="19458" name="Picture 2" descr="C:\Users\Zeqir\Desktop\800px-Cycooctene_Isomers_Structural_Formulae.png"/>
          <p:cNvPicPr>
            <a:picLocks noChangeAspect="1" noChangeArrowheads="1"/>
          </p:cNvPicPr>
          <p:nvPr/>
        </p:nvPicPr>
        <p:blipFill rotWithShape="1">
          <a:blip r:embed="rId5">
            <a:extLst>
              <a:ext uri="{28A0092B-C50C-407E-A947-70E740481C1C}">
                <a14:useLocalDpi xmlns:a14="http://schemas.microsoft.com/office/drawing/2010/main" val="0"/>
              </a:ext>
            </a:extLst>
          </a:blip>
          <a:srcRect l="-1073" t="39707" r="-1787" b="-3413"/>
          <a:stretch/>
        </p:blipFill>
        <p:spPr bwMode="auto">
          <a:xfrm>
            <a:off x="715257" y="1594889"/>
            <a:ext cx="4389120" cy="21945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72990" y="3244334"/>
            <a:ext cx="1873654" cy="369332"/>
          </a:xfrm>
          <a:prstGeom prst="rect">
            <a:avLst/>
          </a:prstGeom>
          <a:noFill/>
        </p:spPr>
        <p:txBody>
          <a:bodyPr wrap="none" rtlCol="0">
            <a:spAutoFit/>
          </a:bodyPr>
          <a:lstStyle/>
          <a:p>
            <a:r>
              <a:rPr lang="en-US" dirty="0" smtClean="0">
                <a:latin typeface="Times New Roman" pitchFamily="18" charset="0"/>
                <a:cs typeface="Times New Roman" pitchFamily="18" charset="0"/>
              </a:rPr>
              <a:t>trans-</a:t>
            </a:r>
            <a:r>
              <a:rPr lang="en-US" dirty="0" err="1" smtClean="0">
                <a:latin typeface="Times New Roman" pitchFamily="18" charset="0"/>
                <a:cs typeface="Times New Roman" pitchFamily="18" charset="0"/>
              </a:rPr>
              <a:t>Cyclooctene</a:t>
            </a:r>
            <a:endParaRPr lang="en-US" dirty="0">
              <a:latin typeface="Times New Roman" pitchFamily="18" charset="0"/>
              <a:cs typeface="Times New Roman" pitchFamily="18" charset="0"/>
            </a:endParaRPr>
          </a:p>
        </p:txBody>
      </p:sp>
      <p:sp>
        <p:nvSpPr>
          <p:cNvPr id="14" name="TextBox 13"/>
          <p:cNvSpPr txBox="1"/>
          <p:nvPr/>
        </p:nvSpPr>
        <p:spPr>
          <a:xfrm>
            <a:off x="5556354" y="1511498"/>
            <a:ext cx="1762021"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para-Cyclophane</a:t>
            </a:r>
            <a:endParaRPr lang="en-US" dirty="0">
              <a:latin typeface="Times New Roman" pitchFamily="18" charset="0"/>
              <a:cs typeface="Times New Roman" pitchFamily="18" charset="0"/>
            </a:endParaRPr>
          </a:p>
        </p:txBody>
      </p:sp>
      <p:sp>
        <p:nvSpPr>
          <p:cNvPr id="5" name="TextBox 4"/>
          <p:cNvSpPr txBox="1"/>
          <p:nvPr/>
        </p:nvSpPr>
        <p:spPr>
          <a:xfrm>
            <a:off x="717549" y="3962400"/>
            <a:ext cx="3321051" cy="1754326"/>
          </a:xfrm>
          <a:prstGeom prst="rect">
            <a:avLst/>
          </a:prstGeom>
          <a:noFill/>
        </p:spPr>
        <p:txBody>
          <a:bodyPr wrap="square" rtlCol="0">
            <a:spAutoFit/>
          </a:bodyPr>
          <a:lstStyle/>
          <a:p>
            <a:r>
              <a:rPr lang="en-US" b="1" dirty="0" err="1">
                <a:latin typeface="Times New Roman" pitchFamily="18" charset="0"/>
                <a:cs typeface="Times New Roman" pitchFamily="18" charset="0"/>
              </a:rPr>
              <a:t>H</a:t>
            </a:r>
            <a:r>
              <a:rPr lang="en-US" b="1" dirty="0" err="1" smtClean="0">
                <a:latin typeface="Times New Roman" pitchFamily="18" charset="0"/>
                <a:cs typeface="Times New Roman" pitchFamily="18" charset="0"/>
              </a:rPr>
              <a:t>elicenes</a:t>
            </a:r>
            <a:r>
              <a:rPr lang="en-US" dirty="0" smtClean="0">
                <a:latin typeface="Times New Roman" pitchFamily="18" charset="0"/>
                <a:cs typeface="Times New Roman" pitchFamily="18" charset="0"/>
              </a:rPr>
              <a:t> (axial chirality)</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are </a:t>
            </a:r>
            <a:r>
              <a:rPr lang="en-US" dirty="0" err="1">
                <a:latin typeface="Times New Roman" pitchFamily="18" charset="0"/>
                <a:cs typeface="Times New Roman" pitchFamily="18" charset="0"/>
              </a:rPr>
              <a:t>ortho</a:t>
            </a:r>
            <a:r>
              <a:rPr lang="en-US" dirty="0">
                <a:latin typeface="Times New Roman" pitchFamily="18" charset="0"/>
                <a:cs typeface="Times New Roman" pitchFamily="18" charset="0"/>
              </a:rPr>
              <a:t>-condensed </a:t>
            </a:r>
            <a:r>
              <a:rPr lang="en-US" dirty="0" smtClean="0">
                <a:latin typeface="Times New Roman" pitchFamily="18" charset="0"/>
                <a:cs typeface="Times New Roman" pitchFamily="18" charset="0"/>
              </a:rPr>
              <a:t>polycyclic aromatic compounds </a:t>
            </a:r>
            <a:r>
              <a:rPr lang="en-US" dirty="0">
                <a:latin typeface="Times New Roman" pitchFamily="18" charset="0"/>
                <a:cs typeface="Times New Roman" pitchFamily="18" charset="0"/>
              </a:rPr>
              <a:t>in which benzene rings or other aromatics are angularly annulated to give helically-shaped </a:t>
            </a:r>
            <a:r>
              <a:rPr lang="en-US" dirty="0" smtClean="0">
                <a:latin typeface="Times New Roman" pitchFamily="18" charset="0"/>
                <a:cs typeface="Times New Roman" pitchFamily="18" charset="0"/>
              </a:rPr>
              <a:t>molecules.</a:t>
            </a:r>
          </a:p>
        </p:txBody>
      </p:sp>
      <p:pic>
        <p:nvPicPr>
          <p:cNvPr id="19460" name="Picture 4" descr="C:\Users\Zeqir\Desktop\helicenesex.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6644" y="4025869"/>
            <a:ext cx="2198173" cy="203331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458600" y="6121400"/>
            <a:ext cx="1813317" cy="369332"/>
          </a:xfrm>
          <a:prstGeom prst="rect">
            <a:avLst/>
          </a:prstGeom>
          <a:noFill/>
        </p:spPr>
        <p:txBody>
          <a:bodyPr wrap="none" rtlCol="0">
            <a:spAutoFit/>
          </a:bodyPr>
          <a:lstStyle/>
          <a:p>
            <a:r>
              <a:rPr lang="en-US" dirty="0" smtClean="0">
                <a:latin typeface="Times New Roman" pitchFamily="18" charset="0"/>
                <a:cs typeface="Times New Roman" pitchFamily="18" charset="0"/>
              </a:rPr>
              <a:t>meta-</a:t>
            </a:r>
            <a:r>
              <a:rPr lang="en-US" dirty="0" err="1" smtClean="0">
                <a:latin typeface="Times New Roman" pitchFamily="18" charset="0"/>
                <a:cs typeface="Times New Roman" pitchFamily="18" charset="0"/>
              </a:rPr>
              <a:t>Cyclophane</a:t>
            </a:r>
            <a:endParaRPr lang="en-US" dirty="0">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062724449"/>
              </p:ext>
            </p:extLst>
          </p:nvPr>
        </p:nvGraphicFramePr>
        <p:xfrm>
          <a:off x="6738937" y="4088090"/>
          <a:ext cx="1414463" cy="2024063"/>
        </p:xfrm>
        <a:graphic>
          <a:graphicData uri="http://schemas.openxmlformats.org/presentationml/2006/ole">
            <mc:AlternateContent xmlns:mc="http://schemas.openxmlformats.org/markup-compatibility/2006">
              <mc:Choice xmlns:v="urn:schemas-microsoft-com:vml" Requires="v">
                <p:oleObj spid="_x0000_s19966" name="CS ChemDraw Drawing" r:id="rId7" imgW="1413680" imgH="2024502" progId="ChemDraw.Document.6.0">
                  <p:embed/>
                </p:oleObj>
              </mc:Choice>
              <mc:Fallback>
                <p:oleObj name="CS ChemDraw Drawing" r:id="rId7" imgW="1413680" imgH="2024502" progId="ChemDraw.Document.6.0">
                  <p:embed/>
                  <p:pic>
                    <p:nvPicPr>
                      <p:cNvPr id="0" name=""/>
                      <p:cNvPicPr/>
                      <p:nvPr/>
                    </p:nvPicPr>
                    <p:blipFill>
                      <a:blip r:embed="rId8"/>
                      <a:stretch>
                        <a:fillRect/>
                      </a:stretch>
                    </p:blipFill>
                    <p:spPr>
                      <a:xfrm>
                        <a:off x="6738937" y="4088090"/>
                        <a:ext cx="1414463" cy="2024063"/>
                      </a:xfrm>
                      <a:prstGeom prst="rect">
                        <a:avLst/>
                      </a:prstGeom>
                      <a:ln>
                        <a:solidFill>
                          <a:schemeClr val="tx1"/>
                        </a:solidFill>
                      </a:ln>
                    </p:spPr>
                  </p:pic>
                </p:oleObj>
              </mc:Fallback>
            </mc:AlternateContent>
          </a:graphicData>
        </a:graphic>
      </p:graphicFrame>
      <p:pic>
        <p:nvPicPr>
          <p:cNvPr id="15" name="Picture 3" descr="C:\Users\Zeqir\Desktop\CH13440_TOC.jpg"/>
          <p:cNvPicPr>
            <a:picLocks noChangeAspect="1" noChangeArrowheads="1"/>
          </p:cNvPicPr>
          <p:nvPr/>
        </p:nvPicPr>
        <p:blipFill rotWithShape="1">
          <a:blip r:embed="rId9">
            <a:extLst>
              <a:ext uri="{28A0092B-C50C-407E-A947-70E740481C1C}">
                <a14:useLocalDpi xmlns:a14="http://schemas.microsoft.com/office/drawing/2010/main" val="0"/>
              </a:ext>
            </a:extLst>
          </a:blip>
          <a:srcRect l="-4735" t="-3545" r="59127" b="3660"/>
          <a:stretch/>
        </p:blipFill>
        <p:spPr bwMode="auto">
          <a:xfrm>
            <a:off x="5522626" y="1880830"/>
            <a:ext cx="2452511" cy="22072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6695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rgbClr val="FBC08F"/>
              </a:gs>
            </a:gsLst>
            <a:lin ang="5400000" scaled="1"/>
            <a:tileRect/>
          </a:gradFill>
        </p:spPr>
        <p:txBody>
          <a:bodyPr wrap="square" rtlCol="0">
            <a:spAutoFit/>
          </a:bodyPr>
          <a:lstStyle/>
          <a:p>
            <a:endParaRPr lang="en-US" sz="800" dirty="0"/>
          </a:p>
        </p:txBody>
      </p:sp>
      <p:pic>
        <p:nvPicPr>
          <p:cNvPr id="4099" name="Picture 3" descr="C:\Users\Zeqir\Desktop\Carvone-Enantiomer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608"/>
            <a:ext cx="914400" cy="77222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0"/>
            <a:ext cx="88392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64" name="Rectangle 63"/>
          <p:cNvSpPr/>
          <p:nvPr/>
        </p:nvSpPr>
        <p:spPr>
          <a:xfrm>
            <a:off x="914400" y="295405"/>
            <a:ext cx="5562600" cy="477054"/>
          </a:xfrm>
          <a:prstGeom prst="rect">
            <a:avLst/>
          </a:prstGeom>
        </p:spPr>
        <p:txBody>
          <a:bodyPr wrap="square">
            <a:spAutoFit/>
          </a:bodyPr>
          <a:lstStyle/>
          <a:p>
            <a:r>
              <a:rPr lang="en-US" sz="2500" b="1" dirty="0" smtClean="0">
                <a:ln w="0"/>
                <a:solidFill>
                  <a:schemeClr val="bg1"/>
                </a:solidFill>
                <a:effectLst>
                  <a:outerShdw blurRad="38100" dist="25400" dir="5400000" algn="ctr" rotWithShape="0">
                    <a:srgbClr val="6E747A">
                      <a:alpha val="43000"/>
                    </a:srgbClr>
                  </a:outerShdw>
                </a:effectLst>
              </a:rPr>
              <a:t>3.4. Enantiomers and </a:t>
            </a:r>
            <a:r>
              <a:rPr lang="en-US" sz="2500" b="1" dirty="0" err="1" smtClean="0">
                <a:ln w="0"/>
                <a:solidFill>
                  <a:schemeClr val="bg1"/>
                </a:solidFill>
                <a:effectLst>
                  <a:outerShdw blurRad="38100" dist="25400" dir="5400000" algn="ctr" rotWithShape="0">
                    <a:srgbClr val="6E747A">
                      <a:alpha val="43000"/>
                    </a:srgbClr>
                  </a:outerShdw>
                </a:effectLst>
              </a:rPr>
              <a:t>diastereoisomers</a:t>
            </a:r>
            <a:endParaRPr lang="en-US" sz="2500" b="1" dirty="0">
              <a:ln w="0"/>
              <a:solidFill>
                <a:schemeClr val="bg1"/>
              </a:solidFill>
              <a:effectLst>
                <a:outerShdw blurRad="38100" dist="25400" dir="5400000" algn="ctr" rotWithShape="0">
                  <a:srgbClr val="6E747A">
                    <a:alpha val="43000"/>
                  </a:srgbClr>
                </a:outerShdw>
              </a:effectLst>
            </a:endParaRPr>
          </a:p>
        </p:txBody>
      </p:sp>
      <p:sp>
        <p:nvSpPr>
          <p:cNvPr id="8" name="TextBox 7"/>
          <p:cNvSpPr txBox="1"/>
          <p:nvPr/>
        </p:nvSpPr>
        <p:spPr>
          <a:xfrm>
            <a:off x="776747" y="1169136"/>
            <a:ext cx="8062452" cy="2308324"/>
          </a:xfrm>
          <a:prstGeom prst="rect">
            <a:avLst/>
          </a:prstGeom>
          <a:noFill/>
        </p:spPr>
        <p:txBody>
          <a:bodyPr wrap="square" rtlCol="0">
            <a:spAutoFit/>
          </a:bodyPr>
          <a:lstStyle/>
          <a:p>
            <a:r>
              <a:rPr lang="en-US" dirty="0">
                <a:latin typeface="Times New Roman" pitchFamily="18" charset="0"/>
                <a:cs typeface="Times New Roman" pitchFamily="18" charset="0"/>
              </a:rPr>
              <a:t>Two molecules that are chiral, are like their own mirror image and that do not superpose are </a:t>
            </a:r>
            <a:r>
              <a:rPr lang="en-US" dirty="0" err="1">
                <a:latin typeface="Times New Roman" pitchFamily="18" charset="0"/>
                <a:cs typeface="Times New Roman" pitchFamily="18" charset="0"/>
              </a:rPr>
              <a:t>configurational</a:t>
            </a:r>
            <a:r>
              <a:rPr lang="en-US" dirty="0">
                <a:latin typeface="Times New Roman" pitchFamily="18" charset="0"/>
                <a:cs typeface="Times New Roman" pitchFamily="18" charset="0"/>
              </a:rPr>
              <a:t> isomers that are called </a:t>
            </a:r>
            <a:r>
              <a:rPr lang="en-US" b="1" dirty="0" smtClean="0">
                <a:latin typeface="Times New Roman" pitchFamily="18" charset="0"/>
                <a:cs typeface="Times New Roman" pitchFamily="18" charset="0"/>
              </a:rPr>
              <a:t>Enantiomers</a:t>
            </a:r>
            <a:r>
              <a:rPr lang="en-US" dirty="0" smtClean="0">
                <a:latin typeface="Times New Roman" pitchFamily="18" charset="0"/>
                <a:cs typeface="Times New Roman" pitchFamily="18" charset="0"/>
              </a:rPr>
              <a:t> (must </a:t>
            </a:r>
            <a:r>
              <a:rPr lang="en-US" dirty="0">
                <a:latin typeface="Times New Roman" pitchFamily="18" charset="0"/>
                <a:cs typeface="Times New Roman" pitchFamily="18" charset="0"/>
              </a:rPr>
              <a:t>always be </a:t>
            </a:r>
            <a:r>
              <a:rPr lang="en-US" dirty="0" smtClean="0">
                <a:latin typeface="Times New Roman" pitchFamily="18" charset="0"/>
                <a:cs typeface="Times New Roman" pitchFamily="18" charset="0"/>
              </a:rPr>
              <a:t>chiral). </a:t>
            </a:r>
            <a:r>
              <a:rPr lang="en-US" b="1" dirty="0" err="1" smtClean="0">
                <a:latin typeface="Times New Roman" pitchFamily="18" charset="0"/>
                <a:cs typeface="Times New Roman" pitchFamily="18" charset="0"/>
              </a:rPr>
              <a:t>Diastereomers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are molecules that aren't like their own mirror image. (they can be </a:t>
            </a:r>
            <a:r>
              <a:rPr lang="en-US" dirty="0" err="1">
                <a:latin typeface="Times New Roman" pitchFamily="18" charset="0"/>
                <a:cs typeface="Times New Roman" pitchFamily="18" charset="0"/>
              </a:rPr>
              <a:t>configurational</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cis</a:t>
            </a:r>
            <a:r>
              <a:rPr lang="en-US" dirty="0">
                <a:latin typeface="Times New Roman" pitchFamily="18" charset="0"/>
                <a:cs typeface="Times New Roman" pitchFamily="18" charset="0"/>
              </a:rPr>
              <a:t>-trans geometric isomers). At </a:t>
            </a:r>
            <a:r>
              <a:rPr lang="en-US" dirty="0" err="1">
                <a:latin typeface="Times New Roman" pitchFamily="18" charset="0"/>
                <a:cs typeface="Times New Roman" pitchFamily="18" charset="0"/>
              </a:rPr>
              <a:t>diastereomers</a:t>
            </a:r>
            <a:r>
              <a:rPr lang="en-US" dirty="0">
                <a:latin typeface="Times New Roman" pitchFamily="18" charset="0"/>
                <a:cs typeface="Times New Roman" pitchFamily="18" charset="0"/>
              </a:rPr>
              <a:t> chirality it's not necessary. Terms 'chiral' and 'achiral' are referred to a single molecule, while 'enantiomer' and '</a:t>
            </a:r>
            <a:r>
              <a:rPr lang="en-US" dirty="0" err="1">
                <a:latin typeface="Times New Roman" pitchFamily="18" charset="0"/>
                <a:cs typeface="Times New Roman" pitchFamily="18" charset="0"/>
              </a:rPr>
              <a:t>diastereomer</a:t>
            </a:r>
            <a:r>
              <a:rPr lang="en-US" dirty="0">
                <a:latin typeface="Times New Roman" pitchFamily="18" charset="0"/>
                <a:cs typeface="Times New Roman" pitchFamily="18" charset="0"/>
              </a:rPr>
              <a:t>' terms are referred to the relation between molecules. Maximal number of stereoisomers = 2</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 where n - number of </a:t>
            </a:r>
            <a:r>
              <a:rPr lang="en-US" dirty="0" err="1">
                <a:latin typeface="Times New Roman" pitchFamily="18" charset="0"/>
                <a:cs typeface="Times New Roman" pitchFamily="18" charset="0"/>
              </a:rPr>
              <a:t>stereocenters</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84194637"/>
              </p:ext>
            </p:extLst>
          </p:nvPr>
        </p:nvGraphicFramePr>
        <p:xfrm>
          <a:off x="927100" y="3314862"/>
          <a:ext cx="1371600" cy="1811383"/>
        </p:xfrm>
        <a:graphic>
          <a:graphicData uri="http://schemas.openxmlformats.org/presentationml/2006/ole">
            <mc:AlternateContent xmlns:mc="http://schemas.openxmlformats.org/markup-compatibility/2006">
              <mc:Choice xmlns:v="urn:schemas-microsoft-com:vml" Requires="v">
                <p:oleObj spid="_x0000_s83077" name="CS ChemDraw Drawing" r:id="rId5" imgW="999591" imgH="1321055" progId="ChemDraw.Document.6.0">
                  <p:embed/>
                </p:oleObj>
              </mc:Choice>
              <mc:Fallback>
                <p:oleObj name="CS ChemDraw Drawing" r:id="rId5" imgW="999591" imgH="1321055" progId="ChemDraw.Document.6.0">
                  <p:embed/>
                  <p:pic>
                    <p:nvPicPr>
                      <p:cNvPr id="0" name=""/>
                      <p:cNvPicPr/>
                      <p:nvPr/>
                    </p:nvPicPr>
                    <p:blipFill>
                      <a:blip r:embed="rId6"/>
                      <a:stretch>
                        <a:fillRect/>
                      </a:stretch>
                    </p:blipFill>
                    <p:spPr>
                      <a:xfrm>
                        <a:off x="927100" y="3314862"/>
                        <a:ext cx="1371600" cy="1811383"/>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270653778"/>
              </p:ext>
            </p:extLst>
          </p:nvPr>
        </p:nvGraphicFramePr>
        <p:xfrm>
          <a:off x="2527300" y="3289463"/>
          <a:ext cx="1371600" cy="1811383"/>
        </p:xfrm>
        <a:graphic>
          <a:graphicData uri="http://schemas.openxmlformats.org/presentationml/2006/ole">
            <mc:AlternateContent xmlns:mc="http://schemas.openxmlformats.org/markup-compatibility/2006">
              <mc:Choice xmlns:v="urn:schemas-microsoft-com:vml" Requires="v">
                <p:oleObj spid="_x0000_s83078" name="CS ChemDraw Drawing" r:id="rId7" imgW="999861" imgH="1321055" progId="ChemDraw.Document.6.0">
                  <p:embed/>
                </p:oleObj>
              </mc:Choice>
              <mc:Fallback>
                <p:oleObj name="CS ChemDraw Drawing" r:id="rId7" imgW="999861" imgH="1321055" progId="ChemDraw.Document.6.0">
                  <p:embed/>
                  <p:pic>
                    <p:nvPicPr>
                      <p:cNvPr id="0" name=""/>
                      <p:cNvPicPr/>
                      <p:nvPr/>
                    </p:nvPicPr>
                    <p:blipFill>
                      <a:blip r:embed="rId8"/>
                      <a:stretch>
                        <a:fillRect/>
                      </a:stretch>
                    </p:blipFill>
                    <p:spPr>
                      <a:xfrm>
                        <a:off x="2527300" y="3289463"/>
                        <a:ext cx="1371600" cy="1811383"/>
                      </a:xfrm>
                      <a:prstGeom prst="rect">
                        <a:avLst/>
                      </a:prstGeom>
                    </p:spPr>
                  </p:pic>
                </p:oleObj>
              </mc:Fallback>
            </mc:AlternateContent>
          </a:graphicData>
        </a:graphic>
      </p:graphicFrame>
      <p:cxnSp>
        <p:nvCxnSpPr>
          <p:cNvPr id="12" name="Straight Connector 11"/>
          <p:cNvCxnSpPr/>
          <p:nvPr/>
        </p:nvCxnSpPr>
        <p:spPr>
          <a:xfrm flipH="1">
            <a:off x="2425700" y="3330228"/>
            <a:ext cx="10160" cy="177217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extLst>
              <p:ext uri="{D42A27DB-BD31-4B8C-83A1-F6EECF244321}">
                <p14:modId xmlns:p14="http://schemas.microsoft.com/office/powerpoint/2010/main" val="379007093"/>
              </p:ext>
            </p:extLst>
          </p:nvPr>
        </p:nvGraphicFramePr>
        <p:xfrm>
          <a:off x="4973478" y="3330228"/>
          <a:ext cx="1503522" cy="1812943"/>
        </p:xfrm>
        <a:graphic>
          <a:graphicData uri="http://schemas.openxmlformats.org/presentationml/2006/ole">
            <mc:AlternateContent xmlns:mc="http://schemas.openxmlformats.org/markup-compatibility/2006">
              <mc:Choice xmlns:v="urn:schemas-microsoft-com:vml" Requires="v">
                <p:oleObj spid="_x0000_s83079" name="CS ChemDraw Drawing" r:id="rId9" imgW="1094880" imgH="1321055" progId="ChemDraw.Document.6.0">
                  <p:embed/>
                </p:oleObj>
              </mc:Choice>
              <mc:Fallback>
                <p:oleObj name="CS ChemDraw Drawing" r:id="rId9" imgW="1094880" imgH="1321055" progId="ChemDraw.Document.6.0">
                  <p:embed/>
                  <p:pic>
                    <p:nvPicPr>
                      <p:cNvPr id="0" name=""/>
                      <p:cNvPicPr/>
                      <p:nvPr/>
                    </p:nvPicPr>
                    <p:blipFill>
                      <a:blip r:embed="rId10"/>
                      <a:stretch>
                        <a:fillRect/>
                      </a:stretch>
                    </p:blipFill>
                    <p:spPr>
                      <a:xfrm>
                        <a:off x="4973478" y="3330228"/>
                        <a:ext cx="1503522" cy="181294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32019652"/>
              </p:ext>
            </p:extLst>
          </p:nvPr>
        </p:nvGraphicFramePr>
        <p:xfrm>
          <a:off x="6718300" y="3297499"/>
          <a:ext cx="1524000" cy="1837635"/>
        </p:xfrm>
        <a:graphic>
          <a:graphicData uri="http://schemas.openxmlformats.org/presentationml/2006/ole">
            <mc:AlternateContent xmlns:mc="http://schemas.openxmlformats.org/markup-compatibility/2006">
              <mc:Choice xmlns:v="urn:schemas-microsoft-com:vml" Requires="v">
                <p:oleObj spid="_x0000_s83080" name="CS ChemDraw Drawing" r:id="rId11" imgW="1094880" imgH="1321055" progId="ChemDraw.Document.6.0">
                  <p:embed/>
                </p:oleObj>
              </mc:Choice>
              <mc:Fallback>
                <p:oleObj name="CS ChemDraw Drawing" r:id="rId11" imgW="1094880" imgH="1321055" progId="ChemDraw.Document.6.0">
                  <p:embed/>
                  <p:pic>
                    <p:nvPicPr>
                      <p:cNvPr id="0" name=""/>
                      <p:cNvPicPr/>
                      <p:nvPr/>
                    </p:nvPicPr>
                    <p:blipFill>
                      <a:blip r:embed="rId12"/>
                      <a:stretch>
                        <a:fillRect/>
                      </a:stretch>
                    </p:blipFill>
                    <p:spPr>
                      <a:xfrm>
                        <a:off x="6718300" y="3297499"/>
                        <a:ext cx="1524000" cy="1837635"/>
                      </a:xfrm>
                      <a:prstGeom prst="rect">
                        <a:avLst/>
                      </a:prstGeom>
                    </p:spPr>
                  </p:pic>
                </p:oleObj>
              </mc:Fallback>
            </mc:AlternateContent>
          </a:graphicData>
        </a:graphic>
      </p:graphicFrame>
      <p:cxnSp>
        <p:nvCxnSpPr>
          <p:cNvPr id="16" name="Straight Connector 15"/>
          <p:cNvCxnSpPr/>
          <p:nvPr/>
        </p:nvCxnSpPr>
        <p:spPr>
          <a:xfrm flipH="1">
            <a:off x="6616700" y="3330228"/>
            <a:ext cx="10160" cy="177217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92987" y="5071986"/>
            <a:ext cx="1085746"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Erythrose</a:t>
            </a:r>
            <a:endParaRPr lang="en-US" dirty="0">
              <a:latin typeface="Times New Roman" pitchFamily="18" charset="0"/>
              <a:cs typeface="Times New Roman" pitchFamily="18" charset="0"/>
            </a:endParaRPr>
          </a:p>
        </p:txBody>
      </p:sp>
      <p:sp>
        <p:nvSpPr>
          <p:cNvPr id="18" name="TextBox 17"/>
          <p:cNvSpPr txBox="1"/>
          <p:nvPr/>
        </p:nvSpPr>
        <p:spPr>
          <a:xfrm>
            <a:off x="6147565" y="5034183"/>
            <a:ext cx="938270"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Threose</a:t>
            </a:r>
            <a:endParaRPr lang="en-US" dirty="0">
              <a:latin typeface="Times New Roman" pitchFamily="18" charset="0"/>
              <a:cs typeface="Times New Roman" pitchFamily="18" charset="0"/>
            </a:endParaRPr>
          </a:p>
        </p:txBody>
      </p:sp>
      <p:cxnSp>
        <p:nvCxnSpPr>
          <p:cNvPr id="15" name="Straight Arrow Connector 14"/>
          <p:cNvCxnSpPr/>
          <p:nvPr/>
        </p:nvCxnSpPr>
        <p:spPr>
          <a:xfrm flipV="1">
            <a:off x="1536700" y="5089708"/>
            <a:ext cx="0" cy="2910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524000" y="5380159"/>
            <a:ext cx="1754981" cy="61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265488" y="5102408"/>
            <a:ext cx="1587" cy="2825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66345" y="5349203"/>
            <a:ext cx="1364476" cy="369332"/>
          </a:xfrm>
          <a:prstGeom prst="rect">
            <a:avLst/>
          </a:prstGeom>
          <a:noFill/>
        </p:spPr>
        <p:txBody>
          <a:bodyPr wrap="none" rtlCol="0">
            <a:spAutoFit/>
          </a:bodyPr>
          <a:lstStyle/>
          <a:p>
            <a:r>
              <a:rPr lang="en-US" i="1" dirty="0" smtClean="0">
                <a:solidFill>
                  <a:srgbClr val="FF0000"/>
                </a:solidFill>
                <a:latin typeface="Times New Roman" pitchFamily="18" charset="0"/>
                <a:cs typeface="Times New Roman" pitchFamily="18" charset="0"/>
              </a:rPr>
              <a:t>Enantiomers</a:t>
            </a:r>
            <a:endParaRPr lang="en-US" i="1" dirty="0">
              <a:solidFill>
                <a:srgbClr val="FF0000"/>
              </a:solidFill>
              <a:latin typeface="Times New Roman" pitchFamily="18" charset="0"/>
              <a:cs typeface="Times New Roman" pitchFamily="18" charset="0"/>
            </a:endParaRPr>
          </a:p>
        </p:txBody>
      </p:sp>
      <p:cxnSp>
        <p:nvCxnSpPr>
          <p:cNvPr id="27" name="Straight Connector 26"/>
          <p:cNvCxnSpPr/>
          <p:nvPr/>
        </p:nvCxnSpPr>
        <p:spPr>
          <a:xfrm>
            <a:off x="5716588" y="5374048"/>
            <a:ext cx="1771650" cy="47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7481888" y="5127432"/>
            <a:ext cx="2381" cy="2622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55759" y="5349203"/>
            <a:ext cx="1364476" cy="369332"/>
          </a:xfrm>
          <a:prstGeom prst="rect">
            <a:avLst/>
          </a:prstGeom>
          <a:noFill/>
        </p:spPr>
        <p:txBody>
          <a:bodyPr wrap="none" rtlCol="0">
            <a:spAutoFit/>
          </a:bodyPr>
          <a:lstStyle/>
          <a:p>
            <a:r>
              <a:rPr lang="en-US" i="1" dirty="0" smtClean="0">
                <a:solidFill>
                  <a:srgbClr val="FF0000"/>
                </a:solidFill>
                <a:latin typeface="Times New Roman" pitchFamily="18" charset="0"/>
                <a:cs typeface="Times New Roman" pitchFamily="18" charset="0"/>
              </a:rPr>
              <a:t>Enantiomers</a:t>
            </a:r>
            <a:endParaRPr lang="en-US" i="1" dirty="0">
              <a:solidFill>
                <a:srgbClr val="FF0000"/>
              </a:solidFill>
              <a:latin typeface="Times New Roman" pitchFamily="18" charset="0"/>
              <a:cs typeface="Times New Roman" pitchFamily="18" charset="0"/>
            </a:endParaRPr>
          </a:p>
        </p:txBody>
      </p:sp>
      <p:cxnSp>
        <p:nvCxnSpPr>
          <p:cNvPr id="36" name="Straight Arrow Connector 35"/>
          <p:cNvCxnSpPr/>
          <p:nvPr/>
        </p:nvCxnSpPr>
        <p:spPr>
          <a:xfrm flipV="1">
            <a:off x="5729288" y="5096575"/>
            <a:ext cx="0" cy="27882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425700" y="5654003"/>
            <a:ext cx="0" cy="2910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410619" y="5939753"/>
            <a:ext cx="4218781" cy="53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616700" y="5654003"/>
            <a:ext cx="0" cy="2910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849174" y="5960309"/>
            <a:ext cx="1535420" cy="369332"/>
          </a:xfrm>
          <a:prstGeom prst="rect">
            <a:avLst/>
          </a:prstGeom>
          <a:noFill/>
        </p:spPr>
        <p:txBody>
          <a:bodyPr wrap="none" rtlCol="0">
            <a:spAutoFit/>
          </a:bodyPr>
          <a:lstStyle/>
          <a:p>
            <a:r>
              <a:rPr lang="en-US" i="1" dirty="0" err="1" smtClean="0">
                <a:solidFill>
                  <a:srgbClr val="FF0000"/>
                </a:solidFill>
                <a:latin typeface="Times New Roman" pitchFamily="18" charset="0"/>
                <a:cs typeface="Times New Roman" pitchFamily="18" charset="0"/>
              </a:rPr>
              <a:t>Diastereomers</a:t>
            </a:r>
            <a:endParaRPr lang="en-US"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467156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Zeqir\Desktop\Untitled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286" y="1026054"/>
            <a:ext cx="7570514" cy="58245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69375" y="1048608"/>
            <a:ext cx="5817425" cy="923330"/>
          </a:xfrm>
          <a:prstGeom prst="rect">
            <a:avLst/>
          </a:prstGeom>
          <a:noFill/>
        </p:spPr>
        <p:txBody>
          <a:bodyPr wrap="square" rtlCol="0">
            <a:spAutoFit/>
          </a:bodyPr>
          <a:lstStyle/>
          <a:p>
            <a:r>
              <a:rPr lang="en-US" b="1" dirty="0">
                <a:latin typeface="Times New Roman" pitchFamily="18" charset="0"/>
                <a:cs typeface="Times New Roman" pitchFamily="18" charset="0"/>
              </a:rPr>
              <a:t>The need to define the direction of </a:t>
            </a:r>
            <a:r>
              <a:rPr lang="en-US" b="1" dirty="0" smtClean="0">
                <a:latin typeface="Times New Roman" pitchFamily="18" charset="0"/>
                <a:cs typeface="Times New Roman" pitchFamily="18" charset="0"/>
              </a:rPr>
              <a:t>asymmetric </a:t>
            </a:r>
            <a:r>
              <a:rPr lang="en-US" b="1" dirty="0">
                <a:latin typeface="Times New Roman" pitchFamily="18" charset="0"/>
                <a:cs typeface="Times New Roman" pitchFamily="18" charset="0"/>
              </a:rPr>
              <a:t>stuff (architects, botanists, biologists, chemists, doctors </a:t>
            </a:r>
            <a:r>
              <a:rPr lang="en-US" b="1" dirty="0" err="1">
                <a:latin typeface="Times New Roman" pitchFamily="18" charset="0"/>
                <a:cs typeface="Times New Roman" pitchFamily="18" charset="0"/>
              </a:rPr>
              <a:t>etc</a:t>
            </a:r>
            <a:r>
              <a:rPr lang="en-US" b="1" dirty="0">
                <a:latin typeface="Times New Roman" pitchFamily="18" charset="0"/>
                <a:cs typeface="Times New Roman" pitchFamily="18" charset="0"/>
              </a:rPr>
              <a:t>).</a:t>
            </a:r>
          </a:p>
          <a:p>
            <a:endParaRPr lang="en-US" b="1" dirty="0" smtClean="0">
              <a:latin typeface="Times New Roman" pitchFamily="18" charset="0"/>
              <a:cs typeface="Times New Roman" pitchFamily="18" charset="0"/>
            </a:endParaRPr>
          </a:p>
        </p:txBody>
      </p:sp>
      <p:sp>
        <p:nvSpPr>
          <p:cNvPr id="8" name="TextBox 7"/>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tx2">
                  <a:lumMod val="65000"/>
                  <a:lumOff val="35000"/>
                </a:schemeClr>
              </a:gs>
            </a:gsLst>
            <a:lin ang="5400000" scaled="1"/>
            <a:tileRect/>
          </a:gradFill>
        </p:spPr>
        <p:txBody>
          <a:bodyPr wrap="square" rtlCol="0">
            <a:spAutoFit/>
          </a:bodyPr>
          <a:lstStyle/>
          <a:p>
            <a:endParaRPr lang="en-US" sz="800" dirty="0"/>
          </a:p>
        </p:txBody>
      </p:sp>
      <p:pic>
        <p:nvPicPr>
          <p:cNvPr id="9" name="Picture 4" descr="C:\Users\Zeqir\Desktop\4674539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3676" y="-1"/>
            <a:ext cx="2070324" cy="7848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15" name="Rectangle 14"/>
          <p:cNvSpPr/>
          <p:nvPr/>
        </p:nvSpPr>
        <p:spPr>
          <a:xfrm>
            <a:off x="914400" y="307774"/>
            <a:ext cx="5562600" cy="477054"/>
          </a:xfrm>
          <a:prstGeom prst="rect">
            <a:avLst/>
          </a:prstGeom>
        </p:spPr>
        <p:txBody>
          <a:bodyPr wrap="square">
            <a:spAutoFit/>
          </a:bodyPr>
          <a:lstStyle/>
          <a:p>
            <a:r>
              <a:rPr lang="en-US" sz="2500" b="1" dirty="0" smtClean="0">
                <a:ln w="0"/>
                <a:solidFill>
                  <a:schemeClr val="bg1"/>
                </a:solidFill>
                <a:effectLst>
                  <a:outerShdw blurRad="38100" dist="25400" dir="5400000" algn="ctr" rotWithShape="0">
                    <a:srgbClr val="6E747A">
                      <a:alpha val="43000"/>
                    </a:srgbClr>
                  </a:outerShdw>
                </a:effectLst>
              </a:rPr>
              <a:t>3.5. Stereoisomers configuration</a:t>
            </a:r>
            <a:endParaRPr lang="en-US" sz="2500" b="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256791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Zeqir\Desktop\Untitled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35" y="1023721"/>
            <a:ext cx="7583129" cy="58342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tx2">
                  <a:lumMod val="65000"/>
                  <a:lumOff val="35000"/>
                </a:schemeClr>
              </a:gs>
            </a:gsLst>
            <a:lin ang="5400000" scaled="1"/>
            <a:tileRect/>
          </a:gradFill>
        </p:spPr>
        <p:txBody>
          <a:bodyPr wrap="square" rtlCol="0">
            <a:spAutoFit/>
          </a:bodyPr>
          <a:lstStyle/>
          <a:p>
            <a:endParaRPr lang="en-US" sz="800" dirty="0"/>
          </a:p>
        </p:txBody>
      </p:sp>
      <p:pic>
        <p:nvPicPr>
          <p:cNvPr id="10" name="Picture 4" descr="C:\Users\Zeqir\Desktop\4674539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3676" y="-1"/>
            <a:ext cx="2070324" cy="7848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Tree>
    <p:extLst>
      <p:ext uri="{BB962C8B-B14F-4D97-AF65-F5344CB8AC3E}">
        <p14:creationId xmlns:p14="http://schemas.microsoft.com/office/powerpoint/2010/main" val="22931689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914400" y="1006109"/>
            <a:ext cx="7543800" cy="1200329"/>
          </a:xfrm>
          <a:prstGeom prst="rect">
            <a:avLst/>
          </a:prstGeom>
          <a:noFill/>
        </p:spPr>
        <p:txBody>
          <a:bodyPr wrap="square" rtlCol="0">
            <a:spAutoFit/>
          </a:bodyPr>
          <a:lstStyle/>
          <a:p>
            <a:r>
              <a:rPr lang="en-US" dirty="0">
                <a:latin typeface="Times New Roman" pitchFamily="18" charset="0"/>
                <a:cs typeface="Times New Roman" pitchFamily="18" charset="0"/>
              </a:rPr>
              <a:t>1. Relative Configuration (</a:t>
            </a:r>
            <a:r>
              <a:rPr lang="en-US" dirty="0" smtClean="0">
                <a:latin typeface="Times New Roman" pitchFamily="18" charset="0"/>
                <a:cs typeface="Times New Roman" pitchFamily="18" charset="0"/>
              </a:rPr>
              <a:t>D-L</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2. Absolute Configuration (</a:t>
            </a:r>
            <a:r>
              <a:rPr lang="en-US" dirty="0" smtClean="0">
                <a:latin typeface="Times New Roman" pitchFamily="18" charset="0"/>
                <a:cs typeface="Times New Roman" pitchFamily="18" charset="0"/>
              </a:rPr>
              <a:t>R-S</a:t>
            </a:r>
            <a:r>
              <a:rPr lang="en-US" dirty="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endParaRPr lang="en-US" b="1" u="sng"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557879346"/>
              </p:ext>
            </p:extLst>
          </p:nvPr>
        </p:nvGraphicFramePr>
        <p:xfrm>
          <a:off x="5576341" y="1735119"/>
          <a:ext cx="1354841" cy="1457742"/>
        </p:xfrm>
        <a:graphic>
          <a:graphicData uri="http://schemas.openxmlformats.org/presentationml/2006/ole">
            <mc:AlternateContent xmlns:mc="http://schemas.openxmlformats.org/markup-compatibility/2006">
              <mc:Choice xmlns:v="urn:schemas-microsoft-com:vml" Requires="v">
                <p:oleObj spid="_x0000_s64494" name="CS ChemDraw Drawing" r:id="rId4" imgW="877308" imgH="944228" progId="ChemDraw.Document.6.0">
                  <p:embed/>
                </p:oleObj>
              </mc:Choice>
              <mc:Fallback>
                <p:oleObj name="CS ChemDraw Drawing" r:id="rId4" imgW="877308" imgH="944228" progId="ChemDraw.Document.6.0">
                  <p:embed/>
                  <p:pic>
                    <p:nvPicPr>
                      <p:cNvPr id="0" name=""/>
                      <p:cNvPicPr/>
                      <p:nvPr/>
                    </p:nvPicPr>
                    <p:blipFill>
                      <a:blip r:embed="rId5"/>
                      <a:stretch>
                        <a:fillRect/>
                      </a:stretch>
                    </p:blipFill>
                    <p:spPr>
                      <a:xfrm>
                        <a:off x="5576341" y="1735119"/>
                        <a:ext cx="1354841" cy="145774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32858910"/>
              </p:ext>
            </p:extLst>
          </p:nvPr>
        </p:nvGraphicFramePr>
        <p:xfrm>
          <a:off x="7489063" y="1762454"/>
          <a:ext cx="1308292" cy="1457742"/>
        </p:xfrm>
        <a:graphic>
          <a:graphicData uri="http://schemas.openxmlformats.org/presentationml/2006/ole">
            <mc:AlternateContent xmlns:mc="http://schemas.openxmlformats.org/markup-compatibility/2006">
              <mc:Choice xmlns:v="urn:schemas-microsoft-com:vml" Requires="v">
                <p:oleObj spid="_x0000_s64495" name="CS ChemDraw Drawing" r:id="rId6" imgW="847074" imgH="944228" progId="ChemDraw.Document.6.0">
                  <p:embed/>
                </p:oleObj>
              </mc:Choice>
              <mc:Fallback>
                <p:oleObj name="CS ChemDraw Drawing" r:id="rId6" imgW="847074" imgH="944228" progId="ChemDraw.Document.6.0">
                  <p:embed/>
                  <p:pic>
                    <p:nvPicPr>
                      <p:cNvPr id="0" name=""/>
                      <p:cNvPicPr/>
                      <p:nvPr/>
                    </p:nvPicPr>
                    <p:blipFill>
                      <a:blip r:embed="rId7"/>
                      <a:stretch>
                        <a:fillRect/>
                      </a:stretch>
                    </p:blipFill>
                    <p:spPr>
                      <a:xfrm>
                        <a:off x="7489063" y="1762454"/>
                        <a:ext cx="1308292" cy="1457742"/>
                      </a:xfrm>
                      <a:prstGeom prst="rect">
                        <a:avLst/>
                      </a:prstGeom>
                    </p:spPr>
                  </p:pic>
                </p:oleObj>
              </mc:Fallback>
            </mc:AlternateContent>
          </a:graphicData>
        </a:graphic>
      </p:graphicFrame>
      <p:sp>
        <p:nvSpPr>
          <p:cNvPr id="6" name="TextBox 5"/>
          <p:cNvSpPr txBox="1"/>
          <p:nvPr/>
        </p:nvSpPr>
        <p:spPr>
          <a:xfrm>
            <a:off x="7143701" y="3224091"/>
            <a:ext cx="1911101"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D(+)-glyceraldehyde</a:t>
            </a:r>
            <a:endParaRPr lang="en-US" sz="1600" dirty="0"/>
          </a:p>
        </p:txBody>
      </p:sp>
      <p:sp>
        <p:nvSpPr>
          <p:cNvPr id="10" name="TextBox 9"/>
          <p:cNvSpPr txBox="1"/>
          <p:nvPr/>
        </p:nvSpPr>
        <p:spPr>
          <a:xfrm>
            <a:off x="5295284" y="3224091"/>
            <a:ext cx="1842171"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L(-)-glyceraldehyde</a:t>
            </a:r>
            <a:endParaRPr lang="en-US" sz="1600" dirty="0"/>
          </a:p>
        </p:txBody>
      </p:sp>
      <p:sp>
        <p:nvSpPr>
          <p:cNvPr id="8" name="TextBox 7"/>
          <p:cNvSpPr txBox="1"/>
          <p:nvPr/>
        </p:nvSpPr>
        <p:spPr>
          <a:xfrm>
            <a:off x="914400" y="1606273"/>
            <a:ext cx="4572000" cy="5078313"/>
          </a:xfrm>
          <a:prstGeom prst="rect">
            <a:avLst/>
          </a:prstGeom>
          <a:noFill/>
        </p:spPr>
        <p:txBody>
          <a:bodyPr wrap="square" rtlCol="0">
            <a:spAutoFit/>
          </a:bodyPr>
          <a:lstStyle/>
          <a:p>
            <a:r>
              <a:rPr lang="en-US" b="1" u="sng" dirty="0">
                <a:latin typeface="Times New Roman" pitchFamily="18" charset="0"/>
                <a:cs typeface="Times New Roman" pitchFamily="18" charset="0"/>
              </a:rPr>
              <a:t>Relative Configuration</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type of configuration was defined by convention according to Glyceraldehyde. All compounds that with chemical reactions have shown association with (+) glyceraldehyde, were given D relative configuration (</a:t>
            </a:r>
            <a:r>
              <a:rPr lang="en-US" dirty="0" smtClean="0">
                <a:latin typeface="Times New Roman" pitchFamily="18" charset="0"/>
                <a:cs typeface="Times New Roman" pitchFamily="18" charset="0"/>
              </a:rPr>
              <a:t>d-dextrorotatory</a:t>
            </a:r>
            <a:r>
              <a:rPr lang="en-US" dirty="0">
                <a:latin typeface="Times New Roman" pitchFamily="18" charset="0"/>
                <a:cs typeface="Times New Roman" pitchFamily="18" charset="0"/>
              </a:rPr>
              <a:t>) and for those associated with (-) glyceraldehyde, were given L relative configuration (l-levorotatory). Signs (+) (-) will be explained in Optical Activity </a:t>
            </a:r>
            <a:r>
              <a:rPr lang="en-US" dirty="0" smtClean="0">
                <a:latin typeface="Times New Roman" pitchFamily="18" charset="0"/>
                <a:cs typeface="Times New Roman" pitchFamily="18" charset="0"/>
              </a:rPr>
              <a:t>thread</a:t>
            </a:r>
            <a:r>
              <a:rPr lang="en-US" dirty="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r>
              <a:rPr lang="en-US" b="1" dirty="0">
                <a:latin typeface="Times New Roman" pitchFamily="18" charset="0"/>
                <a:cs typeface="Times New Roman" pitchFamily="18" charset="0"/>
              </a:rPr>
              <a:t>Using difficulties of </a:t>
            </a:r>
            <a:r>
              <a:rPr lang="en-US" b="1" dirty="0" smtClean="0">
                <a:latin typeface="Times New Roman" pitchFamily="18" charset="0"/>
                <a:cs typeface="Times New Roman" pitchFamily="18" charset="0"/>
              </a:rPr>
              <a:t>Relative Configuration</a:t>
            </a:r>
          </a:p>
          <a:p>
            <a:endParaRPr lang="en-US" b="1" dirty="0" smtClean="0">
              <a:latin typeface="Times New Roman" pitchFamily="18" charset="0"/>
              <a:cs typeface="Times New Roman" pitchFamily="18" charset="0"/>
            </a:endParaRPr>
          </a:p>
          <a:p>
            <a:r>
              <a:rPr lang="en-US" dirty="0">
                <a:latin typeface="Times New Roman" pitchFamily="18" charset="0"/>
                <a:cs typeface="Times New Roman" pitchFamily="18" charset="0"/>
              </a:rPr>
              <a:t>At some other compounds there is discrepancy between D-(+) and L-(-). For example at </a:t>
            </a:r>
            <a:r>
              <a:rPr lang="en-US" dirty="0" smtClean="0">
                <a:latin typeface="Times New Roman" pitchFamily="18" charset="0"/>
                <a:cs typeface="Times New Roman" pitchFamily="18" charset="0"/>
              </a:rPr>
              <a:t>amino acids </a:t>
            </a:r>
            <a:r>
              <a:rPr lang="en-US" dirty="0">
                <a:latin typeface="Times New Roman" pitchFamily="18" charset="0"/>
                <a:cs typeface="Times New Roman" pitchFamily="18" charset="0"/>
              </a:rPr>
              <a:t>we have L(+) alanine and L(-) serine.</a:t>
            </a:r>
          </a:p>
          <a:p>
            <a:endParaRPr lang="en-US" dirty="0">
              <a:latin typeface="Times New Roman" pitchFamily="18" charset="0"/>
              <a:cs typeface="Times New Roman"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584424795"/>
              </p:ext>
            </p:extLst>
          </p:nvPr>
        </p:nvGraphicFramePr>
        <p:xfrm>
          <a:off x="5670636" y="4214796"/>
          <a:ext cx="1282700" cy="1346267"/>
        </p:xfrm>
        <a:graphic>
          <a:graphicData uri="http://schemas.openxmlformats.org/presentationml/2006/ole">
            <mc:AlternateContent xmlns:mc="http://schemas.openxmlformats.org/markup-compatibility/2006">
              <mc:Choice xmlns:v="urn:schemas-microsoft-com:vml" Requires="v">
                <p:oleObj spid="_x0000_s64496" name="CS ChemDraw Drawing" r:id="rId8" imgW="896474" imgH="942068" progId="ChemDraw.Document.6.0">
                  <p:embed/>
                </p:oleObj>
              </mc:Choice>
              <mc:Fallback>
                <p:oleObj name="CS ChemDraw Drawing" r:id="rId8" imgW="896474" imgH="942068" progId="ChemDraw.Document.6.0">
                  <p:embed/>
                  <p:pic>
                    <p:nvPicPr>
                      <p:cNvPr id="0" name=""/>
                      <p:cNvPicPr/>
                      <p:nvPr/>
                    </p:nvPicPr>
                    <p:blipFill>
                      <a:blip r:embed="rId9"/>
                      <a:stretch>
                        <a:fillRect/>
                      </a:stretch>
                    </p:blipFill>
                    <p:spPr>
                      <a:xfrm>
                        <a:off x="5670636" y="4214796"/>
                        <a:ext cx="1282700" cy="134626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05939954"/>
              </p:ext>
            </p:extLst>
          </p:nvPr>
        </p:nvGraphicFramePr>
        <p:xfrm>
          <a:off x="7345768" y="4211463"/>
          <a:ext cx="1307482" cy="1332111"/>
        </p:xfrm>
        <a:graphic>
          <a:graphicData uri="http://schemas.openxmlformats.org/presentationml/2006/ole">
            <mc:AlternateContent xmlns:mc="http://schemas.openxmlformats.org/markup-compatibility/2006">
              <mc:Choice xmlns:v="urn:schemas-microsoft-com:vml" Requires="v">
                <p:oleObj spid="_x0000_s64497" name="CS ChemDraw Drawing" r:id="rId10" imgW="926437" imgH="944228" progId="ChemDraw.Document.6.0">
                  <p:embed/>
                </p:oleObj>
              </mc:Choice>
              <mc:Fallback>
                <p:oleObj name="CS ChemDraw Drawing" r:id="rId10" imgW="926437" imgH="944228" progId="ChemDraw.Document.6.0">
                  <p:embed/>
                  <p:pic>
                    <p:nvPicPr>
                      <p:cNvPr id="0" name=""/>
                      <p:cNvPicPr/>
                      <p:nvPr/>
                    </p:nvPicPr>
                    <p:blipFill>
                      <a:blip r:embed="rId11"/>
                      <a:stretch>
                        <a:fillRect/>
                      </a:stretch>
                    </p:blipFill>
                    <p:spPr>
                      <a:xfrm>
                        <a:off x="7345768" y="4211463"/>
                        <a:ext cx="1307482" cy="1332111"/>
                      </a:xfrm>
                      <a:prstGeom prst="rect">
                        <a:avLst/>
                      </a:prstGeom>
                    </p:spPr>
                  </p:pic>
                </p:oleObj>
              </mc:Fallback>
            </mc:AlternateContent>
          </a:graphicData>
        </a:graphic>
      </p:graphicFrame>
      <p:sp>
        <p:nvSpPr>
          <p:cNvPr id="12" name="Rectangle 11"/>
          <p:cNvSpPr/>
          <p:nvPr/>
        </p:nvSpPr>
        <p:spPr>
          <a:xfrm>
            <a:off x="5733790" y="5561063"/>
            <a:ext cx="1334020" cy="369332"/>
          </a:xfrm>
          <a:prstGeom prst="rect">
            <a:avLst/>
          </a:prstGeom>
        </p:spPr>
        <p:txBody>
          <a:bodyPr wrap="none">
            <a:spAutoFit/>
          </a:bodyPr>
          <a:lstStyle/>
          <a:p>
            <a:r>
              <a:rPr lang="en-US" dirty="0">
                <a:latin typeface="Times New Roman" pitchFamily="18" charset="0"/>
                <a:cs typeface="Times New Roman" pitchFamily="18" charset="0"/>
              </a:rPr>
              <a:t>L(+)</a:t>
            </a:r>
            <a:r>
              <a:rPr lang="en-US" dirty="0" smtClean="0">
                <a:latin typeface="Times New Roman" pitchFamily="18" charset="0"/>
                <a:cs typeface="Times New Roman" pitchFamily="18" charset="0"/>
              </a:rPr>
              <a:t>alanine </a:t>
            </a:r>
            <a:endParaRPr lang="en-US" dirty="0"/>
          </a:p>
        </p:txBody>
      </p:sp>
      <p:sp>
        <p:nvSpPr>
          <p:cNvPr id="14" name="Rectangle 13"/>
          <p:cNvSpPr/>
          <p:nvPr/>
        </p:nvSpPr>
        <p:spPr>
          <a:xfrm>
            <a:off x="7545254" y="5561207"/>
            <a:ext cx="1107996" cy="369332"/>
          </a:xfrm>
          <a:prstGeom prst="rect">
            <a:avLst/>
          </a:prstGeom>
        </p:spPr>
        <p:txBody>
          <a:bodyPr wrap="none">
            <a:spAutoFit/>
          </a:bodyPr>
          <a:lstStyle/>
          <a:p>
            <a:r>
              <a:rPr lang="en-US" dirty="0">
                <a:latin typeface="Times New Roman" pitchFamily="18" charset="0"/>
                <a:cs typeface="Times New Roman" pitchFamily="18" charset="0"/>
              </a:rPr>
              <a:t>L</a:t>
            </a:r>
            <a:r>
              <a:rPr lang="en-US" dirty="0" smtClean="0">
                <a:latin typeface="Times New Roman" pitchFamily="18" charset="0"/>
                <a:cs typeface="Times New Roman" pitchFamily="18" charset="0"/>
              </a:rPr>
              <a:t>(-)serine</a:t>
            </a:r>
            <a:endParaRPr lang="en-US" dirty="0">
              <a:latin typeface="Times New Roman" pitchFamily="18" charset="0"/>
              <a:cs typeface="Times New Roman" pitchFamily="18" charset="0"/>
            </a:endParaRPr>
          </a:p>
        </p:txBody>
      </p:sp>
      <p:sp>
        <p:nvSpPr>
          <p:cNvPr id="17" name="TextBox 16"/>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tx2">
                  <a:lumMod val="65000"/>
                  <a:lumOff val="35000"/>
                </a:schemeClr>
              </a:gs>
            </a:gsLst>
            <a:lin ang="5400000" scaled="1"/>
            <a:tileRect/>
          </a:gradFill>
        </p:spPr>
        <p:txBody>
          <a:bodyPr wrap="square" rtlCol="0">
            <a:spAutoFit/>
          </a:bodyPr>
          <a:lstStyle/>
          <a:p>
            <a:endParaRPr lang="en-US" sz="800" dirty="0"/>
          </a:p>
        </p:txBody>
      </p:sp>
      <p:pic>
        <p:nvPicPr>
          <p:cNvPr id="18" name="Picture 4" descr="C:\Users\Zeqir\Desktop\467453979.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73676" y="-1"/>
            <a:ext cx="2070324" cy="78482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21" name="Rectangle 20"/>
          <p:cNvSpPr/>
          <p:nvPr/>
        </p:nvSpPr>
        <p:spPr>
          <a:xfrm>
            <a:off x="838200" y="307774"/>
            <a:ext cx="5562600" cy="477054"/>
          </a:xfrm>
          <a:prstGeom prst="rect">
            <a:avLst/>
          </a:prstGeom>
        </p:spPr>
        <p:txBody>
          <a:bodyPr wrap="square">
            <a:spAutoFit/>
          </a:bodyPr>
          <a:lstStyle/>
          <a:p>
            <a:r>
              <a:rPr lang="en-US" sz="2500" b="1" dirty="0" smtClean="0">
                <a:ln w="0"/>
                <a:solidFill>
                  <a:schemeClr val="bg1"/>
                </a:solidFill>
                <a:effectLst>
                  <a:outerShdw blurRad="38100" dist="25400" dir="5400000" algn="ctr" rotWithShape="0">
                    <a:srgbClr val="6E747A">
                      <a:alpha val="43000"/>
                    </a:srgbClr>
                  </a:outerShdw>
                </a:effectLst>
              </a:rPr>
              <a:t>3.5. Stereoisomers configuration</a:t>
            </a:r>
            <a:endParaRPr lang="en-US" sz="2500" b="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70753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914400" y="1190775"/>
            <a:ext cx="7543800" cy="4801314"/>
          </a:xfrm>
          <a:prstGeom prst="rect">
            <a:avLst/>
          </a:prstGeom>
          <a:noFill/>
        </p:spPr>
        <p:txBody>
          <a:bodyPr wrap="square" rtlCol="0">
            <a:spAutoFit/>
          </a:bodyPr>
          <a:lstStyle/>
          <a:p>
            <a:r>
              <a:rPr lang="en-US" dirty="0">
                <a:latin typeface="Times New Roman" pitchFamily="18" charset="0"/>
                <a:cs typeface="Times New Roman" pitchFamily="18" charset="0"/>
              </a:rPr>
              <a:t>Relative configuration at molecules with more than one </a:t>
            </a:r>
            <a:r>
              <a:rPr lang="en-US" dirty="0" err="1">
                <a:latin typeface="Times New Roman" pitchFamily="18" charset="0"/>
                <a:cs typeface="Times New Roman" pitchFamily="18" charset="0"/>
              </a:rPr>
              <a:t>stereocenters</a:t>
            </a:r>
            <a:r>
              <a:rPr lang="en-US" dirty="0">
                <a:latin typeface="Times New Roman" pitchFamily="18" charset="0"/>
                <a:cs typeface="Times New Roman" pitchFamily="18" charset="0"/>
              </a:rPr>
              <a:t> was completed with convention. For example at carbohydrates D-L is determined in the </a:t>
            </a:r>
            <a:r>
              <a:rPr lang="en-US" dirty="0" err="1">
                <a:latin typeface="Times New Roman" pitchFamily="18" charset="0"/>
                <a:cs typeface="Times New Roman" pitchFamily="18" charset="0"/>
              </a:rPr>
              <a:t>stereocenter</a:t>
            </a:r>
            <a:r>
              <a:rPr lang="en-US" dirty="0">
                <a:latin typeface="Times New Roman" pitchFamily="18" charset="0"/>
                <a:cs typeface="Times New Roman" pitchFamily="18" charset="0"/>
              </a:rPr>
              <a:t> where the primary alcohol is bonded (-CH</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OH). </a:t>
            </a: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Another more advanced system of configuration that describes exactly the chemical spatial structure and has no using difficulties is R-S system or CIP system. This system is called Absolute Configuration and differs from Relative Configuration because it is determined at every </a:t>
            </a:r>
            <a:r>
              <a:rPr lang="en-US" dirty="0" err="1">
                <a:latin typeface="Times New Roman" pitchFamily="18" charset="0"/>
                <a:cs typeface="Times New Roman" pitchFamily="18" charset="0"/>
              </a:rPr>
              <a:t>stereocenter</a:t>
            </a:r>
            <a:r>
              <a:rPr lang="en-US" dirty="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p:txBody>
      </p:sp>
      <p:pic>
        <p:nvPicPr>
          <p:cNvPr id="215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0" r="-155" b="17950"/>
          <a:stretch/>
        </p:blipFill>
        <p:spPr bwMode="auto">
          <a:xfrm>
            <a:off x="1097280" y="2139505"/>
            <a:ext cx="694944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tx2">
                  <a:lumMod val="65000"/>
                  <a:lumOff val="35000"/>
                </a:schemeClr>
              </a:gs>
            </a:gsLst>
            <a:lin ang="5400000" scaled="1"/>
            <a:tileRect/>
          </a:gradFill>
        </p:spPr>
        <p:txBody>
          <a:bodyPr wrap="square" rtlCol="0">
            <a:spAutoFit/>
          </a:bodyPr>
          <a:lstStyle/>
          <a:p>
            <a:endParaRPr lang="en-US" sz="800" dirty="0"/>
          </a:p>
        </p:txBody>
      </p:sp>
      <p:pic>
        <p:nvPicPr>
          <p:cNvPr id="8" name="Picture 4" descr="C:\Users\Zeqir\Desktop\4674539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3676" y="-1"/>
            <a:ext cx="2070324" cy="7848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2" name="TextBox 1"/>
          <p:cNvSpPr txBox="1"/>
          <p:nvPr/>
        </p:nvSpPr>
        <p:spPr>
          <a:xfrm>
            <a:off x="889000" y="3968305"/>
            <a:ext cx="1719381" cy="369332"/>
          </a:xfrm>
          <a:prstGeom prst="rect">
            <a:avLst/>
          </a:prstGeom>
          <a:noFill/>
        </p:spPr>
        <p:txBody>
          <a:bodyPr wrap="none" rtlCol="0">
            <a:spAutoFit/>
          </a:bodyPr>
          <a:lstStyle/>
          <a:p>
            <a:r>
              <a:rPr lang="en-US" b="1" dirty="0" smtClean="0">
                <a:solidFill>
                  <a:srgbClr val="0066FF"/>
                </a:solidFill>
                <a:latin typeface="Times New Roman" pitchFamily="18" charset="0"/>
                <a:cs typeface="Times New Roman" pitchFamily="18" charset="0"/>
              </a:rPr>
              <a:t>D-(-)-</a:t>
            </a:r>
            <a:r>
              <a:rPr lang="en-US" b="1" dirty="0" err="1" smtClean="0">
                <a:solidFill>
                  <a:srgbClr val="0066FF"/>
                </a:solidFill>
                <a:latin typeface="Times New Roman" pitchFamily="18" charset="0"/>
                <a:cs typeface="Times New Roman" pitchFamily="18" charset="0"/>
              </a:rPr>
              <a:t>Erythrose</a:t>
            </a:r>
            <a:endParaRPr lang="en-US" b="1" dirty="0">
              <a:solidFill>
                <a:srgbClr val="0066FF"/>
              </a:solidFill>
              <a:latin typeface="Times New Roman" pitchFamily="18" charset="0"/>
              <a:cs typeface="Times New Roman" pitchFamily="18" charset="0"/>
            </a:endParaRPr>
          </a:p>
        </p:txBody>
      </p:sp>
      <p:sp>
        <p:nvSpPr>
          <p:cNvPr id="10" name="TextBox 9"/>
          <p:cNvSpPr txBox="1"/>
          <p:nvPr/>
        </p:nvSpPr>
        <p:spPr>
          <a:xfrm>
            <a:off x="2688284" y="3968305"/>
            <a:ext cx="1761060" cy="369332"/>
          </a:xfrm>
          <a:prstGeom prst="rect">
            <a:avLst/>
          </a:prstGeom>
          <a:noFill/>
        </p:spPr>
        <p:txBody>
          <a:bodyPr wrap="none" rtlCol="0">
            <a:spAutoFit/>
          </a:bodyPr>
          <a:lstStyle/>
          <a:p>
            <a:r>
              <a:rPr lang="en-US" b="1" dirty="0">
                <a:solidFill>
                  <a:srgbClr val="0066FF"/>
                </a:solidFill>
                <a:latin typeface="Times New Roman" pitchFamily="18" charset="0"/>
                <a:cs typeface="Times New Roman" pitchFamily="18" charset="0"/>
              </a:rPr>
              <a:t>L</a:t>
            </a:r>
            <a:r>
              <a:rPr lang="en-US" b="1" dirty="0" smtClean="0">
                <a:solidFill>
                  <a:srgbClr val="0066FF"/>
                </a:solidFill>
                <a:latin typeface="Times New Roman" pitchFamily="18" charset="0"/>
                <a:cs typeface="Times New Roman" pitchFamily="18" charset="0"/>
              </a:rPr>
              <a:t>-(+)-</a:t>
            </a:r>
            <a:r>
              <a:rPr lang="en-US" b="1" dirty="0" err="1" smtClean="0">
                <a:solidFill>
                  <a:srgbClr val="0066FF"/>
                </a:solidFill>
                <a:latin typeface="Times New Roman" pitchFamily="18" charset="0"/>
                <a:cs typeface="Times New Roman" pitchFamily="18" charset="0"/>
              </a:rPr>
              <a:t>Erythrose</a:t>
            </a:r>
            <a:endParaRPr lang="en-US" b="1" dirty="0">
              <a:solidFill>
                <a:srgbClr val="0066FF"/>
              </a:solidFill>
              <a:latin typeface="Times New Roman" pitchFamily="18" charset="0"/>
              <a:cs typeface="Times New Roman" pitchFamily="18" charset="0"/>
            </a:endParaRPr>
          </a:p>
        </p:txBody>
      </p:sp>
      <p:sp>
        <p:nvSpPr>
          <p:cNvPr id="11" name="TextBox 10"/>
          <p:cNvSpPr txBox="1"/>
          <p:nvPr/>
        </p:nvSpPr>
        <p:spPr>
          <a:xfrm>
            <a:off x="4830116" y="3968305"/>
            <a:ext cx="1527021" cy="369332"/>
          </a:xfrm>
          <a:prstGeom prst="rect">
            <a:avLst/>
          </a:prstGeom>
          <a:noFill/>
        </p:spPr>
        <p:txBody>
          <a:bodyPr wrap="none" rtlCol="0">
            <a:spAutoFit/>
          </a:bodyPr>
          <a:lstStyle/>
          <a:p>
            <a:r>
              <a:rPr lang="en-US" b="1" dirty="0" smtClean="0">
                <a:solidFill>
                  <a:srgbClr val="0066FF"/>
                </a:solidFill>
                <a:latin typeface="Times New Roman" pitchFamily="18" charset="0"/>
                <a:cs typeface="Times New Roman" pitchFamily="18" charset="0"/>
              </a:rPr>
              <a:t>D-(-)-</a:t>
            </a:r>
            <a:r>
              <a:rPr lang="en-US" b="1" dirty="0" err="1" smtClean="0">
                <a:solidFill>
                  <a:srgbClr val="0066FF"/>
                </a:solidFill>
                <a:latin typeface="Times New Roman" pitchFamily="18" charset="0"/>
                <a:cs typeface="Times New Roman" pitchFamily="18" charset="0"/>
              </a:rPr>
              <a:t>Threose</a:t>
            </a:r>
            <a:endParaRPr lang="en-US" b="1" dirty="0">
              <a:solidFill>
                <a:srgbClr val="0066FF"/>
              </a:solidFill>
              <a:latin typeface="Times New Roman" pitchFamily="18" charset="0"/>
              <a:cs typeface="Times New Roman" pitchFamily="18" charset="0"/>
            </a:endParaRPr>
          </a:p>
        </p:txBody>
      </p:sp>
      <p:sp>
        <p:nvSpPr>
          <p:cNvPr id="12" name="TextBox 11"/>
          <p:cNvSpPr txBox="1"/>
          <p:nvPr/>
        </p:nvSpPr>
        <p:spPr>
          <a:xfrm>
            <a:off x="6629400" y="3968305"/>
            <a:ext cx="1568699" cy="369332"/>
          </a:xfrm>
          <a:prstGeom prst="rect">
            <a:avLst/>
          </a:prstGeom>
          <a:noFill/>
        </p:spPr>
        <p:txBody>
          <a:bodyPr wrap="none" rtlCol="0">
            <a:spAutoFit/>
          </a:bodyPr>
          <a:lstStyle/>
          <a:p>
            <a:r>
              <a:rPr lang="en-US" b="1" dirty="0">
                <a:solidFill>
                  <a:srgbClr val="0066FF"/>
                </a:solidFill>
                <a:latin typeface="Times New Roman" pitchFamily="18" charset="0"/>
                <a:cs typeface="Times New Roman" pitchFamily="18" charset="0"/>
              </a:rPr>
              <a:t>L</a:t>
            </a:r>
            <a:r>
              <a:rPr lang="en-US" b="1" dirty="0" smtClean="0">
                <a:solidFill>
                  <a:srgbClr val="0066FF"/>
                </a:solidFill>
                <a:latin typeface="Times New Roman" pitchFamily="18" charset="0"/>
                <a:cs typeface="Times New Roman" pitchFamily="18" charset="0"/>
              </a:rPr>
              <a:t>-(+)-</a:t>
            </a:r>
            <a:r>
              <a:rPr lang="en-US" b="1" dirty="0" err="1" smtClean="0">
                <a:solidFill>
                  <a:srgbClr val="0066FF"/>
                </a:solidFill>
                <a:latin typeface="Times New Roman" pitchFamily="18" charset="0"/>
                <a:cs typeface="Times New Roman" pitchFamily="18" charset="0"/>
              </a:rPr>
              <a:t>Threose</a:t>
            </a:r>
            <a:endParaRPr lang="en-US" b="1" dirty="0">
              <a:solidFill>
                <a:srgbClr val="0066FF"/>
              </a:solidFill>
              <a:latin typeface="Times New Roman" pitchFamily="18" charset="0"/>
              <a:cs typeface="Times New Roman" pitchFamily="18" charset="0"/>
            </a:endParaRPr>
          </a:p>
        </p:txBody>
      </p:sp>
    </p:spTree>
    <p:extLst>
      <p:ext uri="{BB962C8B-B14F-4D97-AF65-F5344CB8AC3E}">
        <p14:creationId xmlns:p14="http://schemas.microsoft.com/office/powerpoint/2010/main" val="33793636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736600" y="1190775"/>
            <a:ext cx="7848600" cy="2031325"/>
          </a:xfrm>
          <a:prstGeom prst="rect">
            <a:avLst/>
          </a:prstGeom>
          <a:noFill/>
        </p:spPr>
        <p:txBody>
          <a:bodyPr wrap="square" rtlCol="0">
            <a:spAutoFit/>
          </a:bodyPr>
          <a:lstStyle/>
          <a:p>
            <a:r>
              <a:rPr lang="en-US" b="1" u="sng" dirty="0" smtClean="0">
                <a:latin typeface="Times New Roman" pitchFamily="18" charset="0"/>
                <a:cs typeface="Times New Roman" pitchFamily="18" charset="0"/>
              </a:rPr>
              <a:t>Absolute Configuration R-S (CIP system)</a:t>
            </a:r>
          </a:p>
          <a:p>
            <a:endParaRPr lang="en-US" b="1" u="sng" dirty="0">
              <a:latin typeface="Times New Roman" pitchFamily="18" charset="0"/>
              <a:cs typeface="Times New Roman" pitchFamily="18" charset="0"/>
            </a:endParaRPr>
          </a:p>
          <a:p>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is the most advanced system that describes the spatial orientation of substituents at every </a:t>
            </a:r>
            <a:r>
              <a:rPr lang="en-US" dirty="0" err="1">
                <a:latin typeface="Times New Roman" pitchFamily="18" charset="0"/>
                <a:cs typeface="Times New Roman" pitchFamily="18" charset="0"/>
              </a:rPr>
              <a:t>stereocenter</a:t>
            </a:r>
            <a:r>
              <a:rPr lang="en-US" dirty="0">
                <a:latin typeface="Times New Roman" pitchFamily="18" charset="0"/>
                <a:cs typeface="Times New Roman" pitchFamily="18" charset="0"/>
              </a:rPr>
              <a:t>. Signs R (rectus lat. - clockwise) and S (sinister lat. - counterclockwise). This system was founded from Cahn-</a:t>
            </a:r>
            <a:r>
              <a:rPr lang="en-US" dirty="0" err="1">
                <a:latin typeface="Times New Roman" pitchFamily="18" charset="0"/>
                <a:cs typeface="Times New Roman" pitchFamily="18" charset="0"/>
              </a:rPr>
              <a:t>Ingold</a:t>
            </a:r>
            <a:r>
              <a:rPr lang="en-US" dirty="0">
                <a:latin typeface="Times New Roman" pitchFamily="18" charset="0"/>
                <a:cs typeface="Times New Roman" pitchFamily="18" charset="0"/>
              </a:rPr>
              <a:t>-Prelog. Configuration determining is done according to the priority rule (atomic number of substituents). </a:t>
            </a:r>
          </a:p>
        </p:txBody>
      </p:sp>
      <p:graphicFrame>
        <p:nvGraphicFramePr>
          <p:cNvPr id="3" name="Object 2"/>
          <p:cNvGraphicFramePr>
            <a:graphicFrameLocks noChangeAspect="1"/>
          </p:cNvGraphicFramePr>
          <p:nvPr>
            <p:extLst>
              <p:ext uri="{D42A27DB-BD31-4B8C-83A1-F6EECF244321}">
                <p14:modId xmlns:p14="http://schemas.microsoft.com/office/powerpoint/2010/main" val="961292481"/>
              </p:ext>
            </p:extLst>
          </p:nvPr>
        </p:nvGraphicFramePr>
        <p:xfrm>
          <a:off x="1024155" y="3788487"/>
          <a:ext cx="2258794" cy="2059380"/>
        </p:xfrm>
        <a:graphic>
          <a:graphicData uri="http://schemas.openxmlformats.org/presentationml/2006/ole">
            <mc:AlternateContent xmlns:mc="http://schemas.openxmlformats.org/markup-compatibility/2006">
              <mc:Choice xmlns:v="urn:schemas-microsoft-com:vml" Requires="v">
                <p:oleObj spid="_x0000_s23538" name="CS ChemDraw Drawing" r:id="rId4" imgW="988254" imgH="901578" progId="ChemDraw.Document.6.0">
                  <p:embed/>
                </p:oleObj>
              </mc:Choice>
              <mc:Fallback>
                <p:oleObj name="CS ChemDraw Drawing" r:id="rId4" imgW="988254" imgH="901578" progId="ChemDraw.Document.6.0">
                  <p:embed/>
                  <p:pic>
                    <p:nvPicPr>
                      <p:cNvPr id="0" name=""/>
                      <p:cNvPicPr/>
                      <p:nvPr/>
                    </p:nvPicPr>
                    <p:blipFill>
                      <a:blip r:embed="rId5"/>
                      <a:stretch>
                        <a:fillRect/>
                      </a:stretch>
                    </p:blipFill>
                    <p:spPr>
                      <a:xfrm>
                        <a:off x="1024155" y="3788487"/>
                        <a:ext cx="2258794" cy="205938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505918626"/>
              </p:ext>
            </p:extLst>
          </p:nvPr>
        </p:nvGraphicFramePr>
        <p:xfrm>
          <a:off x="3359121" y="3802400"/>
          <a:ext cx="2425758" cy="1967030"/>
        </p:xfrm>
        <a:graphic>
          <a:graphicData uri="http://schemas.openxmlformats.org/presentationml/2006/ole">
            <mc:AlternateContent xmlns:mc="http://schemas.openxmlformats.org/markup-compatibility/2006">
              <mc:Choice xmlns:v="urn:schemas-microsoft-com:vml" Requires="v">
                <p:oleObj spid="_x0000_s23539" name="CS ChemDraw Drawing" r:id="rId6" imgW="1048990" imgH="850561" progId="ChemDraw.Document.6.0">
                  <p:embed/>
                </p:oleObj>
              </mc:Choice>
              <mc:Fallback>
                <p:oleObj name="CS ChemDraw Drawing" r:id="rId6" imgW="1048990" imgH="850561" progId="ChemDraw.Document.6.0">
                  <p:embed/>
                  <p:pic>
                    <p:nvPicPr>
                      <p:cNvPr id="0" name=""/>
                      <p:cNvPicPr/>
                      <p:nvPr/>
                    </p:nvPicPr>
                    <p:blipFill>
                      <a:blip r:embed="rId7"/>
                      <a:stretch>
                        <a:fillRect/>
                      </a:stretch>
                    </p:blipFill>
                    <p:spPr>
                      <a:xfrm>
                        <a:off x="3359121" y="3802400"/>
                        <a:ext cx="2425758" cy="1967030"/>
                      </a:xfrm>
                      <a:prstGeom prst="rect">
                        <a:avLst/>
                      </a:prstGeom>
                    </p:spPr>
                  </p:pic>
                </p:oleObj>
              </mc:Fallback>
            </mc:AlternateContent>
          </a:graphicData>
        </a:graphic>
      </p:graphicFrame>
      <p:pic>
        <p:nvPicPr>
          <p:cNvPr id="2253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3400" y="4546429"/>
            <a:ext cx="457200" cy="478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70600" y="3687663"/>
            <a:ext cx="25146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150099" y="3868640"/>
            <a:ext cx="469901" cy="369332"/>
          </a:xfrm>
          <a:prstGeom prst="rect">
            <a:avLst/>
          </a:prstGeom>
          <a:solidFill>
            <a:schemeClr val="bg1"/>
          </a:solidFill>
        </p:spPr>
        <p:txBody>
          <a:bodyPr wrap="square" rtlCol="0">
            <a:spAutoFit/>
          </a:bodyPr>
          <a:lstStyle/>
          <a:p>
            <a:r>
              <a:rPr lang="en-US" b="1" dirty="0" smtClean="0">
                <a:latin typeface="Times New Roman" pitchFamily="18" charset="0"/>
                <a:cs typeface="Times New Roman" pitchFamily="18" charset="0"/>
              </a:rPr>
              <a:t>Br</a:t>
            </a:r>
            <a:endParaRPr lang="en-US" b="1" dirty="0">
              <a:latin typeface="Times New Roman" pitchFamily="18" charset="0"/>
              <a:cs typeface="Times New Roman" pitchFamily="18" charset="0"/>
            </a:endParaRPr>
          </a:p>
        </p:txBody>
      </p:sp>
      <p:sp>
        <p:nvSpPr>
          <p:cNvPr id="12" name="TextBox 11"/>
          <p:cNvSpPr txBox="1"/>
          <p:nvPr/>
        </p:nvSpPr>
        <p:spPr>
          <a:xfrm>
            <a:off x="3282948" y="5943600"/>
            <a:ext cx="3041652" cy="369332"/>
          </a:xfrm>
          <a:prstGeom prst="rect">
            <a:avLst/>
          </a:prstGeom>
          <a:solidFill>
            <a:schemeClr val="bg1"/>
          </a:solidFill>
        </p:spPr>
        <p:txBody>
          <a:bodyPr wrap="square" rtlCol="0">
            <a:spAutoFit/>
          </a:bodyPr>
          <a:lstStyle/>
          <a:p>
            <a:r>
              <a:rPr lang="en-US" dirty="0" smtClean="0">
                <a:latin typeface="Times New Roman" pitchFamily="18" charset="0"/>
                <a:cs typeface="Times New Roman" pitchFamily="18" charset="0"/>
              </a:rPr>
              <a:t>(S) – 1- </a:t>
            </a:r>
            <a:r>
              <a:rPr lang="en-US" dirty="0" err="1" smtClean="0">
                <a:latin typeface="Times New Roman" pitchFamily="18" charset="0"/>
                <a:cs typeface="Times New Roman" pitchFamily="18" charset="0"/>
              </a:rPr>
              <a:t>brom</a:t>
            </a:r>
            <a:r>
              <a:rPr lang="en-US" dirty="0" smtClean="0">
                <a:latin typeface="Times New Roman" pitchFamily="18" charset="0"/>
                <a:cs typeface="Times New Roman" pitchFamily="18" charset="0"/>
              </a:rPr>
              <a:t> -1-chloroethane</a:t>
            </a:r>
            <a:endParaRPr lang="en-US" dirty="0">
              <a:latin typeface="Times New Roman" pitchFamily="18" charset="0"/>
              <a:cs typeface="Times New Roman" pitchFamily="18" charset="0"/>
            </a:endParaRPr>
          </a:p>
        </p:txBody>
      </p:sp>
      <p:sp>
        <p:nvSpPr>
          <p:cNvPr id="7" name="TextBox 6"/>
          <p:cNvSpPr txBox="1"/>
          <p:nvPr/>
        </p:nvSpPr>
        <p:spPr>
          <a:xfrm>
            <a:off x="2183128" y="3837818"/>
            <a:ext cx="287258" cy="338554"/>
          </a:xfrm>
          <a:prstGeom prst="rect">
            <a:avLst/>
          </a:prstGeom>
          <a:noFill/>
        </p:spPr>
        <p:txBody>
          <a:bodyPr wrap="none" rtlCol="0">
            <a:spAutoFit/>
          </a:bodyPr>
          <a:lstStyle/>
          <a:p>
            <a:r>
              <a:rPr lang="en-US" sz="1600" dirty="0" smtClean="0">
                <a:solidFill>
                  <a:srgbClr val="FF0000"/>
                </a:solidFill>
                <a:latin typeface="Times New Roman" pitchFamily="18" charset="0"/>
                <a:cs typeface="Times New Roman" pitchFamily="18" charset="0"/>
              </a:rPr>
              <a:t>1</a:t>
            </a:r>
            <a:endParaRPr lang="en-US" sz="1600" dirty="0">
              <a:solidFill>
                <a:srgbClr val="FF0000"/>
              </a:solidFill>
              <a:latin typeface="Times New Roman" pitchFamily="18" charset="0"/>
              <a:cs typeface="Times New Roman" pitchFamily="18" charset="0"/>
            </a:endParaRPr>
          </a:p>
        </p:txBody>
      </p:sp>
      <p:sp>
        <p:nvSpPr>
          <p:cNvPr id="14" name="TextBox 13"/>
          <p:cNvSpPr txBox="1"/>
          <p:nvPr/>
        </p:nvSpPr>
        <p:spPr>
          <a:xfrm>
            <a:off x="1924645" y="5486400"/>
            <a:ext cx="287258" cy="338554"/>
          </a:xfrm>
          <a:prstGeom prst="rect">
            <a:avLst/>
          </a:prstGeom>
          <a:noFill/>
        </p:spPr>
        <p:txBody>
          <a:bodyPr wrap="none" rtlCol="0">
            <a:spAutoFit/>
          </a:bodyPr>
          <a:lstStyle/>
          <a:p>
            <a:r>
              <a:rPr lang="en-US" sz="1600" dirty="0">
                <a:solidFill>
                  <a:srgbClr val="FF0000"/>
                </a:solidFill>
                <a:latin typeface="Times New Roman" pitchFamily="18" charset="0"/>
                <a:cs typeface="Times New Roman" pitchFamily="18" charset="0"/>
              </a:rPr>
              <a:t>2</a:t>
            </a:r>
          </a:p>
        </p:txBody>
      </p:sp>
      <p:sp>
        <p:nvSpPr>
          <p:cNvPr id="15" name="TextBox 14"/>
          <p:cNvSpPr txBox="1"/>
          <p:nvPr/>
        </p:nvSpPr>
        <p:spPr>
          <a:xfrm>
            <a:off x="2587465" y="4784099"/>
            <a:ext cx="287258" cy="338554"/>
          </a:xfrm>
          <a:prstGeom prst="rect">
            <a:avLst/>
          </a:prstGeom>
          <a:noFill/>
        </p:spPr>
        <p:txBody>
          <a:bodyPr wrap="none" rtlCol="0">
            <a:spAutoFit/>
          </a:bodyPr>
          <a:lstStyle/>
          <a:p>
            <a:r>
              <a:rPr lang="en-US" sz="1600" dirty="0" smtClean="0">
                <a:solidFill>
                  <a:srgbClr val="FF0000"/>
                </a:solidFill>
                <a:latin typeface="Times New Roman" pitchFamily="18" charset="0"/>
                <a:cs typeface="Times New Roman" pitchFamily="18" charset="0"/>
              </a:rPr>
              <a:t>3</a:t>
            </a:r>
            <a:endParaRPr lang="en-US" sz="1600" dirty="0">
              <a:solidFill>
                <a:srgbClr val="FF0000"/>
              </a:solidFill>
              <a:latin typeface="Times New Roman" pitchFamily="18" charset="0"/>
              <a:cs typeface="Times New Roman" pitchFamily="18" charset="0"/>
            </a:endParaRPr>
          </a:p>
        </p:txBody>
      </p:sp>
      <p:sp>
        <p:nvSpPr>
          <p:cNvPr id="16" name="TextBox 15"/>
          <p:cNvSpPr txBox="1"/>
          <p:nvPr/>
        </p:nvSpPr>
        <p:spPr>
          <a:xfrm>
            <a:off x="2087919" y="4517570"/>
            <a:ext cx="287258" cy="338554"/>
          </a:xfrm>
          <a:prstGeom prst="rect">
            <a:avLst/>
          </a:prstGeom>
          <a:noFill/>
        </p:spPr>
        <p:txBody>
          <a:bodyPr wrap="none" rtlCol="0">
            <a:spAutoFit/>
          </a:bodyPr>
          <a:lstStyle/>
          <a:p>
            <a:r>
              <a:rPr lang="en-US" sz="1600" dirty="0" smtClean="0">
                <a:solidFill>
                  <a:srgbClr val="FF0000"/>
                </a:solidFill>
                <a:latin typeface="Times New Roman" pitchFamily="18" charset="0"/>
                <a:cs typeface="Times New Roman" pitchFamily="18" charset="0"/>
              </a:rPr>
              <a:t>*</a:t>
            </a:r>
            <a:endParaRPr lang="en-US" sz="1600" dirty="0">
              <a:solidFill>
                <a:srgbClr val="FF0000"/>
              </a:solidFill>
              <a:latin typeface="Times New Roman" pitchFamily="18" charset="0"/>
              <a:cs typeface="Times New Roman" pitchFamily="18" charset="0"/>
            </a:endParaRPr>
          </a:p>
        </p:txBody>
      </p:sp>
      <p:sp>
        <p:nvSpPr>
          <p:cNvPr id="17" name="TextBox 16"/>
          <p:cNvSpPr txBox="1"/>
          <p:nvPr/>
        </p:nvSpPr>
        <p:spPr>
          <a:xfrm>
            <a:off x="1143000" y="4616638"/>
            <a:ext cx="287258" cy="338554"/>
          </a:xfrm>
          <a:prstGeom prst="rect">
            <a:avLst/>
          </a:prstGeom>
          <a:noFill/>
        </p:spPr>
        <p:txBody>
          <a:bodyPr wrap="none" rtlCol="0">
            <a:spAutoFit/>
          </a:bodyPr>
          <a:lstStyle/>
          <a:p>
            <a:r>
              <a:rPr lang="en-US" sz="1600" dirty="0" smtClean="0">
                <a:solidFill>
                  <a:srgbClr val="FF0000"/>
                </a:solidFill>
                <a:latin typeface="Times New Roman" pitchFamily="18" charset="0"/>
                <a:cs typeface="Times New Roman" pitchFamily="18" charset="0"/>
              </a:rPr>
              <a:t>4</a:t>
            </a:r>
            <a:endParaRPr lang="en-US" sz="1600" dirty="0">
              <a:solidFill>
                <a:srgbClr val="FF0000"/>
              </a:solidFill>
              <a:latin typeface="Times New Roman" pitchFamily="18" charset="0"/>
              <a:cs typeface="Times New Roman" pitchFamily="18" charset="0"/>
            </a:endParaRPr>
          </a:p>
        </p:txBody>
      </p:sp>
      <p:sp>
        <p:nvSpPr>
          <p:cNvPr id="18" name="TextBox 17"/>
          <p:cNvSpPr txBox="1"/>
          <p:nvPr/>
        </p:nvSpPr>
        <p:spPr>
          <a:xfrm>
            <a:off x="7489071" y="3868640"/>
            <a:ext cx="287258" cy="338554"/>
          </a:xfrm>
          <a:prstGeom prst="rect">
            <a:avLst/>
          </a:prstGeom>
          <a:noFill/>
        </p:spPr>
        <p:txBody>
          <a:bodyPr wrap="none" rtlCol="0">
            <a:spAutoFit/>
          </a:bodyPr>
          <a:lstStyle/>
          <a:p>
            <a:r>
              <a:rPr lang="en-US" sz="1600" dirty="0" smtClean="0">
                <a:solidFill>
                  <a:srgbClr val="FF0000"/>
                </a:solidFill>
                <a:latin typeface="Times New Roman" pitchFamily="18" charset="0"/>
                <a:cs typeface="Times New Roman" pitchFamily="18" charset="0"/>
              </a:rPr>
              <a:t>1</a:t>
            </a:r>
            <a:endParaRPr lang="en-US" sz="1600" dirty="0">
              <a:solidFill>
                <a:srgbClr val="FF0000"/>
              </a:solidFill>
              <a:latin typeface="Times New Roman" pitchFamily="18" charset="0"/>
              <a:cs typeface="Times New Roman" pitchFamily="18" charset="0"/>
            </a:endParaRPr>
          </a:p>
        </p:txBody>
      </p:sp>
      <p:sp>
        <p:nvSpPr>
          <p:cNvPr id="19" name="TextBox 18"/>
          <p:cNvSpPr txBox="1"/>
          <p:nvPr/>
        </p:nvSpPr>
        <p:spPr>
          <a:xfrm>
            <a:off x="6434971" y="4687563"/>
            <a:ext cx="287258" cy="338554"/>
          </a:xfrm>
          <a:prstGeom prst="rect">
            <a:avLst/>
          </a:prstGeom>
          <a:noFill/>
        </p:spPr>
        <p:txBody>
          <a:bodyPr wrap="none" rtlCol="0">
            <a:spAutoFit/>
          </a:bodyPr>
          <a:lstStyle/>
          <a:p>
            <a:r>
              <a:rPr lang="en-US" sz="1600" dirty="0" smtClean="0">
                <a:solidFill>
                  <a:srgbClr val="FF0000"/>
                </a:solidFill>
                <a:latin typeface="Times New Roman" pitchFamily="18" charset="0"/>
                <a:cs typeface="Times New Roman" pitchFamily="18" charset="0"/>
              </a:rPr>
              <a:t>2</a:t>
            </a:r>
            <a:endParaRPr lang="en-US" sz="1600" dirty="0">
              <a:solidFill>
                <a:srgbClr val="FF0000"/>
              </a:solidFill>
              <a:latin typeface="Times New Roman" pitchFamily="18" charset="0"/>
              <a:cs typeface="Times New Roman" pitchFamily="18" charset="0"/>
            </a:endParaRPr>
          </a:p>
        </p:txBody>
      </p:sp>
      <p:sp>
        <p:nvSpPr>
          <p:cNvPr id="20" name="TextBox 19"/>
          <p:cNvSpPr txBox="1"/>
          <p:nvPr/>
        </p:nvSpPr>
        <p:spPr>
          <a:xfrm>
            <a:off x="7896661" y="4723298"/>
            <a:ext cx="287258" cy="338554"/>
          </a:xfrm>
          <a:prstGeom prst="rect">
            <a:avLst/>
          </a:prstGeom>
          <a:noFill/>
        </p:spPr>
        <p:txBody>
          <a:bodyPr wrap="none" rtlCol="0">
            <a:spAutoFit/>
          </a:bodyPr>
          <a:lstStyle/>
          <a:p>
            <a:r>
              <a:rPr lang="en-US" sz="1600" dirty="0" smtClean="0">
                <a:solidFill>
                  <a:srgbClr val="FF0000"/>
                </a:solidFill>
                <a:latin typeface="Times New Roman" pitchFamily="18" charset="0"/>
                <a:cs typeface="Times New Roman" pitchFamily="18" charset="0"/>
              </a:rPr>
              <a:t>3</a:t>
            </a:r>
            <a:endParaRPr lang="en-US" sz="1600" dirty="0">
              <a:solidFill>
                <a:srgbClr val="FF0000"/>
              </a:solidFill>
              <a:latin typeface="Times New Roman" pitchFamily="18" charset="0"/>
              <a:cs typeface="Times New Roman" pitchFamily="18" charset="0"/>
            </a:endParaRPr>
          </a:p>
        </p:txBody>
      </p:sp>
      <p:sp>
        <p:nvSpPr>
          <p:cNvPr id="2" name="Rectangle 1"/>
          <p:cNvSpPr/>
          <p:nvPr/>
        </p:nvSpPr>
        <p:spPr>
          <a:xfrm>
            <a:off x="7065648" y="6134100"/>
            <a:ext cx="524503" cy="369332"/>
          </a:xfrm>
          <a:prstGeom prst="rect">
            <a:avLst/>
          </a:prstGeom>
        </p:spPr>
        <p:txBody>
          <a:bodyPr wrap="none">
            <a:spAutoFit/>
          </a:bodyPr>
          <a:lstStyle/>
          <a:p>
            <a:r>
              <a:rPr lang="en-US" dirty="0">
                <a:latin typeface="Times New Roman" pitchFamily="18" charset="0"/>
                <a:cs typeface="Times New Roman" pitchFamily="18" charset="0"/>
              </a:rPr>
              <a:t>(S) </a:t>
            </a:r>
            <a:endParaRPr lang="en-US" dirty="0"/>
          </a:p>
        </p:txBody>
      </p:sp>
      <p:sp>
        <p:nvSpPr>
          <p:cNvPr id="22" name="TextBox 21"/>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tx2">
                  <a:lumMod val="65000"/>
                  <a:lumOff val="35000"/>
                </a:schemeClr>
              </a:gs>
            </a:gsLst>
            <a:lin ang="5400000" scaled="1"/>
            <a:tileRect/>
          </a:gradFill>
        </p:spPr>
        <p:txBody>
          <a:bodyPr wrap="square" rtlCol="0">
            <a:spAutoFit/>
          </a:bodyPr>
          <a:lstStyle/>
          <a:p>
            <a:endParaRPr lang="en-US" sz="800" dirty="0"/>
          </a:p>
        </p:txBody>
      </p:sp>
      <p:pic>
        <p:nvPicPr>
          <p:cNvPr id="23" name="Picture 4" descr="C:\Users\Zeqir\Desktop\46745397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73676" y="-1"/>
            <a:ext cx="2070324" cy="78482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Tree>
    <p:extLst>
      <p:ext uri="{BB962C8B-B14F-4D97-AF65-F5344CB8AC3E}">
        <p14:creationId xmlns:p14="http://schemas.microsoft.com/office/powerpoint/2010/main" val="38191964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bg1">
                  <a:lumMod val="75000"/>
                </a:schemeClr>
              </a:gs>
            </a:gsLst>
            <a:lin ang="5400000" scaled="1"/>
            <a:tileRect/>
          </a:gradFill>
        </p:spPr>
        <p:txBody>
          <a:bodyPr wrap="square" rtlCol="0">
            <a:spAutoFit/>
          </a:bodyPr>
          <a:lstStyle/>
          <a:p>
            <a:endParaRPr lang="en-US" sz="800" dirty="0"/>
          </a:p>
        </p:txBody>
      </p:sp>
      <p:pic>
        <p:nvPicPr>
          <p:cNvPr id="5122" name="Picture 2" descr="C:\Users\Zeqir\Desktop\2196_1hi.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1833" t="6176" r="13165" b="14512"/>
          <a:stretch/>
        </p:blipFill>
        <p:spPr bwMode="auto">
          <a:xfrm>
            <a:off x="8077200" y="-1"/>
            <a:ext cx="935804" cy="7848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88392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3" name="Rectangle 2"/>
          <p:cNvSpPr/>
          <p:nvPr/>
        </p:nvSpPr>
        <p:spPr>
          <a:xfrm>
            <a:off x="914400" y="295405"/>
            <a:ext cx="3657599" cy="477054"/>
          </a:xfrm>
          <a:prstGeom prst="rect">
            <a:avLst/>
          </a:prstGeom>
        </p:spPr>
        <p:txBody>
          <a:bodyPr wrap="square">
            <a:spAutoFit/>
          </a:bodyPr>
          <a:lstStyle/>
          <a:p>
            <a:r>
              <a:rPr lang="en-US" sz="2500" b="1" dirty="0" smtClean="0">
                <a:ln w="0"/>
                <a:solidFill>
                  <a:schemeClr val="bg1"/>
                </a:solidFill>
                <a:effectLst>
                  <a:outerShdw blurRad="38100" dist="25400" dir="5400000" algn="ctr" rotWithShape="0">
                    <a:srgbClr val="6E747A">
                      <a:alpha val="43000"/>
                    </a:srgbClr>
                  </a:outerShdw>
                </a:effectLst>
              </a:rPr>
              <a:t>1. Introduction</a:t>
            </a:r>
            <a:endParaRPr lang="en-US" sz="2500" b="1" dirty="0">
              <a:ln w="0"/>
              <a:solidFill>
                <a:schemeClr val="bg1"/>
              </a:solidFill>
              <a:effectLst>
                <a:outerShdw blurRad="38100" dist="25400" dir="5400000" algn="ctr" rotWithShape="0">
                  <a:srgbClr val="6E747A">
                    <a:alpha val="43000"/>
                  </a:srgbClr>
                </a:outerShdw>
              </a:effectLst>
            </a:endParaRPr>
          </a:p>
        </p:txBody>
      </p:sp>
      <p:sp>
        <p:nvSpPr>
          <p:cNvPr id="11" name="TextBox 10"/>
          <p:cNvSpPr txBox="1"/>
          <p:nvPr/>
        </p:nvSpPr>
        <p:spPr>
          <a:xfrm>
            <a:off x="878840" y="1143000"/>
            <a:ext cx="7666262" cy="5909310"/>
          </a:xfrm>
          <a:prstGeom prst="rect">
            <a:avLst/>
          </a:prstGeom>
          <a:noFill/>
        </p:spPr>
        <p:txBody>
          <a:bodyPr wrap="square" rtlCol="0">
            <a:spAutoFit/>
          </a:bodyPr>
          <a:lstStyle/>
          <a:p>
            <a:r>
              <a:rPr lang="en-US" b="1" dirty="0">
                <a:latin typeface="Times New Roman" pitchFamily="18" charset="0"/>
                <a:cs typeface="Times New Roman" pitchFamily="18" charset="0"/>
              </a:rPr>
              <a:t>Stereochemistry</a:t>
            </a:r>
            <a:r>
              <a:rPr lang="en-US" dirty="0">
                <a:latin typeface="Times New Roman" pitchFamily="18" charset="0"/>
                <a:cs typeface="Times New Roman" pitchFamily="18" charset="0"/>
              </a:rPr>
              <a:t> is a </a:t>
            </a:r>
            <a:r>
              <a:rPr lang="en-US" dirty="0" smtClean="0">
                <a:latin typeface="Times New Roman" pitchFamily="18" charset="0"/>
                <a:cs typeface="Times New Roman" pitchFamily="18" charset="0"/>
              </a:rPr>
              <a:t>discipline </a:t>
            </a:r>
            <a:r>
              <a:rPr lang="en-US" dirty="0">
                <a:latin typeface="Times New Roman" pitchFamily="18" charset="0"/>
                <a:cs typeface="Times New Roman" pitchFamily="18" charset="0"/>
              </a:rPr>
              <a:t>of Chemistry which studies the arrangement of atoms in space. This discipline of Chemistry started its development </a:t>
            </a:r>
            <a:r>
              <a:rPr lang="en-US" dirty="0" smtClean="0">
                <a:latin typeface="Times New Roman" pitchFamily="18" charset="0"/>
                <a:cs typeface="Times New Roman" pitchFamily="18" charset="0"/>
              </a:rPr>
              <a:t>by </a:t>
            </a:r>
            <a:r>
              <a:rPr lang="en-US" dirty="0">
                <a:latin typeface="Times New Roman" pitchFamily="18" charset="0"/>
                <a:cs typeface="Times New Roman" pitchFamily="18" charset="0"/>
              </a:rPr>
              <a:t>Louis </a:t>
            </a:r>
            <a:r>
              <a:rPr lang="en-US" dirty="0" smtClean="0">
                <a:latin typeface="Times New Roman" pitchFamily="18" charset="0"/>
                <a:cs typeface="Times New Roman" pitchFamily="18" charset="0"/>
              </a:rPr>
              <a:t>Pasteur </a:t>
            </a:r>
            <a:r>
              <a:rPr lang="en-US" dirty="0">
                <a:latin typeface="Times New Roman" pitchFamily="18" charset="0"/>
                <a:cs typeface="Times New Roman" pitchFamily="18" charset="0"/>
              </a:rPr>
              <a:t>in the 19</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century, who was observing salts of Tartaric Acid, he noticed that they rotate the plan of polarized light. This </a:t>
            </a:r>
            <a:r>
              <a:rPr lang="en-US" dirty="0" smtClean="0">
                <a:latin typeface="Times New Roman" pitchFamily="18" charset="0"/>
                <a:cs typeface="Times New Roman" pitchFamily="18" charset="0"/>
              </a:rPr>
              <a:t>optical </a:t>
            </a:r>
            <a:r>
              <a:rPr lang="en-US" dirty="0">
                <a:latin typeface="Times New Roman" pitchFamily="18" charset="0"/>
                <a:cs typeface="Times New Roman" pitchFamily="18" charset="0"/>
              </a:rPr>
              <a:t>activity was managed to be explained by </a:t>
            </a:r>
            <a:r>
              <a:rPr lang="en-US" dirty="0" err="1">
                <a:latin typeface="Times New Roman" pitchFamily="18" charset="0"/>
                <a:cs typeface="Times New Roman" pitchFamily="18" charset="0"/>
              </a:rPr>
              <a:t>Jacobus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van't</a:t>
            </a:r>
            <a:r>
              <a:rPr lang="en-US" dirty="0">
                <a:latin typeface="Times New Roman" pitchFamily="18" charset="0"/>
                <a:cs typeface="Times New Roman" pitchFamily="18" charset="0"/>
              </a:rPr>
              <a:t> Hoff and </a:t>
            </a:r>
            <a:r>
              <a:rPr lang="en-US" dirty="0" err="1">
                <a:latin typeface="Times New Roman" pitchFamily="18" charset="0"/>
                <a:cs typeface="Times New Roman" pitchFamily="18" charset="0"/>
              </a:rPr>
              <a:t>Joseff</a:t>
            </a:r>
            <a:r>
              <a:rPr lang="en-US" dirty="0">
                <a:latin typeface="Times New Roman" pitchFamily="18" charset="0"/>
                <a:cs typeface="Times New Roman" pitchFamily="18" charset="0"/>
              </a:rPr>
              <a:t> Le </a:t>
            </a:r>
            <a:r>
              <a:rPr lang="en-US" dirty="0" err="1">
                <a:latin typeface="Times New Roman" pitchFamily="18" charset="0"/>
                <a:cs typeface="Times New Roman" pitchFamily="18" charset="0"/>
              </a:rPr>
              <a:t>Bel</a:t>
            </a:r>
            <a:r>
              <a:rPr lang="en-US" dirty="0">
                <a:latin typeface="Times New Roman" pitchFamily="18" charset="0"/>
                <a:cs typeface="Times New Roman" pitchFamily="18" charset="0"/>
              </a:rPr>
              <a:t> with four different substituents model that are bonded to a Carbon atom, which has tetrahedral orientation (sp</a:t>
            </a:r>
            <a:r>
              <a:rPr lang="en-US" baseline="30000" dirty="0">
                <a:latin typeface="Times New Roman" pitchFamily="18" charset="0"/>
                <a:cs typeface="Times New Roman" pitchFamily="18" charset="0"/>
              </a:rPr>
              <a:t>3</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hybridisation</a:t>
            </a:r>
            <a:r>
              <a:rPr lang="en-US" dirty="0">
                <a:latin typeface="Times New Roman" pitchFamily="18" charset="0"/>
                <a:cs typeface="Times New Roman" pitchFamily="18" charset="0"/>
              </a:rPr>
              <a:t>) and the ordering of the four substituents can be done in two </a:t>
            </a:r>
            <a:r>
              <a:rPr lang="en-US" dirty="0" smtClean="0">
                <a:latin typeface="Times New Roman" pitchFamily="18" charset="0"/>
                <a:cs typeface="Times New Roman" pitchFamily="18" charset="0"/>
              </a:rPr>
              <a:t>ways.</a:t>
            </a:r>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The shape of molecule is as a result of </a:t>
            </a:r>
            <a:r>
              <a:rPr lang="en-US" dirty="0" err="1">
                <a:latin typeface="Times New Roman" pitchFamily="18" charset="0"/>
                <a:cs typeface="Times New Roman" pitchFamily="18" charset="0"/>
              </a:rPr>
              <a:t>hybridisation</a:t>
            </a:r>
            <a:r>
              <a:rPr lang="en-US" dirty="0">
                <a:latin typeface="Times New Roman" pitchFamily="18" charset="0"/>
                <a:cs typeface="Times New Roman" pitchFamily="18" charset="0"/>
              </a:rPr>
              <a:t> and geometry of </a:t>
            </a:r>
            <a:r>
              <a:rPr lang="en-US" dirty="0" smtClean="0">
                <a:latin typeface="Times New Roman" pitchFamily="18" charset="0"/>
                <a:cs typeface="Times New Roman" pitchFamily="18" charset="0"/>
              </a:rPr>
              <a:t>atoms </a:t>
            </a:r>
            <a:r>
              <a:rPr lang="en-US" dirty="0">
                <a:latin typeface="Times New Roman" pitchFamily="18" charset="0"/>
                <a:cs typeface="Times New Roman" pitchFamily="18" charset="0"/>
              </a:rPr>
              <a:t>bonds in the molecule</a:t>
            </a:r>
            <a:r>
              <a:rPr lang="en-US"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 basic concept of Organic Chemistry says that </a:t>
            </a:r>
            <a:r>
              <a:rPr lang="en-US" b="1" dirty="0">
                <a:latin typeface="Times New Roman" pitchFamily="18" charset="0"/>
                <a:cs typeface="Times New Roman" pitchFamily="18" charset="0"/>
              </a:rPr>
              <a:t>molecule's structure </a:t>
            </a:r>
            <a:r>
              <a:rPr lang="en-US" b="1" dirty="0" smtClean="0">
                <a:latin typeface="Times New Roman" pitchFamily="18" charset="0"/>
                <a:cs typeface="Times New Roman" pitchFamily="18" charset="0"/>
              </a:rPr>
              <a:t>is determiner </a:t>
            </a:r>
            <a:r>
              <a:rPr lang="en-US" b="1" dirty="0">
                <a:latin typeface="Times New Roman" pitchFamily="18" charset="0"/>
                <a:cs typeface="Times New Roman" pitchFamily="18" charset="0"/>
              </a:rPr>
              <a:t>of its properties</a:t>
            </a:r>
            <a:r>
              <a:rPr lang="en-US"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Isomers</a:t>
            </a:r>
            <a:r>
              <a:rPr lang="en-US" dirty="0">
                <a:latin typeface="Times New Roman" pitchFamily="18" charset="0"/>
                <a:cs typeface="Times New Roman" pitchFamily="18" charset="0"/>
              </a:rPr>
              <a:t> are compounds that consists of same molecular formula, but have different chemical structure. Isomers can be Constitutional Isomers and Stereoisomers.</a:t>
            </a: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211103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00100" y="1081951"/>
            <a:ext cx="3657600" cy="2308324"/>
          </a:xfrm>
          <a:prstGeom prst="rect">
            <a:avLst/>
          </a:prstGeom>
        </p:spPr>
        <p:txBody>
          <a:bodyPr wrap="square">
            <a:spAutoFit/>
          </a:bodyPr>
          <a:lstStyle/>
          <a:p>
            <a:r>
              <a:rPr lang="en-US" b="1" dirty="0" smtClean="0">
                <a:latin typeface="Times New Roman" pitchFamily="18" charset="0"/>
                <a:cs typeface="Times New Roman" pitchFamily="18" charset="0"/>
              </a:rPr>
              <a:t>Priority Rule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Higher </a:t>
            </a:r>
            <a:r>
              <a:rPr lang="en-US" dirty="0">
                <a:latin typeface="Times New Roman" pitchFamily="18" charset="0"/>
                <a:cs typeface="Times New Roman" pitchFamily="18" charset="0"/>
              </a:rPr>
              <a:t>priority goes to the atom with a bigger atomic number. If two substituents have the same attached atom to the </a:t>
            </a:r>
            <a:r>
              <a:rPr lang="en-US" dirty="0" err="1">
                <a:latin typeface="Times New Roman" pitchFamily="18" charset="0"/>
                <a:cs typeface="Times New Roman" pitchFamily="18" charset="0"/>
              </a:rPr>
              <a:t>stereocenter</a:t>
            </a:r>
            <a:r>
              <a:rPr lang="en-US" dirty="0">
                <a:latin typeface="Times New Roman" pitchFamily="18" charset="0"/>
                <a:cs typeface="Times New Roman" pitchFamily="18" charset="0"/>
              </a:rPr>
              <a:t>, priority is defined from the following atom. </a:t>
            </a:r>
          </a:p>
          <a:p>
            <a:endParaRPr lang="en-US" dirty="0">
              <a:latin typeface="Times New Roman" pitchFamily="18" charset="0"/>
              <a:cs typeface="Times New Roman"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712570494"/>
              </p:ext>
            </p:extLst>
          </p:nvPr>
        </p:nvGraphicFramePr>
        <p:xfrm>
          <a:off x="6934200" y="1426072"/>
          <a:ext cx="1398712" cy="1516611"/>
        </p:xfrm>
        <a:graphic>
          <a:graphicData uri="http://schemas.openxmlformats.org/presentationml/2006/ole">
            <mc:AlternateContent xmlns:mc="http://schemas.openxmlformats.org/markup-compatibility/2006">
              <mc:Choice xmlns:v="urn:schemas-microsoft-com:vml" Requires="v">
                <p:oleObj spid="_x0000_s76536" name="CS ChemDraw Drawing" r:id="rId4" imgW="828718" imgH="899149" progId="ChemDraw.Document.6.0">
                  <p:embed/>
                </p:oleObj>
              </mc:Choice>
              <mc:Fallback>
                <p:oleObj name="CS ChemDraw Drawing" r:id="rId4" imgW="828718" imgH="899149" progId="ChemDraw.Document.6.0">
                  <p:embed/>
                  <p:pic>
                    <p:nvPicPr>
                      <p:cNvPr id="0" name=""/>
                      <p:cNvPicPr/>
                      <p:nvPr/>
                    </p:nvPicPr>
                    <p:blipFill>
                      <a:blip r:embed="rId5"/>
                      <a:stretch>
                        <a:fillRect/>
                      </a:stretch>
                    </p:blipFill>
                    <p:spPr>
                      <a:xfrm>
                        <a:off x="6934200" y="1426072"/>
                        <a:ext cx="1398712" cy="1516611"/>
                      </a:xfrm>
                      <a:prstGeom prst="rect">
                        <a:avLst/>
                      </a:prstGeom>
                    </p:spPr>
                  </p:pic>
                </p:oleObj>
              </mc:Fallback>
            </mc:AlternateContent>
          </a:graphicData>
        </a:graphic>
      </p:graphicFrame>
      <p:sp>
        <p:nvSpPr>
          <p:cNvPr id="21" name="TextBox 20"/>
          <p:cNvSpPr txBox="1"/>
          <p:nvPr/>
        </p:nvSpPr>
        <p:spPr>
          <a:xfrm>
            <a:off x="7839829" y="2497723"/>
            <a:ext cx="287258" cy="338554"/>
          </a:xfrm>
          <a:prstGeom prst="rect">
            <a:avLst/>
          </a:prstGeom>
          <a:noFill/>
        </p:spPr>
        <p:txBody>
          <a:bodyPr wrap="none" rtlCol="0">
            <a:spAutoFit/>
          </a:bodyPr>
          <a:lstStyle/>
          <a:p>
            <a:r>
              <a:rPr lang="en-US" sz="1600" dirty="0" smtClean="0">
                <a:solidFill>
                  <a:srgbClr val="FF0000"/>
                </a:solidFill>
                <a:latin typeface="Times New Roman" pitchFamily="18" charset="0"/>
                <a:cs typeface="Times New Roman" pitchFamily="18" charset="0"/>
              </a:rPr>
              <a:t>1</a:t>
            </a:r>
            <a:endParaRPr lang="en-US" sz="1600" dirty="0">
              <a:solidFill>
                <a:srgbClr val="FF0000"/>
              </a:solidFill>
              <a:latin typeface="Times New Roman" pitchFamily="18" charset="0"/>
              <a:cs typeface="Times New Roman" pitchFamily="18" charset="0"/>
            </a:endParaRPr>
          </a:p>
        </p:txBody>
      </p:sp>
      <p:sp>
        <p:nvSpPr>
          <p:cNvPr id="22" name="TextBox 21"/>
          <p:cNvSpPr txBox="1"/>
          <p:nvPr/>
        </p:nvSpPr>
        <p:spPr>
          <a:xfrm>
            <a:off x="8170942" y="1959250"/>
            <a:ext cx="287258" cy="338554"/>
          </a:xfrm>
          <a:prstGeom prst="rect">
            <a:avLst/>
          </a:prstGeom>
          <a:noFill/>
        </p:spPr>
        <p:txBody>
          <a:bodyPr wrap="none" rtlCol="0">
            <a:spAutoFit/>
          </a:bodyPr>
          <a:lstStyle/>
          <a:p>
            <a:r>
              <a:rPr lang="en-US" sz="1600" dirty="0" smtClean="0">
                <a:solidFill>
                  <a:srgbClr val="FF0000"/>
                </a:solidFill>
                <a:latin typeface="Times New Roman" pitchFamily="18" charset="0"/>
                <a:cs typeface="Times New Roman" pitchFamily="18" charset="0"/>
              </a:rPr>
              <a:t>2</a:t>
            </a:r>
            <a:endParaRPr lang="en-US" sz="1600" dirty="0">
              <a:solidFill>
                <a:srgbClr val="FF0000"/>
              </a:solidFill>
              <a:latin typeface="Times New Roman" pitchFamily="18" charset="0"/>
              <a:cs typeface="Times New Roman" pitchFamily="18" charset="0"/>
            </a:endParaRPr>
          </a:p>
        </p:txBody>
      </p:sp>
      <p:sp>
        <p:nvSpPr>
          <p:cNvPr id="23" name="TextBox 22"/>
          <p:cNvSpPr txBox="1"/>
          <p:nvPr/>
        </p:nvSpPr>
        <p:spPr>
          <a:xfrm>
            <a:off x="6934200" y="2128527"/>
            <a:ext cx="287258" cy="338554"/>
          </a:xfrm>
          <a:prstGeom prst="rect">
            <a:avLst/>
          </a:prstGeom>
          <a:noFill/>
        </p:spPr>
        <p:txBody>
          <a:bodyPr wrap="none" rtlCol="0">
            <a:spAutoFit/>
          </a:bodyPr>
          <a:lstStyle/>
          <a:p>
            <a:r>
              <a:rPr lang="en-US" sz="1600" dirty="0" smtClean="0">
                <a:solidFill>
                  <a:srgbClr val="FF0000"/>
                </a:solidFill>
                <a:latin typeface="Times New Roman" pitchFamily="18" charset="0"/>
                <a:cs typeface="Times New Roman" pitchFamily="18" charset="0"/>
              </a:rPr>
              <a:t>3</a:t>
            </a:r>
            <a:endParaRPr lang="en-US" sz="1600" dirty="0">
              <a:solidFill>
                <a:srgbClr val="FF0000"/>
              </a:solidFill>
              <a:latin typeface="Times New Roman" pitchFamily="18" charset="0"/>
              <a:cs typeface="Times New Roman" pitchFamily="18" charset="0"/>
            </a:endParaRPr>
          </a:p>
        </p:txBody>
      </p:sp>
      <p:sp>
        <p:nvSpPr>
          <p:cNvPr id="24" name="TextBox 23"/>
          <p:cNvSpPr txBox="1"/>
          <p:nvPr/>
        </p:nvSpPr>
        <p:spPr>
          <a:xfrm>
            <a:off x="7696200" y="1423330"/>
            <a:ext cx="287258" cy="338554"/>
          </a:xfrm>
          <a:prstGeom prst="rect">
            <a:avLst/>
          </a:prstGeom>
          <a:noFill/>
        </p:spPr>
        <p:txBody>
          <a:bodyPr wrap="none" rtlCol="0">
            <a:spAutoFit/>
          </a:bodyPr>
          <a:lstStyle/>
          <a:p>
            <a:r>
              <a:rPr lang="en-US" sz="1600" dirty="0" smtClean="0">
                <a:solidFill>
                  <a:srgbClr val="FF0000"/>
                </a:solidFill>
                <a:latin typeface="Times New Roman" pitchFamily="18" charset="0"/>
                <a:cs typeface="Times New Roman" pitchFamily="18" charset="0"/>
              </a:rPr>
              <a:t>4</a:t>
            </a:r>
            <a:endParaRPr lang="en-US" sz="1600" dirty="0">
              <a:solidFill>
                <a:srgbClr val="FF00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32207012"/>
              </p:ext>
            </p:extLst>
          </p:nvPr>
        </p:nvGraphicFramePr>
        <p:xfrm>
          <a:off x="4839613" y="1439804"/>
          <a:ext cx="1752600" cy="1647390"/>
        </p:xfrm>
        <a:graphic>
          <a:graphicData uri="http://schemas.openxmlformats.org/presentationml/2006/ole">
            <mc:AlternateContent xmlns:mc="http://schemas.openxmlformats.org/markup-compatibility/2006">
              <mc:Choice xmlns:v="urn:schemas-microsoft-com:vml" Requires="v">
                <p:oleObj spid="_x0000_s76537" name="CS ChemDraw Drawing" r:id="rId6" imgW="1004990" imgH="944228" progId="ChemDraw.Document.6.0">
                  <p:embed/>
                </p:oleObj>
              </mc:Choice>
              <mc:Fallback>
                <p:oleObj name="CS ChemDraw Drawing" r:id="rId6" imgW="1004990" imgH="944228" progId="ChemDraw.Document.6.0">
                  <p:embed/>
                  <p:pic>
                    <p:nvPicPr>
                      <p:cNvPr id="0" name=""/>
                      <p:cNvPicPr/>
                      <p:nvPr/>
                    </p:nvPicPr>
                    <p:blipFill>
                      <a:blip r:embed="rId7"/>
                      <a:stretch>
                        <a:fillRect/>
                      </a:stretch>
                    </p:blipFill>
                    <p:spPr>
                      <a:xfrm>
                        <a:off x="4839613" y="1439804"/>
                        <a:ext cx="1752600" cy="1647390"/>
                      </a:xfrm>
                      <a:prstGeom prst="rect">
                        <a:avLst/>
                      </a:prstGeom>
                    </p:spPr>
                  </p:pic>
                </p:oleObj>
              </mc:Fallback>
            </mc:AlternateContent>
          </a:graphicData>
        </a:graphic>
      </p:graphicFrame>
      <p:sp>
        <p:nvSpPr>
          <p:cNvPr id="27" name="TextBox 26"/>
          <p:cNvSpPr txBox="1"/>
          <p:nvPr/>
        </p:nvSpPr>
        <p:spPr>
          <a:xfrm>
            <a:off x="5393571" y="1542773"/>
            <a:ext cx="287258" cy="338554"/>
          </a:xfrm>
          <a:prstGeom prst="rect">
            <a:avLst/>
          </a:prstGeom>
          <a:noFill/>
        </p:spPr>
        <p:txBody>
          <a:bodyPr wrap="none" rtlCol="0">
            <a:spAutoFit/>
          </a:bodyPr>
          <a:lstStyle/>
          <a:p>
            <a:r>
              <a:rPr lang="en-US" sz="1600" dirty="0" smtClean="0">
                <a:solidFill>
                  <a:srgbClr val="FF0000"/>
                </a:solidFill>
                <a:latin typeface="Times New Roman" pitchFamily="18" charset="0"/>
                <a:cs typeface="Times New Roman" pitchFamily="18" charset="0"/>
              </a:rPr>
              <a:t>1</a:t>
            </a:r>
            <a:endParaRPr lang="en-US" sz="1600" dirty="0">
              <a:solidFill>
                <a:srgbClr val="FF0000"/>
              </a:solidFill>
              <a:latin typeface="Times New Roman" pitchFamily="18" charset="0"/>
              <a:cs typeface="Times New Roman" pitchFamily="18" charset="0"/>
            </a:endParaRPr>
          </a:p>
        </p:txBody>
      </p:sp>
      <p:sp>
        <p:nvSpPr>
          <p:cNvPr id="28" name="TextBox 27"/>
          <p:cNvSpPr txBox="1"/>
          <p:nvPr/>
        </p:nvSpPr>
        <p:spPr>
          <a:xfrm>
            <a:off x="5868313" y="2537550"/>
            <a:ext cx="287258" cy="338554"/>
          </a:xfrm>
          <a:prstGeom prst="rect">
            <a:avLst/>
          </a:prstGeom>
          <a:noFill/>
        </p:spPr>
        <p:txBody>
          <a:bodyPr wrap="none" rtlCol="0">
            <a:spAutoFit/>
          </a:bodyPr>
          <a:lstStyle/>
          <a:p>
            <a:r>
              <a:rPr lang="en-US" sz="1600" dirty="0" smtClean="0">
                <a:solidFill>
                  <a:srgbClr val="FF0000"/>
                </a:solidFill>
                <a:latin typeface="Times New Roman" pitchFamily="18" charset="0"/>
                <a:cs typeface="Times New Roman" pitchFamily="18" charset="0"/>
              </a:rPr>
              <a:t>2</a:t>
            </a:r>
            <a:endParaRPr lang="en-US" sz="1600" dirty="0">
              <a:solidFill>
                <a:srgbClr val="FF0000"/>
              </a:solidFill>
              <a:latin typeface="Times New Roman" pitchFamily="18" charset="0"/>
              <a:cs typeface="Times New Roman" pitchFamily="18" charset="0"/>
            </a:endParaRPr>
          </a:p>
        </p:txBody>
      </p:sp>
      <p:sp>
        <p:nvSpPr>
          <p:cNvPr id="29" name="TextBox 28"/>
          <p:cNvSpPr txBox="1"/>
          <p:nvPr/>
        </p:nvSpPr>
        <p:spPr>
          <a:xfrm>
            <a:off x="4734084" y="2203342"/>
            <a:ext cx="287258" cy="338554"/>
          </a:xfrm>
          <a:prstGeom prst="rect">
            <a:avLst/>
          </a:prstGeom>
          <a:noFill/>
        </p:spPr>
        <p:txBody>
          <a:bodyPr wrap="none" rtlCol="0">
            <a:spAutoFit/>
          </a:bodyPr>
          <a:lstStyle/>
          <a:p>
            <a:r>
              <a:rPr lang="en-US" sz="1600" dirty="0" smtClean="0">
                <a:solidFill>
                  <a:srgbClr val="FF0000"/>
                </a:solidFill>
                <a:latin typeface="Times New Roman" pitchFamily="18" charset="0"/>
                <a:cs typeface="Times New Roman" pitchFamily="18" charset="0"/>
              </a:rPr>
              <a:t>3</a:t>
            </a:r>
            <a:endParaRPr lang="en-US" sz="1600" dirty="0">
              <a:solidFill>
                <a:srgbClr val="FF0000"/>
              </a:solidFill>
              <a:latin typeface="Times New Roman" pitchFamily="18" charset="0"/>
              <a:cs typeface="Times New Roman" pitchFamily="18" charset="0"/>
            </a:endParaRPr>
          </a:p>
        </p:txBody>
      </p:sp>
      <p:sp>
        <p:nvSpPr>
          <p:cNvPr id="30" name="TextBox 29"/>
          <p:cNvSpPr txBox="1"/>
          <p:nvPr/>
        </p:nvSpPr>
        <p:spPr>
          <a:xfrm>
            <a:off x="6316742" y="2013180"/>
            <a:ext cx="287258" cy="338554"/>
          </a:xfrm>
          <a:prstGeom prst="rect">
            <a:avLst/>
          </a:prstGeom>
          <a:noFill/>
        </p:spPr>
        <p:txBody>
          <a:bodyPr wrap="none" rtlCol="0">
            <a:spAutoFit/>
          </a:bodyPr>
          <a:lstStyle/>
          <a:p>
            <a:r>
              <a:rPr lang="en-US" sz="1600" dirty="0" smtClean="0">
                <a:solidFill>
                  <a:srgbClr val="FF0000"/>
                </a:solidFill>
                <a:latin typeface="Times New Roman" pitchFamily="18" charset="0"/>
                <a:cs typeface="Times New Roman" pitchFamily="18" charset="0"/>
              </a:rPr>
              <a:t>4</a:t>
            </a:r>
            <a:endParaRPr lang="en-US" sz="1600" dirty="0">
              <a:solidFill>
                <a:srgbClr val="FF0000"/>
              </a:solidFill>
              <a:latin typeface="Times New Roman" pitchFamily="18" charset="0"/>
              <a:cs typeface="Times New Roman" pitchFamily="18" charset="0"/>
            </a:endParaRPr>
          </a:p>
        </p:txBody>
      </p:sp>
      <p:sp>
        <p:nvSpPr>
          <p:cNvPr id="11" name="Rectangle 10"/>
          <p:cNvSpPr/>
          <p:nvPr/>
        </p:nvSpPr>
        <p:spPr>
          <a:xfrm>
            <a:off x="787401" y="3581400"/>
            <a:ext cx="3403600" cy="2308324"/>
          </a:xfrm>
          <a:prstGeom prst="rect">
            <a:avLst/>
          </a:prstGeom>
        </p:spPr>
        <p:txBody>
          <a:bodyPr wrap="square">
            <a:spAutoFit/>
          </a:bodyPr>
          <a:lstStyle/>
          <a:p>
            <a:r>
              <a:rPr lang="en-US" b="1" dirty="0" smtClean="0">
                <a:latin typeface="Times New Roman" pitchFamily="18" charset="0"/>
                <a:cs typeface="Times New Roman" pitchFamily="18" charset="0"/>
              </a:rPr>
              <a:t>Sequence rule priorities</a:t>
            </a:r>
          </a:p>
          <a:p>
            <a:endParaRPr lang="en-US" b="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If </a:t>
            </a:r>
            <a:r>
              <a:rPr lang="en-US" dirty="0">
                <a:latin typeface="Times New Roman" pitchFamily="18" charset="0"/>
                <a:cs typeface="Times New Roman" pitchFamily="18" charset="0"/>
              </a:rPr>
              <a:t>substituents contain double and triple bonds, definition of priority is done by considering </a:t>
            </a:r>
            <a:r>
              <a:rPr lang="en-US" dirty="0" smtClean="0">
                <a:latin typeface="Times New Roman" pitchFamily="18" charset="0"/>
                <a:cs typeface="Times New Roman" pitchFamily="18" charset="0"/>
              </a:rPr>
              <a:t>atoms      (</a:t>
            </a:r>
            <a:r>
              <a:rPr lang="en-US" b="1" dirty="0" smtClean="0">
                <a:solidFill>
                  <a:srgbClr val="FF0000"/>
                </a:solidFill>
                <a:latin typeface="Times New Roman" pitchFamily="18" charset="0"/>
                <a:cs typeface="Times New Roman" pitchFamily="18" charset="0"/>
              </a:rPr>
              <a:t>X</a:t>
            </a:r>
            <a:r>
              <a:rPr lang="en-US" dirty="0" smtClean="0">
                <a:latin typeface="Times New Roman" pitchFamily="18" charset="0"/>
                <a:cs typeface="Times New Roman" pitchFamily="18" charset="0"/>
              </a:rPr>
              <a:t> and </a:t>
            </a:r>
            <a:r>
              <a:rPr lang="en-US" b="1" dirty="0" smtClean="0">
                <a:solidFill>
                  <a:srgbClr val="3DB612"/>
                </a:solidFill>
                <a:latin typeface="Times New Roman" pitchFamily="18" charset="0"/>
                <a:cs typeface="Times New Roman" pitchFamily="18" charset="0"/>
              </a:rPr>
              <a:t>Y</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as doubled and tripled in the other side of double respectively</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triple bonds. </a:t>
            </a:r>
          </a:p>
        </p:txBody>
      </p:sp>
      <p:sp>
        <p:nvSpPr>
          <p:cNvPr id="33" name="TextBox 32"/>
          <p:cNvSpPr txBox="1"/>
          <p:nvPr/>
        </p:nvSpPr>
        <p:spPr>
          <a:xfrm>
            <a:off x="5868313" y="1962892"/>
            <a:ext cx="287258" cy="338554"/>
          </a:xfrm>
          <a:prstGeom prst="rect">
            <a:avLst/>
          </a:prstGeom>
          <a:noFill/>
        </p:spPr>
        <p:txBody>
          <a:bodyPr wrap="none" rtlCol="0">
            <a:spAutoFit/>
          </a:bodyPr>
          <a:lstStyle/>
          <a:p>
            <a:r>
              <a:rPr lang="en-US" sz="1600" dirty="0" smtClean="0">
                <a:solidFill>
                  <a:srgbClr val="FF0000"/>
                </a:solidFill>
                <a:latin typeface="Times New Roman" pitchFamily="18" charset="0"/>
                <a:cs typeface="Times New Roman" pitchFamily="18" charset="0"/>
              </a:rPr>
              <a:t>*</a:t>
            </a:r>
            <a:endParaRPr lang="en-US" sz="1600" dirty="0">
              <a:solidFill>
                <a:srgbClr val="FF0000"/>
              </a:solidFill>
              <a:latin typeface="Times New Roman" pitchFamily="18" charset="0"/>
              <a:cs typeface="Times New Roman" pitchFamily="18" charset="0"/>
            </a:endParaRPr>
          </a:p>
        </p:txBody>
      </p:sp>
      <p:sp>
        <p:nvSpPr>
          <p:cNvPr id="34" name="TextBox 33"/>
          <p:cNvSpPr txBox="1"/>
          <p:nvPr/>
        </p:nvSpPr>
        <p:spPr>
          <a:xfrm>
            <a:off x="7569200" y="1862062"/>
            <a:ext cx="287258" cy="338554"/>
          </a:xfrm>
          <a:prstGeom prst="rect">
            <a:avLst/>
          </a:prstGeom>
          <a:noFill/>
        </p:spPr>
        <p:txBody>
          <a:bodyPr wrap="none" rtlCol="0">
            <a:spAutoFit/>
          </a:bodyPr>
          <a:lstStyle/>
          <a:p>
            <a:r>
              <a:rPr lang="en-US" sz="1600" dirty="0" smtClean="0">
                <a:solidFill>
                  <a:srgbClr val="FF0000"/>
                </a:solidFill>
                <a:latin typeface="Times New Roman" pitchFamily="18" charset="0"/>
                <a:cs typeface="Times New Roman" pitchFamily="18" charset="0"/>
              </a:rPr>
              <a:t>*</a:t>
            </a:r>
            <a:endParaRPr lang="en-US" sz="1600" dirty="0">
              <a:solidFill>
                <a:srgbClr val="FF0000"/>
              </a:solidFill>
              <a:latin typeface="Times New Roman" pitchFamily="18" charset="0"/>
              <a:cs typeface="Times New Roman" pitchFamily="18" charset="0"/>
            </a:endParaRPr>
          </a:p>
        </p:txBody>
      </p:sp>
      <p:sp>
        <p:nvSpPr>
          <p:cNvPr id="31" name="TextBox 30"/>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tx2">
                  <a:lumMod val="65000"/>
                  <a:lumOff val="35000"/>
                </a:schemeClr>
              </a:gs>
            </a:gsLst>
            <a:lin ang="5400000" scaled="1"/>
            <a:tileRect/>
          </a:gradFill>
        </p:spPr>
        <p:txBody>
          <a:bodyPr wrap="square" rtlCol="0">
            <a:spAutoFit/>
          </a:bodyPr>
          <a:lstStyle/>
          <a:p>
            <a:endParaRPr lang="en-US" sz="800" dirty="0"/>
          </a:p>
        </p:txBody>
      </p:sp>
      <p:pic>
        <p:nvPicPr>
          <p:cNvPr id="32" name="Picture 4" descr="C:\Users\Zeqir\Desktop\46745397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73676" y="-1"/>
            <a:ext cx="2070324" cy="784829"/>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graphicFrame>
        <p:nvGraphicFramePr>
          <p:cNvPr id="3" name="Object 2"/>
          <p:cNvGraphicFramePr>
            <a:graphicFrameLocks noChangeAspect="1"/>
          </p:cNvGraphicFramePr>
          <p:nvPr>
            <p:extLst>
              <p:ext uri="{D42A27DB-BD31-4B8C-83A1-F6EECF244321}">
                <p14:modId xmlns:p14="http://schemas.microsoft.com/office/powerpoint/2010/main" val="1546761674"/>
              </p:ext>
            </p:extLst>
          </p:nvPr>
        </p:nvGraphicFramePr>
        <p:xfrm>
          <a:off x="4298496" y="3695528"/>
          <a:ext cx="1981200" cy="1258888"/>
        </p:xfrm>
        <a:graphic>
          <a:graphicData uri="http://schemas.openxmlformats.org/presentationml/2006/ole">
            <mc:AlternateContent xmlns:mc="http://schemas.openxmlformats.org/markup-compatibility/2006">
              <mc:Choice xmlns:v="urn:schemas-microsoft-com:vml" Requires="v">
                <p:oleObj spid="_x0000_s76538" name="CS ChemDraw Drawing" r:id="rId9" imgW="1012548" imgH="643522" progId="ChemDraw.Document.6.0">
                  <p:embed/>
                </p:oleObj>
              </mc:Choice>
              <mc:Fallback>
                <p:oleObj name="CS ChemDraw Drawing" r:id="rId9" imgW="1012548" imgH="643522" progId="ChemDraw.Document.6.0">
                  <p:embed/>
                  <p:pic>
                    <p:nvPicPr>
                      <p:cNvPr id="0" name=""/>
                      <p:cNvPicPr/>
                      <p:nvPr/>
                    </p:nvPicPr>
                    <p:blipFill>
                      <a:blip r:embed="rId10"/>
                      <a:stretch>
                        <a:fillRect/>
                      </a:stretch>
                    </p:blipFill>
                    <p:spPr>
                      <a:xfrm>
                        <a:off x="4298496" y="3695528"/>
                        <a:ext cx="1981200" cy="125888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86869724"/>
              </p:ext>
            </p:extLst>
          </p:nvPr>
        </p:nvGraphicFramePr>
        <p:xfrm>
          <a:off x="6671429" y="3455660"/>
          <a:ext cx="2336800" cy="1625600"/>
        </p:xfrm>
        <a:graphic>
          <a:graphicData uri="http://schemas.openxmlformats.org/presentationml/2006/ole">
            <mc:AlternateContent xmlns:mc="http://schemas.openxmlformats.org/markup-compatibility/2006">
              <mc:Choice xmlns:v="urn:schemas-microsoft-com:vml" Requires="v">
                <p:oleObj spid="_x0000_s76539" name="CS ChemDraw Drawing" r:id="rId11" imgW="1235519" imgH="857579" progId="ChemDraw.Document.6.0">
                  <p:embed/>
                </p:oleObj>
              </mc:Choice>
              <mc:Fallback>
                <p:oleObj name="CS ChemDraw Drawing" r:id="rId11" imgW="1235519" imgH="857579" progId="ChemDraw.Document.6.0">
                  <p:embed/>
                  <p:pic>
                    <p:nvPicPr>
                      <p:cNvPr id="0" name=""/>
                      <p:cNvPicPr/>
                      <p:nvPr/>
                    </p:nvPicPr>
                    <p:blipFill>
                      <a:blip r:embed="rId12"/>
                      <a:stretch>
                        <a:fillRect/>
                      </a:stretch>
                    </p:blipFill>
                    <p:spPr>
                      <a:xfrm>
                        <a:off x="6671429" y="3455660"/>
                        <a:ext cx="2336800" cy="16256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03446072"/>
              </p:ext>
            </p:extLst>
          </p:nvPr>
        </p:nvGraphicFramePr>
        <p:xfrm>
          <a:off x="4186237" y="5838825"/>
          <a:ext cx="2000250" cy="309563"/>
        </p:xfrm>
        <a:graphic>
          <a:graphicData uri="http://schemas.openxmlformats.org/presentationml/2006/ole">
            <mc:AlternateContent xmlns:mc="http://schemas.openxmlformats.org/markup-compatibility/2006">
              <mc:Choice xmlns:v="urn:schemas-microsoft-com:vml" Requires="v">
                <p:oleObj spid="_x0000_s76540" name="CS ChemDraw Drawing" r:id="rId13" imgW="1253875" imgH="193812" progId="ChemDraw.Document.6.0">
                  <p:embed/>
                </p:oleObj>
              </mc:Choice>
              <mc:Fallback>
                <p:oleObj name="CS ChemDraw Drawing" r:id="rId13" imgW="1253875" imgH="193812" progId="ChemDraw.Document.6.0">
                  <p:embed/>
                  <p:pic>
                    <p:nvPicPr>
                      <p:cNvPr id="0" name=""/>
                      <p:cNvPicPr/>
                      <p:nvPr/>
                    </p:nvPicPr>
                    <p:blipFill>
                      <a:blip r:embed="rId14"/>
                      <a:stretch>
                        <a:fillRect/>
                      </a:stretch>
                    </p:blipFill>
                    <p:spPr>
                      <a:xfrm>
                        <a:off x="4186237" y="5838825"/>
                        <a:ext cx="2000250" cy="30956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946393777"/>
              </p:ext>
            </p:extLst>
          </p:nvPr>
        </p:nvGraphicFramePr>
        <p:xfrm>
          <a:off x="6735094" y="5158264"/>
          <a:ext cx="2180306" cy="1600200"/>
        </p:xfrm>
        <a:graphic>
          <a:graphicData uri="http://schemas.openxmlformats.org/presentationml/2006/ole">
            <mc:AlternateContent xmlns:mc="http://schemas.openxmlformats.org/markup-compatibility/2006">
              <mc:Choice xmlns:v="urn:schemas-microsoft-com:vml" Requires="v">
                <p:oleObj spid="_x0000_s76541" name="CS ChemDraw Drawing" r:id="rId15" imgW="1236059" imgH="906707" progId="ChemDraw.Document.6.0">
                  <p:embed/>
                </p:oleObj>
              </mc:Choice>
              <mc:Fallback>
                <p:oleObj name="CS ChemDraw Drawing" r:id="rId15" imgW="1236059" imgH="906707" progId="ChemDraw.Document.6.0">
                  <p:embed/>
                  <p:pic>
                    <p:nvPicPr>
                      <p:cNvPr id="0" name=""/>
                      <p:cNvPicPr/>
                      <p:nvPr/>
                    </p:nvPicPr>
                    <p:blipFill>
                      <a:blip r:embed="rId16"/>
                      <a:stretch>
                        <a:fillRect/>
                      </a:stretch>
                    </p:blipFill>
                    <p:spPr>
                      <a:xfrm>
                        <a:off x="6735094" y="5158264"/>
                        <a:ext cx="2180306" cy="1600200"/>
                      </a:xfrm>
                      <a:prstGeom prst="rect">
                        <a:avLst/>
                      </a:prstGeom>
                    </p:spPr>
                  </p:pic>
                </p:oleObj>
              </mc:Fallback>
            </mc:AlternateContent>
          </a:graphicData>
        </a:graphic>
      </p:graphicFrame>
      <p:sp>
        <p:nvSpPr>
          <p:cNvPr id="15" name="Rectangle 14"/>
          <p:cNvSpPr/>
          <p:nvPr/>
        </p:nvSpPr>
        <p:spPr>
          <a:xfrm>
            <a:off x="838200" y="5856090"/>
            <a:ext cx="1721882" cy="369332"/>
          </a:xfrm>
          <a:prstGeom prst="rect">
            <a:avLst/>
          </a:prstGeom>
        </p:spPr>
        <p:txBody>
          <a:bodyPr wrap="none">
            <a:spAutoFit/>
          </a:bodyPr>
          <a:lstStyle/>
          <a:p>
            <a:r>
              <a:rPr lang="en-US" b="1" dirty="0" smtClean="0">
                <a:solidFill>
                  <a:srgbClr val="D214C9"/>
                </a:solidFill>
              </a:rPr>
              <a:t>S – </a:t>
            </a:r>
            <a:r>
              <a:rPr lang="en-US" b="1" dirty="0" err="1" smtClean="0">
                <a:solidFill>
                  <a:srgbClr val="D214C9"/>
                </a:solidFill>
              </a:rPr>
              <a:t>stereocenter</a:t>
            </a:r>
            <a:endParaRPr lang="en-US" b="1" dirty="0" smtClean="0">
              <a:solidFill>
                <a:srgbClr val="D214C9"/>
              </a:solidFill>
            </a:endParaRPr>
          </a:p>
        </p:txBody>
      </p:sp>
      <p:sp>
        <p:nvSpPr>
          <p:cNvPr id="4" name="Right Arrow 3"/>
          <p:cNvSpPr/>
          <p:nvPr/>
        </p:nvSpPr>
        <p:spPr>
          <a:xfrm>
            <a:off x="6096000" y="4167187"/>
            <a:ext cx="533400" cy="152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6172200" y="5888356"/>
            <a:ext cx="533400" cy="152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4968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tx2">
                  <a:lumMod val="65000"/>
                  <a:lumOff val="35000"/>
                </a:schemeClr>
              </a:gs>
            </a:gsLst>
            <a:lin ang="5400000" scaled="1"/>
            <a:tileRect/>
          </a:gradFill>
        </p:spPr>
        <p:txBody>
          <a:bodyPr wrap="square" rtlCol="0">
            <a:spAutoFit/>
          </a:bodyPr>
          <a:lstStyle/>
          <a:p>
            <a:endParaRPr lang="en-US" sz="800" dirty="0"/>
          </a:p>
        </p:txBody>
      </p:sp>
      <p:pic>
        <p:nvPicPr>
          <p:cNvPr id="7" name="Picture 4" descr="C:\Users\Zeqir\Desktop\4674539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3676" y="-1"/>
            <a:ext cx="2070324" cy="7848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2" name="TextBox 1"/>
          <p:cNvSpPr txBox="1"/>
          <p:nvPr/>
        </p:nvSpPr>
        <p:spPr>
          <a:xfrm>
            <a:off x="596900" y="1397000"/>
            <a:ext cx="6629400" cy="369332"/>
          </a:xfrm>
          <a:prstGeom prst="rect">
            <a:avLst/>
          </a:prstGeom>
          <a:solidFill>
            <a:schemeClr val="bg1"/>
          </a:solidFill>
        </p:spPr>
        <p:txBody>
          <a:bodyPr wrap="square" rtlCol="0">
            <a:spAutoFit/>
          </a:bodyPr>
          <a:lstStyle/>
          <a:p>
            <a:r>
              <a:rPr lang="en-US" dirty="0" smtClean="0">
                <a:solidFill>
                  <a:srgbClr val="008080"/>
                </a:solidFill>
                <a:latin typeface="Times New Roman" pitchFamily="18" charset="0"/>
                <a:cs typeface="Times New Roman" pitchFamily="18" charset="0"/>
              </a:rPr>
              <a:t>Atomic number    35     17      16     15      8        7        6      (2)      1         </a:t>
            </a:r>
            <a:endParaRPr lang="en-US" dirty="0">
              <a:solidFill>
                <a:srgbClr val="008080"/>
              </a:solidFill>
              <a:latin typeface="Times New Roman" pitchFamily="18" charset="0"/>
              <a:cs typeface="Times New Roman" pitchFamily="18" charset="0"/>
            </a:endParaRPr>
          </a:p>
        </p:txBody>
      </p:sp>
      <p:sp>
        <p:nvSpPr>
          <p:cNvPr id="9" name="TextBox 8"/>
          <p:cNvSpPr txBox="1"/>
          <p:nvPr/>
        </p:nvSpPr>
        <p:spPr>
          <a:xfrm>
            <a:off x="495300" y="1702832"/>
            <a:ext cx="8153400" cy="369332"/>
          </a:xfrm>
          <a:prstGeom prst="rect">
            <a:avLst/>
          </a:prstGeom>
          <a:solidFill>
            <a:schemeClr val="bg1"/>
          </a:solidFill>
        </p:spPr>
        <p:txBody>
          <a:bodyPr wrap="square" rtlCol="0">
            <a:spAutoFit/>
          </a:bodyPr>
          <a:lstStyle/>
          <a:p>
            <a:r>
              <a:rPr lang="en-US" b="1" dirty="0" smtClean="0">
                <a:solidFill>
                  <a:srgbClr val="FF0000"/>
                </a:solidFill>
                <a:latin typeface="Times New Roman" pitchFamily="18" charset="0"/>
                <a:cs typeface="Times New Roman" pitchFamily="18" charset="0"/>
              </a:rPr>
              <a:t>High priority        </a:t>
            </a:r>
            <a:r>
              <a:rPr lang="en-US" dirty="0" smtClean="0">
                <a:latin typeface="Times New Roman" pitchFamily="18" charset="0"/>
                <a:cs typeface="Times New Roman" pitchFamily="18" charset="0"/>
              </a:rPr>
              <a:t>Br  &gt; </a:t>
            </a:r>
            <a:r>
              <a:rPr lang="en-US" dirty="0" err="1" smtClean="0">
                <a:latin typeface="Times New Roman" pitchFamily="18" charset="0"/>
                <a:cs typeface="Times New Roman" pitchFamily="18" charset="0"/>
              </a:rPr>
              <a:t>Cl</a:t>
            </a:r>
            <a:r>
              <a:rPr lang="en-US" dirty="0" smtClean="0">
                <a:latin typeface="Times New Roman" pitchFamily="18" charset="0"/>
                <a:cs typeface="Times New Roman" pitchFamily="18" charset="0"/>
              </a:rPr>
              <a:t>   &gt;  S  &gt;  P   &gt;  O  &gt;   N   &gt;  C  &gt;  </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H  &gt; </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H     </a:t>
            </a:r>
            <a:r>
              <a:rPr lang="en-US" b="1" dirty="0" smtClean="0">
                <a:solidFill>
                  <a:srgbClr val="0099FF"/>
                </a:solidFill>
                <a:latin typeface="Times New Roman" pitchFamily="18" charset="0"/>
                <a:cs typeface="Times New Roman" pitchFamily="18" charset="0"/>
              </a:rPr>
              <a:t>Low Priority</a:t>
            </a:r>
            <a:endParaRPr lang="en-US" b="1" dirty="0">
              <a:solidFill>
                <a:srgbClr val="0099FF"/>
              </a:solidFill>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82723807"/>
              </p:ext>
            </p:extLst>
          </p:nvPr>
        </p:nvGraphicFramePr>
        <p:xfrm>
          <a:off x="1019202" y="2356380"/>
          <a:ext cx="1219200" cy="1295824"/>
        </p:xfrm>
        <a:graphic>
          <a:graphicData uri="http://schemas.openxmlformats.org/presentationml/2006/ole">
            <mc:AlternateContent xmlns:mc="http://schemas.openxmlformats.org/markup-compatibility/2006">
              <mc:Choice xmlns:v="urn:schemas-microsoft-com:vml" Requires="v">
                <p:oleObj spid="_x0000_s81347" name="CS ChemDraw Drawing" r:id="rId5" imgW="858682" imgH="912645" progId="ChemDraw.Document.6.0">
                  <p:embed/>
                </p:oleObj>
              </mc:Choice>
              <mc:Fallback>
                <p:oleObj name="CS ChemDraw Drawing" r:id="rId5" imgW="858682" imgH="912645" progId="ChemDraw.Document.6.0">
                  <p:embed/>
                  <p:pic>
                    <p:nvPicPr>
                      <p:cNvPr id="0" name=""/>
                      <p:cNvPicPr/>
                      <p:nvPr/>
                    </p:nvPicPr>
                    <p:blipFill>
                      <a:blip r:embed="rId6"/>
                      <a:stretch>
                        <a:fillRect/>
                      </a:stretch>
                    </p:blipFill>
                    <p:spPr>
                      <a:xfrm>
                        <a:off x="1019202" y="2356380"/>
                        <a:ext cx="1219200" cy="1295824"/>
                      </a:xfrm>
                      <a:prstGeom prst="rect">
                        <a:avLst/>
                      </a:prstGeom>
                      <a:solidFill>
                        <a:schemeClr val="bg1"/>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655549468"/>
              </p:ext>
            </p:extLst>
          </p:nvPr>
        </p:nvGraphicFramePr>
        <p:xfrm>
          <a:off x="2454302" y="2345103"/>
          <a:ext cx="1790700" cy="1318378"/>
        </p:xfrm>
        <a:graphic>
          <a:graphicData uri="http://schemas.openxmlformats.org/presentationml/2006/ole">
            <mc:AlternateContent xmlns:mc="http://schemas.openxmlformats.org/markup-compatibility/2006">
              <mc:Choice xmlns:v="urn:schemas-microsoft-com:vml" Requires="v">
                <p:oleObj spid="_x0000_s81348" name="CS ChemDraw Drawing" r:id="rId7" imgW="1245777" imgH="914535" progId="ChemDraw.Document.6.0">
                  <p:embed/>
                </p:oleObj>
              </mc:Choice>
              <mc:Fallback>
                <p:oleObj name="CS ChemDraw Drawing" r:id="rId7" imgW="1245777" imgH="914535" progId="ChemDraw.Document.6.0">
                  <p:embed/>
                  <p:pic>
                    <p:nvPicPr>
                      <p:cNvPr id="0" name=""/>
                      <p:cNvPicPr/>
                      <p:nvPr/>
                    </p:nvPicPr>
                    <p:blipFill>
                      <a:blip r:embed="rId8"/>
                      <a:stretch>
                        <a:fillRect/>
                      </a:stretch>
                    </p:blipFill>
                    <p:spPr>
                      <a:xfrm>
                        <a:off x="2454302" y="2345103"/>
                        <a:ext cx="1790700" cy="1318378"/>
                      </a:xfrm>
                      <a:prstGeom prst="rect">
                        <a:avLst/>
                      </a:prstGeom>
                      <a:solidFill>
                        <a:schemeClr val="bg1"/>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10765818"/>
              </p:ext>
            </p:extLst>
          </p:nvPr>
        </p:nvGraphicFramePr>
        <p:xfrm>
          <a:off x="4524402" y="2693989"/>
          <a:ext cx="1234364" cy="620605"/>
        </p:xfrm>
        <a:graphic>
          <a:graphicData uri="http://schemas.openxmlformats.org/presentationml/2006/ole">
            <mc:AlternateContent xmlns:mc="http://schemas.openxmlformats.org/markup-compatibility/2006">
              <mc:Choice xmlns:v="urn:schemas-microsoft-com:vml" Requires="v">
                <p:oleObj spid="_x0000_s81349" name="CS ChemDraw Drawing" r:id="rId9" imgW="885676" imgH="444581" progId="ChemDraw.Document.6.0">
                  <p:embed/>
                </p:oleObj>
              </mc:Choice>
              <mc:Fallback>
                <p:oleObj name="CS ChemDraw Drawing" r:id="rId9" imgW="885676" imgH="444581" progId="ChemDraw.Document.6.0">
                  <p:embed/>
                  <p:pic>
                    <p:nvPicPr>
                      <p:cNvPr id="0" name=""/>
                      <p:cNvPicPr/>
                      <p:nvPr/>
                    </p:nvPicPr>
                    <p:blipFill>
                      <a:blip r:embed="rId10"/>
                      <a:stretch>
                        <a:fillRect/>
                      </a:stretch>
                    </p:blipFill>
                    <p:spPr>
                      <a:xfrm>
                        <a:off x="4524402" y="2693989"/>
                        <a:ext cx="1234364" cy="620605"/>
                      </a:xfrm>
                      <a:prstGeom prst="rect">
                        <a:avLst/>
                      </a:prstGeom>
                      <a:solidFill>
                        <a:schemeClr val="bg1"/>
                      </a:solid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744921717"/>
              </p:ext>
            </p:extLst>
          </p:nvPr>
        </p:nvGraphicFramePr>
        <p:xfrm>
          <a:off x="6454802" y="2346428"/>
          <a:ext cx="1752600" cy="1290328"/>
        </p:xfrm>
        <a:graphic>
          <a:graphicData uri="http://schemas.openxmlformats.org/presentationml/2006/ole">
            <mc:AlternateContent xmlns:mc="http://schemas.openxmlformats.org/markup-compatibility/2006">
              <mc:Choice xmlns:v="urn:schemas-microsoft-com:vml" Requires="v">
                <p:oleObj spid="_x0000_s81350" name="CS ChemDraw Drawing" r:id="rId11" imgW="1239838" imgH="916425" progId="ChemDraw.Document.6.0">
                  <p:embed/>
                </p:oleObj>
              </mc:Choice>
              <mc:Fallback>
                <p:oleObj name="CS ChemDraw Drawing" r:id="rId11" imgW="1239838" imgH="916425" progId="ChemDraw.Document.6.0">
                  <p:embed/>
                  <p:pic>
                    <p:nvPicPr>
                      <p:cNvPr id="0" name=""/>
                      <p:cNvPicPr/>
                      <p:nvPr/>
                    </p:nvPicPr>
                    <p:blipFill>
                      <a:blip r:embed="rId12"/>
                      <a:stretch>
                        <a:fillRect/>
                      </a:stretch>
                    </p:blipFill>
                    <p:spPr>
                      <a:xfrm>
                        <a:off x="6454802" y="2346428"/>
                        <a:ext cx="1752600" cy="1290328"/>
                      </a:xfrm>
                      <a:prstGeom prst="rect">
                        <a:avLst/>
                      </a:prstGeom>
                      <a:solidFill>
                        <a:schemeClr val="bg1"/>
                      </a:solid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9220720"/>
              </p:ext>
            </p:extLst>
          </p:nvPr>
        </p:nvGraphicFramePr>
        <p:xfrm>
          <a:off x="1019202" y="4433042"/>
          <a:ext cx="1428750" cy="1381125"/>
        </p:xfrm>
        <a:graphic>
          <a:graphicData uri="http://schemas.openxmlformats.org/presentationml/2006/ole">
            <mc:AlternateContent xmlns:mc="http://schemas.openxmlformats.org/markup-compatibility/2006">
              <mc:Choice xmlns:v="urn:schemas-microsoft-com:vml" Requires="v">
                <p:oleObj spid="_x0000_s81351" name="CS ChemDraw Drawing" r:id="rId13" imgW="1004450" imgH="972031" progId="ChemDraw.Document.6.0">
                  <p:embed/>
                </p:oleObj>
              </mc:Choice>
              <mc:Fallback>
                <p:oleObj name="CS ChemDraw Drawing" r:id="rId13" imgW="1004450" imgH="972031" progId="ChemDraw.Document.6.0">
                  <p:embed/>
                  <p:pic>
                    <p:nvPicPr>
                      <p:cNvPr id="0" name=""/>
                      <p:cNvPicPr/>
                      <p:nvPr/>
                    </p:nvPicPr>
                    <p:blipFill>
                      <a:blip r:embed="rId14"/>
                      <a:stretch>
                        <a:fillRect/>
                      </a:stretch>
                    </p:blipFill>
                    <p:spPr>
                      <a:xfrm>
                        <a:off x="1019202" y="4433042"/>
                        <a:ext cx="1428750" cy="1381125"/>
                      </a:xfrm>
                      <a:prstGeom prst="rect">
                        <a:avLst/>
                      </a:prstGeom>
                      <a:solidFill>
                        <a:schemeClr val="bg1"/>
                      </a:solid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055058827"/>
              </p:ext>
            </p:extLst>
          </p:nvPr>
        </p:nvGraphicFramePr>
        <p:xfrm>
          <a:off x="2621784" y="4483028"/>
          <a:ext cx="1444774" cy="1314470"/>
        </p:xfrm>
        <a:graphic>
          <a:graphicData uri="http://schemas.openxmlformats.org/presentationml/2006/ole">
            <mc:AlternateContent xmlns:mc="http://schemas.openxmlformats.org/markup-compatibility/2006">
              <mc:Choice xmlns:v="urn:schemas-microsoft-com:vml" Requires="v">
                <p:oleObj spid="_x0000_s81352" name="CS ChemDraw Drawing" r:id="rId15" imgW="1008499" imgH="916964" progId="ChemDraw.Document.6.0">
                  <p:embed/>
                </p:oleObj>
              </mc:Choice>
              <mc:Fallback>
                <p:oleObj name="CS ChemDraw Drawing" r:id="rId15" imgW="1008499" imgH="916964" progId="ChemDraw.Document.6.0">
                  <p:embed/>
                  <p:pic>
                    <p:nvPicPr>
                      <p:cNvPr id="0" name=""/>
                      <p:cNvPicPr/>
                      <p:nvPr/>
                    </p:nvPicPr>
                    <p:blipFill>
                      <a:blip r:embed="rId16"/>
                      <a:stretch>
                        <a:fillRect/>
                      </a:stretch>
                    </p:blipFill>
                    <p:spPr>
                      <a:xfrm>
                        <a:off x="2621784" y="4483028"/>
                        <a:ext cx="1444774" cy="131447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139928528"/>
              </p:ext>
            </p:extLst>
          </p:nvPr>
        </p:nvGraphicFramePr>
        <p:xfrm>
          <a:off x="4702202" y="4433044"/>
          <a:ext cx="1444749" cy="1314448"/>
        </p:xfrm>
        <a:graphic>
          <a:graphicData uri="http://schemas.openxmlformats.org/presentationml/2006/ole">
            <mc:AlternateContent xmlns:mc="http://schemas.openxmlformats.org/markup-compatibility/2006">
              <mc:Choice xmlns:v="urn:schemas-microsoft-com:vml" Requires="v">
                <p:oleObj spid="_x0000_s81353" name="CS ChemDraw Drawing" r:id="rId17" imgW="1003100" imgH="916694" progId="ChemDraw.Document.6.0">
                  <p:embed/>
                </p:oleObj>
              </mc:Choice>
              <mc:Fallback>
                <p:oleObj name="CS ChemDraw Drawing" r:id="rId17" imgW="1003100" imgH="916694" progId="ChemDraw.Document.6.0">
                  <p:embed/>
                  <p:pic>
                    <p:nvPicPr>
                      <p:cNvPr id="0" name=""/>
                      <p:cNvPicPr/>
                      <p:nvPr/>
                    </p:nvPicPr>
                    <p:blipFill>
                      <a:blip r:embed="rId18"/>
                      <a:stretch>
                        <a:fillRect/>
                      </a:stretch>
                    </p:blipFill>
                    <p:spPr>
                      <a:xfrm>
                        <a:off x="4702202" y="4433044"/>
                        <a:ext cx="1444749" cy="1314448"/>
                      </a:xfrm>
                      <a:prstGeom prst="rect">
                        <a:avLst/>
                      </a:prstGeom>
                      <a:solidFill>
                        <a:schemeClr val="bg1"/>
                      </a:solid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33396653"/>
              </p:ext>
            </p:extLst>
          </p:nvPr>
        </p:nvGraphicFramePr>
        <p:xfrm>
          <a:off x="6746902" y="4452092"/>
          <a:ext cx="1266825" cy="1293827"/>
        </p:xfrm>
        <a:graphic>
          <a:graphicData uri="http://schemas.openxmlformats.org/presentationml/2006/ole">
            <mc:AlternateContent xmlns:mc="http://schemas.openxmlformats.org/markup-compatibility/2006">
              <mc:Choice xmlns:v="urn:schemas-microsoft-com:vml" Requires="v">
                <p:oleObj spid="_x0000_s81354" name="CS ChemDraw Drawing" r:id="rId19" imgW="894314" imgH="914535" progId="ChemDraw.Document.6.0">
                  <p:embed/>
                </p:oleObj>
              </mc:Choice>
              <mc:Fallback>
                <p:oleObj name="CS ChemDraw Drawing" r:id="rId19" imgW="894314" imgH="914535" progId="ChemDraw.Document.6.0">
                  <p:embed/>
                  <p:pic>
                    <p:nvPicPr>
                      <p:cNvPr id="0" name=""/>
                      <p:cNvPicPr/>
                      <p:nvPr/>
                    </p:nvPicPr>
                    <p:blipFill>
                      <a:blip r:embed="rId20"/>
                      <a:stretch>
                        <a:fillRect/>
                      </a:stretch>
                    </p:blipFill>
                    <p:spPr>
                      <a:xfrm>
                        <a:off x="6746902" y="4452092"/>
                        <a:ext cx="1266825" cy="1293827"/>
                      </a:xfrm>
                      <a:prstGeom prst="rect">
                        <a:avLst/>
                      </a:prstGeom>
                      <a:solidFill>
                        <a:schemeClr val="bg1"/>
                      </a:solidFill>
                    </p:spPr>
                  </p:pic>
                </p:oleObj>
              </mc:Fallback>
            </mc:AlternateContent>
          </a:graphicData>
        </a:graphic>
      </p:graphicFrame>
      <p:sp>
        <p:nvSpPr>
          <p:cNvPr id="15" name="TextBox 14"/>
          <p:cNvSpPr txBox="1"/>
          <p:nvPr/>
        </p:nvSpPr>
        <p:spPr>
          <a:xfrm>
            <a:off x="1011582" y="3705332"/>
            <a:ext cx="1460656" cy="369332"/>
          </a:xfrm>
          <a:prstGeom prst="rect">
            <a:avLst/>
          </a:prstGeom>
          <a:solidFill>
            <a:schemeClr val="bg1"/>
          </a:solidFill>
        </p:spPr>
        <p:txBody>
          <a:bodyPr wrap="none" rtlCol="0">
            <a:spAutoFit/>
          </a:bodyPr>
          <a:lstStyle/>
          <a:p>
            <a:r>
              <a:rPr lang="en-US" b="1" dirty="0" smtClean="0">
                <a:solidFill>
                  <a:srgbClr val="0070C0"/>
                </a:solidFill>
                <a:latin typeface="Times New Roman" pitchFamily="18" charset="0"/>
                <a:cs typeface="Times New Roman" pitchFamily="18" charset="0"/>
              </a:rPr>
              <a:t>Low Priority</a:t>
            </a:r>
            <a:endParaRPr lang="en-US" b="1" dirty="0">
              <a:solidFill>
                <a:srgbClr val="0070C0"/>
              </a:solidFill>
              <a:latin typeface="Times New Roman" pitchFamily="18" charset="0"/>
              <a:cs typeface="Times New Roman" pitchFamily="18" charset="0"/>
            </a:endParaRPr>
          </a:p>
        </p:txBody>
      </p:sp>
      <p:sp>
        <p:nvSpPr>
          <p:cNvPr id="17" name="TextBox 16"/>
          <p:cNvSpPr txBox="1"/>
          <p:nvPr/>
        </p:nvSpPr>
        <p:spPr>
          <a:xfrm>
            <a:off x="4572000" y="3682472"/>
            <a:ext cx="1460656" cy="369332"/>
          </a:xfrm>
          <a:prstGeom prst="rect">
            <a:avLst/>
          </a:prstGeom>
          <a:solidFill>
            <a:schemeClr val="bg1"/>
          </a:solidFill>
        </p:spPr>
        <p:txBody>
          <a:bodyPr wrap="none" rtlCol="0">
            <a:spAutoFit/>
          </a:bodyPr>
          <a:lstStyle/>
          <a:p>
            <a:r>
              <a:rPr lang="en-US" b="1" dirty="0" smtClean="0">
                <a:solidFill>
                  <a:srgbClr val="0070C0"/>
                </a:solidFill>
                <a:latin typeface="Times New Roman" pitchFamily="18" charset="0"/>
                <a:cs typeface="Times New Roman" pitchFamily="18" charset="0"/>
              </a:rPr>
              <a:t>Low Priority</a:t>
            </a:r>
            <a:endParaRPr lang="en-US" b="1" dirty="0">
              <a:solidFill>
                <a:srgbClr val="0070C0"/>
              </a:solidFill>
              <a:latin typeface="Times New Roman" pitchFamily="18" charset="0"/>
              <a:cs typeface="Times New Roman" pitchFamily="18" charset="0"/>
            </a:endParaRPr>
          </a:p>
        </p:txBody>
      </p:sp>
      <p:sp>
        <p:nvSpPr>
          <p:cNvPr id="18" name="TextBox 17"/>
          <p:cNvSpPr txBox="1"/>
          <p:nvPr/>
        </p:nvSpPr>
        <p:spPr>
          <a:xfrm>
            <a:off x="2684790" y="3690092"/>
            <a:ext cx="1511952" cy="369332"/>
          </a:xfrm>
          <a:prstGeom prst="rect">
            <a:avLst/>
          </a:prstGeom>
          <a:solidFill>
            <a:schemeClr val="bg1"/>
          </a:solidFill>
        </p:spPr>
        <p:txBody>
          <a:bodyPr wrap="none" rtlCol="0">
            <a:spAutoFit/>
          </a:bodyPr>
          <a:lstStyle/>
          <a:p>
            <a:r>
              <a:rPr lang="en-US" b="1" dirty="0" smtClean="0">
                <a:solidFill>
                  <a:srgbClr val="FF0000"/>
                </a:solidFill>
                <a:latin typeface="Times New Roman" pitchFamily="18" charset="0"/>
                <a:cs typeface="Times New Roman" pitchFamily="18" charset="0"/>
              </a:rPr>
              <a:t>High Priority</a:t>
            </a:r>
            <a:endParaRPr lang="en-US" b="1" dirty="0">
              <a:solidFill>
                <a:srgbClr val="FF0000"/>
              </a:solidFill>
              <a:latin typeface="Times New Roman" pitchFamily="18" charset="0"/>
              <a:cs typeface="Times New Roman" pitchFamily="18" charset="0"/>
            </a:endParaRPr>
          </a:p>
        </p:txBody>
      </p:sp>
      <p:sp>
        <p:nvSpPr>
          <p:cNvPr id="19" name="TextBox 18"/>
          <p:cNvSpPr txBox="1"/>
          <p:nvPr/>
        </p:nvSpPr>
        <p:spPr>
          <a:xfrm>
            <a:off x="984885" y="5795117"/>
            <a:ext cx="1511952" cy="369332"/>
          </a:xfrm>
          <a:prstGeom prst="rect">
            <a:avLst/>
          </a:prstGeom>
          <a:solidFill>
            <a:schemeClr val="bg1"/>
          </a:solidFill>
        </p:spPr>
        <p:txBody>
          <a:bodyPr wrap="none" rtlCol="0">
            <a:spAutoFit/>
          </a:bodyPr>
          <a:lstStyle/>
          <a:p>
            <a:r>
              <a:rPr lang="en-US" b="1" dirty="0" smtClean="0">
                <a:solidFill>
                  <a:srgbClr val="FF0000"/>
                </a:solidFill>
                <a:latin typeface="Times New Roman" pitchFamily="18" charset="0"/>
                <a:cs typeface="Times New Roman" pitchFamily="18" charset="0"/>
              </a:rPr>
              <a:t>High Priority</a:t>
            </a:r>
            <a:endParaRPr lang="en-US" b="1" dirty="0">
              <a:solidFill>
                <a:srgbClr val="FF0000"/>
              </a:solidFill>
              <a:latin typeface="Times New Roman" pitchFamily="18" charset="0"/>
              <a:cs typeface="Times New Roman" pitchFamily="18" charset="0"/>
            </a:endParaRPr>
          </a:p>
        </p:txBody>
      </p:sp>
      <p:sp>
        <p:nvSpPr>
          <p:cNvPr id="20" name="TextBox 19"/>
          <p:cNvSpPr txBox="1"/>
          <p:nvPr/>
        </p:nvSpPr>
        <p:spPr>
          <a:xfrm>
            <a:off x="6728008" y="5772376"/>
            <a:ext cx="1511952" cy="369332"/>
          </a:xfrm>
          <a:prstGeom prst="rect">
            <a:avLst/>
          </a:prstGeom>
          <a:solidFill>
            <a:schemeClr val="bg1"/>
          </a:solidFill>
        </p:spPr>
        <p:txBody>
          <a:bodyPr wrap="none" rtlCol="0">
            <a:spAutoFit/>
          </a:bodyPr>
          <a:lstStyle/>
          <a:p>
            <a:r>
              <a:rPr lang="en-US" b="1" dirty="0" smtClean="0">
                <a:solidFill>
                  <a:srgbClr val="FF0000"/>
                </a:solidFill>
                <a:latin typeface="Times New Roman" pitchFamily="18" charset="0"/>
                <a:cs typeface="Times New Roman" pitchFamily="18" charset="0"/>
              </a:rPr>
              <a:t>High Priority</a:t>
            </a:r>
            <a:endParaRPr lang="en-US" b="1" dirty="0">
              <a:solidFill>
                <a:srgbClr val="FF0000"/>
              </a:solidFill>
              <a:latin typeface="Times New Roman" pitchFamily="18" charset="0"/>
              <a:cs typeface="Times New Roman" pitchFamily="18" charset="0"/>
            </a:endParaRPr>
          </a:p>
        </p:txBody>
      </p:sp>
      <p:sp>
        <p:nvSpPr>
          <p:cNvPr id="21" name="TextBox 20"/>
          <p:cNvSpPr txBox="1"/>
          <p:nvPr/>
        </p:nvSpPr>
        <p:spPr>
          <a:xfrm>
            <a:off x="4737127" y="5759676"/>
            <a:ext cx="1460656" cy="369332"/>
          </a:xfrm>
          <a:prstGeom prst="rect">
            <a:avLst/>
          </a:prstGeom>
          <a:solidFill>
            <a:schemeClr val="bg1"/>
          </a:solidFill>
        </p:spPr>
        <p:txBody>
          <a:bodyPr wrap="none" rtlCol="0">
            <a:spAutoFit/>
          </a:bodyPr>
          <a:lstStyle/>
          <a:p>
            <a:r>
              <a:rPr lang="en-US" b="1" dirty="0" smtClean="0">
                <a:solidFill>
                  <a:srgbClr val="0070C0"/>
                </a:solidFill>
                <a:latin typeface="Times New Roman" pitchFamily="18" charset="0"/>
                <a:cs typeface="Times New Roman" pitchFamily="18" charset="0"/>
              </a:rPr>
              <a:t>Low Priority</a:t>
            </a:r>
            <a:endParaRPr lang="en-US" b="1" dirty="0">
              <a:solidFill>
                <a:srgbClr val="0070C0"/>
              </a:solidFill>
              <a:latin typeface="Times New Roman" pitchFamily="18" charset="0"/>
              <a:cs typeface="Times New Roman" pitchFamily="18" charset="0"/>
            </a:endParaRPr>
          </a:p>
        </p:txBody>
      </p:sp>
      <p:sp>
        <p:nvSpPr>
          <p:cNvPr id="22" name="TextBox 21"/>
          <p:cNvSpPr txBox="1"/>
          <p:nvPr/>
        </p:nvSpPr>
        <p:spPr>
          <a:xfrm>
            <a:off x="2587496" y="5795117"/>
            <a:ext cx="1460656" cy="369332"/>
          </a:xfrm>
          <a:prstGeom prst="rect">
            <a:avLst/>
          </a:prstGeom>
          <a:solidFill>
            <a:schemeClr val="bg1"/>
          </a:solidFill>
        </p:spPr>
        <p:txBody>
          <a:bodyPr wrap="none" rtlCol="0">
            <a:spAutoFit/>
          </a:bodyPr>
          <a:lstStyle/>
          <a:p>
            <a:r>
              <a:rPr lang="en-US" b="1" dirty="0" smtClean="0">
                <a:solidFill>
                  <a:srgbClr val="0070C0"/>
                </a:solidFill>
                <a:latin typeface="Times New Roman" pitchFamily="18" charset="0"/>
                <a:cs typeface="Times New Roman" pitchFamily="18" charset="0"/>
              </a:rPr>
              <a:t>Low Priority</a:t>
            </a:r>
            <a:endParaRPr lang="en-US" b="1" dirty="0">
              <a:solidFill>
                <a:srgbClr val="0070C0"/>
              </a:solidFill>
              <a:latin typeface="Times New Roman" pitchFamily="18" charset="0"/>
              <a:cs typeface="Times New Roman" pitchFamily="18" charset="0"/>
            </a:endParaRPr>
          </a:p>
        </p:txBody>
      </p:sp>
      <p:sp>
        <p:nvSpPr>
          <p:cNvPr id="16" name="TextBox 15"/>
          <p:cNvSpPr txBox="1"/>
          <p:nvPr/>
        </p:nvSpPr>
        <p:spPr>
          <a:xfrm>
            <a:off x="984885" y="2194560"/>
            <a:ext cx="3225501" cy="1905000"/>
          </a:xfrm>
          <a:prstGeom prst="rect">
            <a:avLst/>
          </a:prstGeom>
          <a:noFill/>
          <a:ln w="25400">
            <a:solidFill>
              <a:srgbClr val="C00000">
                <a:alpha val="75000"/>
              </a:srgbClr>
            </a:solidFill>
          </a:ln>
        </p:spPr>
        <p:txBody>
          <a:bodyPr wrap="square" rtlCol="0">
            <a:spAutoFit/>
          </a:bodyPr>
          <a:lstStyle/>
          <a:p>
            <a:endParaRPr lang="en-US" dirty="0"/>
          </a:p>
        </p:txBody>
      </p:sp>
      <p:sp>
        <p:nvSpPr>
          <p:cNvPr id="25" name="TextBox 24"/>
          <p:cNvSpPr txBox="1"/>
          <p:nvPr/>
        </p:nvSpPr>
        <p:spPr>
          <a:xfrm>
            <a:off x="6685562" y="3705332"/>
            <a:ext cx="1511952" cy="369332"/>
          </a:xfrm>
          <a:prstGeom prst="rect">
            <a:avLst/>
          </a:prstGeom>
          <a:solidFill>
            <a:schemeClr val="bg1"/>
          </a:solidFill>
        </p:spPr>
        <p:txBody>
          <a:bodyPr wrap="none" rtlCol="0">
            <a:spAutoFit/>
          </a:bodyPr>
          <a:lstStyle/>
          <a:p>
            <a:r>
              <a:rPr lang="en-US" b="1" dirty="0" smtClean="0">
                <a:solidFill>
                  <a:srgbClr val="FF0000"/>
                </a:solidFill>
                <a:latin typeface="Times New Roman" pitchFamily="18" charset="0"/>
                <a:cs typeface="Times New Roman" pitchFamily="18" charset="0"/>
              </a:rPr>
              <a:t>High Priority</a:t>
            </a:r>
            <a:endParaRPr lang="en-US" b="1" dirty="0">
              <a:solidFill>
                <a:srgbClr val="FF0000"/>
              </a:solidFill>
              <a:latin typeface="Times New Roman" pitchFamily="18" charset="0"/>
              <a:cs typeface="Times New Roman" pitchFamily="18" charset="0"/>
            </a:endParaRPr>
          </a:p>
        </p:txBody>
      </p:sp>
      <p:sp>
        <p:nvSpPr>
          <p:cNvPr id="26" name="TextBox 25"/>
          <p:cNvSpPr txBox="1"/>
          <p:nvPr/>
        </p:nvSpPr>
        <p:spPr>
          <a:xfrm>
            <a:off x="4470304" y="2202180"/>
            <a:ext cx="3727210" cy="1905000"/>
          </a:xfrm>
          <a:prstGeom prst="rect">
            <a:avLst/>
          </a:prstGeom>
          <a:noFill/>
          <a:ln w="25400">
            <a:solidFill>
              <a:srgbClr val="C00000">
                <a:alpha val="75000"/>
              </a:srgbClr>
            </a:solidFill>
          </a:ln>
        </p:spPr>
        <p:txBody>
          <a:bodyPr wrap="square" rtlCol="0">
            <a:spAutoFit/>
          </a:bodyPr>
          <a:lstStyle/>
          <a:p>
            <a:endParaRPr lang="en-US" dirty="0"/>
          </a:p>
        </p:txBody>
      </p:sp>
      <p:sp>
        <p:nvSpPr>
          <p:cNvPr id="27" name="TextBox 26"/>
          <p:cNvSpPr txBox="1"/>
          <p:nvPr/>
        </p:nvSpPr>
        <p:spPr>
          <a:xfrm>
            <a:off x="984885" y="4272149"/>
            <a:ext cx="3225501" cy="1905000"/>
          </a:xfrm>
          <a:prstGeom prst="rect">
            <a:avLst/>
          </a:prstGeom>
          <a:noFill/>
          <a:ln w="25400">
            <a:solidFill>
              <a:srgbClr val="C00000">
                <a:alpha val="75000"/>
              </a:srgbClr>
            </a:solidFill>
          </a:ln>
        </p:spPr>
        <p:txBody>
          <a:bodyPr wrap="square" rtlCol="0">
            <a:spAutoFit/>
          </a:bodyPr>
          <a:lstStyle/>
          <a:p>
            <a:endParaRPr lang="en-US" dirty="0"/>
          </a:p>
        </p:txBody>
      </p:sp>
      <p:sp>
        <p:nvSpPr>
          <p:cNvPr id="28" name="TextBox 27"/>
          <p:cNvSpPr txBox="1"/>
          <p:nvPr/>
        </p:nvSpPr>
        <p:spPr>
          <a:xfrm>
            <a:off x="4470304" y="4259449"/>
            <a:ext cx="3727210" cy="1905000"/>
          </a:xfrm>
          <a:prstGeom prst="rect">
            <a:avLst/>
          </a:prstGeom>
          <a:noFill/>
          <a:ln w="25400">
            <a:solidFill>
              <a:srgbClr val="C00000">
                <a:alpha val="75000"/>
              </a:srgbClr>
            </a:solidFill>
          </a:ln>
        </p:spPr>
        <p:txBody>
          <a:bodyPr wrap="square" rtlCol="0">
            <a:spAutoFit/>
          </a:bodyPr>
          <a:lstStyle/>
          <a:p>
            <a:endParaRPr lang="en-US" dirty="0"/>
          </a:p>
        </p:txBody>
      </p:sp>
    </p:spTree>
    <p:extLst>
      <p:ext uri="{BB962C8B-B14F-4D97-AF65-F5344CB8AC3E}">
        <p14:creationId xmlns:p14="http://schemas.microsoft.com/office/powerpoint/2010/main" val="9250575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78114" y="1000275"/>
            <a:ext cx="7315200" cy="646331"/>
          </a:xfrm>
          <a:prstGeom prst="rect">
            <a:avLst/>
          </a:prstGeom>
          <a:noFill/>
        </p:spPr>
        <p:txBody>
          <a:bodyPr wrap="square" rtlCol="0">
            <a:spAutoFit/>
          </a:bodyPr>
          <a:lstStyle/>
          <a:p>
            <a:r>
              <a:rPr lang="en-US" b="1" dirty="0">
                <a:latin typeface="Times New Roman" pitchFamily="18" charset="0"/>
                <a:cs typeface="Times New Roman" pitchFamily="18" charset="0"/>
              </a:rPr>
              <a:t>Examples of absolute configuration </a:t>
            </a:r>
            <a:r>
              <a:rPr lang="en-US" b="1" dirty="0" smtClean="0">
                <a:latin typeface="Times New Roman" pitchFamily="18" charset="0"/>
                <a:cs typeface="Times New Roman" pitchFamily="18" charset="0"/>
              </a:rPr>
              <a:t>defining </a:t>
            </a:r>
            <a:r>
              <a:rPr lang="en-US" b="1" dirty="0">
                <a:latin typeface="Times New Roman" pitchFamily="18" charset="0"/>
                <a:cs typeface="Times New Roman" pitchFamily="18" charset="0"/>
              </a:rPr>
              <a:t>and relation between fours stereoisomers (because the compound consists of 2</a:t>
            </a:r>
            <a:r>
              <a:rPr lang="en-US" b="1" baseline="30000" dirty="0">
                <a:latin typeface="Times New Roman" pitchFamily="18" charset="0"/>
                <a:cs typeface="Times New Roman" pitchFamily="18" charset="0"/>
              </a:rPr>
              <a:t>2</a:t>
            </a:r>
            <a:r>
              <a:rPr lang="en-US" b="1" dirty="0">
                <a:latin typeface="Times New Roman" pitchFamily="18" charset="0"/>
                <a:cs typeface="Times New Roman" pitchFamily="18" charset="0"/>
              </a:rPr>
              <a:t> stereoisomers).</a:t>
            </a:r>
            <a:endParaRPr lang="en-US" dirty="0">
              <a:latin typeface="Times New Roman" pitchFamily="18"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65688307"/>
              </p:ext>
            </p:extLst>
          </p:nvPr>
        </p:nvGraphicFramePr>
        <p:xfrm>
          <a:off x="1887963" y="1863693"/>
          <a:ext cx="1607877" cy="990600"/>
        </p:xfrm>
        <a:graphic>
          <a:graphicData uri="http://schemas.openxmlformats.org/presentationml/2006/ole">
            <mc:AlternateContent xmlns:mc="http://schemas.openxmlformats.org/markup-compatibility/2006">
              <mc:Choice xmlns:v="urn:schemas-microsoft-com:vml" Requires="v">
                <p:oleObj spid="_x0000_s65468" name="CS ChemDraw Drawing" r:id="rId4" imgW="1381827" imgH="851371" progId="ChemDraw.Document.6.0">
                  <p:embed/>
                </p:oleObj>
              </mc:Choice>
              <mc:Fallback>
                <p:oleObj name="CS ChemDraw Drawing" r:id="rId4" imgW="1381827" imgH="851371" progId="ChemDraw.Document.6.0">
                  <p:embed/>
                  <p:pic>
                    <p:nvPicPr>
                      <p:cNvPr id="0" name=""/>
                      <p:cNvPicPr/>
                      <p:nvPr/>
                    </p:nvPicPr>
                    <p:blipFill>
                      <a:blip r:embed="rId5"/>
                      <a:stretch>
                        <a:fillRect/>
                      </a:stretch>
                    </p:blipFill>
                    <p:spPr>
                      <a:xfrm>
                        <a:off x="1887963" y="1863693"/>
                        <a:ext cx="1607877" cy="990600"/>
                      </a:xfrm>
                      <a:prstGeom prst="rect">
                        <a:avLst/>
                      </a:prstGeom>
                    </p:spPr>
                  </p:pic>
                </p:oleObj>
              </mc:Fallback>
            </mc:AlternateContent>
          </a:graphicData>
        </a:graphic>
      </p:graphicFrame>
      <p:sp>
        <p:nvSpPr>
          <p:cNvPr id="4" name="Rectangle 3"/>
          <p:cNvSpPr/>
          <p:nvPr/>
        </p:nvSpPr>
        <p:spPr>
          <a:xfrm>
            <a:off x="1524000" y="2878817"/>
            <a:ext cx="2361544" cy="338554"/>
          </a:xfrm>
          <a:prstGeom prst="rect">
            <a:avLst/>
          </a:prstGeom>
          <a:ln>
            <a:solidFill>
              <a:srgbClr val="FF0000"/>
            </a:solidFill>
          </a:ln>
        </p:spPr>
        <p:txBody>
          <a:bodyPr wrap="none">
            <a:spAutoFit/>
          </a:bodyPr>
          <a:lstStyle/>
          <a:p>
            <a:r>
              <a:rPr lang="en-US" sz="1600" dirty="0">
                <a:latin typeface="Times New Roman" pitchFamily="18" charset="0"/>
                <a:cs typeface="Times New Roman" pitchFamily="18" charset="0"/>
              </a:rPr>
              <a:t>(2S,3R)-</a:t>
            </a:r>
            <a:r>
              <a:rPr lang="en-US" sz="1600" dirty="0" smtClean="0">
                <a:latin typeface="Times New Roman" pitchFamily="18" charset="0"/>
                <a:cs typeface="Times New Roman" pitchFamily="18" charset="0"/>
              </a:rPr>
              <a:t>3-brom-2-butanol</a:t>
            </a:r>
            <a:endParaRPr lang="en-US" sz="16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86618670"/>
              </p:ext>
            </p:extLst>
          </p:nvPr>
        </p:nvGraphicFramePr>
        <p:xfrm>
          <a:off x="5562600" y="1773739"/>
          <a:ext cx="1804397" cy="1071546"/>
        </p:xfrm>
        <a:graphic>
          <a:graphicData uri="http://schemas.openxmlformats.org/presentationml/2006/ole">
            <mc:AlternateContent xmlns:mc="http://schemas.openxmlformats.org/markup-compatibility/2006">
              <mc:Choice xmlns:v="urn:schemas-microsoft-com:vml" Requires="v">
                <p:oleObj spid="_x0000_s65469" name="CS ChemDraw Drawing" r:id="rId6" imgW="1446073" imgH="858119" progId="ChemDraw.Document.6.0">
                  <p:embed/>
                </p:oleObj>
              </mc:Choice>
              <mc:Fallback>
                <p:oleObj name="CS ChemDraw Drawing" r:id="rId6" imgW="1446073" imgH="858119" progId="ChemDraw.Document.6.0">
                  <p:embed/>
                  <p:pic>
                    <p:nvPicPr>
                      <p:cNvPr id="0" name=""/>
                      <p:cNvPicPr/>
                      <p:nvPr/>
                    </p:nvPicPr>
                    <p:blipFill>
                      <a:blip r:embed="rId7"/>
                      <a:stretch>
                        <a:fillRect/>
                      </a:stretch>
                    </p:blipFill>
                    <p:spPr>
                      <a:xfrm>
                        <a:off x="5562600" y="1773739"/>
                        <a:ext cx="1804397" cy="1071546"/>
                      </a:xfrm>
                      <a:prstGeom prst="rect">
                        <a:avLst/>
                      </a:prstGeom>
                    </p:spPr>
                  </p:pic>
                </p:oleObj>
              </mc:Fallback>
            </mc:AlternateContent>
          </a:graphicData>
        </a:graphic>
      </p:graphicFrame>
      <p:sp>
        <p:nvSpPr>
          <p:cNvPr id="9" name="Rectangle 8"/>
          <p:cNvSpPr/>
          <p:nvPr/>
        </p:nvSpPr>
        <p:spPr>
          <a:xfrm>
            <a:off x="5334000" y="2854293"/>
            <a:ext cx="2361544" cy="338554"/>
          </a:xfrm>
          <a:prstGeom prst="rect">
            <a:avLst/>
          </a:prstGeom>
          <a:noFill/>
          <a:ln>
            <a:solidFill>
              <a:srgbClr val="FF0000"/>
            </a:solidFill>
          </a:ln>
        </p:spPr>
        <p:txBody>
          <a:bodyPr wrap="none">
            <a:spAutoFit/>
          </a:bodyPr>
          <a:lstStyle/>
          <a:p>
            <a:r>
              <a:rPr lang="en-US" sz="1600" dirty="0">
                <a:latin typeface="Times New Roman" pitchFamily="18" charset="0"/>
                <a:cs typeface="Times New Roman" pitchFamily="18" charset="0"/>
              </a:rPr>
              <a:t>(</a:t>
            </a:r>
            <a:r>
              <a:rPr lang="en-US" sz="1600" dirty="0" smtClean="0">
                <a:latin typeface="Times New Roman" pitchFamily="18" charset="0"/>
                <a:cs typeface="Times New Roman" pitchFamily="18" charset="0"/>
              </a:rPr>
              <a:t>2R,3S)-3-brom-2-butanol</a:t>
            </a:r>
            <a:endParaRPr lang="en-US" sz="1600" dirty="0">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107019085"/>
              </p:ext>
            </p:extLst>
          </p:nvPr>
        </p:nvGraphicFramePr>
        <p:xfrm>
          <a:off x="1788145" y="4223064"/>
          <a:ext cx="1833254" cy="1168400"/>
        </p:xfrm>
        <a:graphic>
          <a:graphicData uri="http://schemas.openxmlformats.org/presentationml/2006/ole">
            <mc:AlternateContent xmlns:mc="http://schemas.openxmlformats.org/markup-compatibility/2006">
              <mc:Choice xmlns:v="urn:schemas-microsoft-com:vml" Requires="v">
                <p:oleObj spid="_x0000_s65470" name="CS ChemDraw Drawing" r:id="rId8" imgW="1334588" imgH="851101" progId="ChemDraw.Document.6.0">
                  <p:embed/>
                </p:oleObj>
              </mc:Choice>
              <mc:Fallback>
                <p:oleObj name="CS ChemDraw Drawing" r:id="rId8" imgW="1334588" imgH="851101" progId="ChemDraw.Document.6.0">
                  <p:embed/>
                  <p:pic>
                    <p:nvPicPr>
                      <p:cNvPr id="0" name=""/>
                      <p:cNvPicPr/>
                      <p:nvPr/>
                    </p:nvPicPr>
                    <p:blipFill>
                      <a:blip r:embed="rId9"/>
                      <a:stretch>
                        <a:fillRect/>
                      </a:stretch>
                    </p:blipFill>
                    <p:spPr>
                      <a:xfrm>
                        <a:off x="1788145" y="4223064"/>
                        <a:ext cx="1833254" cy="1168400"/>
                      </a:xfrm>
                      <a:prstGeom prst="rect">
                        <a:avLst/>
                      </a:prstGeom>
                    </p:spPr>
                  </p:pic>
                </p:oleObj>
              </mc:Fallback>
            </mc:AlternateContent>
          </a:graphicData>
        </a:graphic>
      </p:graphicFrame>
      <p:sp>
        <p:nvSpPr>
          <p:cNvPr id="11" name="Rectangle 10"/>
          <p:cNvSpPr/>
          <p:nvPr/>
        </p:nvSpPr>
        <p:spPr>
          <a:xfrm>
            <a:off x="1524000" y="5653480"/>
            <a:ext cx="2339102" cy="338554"/>
          </a:xfrm>
          <a:prstGeom prst="rect">
            <a:avLst/>
          </a:prstGeom>
          <a:ln>
            <a:solidFill>
              <a:srgbClr val="00B0F0"/>
            </a:solidFill>
          </a:ln>
        </p:spPr>
        <p:txBody>
          <a:bodyPr wrap="none">
            <a:spAutoFit/>
          </a:bodyPr>
          <a:lstStyle/>
          <a:p>
            <a:r>
              <a:rPr lang="en-US" sz="1600" dirty="0">
                <a:latin typeface="Times New Roman" pitchFamily="18" charset="0"/>
                <a:cs typeface="Times New Roman" pitchFamily="18" charset="0"/>
              </a:rPr>
              <a:t>(</a:t>
            </a:r>
            <a:r>
              <a:rPr lang="en-US" sz="1600" dirty="0" smtClean="0">
                <a:latin typeface="Times New Roman" pitchFamily="18" charset="0"/>
                <a:cs typeface="Times New Roman" pitchFamily="18" charset="0"/>
              </a:rPr>
              <a:t>2S,3S)-3-brom-2-butanol</a:t>
            </a:r>
            <a:endParaRPr lang="en-US" sz="1600"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873762999"/>
              </p:ext>
            </p:extLst>
          </p:nvPr>
        </p:nvGraphicFramePr>
        <p:xfrm>
          <a:off x="5334000" y="4223064"/>
          <a:ext cx="2092159" cy="1267547"/>
        </p:xfrm>
        <a:graphic>
          <a:graphicData uri="http://schemas.openxmlformats.org/presentationml/2006/ole">
            <mc:AlternateContent xmlns:mc="http://schemas.openxmlformats.org/markup-compatibility/2006">
              <mc:Choice xmlns:v="urn:schemas-microsoft-com:vml" Requires="v">
                <p:oleObj spid="_x0000_s65471" name="CS ChemDraw Drawing" r:id="rId10" imgW="1409361" imgH="854070" progId="ChemDraw.Document.6.0">
                  <p:embed/>
                </p:oleObj>
              </mc:Choice>
              <mc:Fallback>
                <p:oleObj name="CS ChemDraw Drawing" r:id="rId10" imgW="1409361" imgH="854070" progId="ChemDraw.Document.6.0">
                  <p:embed/>
                  <p:pic>
                    <p:nvPicPr>
                      <p:cNvPr id="0" name=""/>
                      <p:cNvPicPr/>
                      <p:nvPr/>
                    </p:nvPicPr>
                    <p:blipFill>
                      <a:blip r:embed="rId11"/>
                      <a:stretch>
                        <a:fillRect/>
                      </a:stretch>
                    </p:blipFill>
                    <p:spPr>
                      <a:xfrm>
                        <a:off x="5334000" y="4223064"/>
                        <a:ext cx="2092159" cy="1267547"/>
                      </a:xfrm>
                      <a:prstGeom prst="rect">
                        <a:avLst/>
                      </a:prstGeom>
                    </p:spPr>
                  </p:pic>
                </p:oleObj>
              </mc:Fallback>
            </mc:AlternateContent>
          </a:graphicData>
        </a:graphic>
      </p:graphicFrame>
      <p:sp>
        <p:nvSpPr>
          <p:cNvPr id="14" name="Rectangle 13"/>
          <p:cNvSpPr/>
          <p:nvPr/>
        </p:nvSpPr>
        <p:spPr>
          <a:xfrm>
            <a:off x="5286158" y="5661496"/>
            <a:ext cx="2383986" cy="338554"/>
          </a:xfrm>
          <a:prstGeom prst="rect">
            <a:avLst/>
          </a:prstGeom>
          <a:ln>
            <a:solidFill>
              <a:srgbClr val="00B0F0"/>
            </a:solidFill>
          </a:ln>
        </p:spPr>
        <p:txBody>
          <a:bodyPr wrap="none">
            <a:spAutoFit/>
          </a:bodyPr>
          <a:lstStyle/>
          <a:p>
            <a:r>
              <a:rPr lang="en-US" sz="1600" dirty="0">
                <a:latin typeface="Times New Roman" pitchFamily="18" charset="0"/>
                <a:cs typeface="Times New Roman" pitchFamily="18" charset="0"/>
              </a:rPr>
              <a:t>(</a:t>
            </a:r>
            <a:r>
              <a:rPr lang="en-US" sz="1600" dirty="0" smtClean="0">
                <a:latin typeface="Times New Roman" pitchFamily="18" charset="0"/>
                <a:cs typeface="Times New Roman" pitchFamily="18" charset="0"/>
              </a:rPr>
              <a:t>2R,3R)-3-brom-2-butanol</a:t>
            </a:r>
            <a:endParaRPr lang="en-US" sz="1600" dirty="0">
              <a:latin typeface="Times New Roman" pitchFamily="18" charset="0"/>
              <a:cs typeface="Times New Roman" pitchFamily="18" charset="0"/>
            </a:endParaRPr>
          </a:p>
        </p:txBody>
      </p:sp>
      <p:sp>
        <p:nvSpPr>
          <p:cNvPr id="16" name="TextBox 15"/>
          <p:cNvSpPr txBox="1"/>
          <p:nvPr/>
        </p:nvSpPr>
        <p:spPr>
          <a:xfrm>
            <a:off x="3931696" y="2362200"/>
            <a:ext cx="1364476" cy="369332"/>
          </a:xfrm>
          <a:prstGeom prst="rect">
            <a:avLst/>
          </a:prstGeom>
          <a:noFill/>
        </p:spPr>
        <p:txBody>
          <a:bodyPr wrap="none" rtlCol="0">
            <a:spAutoFit/>
          </a:bodyPr>
          <a:lstStyle/>
          <a:p>
            <a:r>
              <a:rPr lang="en-US" i="1" dirty="0" smtClean="0">
                <a:solidFill>
                  <a:srgbClr val="FF0000"/>
                </a:solidFill>
                <a:latin typeface="Times New Roman" pitchFamily="18" charset="0"/>
                <a:cs typeface="Times New Roman" pitchFamily="18" charset="0"/>
              </a:rPr>
              <a:t>Enantiomers</a:t>
            </a:r>
            <a:endParaRPr lang="en-US" i="1" dirty="0">
              <a:solidFill>
                <a:srgbClr val="FF0000"/>
              </a:solidFill>
              <a:latin typeface="Times New Roman" pitchFamily="18" charset="0"/>
              <a:cs typeface="Times New Roman" pitchFamily="18" charset="0"/>
            </a:endParaRPr>
          </a:p>
        </p:txBody>
      </p:sp>
      <p:cxnSp>
        <p:nvCxnSpPr>
          <p:cNvPr id="23" name="Straight Arrow Connector 22"/>
          <p:cNvCxnSpPr/>
          <p:nvPr/>
        </p:nvCxnSpPr>
        <p:spPr>
          <a:xfrm>
            <a:off x="3985148" y="2133600"/>
            <a:ext cx="1173703"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985147" y="4724400"/>
            <a:ext cx="1173703" cy="0"/>
          </a:xfrm>
          <a:prstGeom prst="straightConnector1">
            <a:avLst/>
          </a:prstGeom>
          <a:ln>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931694" y="4844534"/>
            <a:ext cx="1364476" cy="369332"/>
          </a:xfrm>
          <a:prstGeom prst="rect">
            <a:avLst/>
          </a:prstGeom>
          <a:noFill/>
        </p:spPr>
        <p:txBody>
          <a:bodyPr wrap="none" rtlCol="0">
            <a:spAutoFit/>
          </a:bodyPr>
          <a:lstStyle/>
          <a:p>
            <a:r>
              <a:rPr lang="en-US" i="1" dirty="0" smtClean="0">
                <a:solidFill>
                  <a:srgbClr val="00B0F0"/>
                </a:solidFill>
                <a:latin typeface="Times New Roman" pitchFamily="18" charset="0"/>
                <a:cs typeface="Times New Roman" pitchFamily="18" charset="0"/>
              </a:rPr>
              <a:t>Enantiomers</a:t>
            </a:r>
            <a:endParaRPr lang="en-US" i="1" dirty="0">
              <a:solidFill>
                <a:srgbClr val="00B0F0"/>
              </a:solidFill>
              <a:latin typeface="Times New Roman" pitchFamily="18" charset="0"/>
              <a:cs typeface="Times New Roman" pitchFamily="18" charset="0"/>
            </a:endParaRPr>
          </a:p>
        </p:txBody>
      </p:sp>
      <p:cxnSp>
        <p:nvCxnSpPr>
          <p:cNvPr id="29" name="Straight Arrow Connector 28"/>
          <p:cNvCxnSpPr/>
          <p:nvPr/>
        </p:nvCxnSpPr>
        <p:spPr>
          <a:xfrm>
            <a:off x="2590800" y="3372757"/>
            <a:ext cx="0" cy="838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527144" y="3372757"/>
            <a:ext cx="0" cy="838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344471" y="3292928"/>
            <a:ext cx="2382485" cy="838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344471" y="3372757"/>
            <a:ext cx="2382485" cy="75837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797878" y="3527362"/>
            <a:ext cx="1535420" cy="369332"/>
          </a:xfrm>
          <a:prstGeom prst="rect">
            <a:avLst/>
          </a:prstGeom>
          <a:solidFill>
            <a:schemeClr val="bg1"/>
          </a:solidFill>
        </p:spPr>
        <p:txBody>
          <a:bodyPr wrap="none" rtlCol="0">
            <a:spAutoFit/>
          </a:bodyPr>
          <a:lstStyle/>
          <a:p>
            <a:r>
              <a:rPr lang="en-US" i="1" dirty="0" err="1" smtClean="0">
                <a:latin typeface="Times New Roman" pitchFamily="18" charset="0"/>
                <a:cs typeface="Times New Roman" pitchFamily="18" charset="0"/>
              </a:rPr>
              <a:t>Diastereomers</a:t>
            </a:r>
            <a:endParaRPr lang="en-US" i="1" dirty="0">
              <a:latin typeface="Times New Roman" pitchFamily="18" charset="0"/>
              <a:cs typeface="Times New Roman" pitchFamily="18" charset="0"/>
            </a:endParaRPr>
          </a:p>
        </p:txBody>
      </p:sp>
      <p:sp>
        <p:nvSpPr>
          <p:cNvPr id="38" name="TextBox 37"/>
          <p:cNvSpPr txBox="1"/>
          <p:nvPr/>
        </p:nvSpPr>
        <p:spPr>
          <a:xfrm>
            <a:off x="1898819" y="3607191"/>
            <a:ext cx="1535420" cy="369332"/>
          </a:xfrm>
          <a:prstGeom prst="rect">
            <a:avLst/>
          </a:prstGeom>
          <a:solidFill>
            <a:schemeClr val="bg1"/>
          </a:solidFill>
        </p:spPr>
        <p:txBody>
          <a:bodyPr wrap="none" rtlCol="0">
            <a:spAutoFit/>
          </a:bodyPr>
          <a:lstStyle/>
          <a:p>
            <a:r>
              <a:rPr lang="en-US" i="1" dirty="0" err="1" smtClean="0">
                <a:latin typeface="Times New Roman" pitchFamily="18" charset="0"/>
                <a:cs typeface="Times New Roman" pitchFamily="18" charset="0"/>
              </a:rPr>
              <a:t>Diastereomers</a:t>
            </a:r>
            <a:endParaRPr lang="en-US" i="1" dirty="0">
              <a:latin typeface="Times New Roman" pitchFamily="18" charset="0"/>
              <a:cs typeface="Times New Roman" pitchFamily="18" charset="0"/>
            </a:endParaRPr>
          </a:p>
        </p:txBody>
      </p:sp>
      <p:sp>
        <p:nvSpPr>
          <p:cNvPr id="39" name="TextBox 38"/>
          <p:cNvSpPr txBox="1"/>
          <p:nvPr/>
        </p:nvSpPr>
        <p:spPr>
          <a:xfrm>
            <a:off x="5804318" y="3567276"/>
            <a:ext cx="1535420" cy="369332"/>
          </a:xfrm>
          <a:prstGeom prst="rect">
            <a:avLst/>
          </a:prstGeom>
          <a:solidFill>
            <a:schemeClr val="bg1"/>
          </a:solidFill>
        </p:spPr>
        <p:txBody>
          <a:bodyPr wrap="none" rtlCol="0">
            <a:spAutoFit/>
          </a:bodyPr>
          <a:lstStyle/>
          <a:p>
            <a:r>
              <a:rPr lang="en-US" i="1" dirty="0" err="1" smtClean="0">
                <a:latin typeface="Times New Roman" pitchFamily="18" charset="0"/>
                <a:cs typeface="Times New Roman" pitchFamily="18" charset="0"/>
              </a:rPr>
              <a:t>Diastereomers</a:t>
            </a:r>
            <a:endParaRPr lang="en-US" i="1" dirty="0">
              <a:latin typeface="Times New Roman" pitchFamily="18" charset="0"/>
              <a:cs typeface="Times New Roman" pitchFamily="18" charset="0"/>
            </a:endParaRPr>
          </a:p>
        </p:txBody>
      </p:sp>
      <p:sp>
        <p:nvSpPr>
          <p:cNvPr id="25" name="TextBox 24"/>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tx2">
                  <a:lumMod val="65000"/>
                  <a:lumOff val="35000"/>
                </a:schemeClr>
              </a:gs>
            </a:gsLst>
            <a:lin ang="5400000" scaled="1"/>
            <a:tileRect/>
          </a:gradFill>
        </p:spPr>
        <p:txBody>
          <a:bodyPr wrap="square" rtlCol="0">
            <a:spAutoFit/>
          </a:bodyPr>
          <a:lstStyle/>
          <a:p>
            <a:endParaRPr lang="en-US" sz="800" dirty="0"/>
          </a:p>
        </p:txBody>
      </p:sp>
      <p:pic>
        <p:nvPicPr>
          <p:cNvPr id="28" name="Picture 4" descr="C:\Users\Zeqir\Desktop\467453979.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73676" y="-1"/>
            <a:ext cx="2070324" cy="78482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Tree>
    <p:extLst>
      <p:ext uri="{BB962C8B-B14F-4D97-AF65-F5344CB8AC3E}">
        <p14:creationId xmlns:p14="http://schemas.microsoft.com/office/powerpoint/2010/main" val="31514197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365" y="1292942"/>
            <a:ext cx="5150334" cy="509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322439"/>
            <a:ext cx="3810000" cy="4247317"/>
          </a:xfrm>
          <a:prstGeom prst="rect">
            <a:avLst/>
          </a:prstGeom>
          <a:noFill/>
        </p:spPr>
        <p:txBody>
          <a:bodyPr wrap="square" rtlCol="0">
            <a:spAutoFit/>
          </a:bodyPr>
          <a:lstStyle/>
          <a:p>
            <a:r>
              <a:rPr lang="en-US" dirty="0">
                <a:latin typeface="Times New Roman" pitchFamily="18" charset="0"/>
                <a:cs typeface="Times New Roman" pitchFamily="18" charset="0"/>
              </a:rPr>
              <a:t>During these manipulations absolute configuration must not change (we do these allowed manipulations to make the absolute configuration definition easier).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1.Rotation </a:t>
            </a:r>
            <a:r>
              <a:rPr lang="en-US" dirty="0">
                <a:latin typeface="Times New Roman" pitchFamily="18" charset="0"/>
                <a:cs typeface="Times New Roman" pitchFamily="18" charset="0"/>
              </a:rPr>
              <a:t>in paper plane for </a:t>
            </a:r>
            <a:r>
              <a:rPr lang="en-US" dirty="0" smtClean="0">
                <a:latin typeface="Times New Roman" pitchFamily="18" charset="0"/>
                <a:cs typeface="Times New Roman" pitchFamily="18" charset="0"/>
              </a:rPr>
              <a:t>180</a:t>
            </a:r>
            <a:r>
              <a:rPr lang="en-US" baseline="30000" dirty="0" smtClean="0">
                <a:latin typeface="Times New Roman" pitchFamily="18" charset="0"/>
                <a:cs typeface="Times New Roman" pitchFamily="18" charset="0"/>
              </a:rPr>
              <a:t>o </a:t>
            </a:r>
            <a:r>
              <a:rPr lang="en-US" dirty="0" smtClean="0">
                <a:latin typeface="Times New Roman" pitchFamily="18" charset="0"/>
                <a:cs typeface="Times New Roman" pitchFamily="18" charset="0"/>
              </a:rPr>
              <a:t>only.</a:t>
            </a:r>
          </a:p>
          <a:p>
            <a:pPr marL="342900" indent="-342900">
              <a:buAutoNum type="arabicPeriod"/>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2. Place switching of three substituents, while the fourth substituent remains unchanged.</a:t>
            </a:r>
          </a:p>
          <a:p>
            <a:pPr marL="342900" indent="-342900">
              <a:buAutoNum type="arabicPeriod"/>
            </a:pP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3. Switching the four substituents in doubles</a:t>
            </a:r>
          </a:p>
          <a:p>
            <a:pPr marL="342900" indent="-342900">
              <a:buAutoNum type="arabicPeriod"/>
            </a:pPr>
            <a:endParaRPr lang="en-US" dirty="0">
              <a:latin typeface="Times New Roman" pitchFamily="18" charset="0"/>
              <a:cs typeface="Times New Roman" pitchFamily="18" charset="0"/>
            </a:endParaRPr>
          </a:p>
        </p:txBody>
      </p:sp>
      <p:sp>
        <p:nvSpPr>
          <p:cNvPr id="8" name="TextBox 7"/>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tx2">
                  <a:lumMod val="65000"/>
                  <a:lumOff val="35000"/>
                </a:schemeClr>
              </a:gs>
            </a:gsLst>
            <a:lin ang="5400000" scaled="1"/>
            <a:tileRect/>
          </a:gradFill>
        </p:spPr>
        <p:txBody>
          <a:bodyPr wrap="square" rtlCol="0">
            <a:spAutoFit/>
          </a:bodyPr>
          <a:lstStyle/>
          <a:p>
            <a:endParaRPr lang="en-US" sz="800" dirty="0"/>
          </a:p>
        </p:txBody>
      </p:sp>
      <p:pic>
        <p:nvPicPr>
          <p:cNvPr id="9" name="Picture 4" descr="C:\Users\Zeqir\Desktop\4674539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3676" y="-1"/>
            <a:ext cx="2070324" cy="7848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12" name="Rectangle 11"/>
          <p:cNvSpPr/>
          <p:nvPr/>
        </p:nvSpPr>
        <p:spPr>
          <a:xfrm>
            <a:off x="488838" y="290212"/>
            <a:ext cx="8655162" cy="861774"/>
          </a:xfrm>
          <a:prstGeom prst="rect">
            <a:avLst/>
          </a:prstGeom>
        </p:spPr>
        <p:txBody>
          <a:bodyPr wrap="square">
            <a:spAutoFit/>
          </a:bodyPr>
          <a:lstStyle/>
          <a:p>
            <a:r>
              <a:rPr lang="en-US" sz="2500" b="1" dirty="0" smtClean="0">
                <a:ln w="0"/>
                <a:solidFill>
                  <a:schemeClr val="bg1"/>
                </a:solidFill>
                <a:effectLst>
                  <a:outerShdw blurRad="38100" dist="25400" dir="5400000" algn="ctr" rotWithShape="0">
                    <a:srgbClr val="6E747A">
                      <a:alpha val="43000"/>
                    </a:srgbClr>
                  </a:outerShdw>
                </a:effectLst>
                <a:latin typeface="+mj-lt"/>
                <a:cs typeface="Times New Roman" pitchFamily="18" charset="0"/>
              </a:rPr>
              <a:t>3.6. </a:t>
            </a:r>
            <a:r>
              <a:rPr lang="en-US" sz="2500" b="1" dirty="0">
                <a:solidFill>
                  <a:schemeClr val="bg1"/>
                </a:solidFill>
                <a:latin typeface="+mj-lt"/>
                <a:cs typeface="Times New Roman" pitchFamily="18" charset="0"/>
              </a:rPr>
              <a:t>Allowed </a:t>
            </a:r>
            <a:r>
              <a:rPr lang="en-US" sz="2500" b="1" dirty="0" smtClean="0">
                <a:solidFill>
                  <a:schemeClr val="bg1"/>
                </a:solidFill>
                <a:latin typeface="+mj-lt"/>
                <a:cs typeface="Times New Roman" pitchFamily="18" charset="0"/>
              </a:rPr>
              <a:t>operations </a:t>
            </a:r>
            <a:r>
              <a:rPr lang="en-US" sz="2500" b="1" dirty="0">
                <a:solidFill>
                  <a:schemeClr val="bg1"/>
                </a:solidFill>
                <a:latin typeface="+mj-lt"/>
                <a:cs typeface="Times New Roman" pitchFamily="18" charset="0"/>
              </a:rPr>
              <a:t>in Fischer's projections</a:t>
            </a:r>
            <a:endParaRPr lang="en-US" sz="2500" dirty="0">
              <a:solidFill>
                <a:schemeClr val="bg1"/>
              </a:solidFill>
              <a:latin typeface="+mj-lt"/>
              <a:cs typeface="Times New Roman" pitchFamily="18" charset="0"/>
            </a:endParaRPr>
          </a:p>
          <a:p>
            <a:endParaRPr lang="en-US" sz="2500" b="1" dirty="0">
              <a:ln w="0"/>
              <a:solidFill>
                <a:schemeClr val="bg1"/>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sp>
        <p:nvSpPr>
          <p:cNvPr id="3" name="TextBox 2"/>
          <p:cNvSpPr txBox="1"/>
          <p:nvPr/>
        </p:nvSpPr>
        <p:spPr>
          <a:xfrm>
            <a:off x="4749800" y="2703612"/>
            <a:ext cx="1710725" cy="307777"/>
          </a:xfrm>
          <a:prstGeom prst="rect">
            <a:avLst/>
          </a:prstGeom>
          <a:solidFill>
            <a:schemeClr val="bg1"/>
          </a:solidFill>
        </p:spPr>
        <p:txBody>
          <a:bodyPr wrap="none" rtlCol="0">
            <a:spAutoFit/>
          </a:bodyPr>
          <a:lstStyle/>
          <a:p>
            <a:r>
              <a:rPr lang="en-US" sz="1400" dirty="0" smtClean="0">
                <a:latin typeface="Times New Roman" pitchFamily="18" charset="0"/>
                <a:cs typeface="Times New Roman" pitchFamily="18" charset="0"/>
              </a:rPr>
              <a:t>(R) - Glyceraldehyde</a:t>
            </a:r>
            <a:endParaRPr lang="en-US" sz="1400" dirty="0">
              <a:latin typeface="Times New Roman" pitchFamily="18" charset="0"/>
              <a:cs typeface="Times New Roman" pitchFamily="18" charset="0"/>
            </a:endParaRPr>
          </a:p>
        </p:txBody>
      </p:sp>
      <p:sp>
        <p:nvSpPr>
          <p:cNvPr id="11" name="TextBox 10"/>
          <p:cNvSpPr txBox="1"/>
          <p:nvPr/>
        </p:nvSpPr>
        <p:spPr>
          <a:xfrm>
            <a:off x="6348049" y="2703611"/>
            <a:ext cx="1710725" cy="307777"/>
          </a:xfrm>
          <a:prstGeom prst="rect">
            <a:avLst/>
          </a:prstGeom>
          <a:solidFill>
            <a:schemeClr val="bg1"/>
          </a:solidFill>
        </p:spPr>
        <p:txBody>
          <a:bodyPr wrap="none" rtlCol="0">
            <a:spAutoFit/>
          </a:bodyPr>
          <a:lstStyle/>
          <a:p>
            <a:r>
              <a:rPr lang="en-US" sz="1400" dirty="0" smtClean="0">
                <a:latin typeface="Times New Roman" pitchFamily="18" charset="0"/>
                <a:cs typeface="Times New Roman" pitchFamily="18" charset="0"/>
              </a:rPr>
              <a:t>(R) - Glyceraldehyde</a:t>
            </a:r>
            <a:endParaRPr lang="en-US" sz="1400" dirty="0">
              <a:latin typeface="Times New Roman" pitchFamily="18" charset="0"/>
              <a:cs typeface="Times New Roman" pitchFamily="18" charset="0"/>
            </a:endParaRPr>
          </a:p>
        </p:txBody>
      </p:sp>
      <p:sp>
        <p:nvSpPr>
          <p:cNvPr id="13" name="TextBox 12"/>
          <p:cNvSpPr txBox="1"/>
          <p:nvPr/>
        </p:nvSpPr>
        <p:spPr>
          <a:xfrm>
            <a:off x="4584700" y="4457700"/>
            <a:ext cx="1710725" cy="307777"/>
          </a:xfrm>
          <a:prstGeom prst="rect">
            <a:avLst/>
          </a:prstGeom>
          <a:solidFill>
            <a:schemeClr val="bg1"/>
          </a:solidFill>
        </p:spPr>
        <p:txBody>
          <a:bodyPr wrap="none" rtlCol="0">
            <a:spAutoFit/>
          </a:bodyPr>
          <a:lstStyle/>
          <a:p>
            <a:r>
              <a:rPr lang="en-US" sz="1400" dirty="0" smtClean="0">
                <a:latin typeface="Times New Roman" pitchFamily="18" charset="0"/>
                <a:cs typeface="Times New Roman" pitchFamily="18" charset="0"/>
              </a:rPr>
              <a:t>(R) - Glyceraldehyde</a:t>
            </a:r>
            <a:endParaRPr lang="en-US" sz="1400" dirty="0">
              <a:latin typeface="Times New Roman" pitchFamily="18" charset="0"/>
              <a:cs typeface="Times New Roman" pitchFamily="18" charset="0"/>
            </a:endParaRPr>
          </a:p>
        </p:txBody>
      </p:sp>
      <p:sp>
        <p:nvSpPr>
          <p:cNvPr id="14" name="TextBox 13"/>
          <p:cNvSpPr txBox="1"/>
          <p:nvPr/>
        </p:nvSpPr>
        <p:spPr>
          <a:xfrm>
            <a:off x="6255350" y="4457699"/>
            <a:ext cx="1710725" cy="307777"/>
          </a:xfrm>
          <a:prstGeom prst="rect">
            <a:avLst/>
          </a:prstGeom>
          <a:solidFill>
            <a:schemeClr val="bg1"/>
          </a:solidFill>
        </p:spPr>
        <p:txBody>
          <a:bodyPr wrap="none" rtlCol="0">
            <a:spAutoFit/>
          </a:bodyPr>
          <a:lstStyle/>
          <a:p>
            <a:r>
              <a:rPr lang="en-US" sz="1400" dirty="0" smtClean="0">
                <a:latin typeface="Times New Roman" pitchFamily="18" charset="0"/>
                <a:cs typeface="Times New Roman" pitchFamily="18" charset="0"/>
              </a:rPr>
              <a:t>(R) - Glyceraldehyde</a:t>
            </a:r>
            <a:endParaRPr lang="en-US" sz="1400" dirty="0">
              <a:latin typeface="Times New Roman" pitchFamily="18" charset="0"/>
              <a:cs typeface="Times New Roman" pitchFamily="18" charset="0"/>
            </a:endParaRPr>
          </a:p>
        </p:txBody>
      </p:sp>
      <p:sp>
        <p:nvSpPr>
          <p:cNvPr id="15" name="TextBox 14"/>
          <p:cNvSpPr txBox="1"/>
          <p:nvPr/>
        </p:nvSpPr>
        <p:spPr>
          <a:xfrm>
            <a:off x="4528150" y="6032500"/>
            <a:ext cx="1710725" cy="307777"/>
          </a:xfrm>
          <a:prstGeom prst="rect">
            <a:avLst/>
          </a:prstGeom>
          <a:solidFill>
            <a:schemeClr val="bg1"/>
          </a:solidFill>
        </p:spPr>
        <p:txBody>
          <a:bodyPr wrap="none" rtlCol="0">
            <a:spAutoFit/>
          </a:bodyPr>
          <a:lstStyle/>
          <a:p>
            <a:r>
              <a:rPr lang="en-US" sz="1400" dirty="0" smtClean="0">
                <a:latin typeface="Times New Roman" pitchFamily="18" charset="0"/>
                <a:cs typeface="Times New Roman" pitchFamily="18" charset="0"/>
              </a:rPr>
              <a:t>(R) - Glyceraldehyde</a:t>
            </a:r>
            <a:endParaRPr lang="en-US" sz="1400" dirty="0">
              <a:latin typeface="Times New Roman" pitchFamily="18" charset="0"/>
              <a:cs typeface="Times New Roman" pitchFamily="18" charset="0"/>
            </a:endParaRPr>
          </a:p>
        </p:txBody>
      </p:sp>
      <p:sp>
        <p:nvSpPr>
          <p:cNvPr id="16" name="TextBox 15"/>
          <p:cNvSpPr txBox="1"/>
          <p:nvPr/>
        </p:nvSpPr>
        <p:spPr>
          <a:xfrm>
            <a:off x="6198800" y="6045200"/>
            <a:ext cx="1710725" cy="307777"/>
          </a:xfrm>
          <a:prstGeom prst="rect">
            <a:avLst/>
          </a:prstGeom>
          <a:solidFill>
            <a:schemeClr val="bg1"/>
          </a:solidFill>
        </p:spPr>
        <p:txBody>
          <a:bodyPr wrap="none" rtlCol="0">
            <a:spAutoFit/>
          </a:bodyPr>
          <a:lstStyle/>
          <a:p>
            <a:r>
              <a:rPr lang="en-US" sz="1400" dirty="0" smtClean="0">
                <a:latin typeface="Times New Roman" pitchFamily="18" charset="0"/>
                <a:cs typeface="Times New Roman" pitchFamily="18" charset="0"/>
              </a:rPr>
              <a:t>(R) - Glyceraldehyde</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3895664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7752801"/>
              </p:ext>
            </p:extLst>
          </p:nvPr>
        </p:nvGraphicFramePr>
        <p:xfrm>
          <a:off x="901393" y="1270000"/>
          <a:ext cx="1752600" cy="3919220"/>
        </p:xfrm>
        <a:graphic>
          <a:graphicData uri="http://schemas.openxmlformats.org/presentationml/2006/ole">
            <mc:AlternateContent xmlns:mc="http://schemas.openxmlformats.org/markup-compatibility/2006">
              <mc:Choice xmlns:v="urn:schemas-microsoft-com:vml" Requires="v">
                <p:oleObj spid="_x0000_s66463" name="CS ChemDraw Drawing" r:id="rId4" imgW="1094880" imgH="2449377" progId="ChemDraw.Document.6.0">
                  <p:embed/>
                </p:oleObj>
              </mc:Choice>
              <mc:Fallback>
                <p:oleObj name="CS ChemDraw Drawing" r:id="rId4" imgW="1094880" imgH="2449377" progId="ChemDraw.Document.6.0">
                  <p:embed/>
                  <p:pic>
                    <p:nvPicPr>
                      <p:cNvPr id="0" name=""/>
                      <p:cNvPicPr/>
                      <p:nvPr/>
                    </p:nvPicPr>
                    <p:blipFill>
                      <a:blip r:embed="rId5"/>
                      <a:stretch>
                        <a:fillRect/>
                      </a:stretch>
                    </p:blipFill>
                    <p:spPr>
                      <a:xfrm>
                        <a:off x="901393" y="1270000"/>
                        <a:ext cx="1752600" cy="3919220"/>
                      </a:xfrm>
                      <a:prstGeom prst="rect">
                        <a:avLst/>
                      </a:prstGeom>
                    </p:spPr>
                  </p:pic>
                </p:oleObj>
              </mc:Fallback>
            </mc:AlternateContent>
          </a:graphicData>
        </a:graphic>
      </p:graphicFrame>
      <p:sp>
        <p:nvSpPr>
          <p:cNvPr id="6" name="Oval 5"/>
          <p:cNvSpPr/>
          <p:nvPr/>
        </p:nvSpPr>
        <p:spPr>
          <a:xfrm>
            <a:off x="1600200" y="2362200"/>
            <a:ext cx="381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44735" y="5161002"/>
            <a:ext cx="3135474" cy="369332"/>
          </a:xfrm>
          <a:prstGeom prst="rect">
            <a:avLst/>
          </a:prstGeom>
          <a:noFill/>
        </p:spPr>
        <p:txBody>
          <a:bodyPr wrap="none" rtlCol="0">
            <a:spAutoFit/>
          </a:bodyPr>
          <a:lstStyle/>
          <a:p>
            <a:r>
              <a:rPr lang="en-US" dirty="0" smtClean="0">
                <a:solidFill>
                  <a:srgbClr val="FF0000"/>
                </a:solidFill>
              </a:rPr>
              <a:t>2(R)</a:t>
            </a:r>
            <a:r>
              <a:rPr lang="en-US" dirty="0" smtClean="0"/>
              <a:t>, 3(S), 4(R), 5(R) (+) Glucose</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13445425"/>
              </p:ext>
            </p:extLst>
          </p:nvPr>
        </p:nvGraphicFramePr>
        <p:xfrm>
          <a:off x="3968902" y="1345743"/>
          <a:ext cx="1620079" cy="3364599"/>
        </p:xfrm>
        <a:graphic>
          <a:graphicData uri="http://schemas.openxmlformats.org/presentationml/2006/ole">
            <mc:AlternateContent xmlns:mc="http://schemas.openxmlformats.org/markup-compatibility/2006">
              <mc:Choice xmlns:v="urn:schemas-microsoft-com:vml" Requires="v">
                <p:oleObj spid="_x0000_s66464" name="CS ChemDraw Drawing" r:id="rId6" imgW="1094880" imgH="2275540" progId="ChemDraw.Document.6.0">
                  <p:embed/>
                </p:oleObj>
              </mc:Choice>
              <mc:Fallback>
                <p:oleObj name="CS ChemDraw Drawing" r:id="rId6" imgW="1094880" imgH="2275540" progId="ChemDraw.Document.6.0">
                  <p:embed/>
                  <p:pic>
                    <p:nvPicPr>
                      <p:cNvPr id="0" name=""/>
                      <p:cNvPicPr/>
                      <p:nvPr/>
                    </p:nvPicPr>
                    <p:blipFill>
                      <a:blip r:embed="rId7"/>
                      <a:stretch>
                        <a:fillRect/>
                      </a:stretch>
                    </p:blipFill>
                    <p:spPr>
                      <a:xfrm>
                        <a:off x="3968902" y="1345743"/>
                        <a:ext cx="1620079" cy="3364599"/>
                      </a:xfrm>
                      <a:prstGeom prst="rect">
                        <a:avLst/>
                      </a:prstGeom>
                    </p:spPr>
                  </p:pic>
                </p:oleObj>
              </mc:Fallback>
            </mc:AlternateContent>
          </a:graphicData>
        </a:graphic>
      </p:graphicFrame>
      <p:sp>
        <p:nvSpPr>
          <p:cNvPr id="15" name="Oval 14"/>
          <p:cNvSpPr/>
          <p:nvPr/>
        </p:nvSpPr>
        <p:spPr>
          <a:xfrm>
            <a:off x="4593016" y="2684686"/>
            <a:ext cx="381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40352" y="1758493"/>
            <a:ext cx="484428" cy="369332"/>
          </a:xfrm>
          <a:prstGeom prst="rect">
            <a:avLst/>
          </a:prstGeom>
          <a:noFill/>
        </p:spPr>
        <p:txBody>
          <a:bodyPr wrap="none" rtlCol="0">
            <a:spAutoFit/>
          </a:bodyPr>
          <a:lstStyle/>
          <a:p>
            <a:r>
              <a:rPr lang="en-US" dirty="0" smtClean="0">
                <a:solidFill>
                  <a:srgbClr val="FF0000"/>
                </a:solidFill>
              </a:rPr>
              <a:t>(   )</a:t>
            </a:r>
            <a:endParaRPr lang="en-US" dirty="0">
              <a:solidFill>
                <a:srgbClr val="FF0000"/>
              </a:solidFill>
            </a:endParaRPr>
          </a:p>
        </p:txBody>
      </p:sp>
      <p:sp>
        <p:nvSpPr>
          <p:cNvPr id="17" name="TextBox 16"/>
          <p:cNvSpPr txBox="1"/>
          <p:nvPr/>
        </p:nvSpPr>
        <p:spPr>
          <a:xfrm>
            <a:off x="4661052" y="1275893"/>
            <a:ext cx="484428" cy="369332"/>
          </a:xfrm>
          <a:prstGeom prst="rect">
            <a:avLst/>
          </a:prstGeom>
          <a:noFill/>
        </p:spPr>
        <p:txBody>
          <a:bodyPr wrap="none" rtlCol="0">
            <a:spAutoFit/>
          </a:bodyPr>
          <a:lstStyle/>
          <a:p>
            <a:r>
              <a:rPr lang="en-US" dirty="0" smtClean="0">
                <a:solidFill>
                  <a:srgbClr val="FF0000"/>
                </a:solidFill>
              </a:rPr>
              <a:t>(   )</a:t>
            </a:r>
            <a:endParaRPr lang="en-US" dirty="0">
              <a:solidFill>
                <a:srgbClr val="FF0000"/>
              </a:solidFill>
            </a:endParaRPr>
          </a:p>
        </p:txBody>
      </p:sp>
      <p:sp>
        <p:nvSpPr>
          <p:cNvPr id="10" name="TextBox 9"/>
          <p:cNvSpPr txBox="1"/>
          <p:nvPr/>
        </p:nvSpPr>
        <p:spPr>
          <a:xfrm>
            <a:off x="5753252" y="2728620"/>
            <a:ext cx="478016" cy="369332"/>
          </a:xfrm>
          <a:prstGeom prst="rect">
            <a:avLst/>
          </a:prstGeom>
          <a:noFill/>
        </p:spPr>
        <p:txBody>
          <a:bodyPr wrap="none" rtlCol="0">
            <a:spAutoFit/>
          </a:bodyPr>
          <a:lstStyle/>
          <a:p>
            <a:r>
              <a:rPr lang="en-US" dirty="0" smtClean="0">
                <a:solidFill>
                  <a:srgbClr val="FF0000"/>
                </a:solidFill>
              </a:rPr>
              <a:t>[O]</a:t>
            </a:r>
            <a:endParaRPr lang="en-US" dirty="0">
              <a:solidFill>
                <a:srgbClr val="FF0000"/>
              </a:solidFill>
            </a:endParaRPr>
          </a:p>
        </p:txBody>
      </p:sp>
      <p:sp>
        <p:nvSpPr>
          <p:cNvPr id="19" name="TextBox 18"/>
          <p:cNvSpPr txBox="1"/>
          <p:nvPr/>
        </p:nvSpPr>
        <p:spPr>
          <a:xfrm>
            <a:off x="5190394" y="2734970"/>
            <a:ext cx="415498" cy="369332"/>
          </a:xfrm>
          <a:prstGeom prst="rect">
            <a:avLst/>
          </a:prstGeom>
          <a:noFill/>
        </p:spPr>
        <p:txBody>
          <a:bodyPr wrap="none" rtlCol="0">
            <a:spAutoFit/>
          </a:bodyPr>
          <a:lstStyle/>
          <a:p>
            <a:r>
              <a:rPr lang="en-US" dirty="0" smtClean="0">
                <a:solidFill>
                  <a:srgbClr val="FF0000"/>
                </a:solidFill>
              </a:rPr>
              <a:t>__</a:t>
            </a:r>
            <a:endParaRPr lang="en-US" dirty="0">
              <a:solidFill>
                <a:srgbClr val="FF0000"/>
              </a:solidFill>
            </a:endParaRPr>
          </a:p>
        </p:txBody>
      </p:sp>
      <p:sp>
        <p:nvSpPr>
          <p:cNvPr id="20" name="TextBox 19"/>
          <p:cNvSpPr txBox="1"/>
          <p:nvPr/>
        </p:nvSpPr>
        <p:spPr>
          <a:xfrm>
            <a:off x="6364618" y="2043211"/>
            <a:ext cx="968535" cy="369332"/>
          </a:xfrm>
          <a:prstGeom prst="rect">
            <a:avLst/>
          </a:prstGeom>
          <a:noFill/>
        </p:spPr>
        <p:txBody>
          <a:bodyPr wrap="none" rtlCol="0">
            <a:spAutoFit/>
          </a:bodyPr>
          <a:lstStyle/>
          <a:p>
            <a:r>
              <a:rPr lang="en-US" dirty="0" smtClean="0">
                <a:solidFill>
                  <a:srgbClr val="FF0000"/>
                </a:solidFill>
              </a:rPr>
              <a:t>[C, O, O]</a:t>
            </a:r>
            <a:endParaRPr lang="en-US" dirty="0">
              <a:solidFill>
                <a:srgbClr val="FF0000"/>
              </a:solidFill>
            </a:endParaRPr>
          </a:p>
        </p:txBody>
      </p:sp>
      <p:sp>
        <p:nvSpPr>
          <p:cNvPr id="21" name="TextBox 20"/>
          <p:cNvSpPr txBox="1"/>
          <p:nvPr/>
        </p:nvSpPr>
        <p:spPr>
          <a:xfrm>
            <a:off x="6364617" y="3256577"/>
            <a:ext cx="939681" cy="369332"/>
          </a:xfrm>
          <a:prstGeom prst="rect">
            <a:avLst/>
          </a:prstGeom>
          <a:noFill/>
        </p:spPr>
        <p:txBody>
          <a:bodyPr wrap="none" rtlCol="0">
            <a:spAutoFit/>
          </a:bodyPr>
          <a:lstStyle/>
          <a:p>
            <a:r>
              <a:rPr lang="en-US" dirty="0" smtClean="0">
                <a:solidFill>
                  <a:srgbClr val="FF0000"/>
                </a:solidFill>
              </a:rPr>
              <a:t>[C, O, C]</a:t>
            </a:r>
            <a:endParaRPr lang="en-US" dirty="0">
              <a:solidFill>
                <a:srgbClr val="FF0000"/>
              </a:solidFill>
            </a:endParaRPr>
          </a:p>
        </p:txBody>
      </p:sp>
      <p:sp>
        <p:nvSpPr>
          <p:cNvPr id="22" name="TextBox 21"/>
          <p:cNvSpPr txBox="1"/>
          <p:nvPr/>
        </p:nvSpPr>
        <p:spPr>
          <a:xfrm>
            <a:off x="4574444" y="2138070"/>
            <a:ext cx="415498" cy="369332"/>
          </a:xfrm>
          <a:prstGeom prst="rect">
            <a:avLst/>
          </a:prstGeom>
          <a:noFill/>
        </p:spPr>
        <p:txBody>
          <a:bodyPr wrap="none" rtlCol="0">
            <a:spAutoFit/>
          </a:bodyPr>
          <a:lstStyle/>
          <a:p>
            <a:r>
              <a:rPr lang="en-US" dirty="0" smtClean="0">
                <a:solidFill>
                  <a:srgbClr val="FF0000"/>
                </a:solidFill>
              </a:rPr>
              <a:t>__</a:t>
            </a:r>
            <a:endParaRPr lang="en-US" dirty="0">
              <a:solidFill>
                <a:srgbClr val="FF0000"/>
              </a:solidFill>
            </a:endParaRPr>
          </a:p>
        </p:txBody>
      </p:sp>
      <p:sp>
        <p:nvSpPr>
          <p:cNvPr id="23" name="TextBox 22"/>
          <p:cNvSpPr txBox="1"/>
          <p:nvPr/>
        </p:nvSpPr>
        <p:spPr>
          <a:xfrm>
            <a:off x="4580794" y="3269000"/>
            <a:ext cx="415498" cy="369332"/>
          </a:xfrm>
          <a:prstGeom prst="rect">
            <a:avLst/>
          </a:prstGeom>
          <a:noFill/>
        </p:spPr>
        <p:txBody>
          <a:bodyPr wrap="none" rtlCol="0">
            <a:spAutoFit/>
          </a:bodyPr>
          <a:lstStyle/>
          <a:p>
            <a:r>
              <a:rPr lang="en-US" dirty="0" smtClean="0">
                <a:solidFill>
                  <a:srgbClr val="FF0000"/>
                </a:solidFill>
              </a:rPr>
              <a:t>__</a:t>
            </a:r>
            <a:endParaRPr lang="en-US" dirty="0">
              <a:solidFill>
                <a:srgbClr val="FF0000"/>
              </a:solidFill>
            </a:endParaRPr>
          </a:p>
        </p:txBody>
      </p:sp>
      <p:sp>
        <p:nvSpPr>
          <p:cNvPr id="11" name="TextBox 10"/>
          <p:cNvSpPr txBox="1"/>
          <p:nvPr/>
        </p:nvSpPr>
        <p:spPr>
          <a:xfrm>
            <a:off x="5360472" y="2450068"/>
            <a:ext cx="490840" cy="369332"/>
          </a:xfrm>
          <a:prstGeom prst="rect">
            <a:avLst/>
          </a:prstGeom>
          <a:noFill/>
        </p:spPr>
        <p:txBody>
          <a:bodyPr wrap="none" rtlCol="0">
            <a:spAutoFit/>
          </a:bodyPr>
          <a:lstStyle/>
          <a:p>
            <a:r>
              <a:rPr lang="en-US" dirty="0" smtClean="0">
                <a:solidFill>
                  <a:srgbClr val="FF0000"/>
                </a:solidFill>
              </a:rPr>
              <a:t>①</a:t>
            </a:r>
            <a:endParaRPr lang="en-US" dirty="0">
              <a:solidFill>
                <a:srgbClr val="FF0000"/>
              </a:solidFill>
            </a:endParaRPr>
          </a:p>
        </p:txBody>
      </p:sp>
      <p:sp>
        <p:nvSpPr>
          <p:cNvPr id="25" name="TextBox 24"/>
          <p:cNvSpPr txBox="1"/>
          <p:nvPr/>
        </p:nvSpPr>
        <p:spPr>
          <a:xfrm>
            <a:off x="4589076" y="1812672"/>
            <a:ext cx="490840" cy="369332"/>
          </a:xfrm>
          <a:prstGeom prst="rect">
            <a:avLst/>
          </a:prstGeom>
          <a:noFill/>
        </p:spPr>
        <p:txBody>
          <a:bodyPr wrap="none" rtlCol="0">
            <a:spAutoFit/>
          </a:bodyPr>
          <a:lstStyle/>
          <a:p>
            <a:r>
              <a:rPr lang="en-US" dirty="0" smtClean="0">
                <a:solidFill>
                  <a:srgbClr val="FF0000"/>
                </a:solidFill>
              </a:rPr>
              <a:t>②</a:t>
            </a:r>
            <a:endParaRPr lang="en-US" dirty="0">
              <a:solidFill>
                <a:srgbClr val="FF0000"/>
              </a:solidFill>
            </a:endParaRPr>
          </a:p>
        </p:txBody>
      </p:sp>
      <p:sp>
        <p:nvSpPr>
          <p:cNvPr id="26" name="TextBox 25"/>
          <p:cNvSpPr txBox="1"/>
          <p:nvPr/>
        </p:nvSpPr>
        <p:spPr>
          <a:xfrm>
            <a:off x="4815482" y="3100151"/>
            <a:ext cx="490840" cy="369332"/>
          </a:xfrm>
          <a:prstGeom prst="rect">
            <a:avLst/>
          </a:prstGeom>
          <a:noFill/>
        </p:spPr>
        <p:txBody>
          <a:bodyPr wrap="none" rtlCol="0">
            <a:spAutoFit/>
          </a:bodyPr>
          <a:lstStyle/>
          <a:p>
            <a:r>
              <a:rPr lang="en-US" dirty="0" smtClean="0">
                <a:solidFill>
                  <a:srgbClr val="FF0000"/>
                </a:solidFill>
              </a:rPr>
              <a:t>③</a:t>
            </a:r>
            <a:endParaRPr lang="en-US" dirty="0">
              <a:solidFill>
                <a:srgbClr val="FF0000"/>
              </a:solidFill>
            </a:endParaRPr>
          </a:p>
        </p:txBody>
      </p:sp>
      <p:sp>
        <p:nvSpPr>
          <p:cNvPr id="27" name="TextBox 26"/>
          <p:cNvSpPr txBox="1"/>
          <p:nvPr/>
        </p:nvSpPr>
        <p:spPr>
          <a:xfrm>
            <a:off x="3649481" y="2640960"/>
            <a:ext cx="490840" cy="369332"/>
          </a:xfrm>
          <a:prstGeom prst="rect">
            <a:avLst/>
          </a:prstGeom>
          <a:noFill/>
        </p:spPr>
        <p:txBody>
          <a:bodyPr wrap="none" rtlCol="0">
            <a:spAutoFit/>
          </a:bodyPr>
          <a:lstStyle/>
          <a:p>
            <a:r>
              <a:rPr lang="en-US" dirty="0" smtClean="0">
                <a:solidFill>
                  <a:srgbClr val="FF0000"/>
                </a:solidFill>
              </a:rPr>
              <a:t>④</a:t>
            </a:r>
            <a:endParaRPr lang="en-US" dirty="0">
              <a:solidFill>
                <a:srgbClr val="FF0000"/>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005160299"/>
              </p:ext>
            </p:extLst>
          </p:nvPr>
        </p:nvGraphicFramePr>
        <p:xfrm>
          <a:off x="4443699" y="4968305"/>
          <a:ext cx="1493389" cy="1493389"/>
        </p:xfrm>
        <a:graphic>
          <a:graphicData uri="http://schemas.openxmlformats.org/presentationml/2006/ole">
            <mc:AlternateContent xmlns:mc="http://schemas.openxmlformats.org/markup-compatibility/2006">
              <mc:Choice xmlns:v="urn:schemas-microsoft-com:vml" Requires="v">
                <p:oleObj spid="_x0000_s66465" name="CS ChemDraw Drawing" r:id="rId8" imgW="813062" imgH="813040" progId="ChemDraw.Document.6.0">
                  <p:embed/>
                </p:oleObj>
              </mc:Choice>
              <mc:Fallback>
                <p:oleObj name="CS ChemDraw Drawing" r:id="rId8" imgW="813062" imgH="813040" progId="ChemDraw.Document.6.0">
                  <p:embed/>
                  <p:pic>
                    <p:nvPicPr>
                      <p:cNvPr id="0" name=""/>
                      <p:cNvPicPr/>
                      <p:nvPr/>
                    </p:nvPicPr>
                    <p:blipFill>
                      <a:blip r:embed="rId9"/>
                      <a:stretch>
                        <a:fillRect/>
                      </a:stretch>
                    </p:blipFill>
                    <p:spPr>
                      <a:xfrm>
                        <a:off x="4443699" y="4968305"/>
                        <a:ext cx="1493389" cy="1493389"/>
                      </a:xfrm>
                      <a:prstGeom prst="rect">
                        <a:avLst/>
                      </a:prstGeom>
                    </p:spPr>
                  </p:pic>
                </p:oleObj>
              </mc:Fallback>
            </mc:AlternateContent>
          </a:graphicData>
        </a:graphic>
      </p:graphicFrame>
      <p:sp>
        <p:nvSpPr>
          <p:cNvPr id="29" name="TextBox 28"/>
          <p:cNvSpPr txBox="1"/>
          <p:nvPr/>
        </p:nvSpPr>
        <p:spPr>
          <a:xfrm>
            <a:off x="5830001" y="5530334"/>
            <a:ext cx="490840" cy="369332"/>
          </a:xfrm>
          <a:prstGeom prst="rect">
            <a:avLst/>
          </a:prstGeom>
          <a:noFill/>
        </p:spPr>
        <p:txBody>
          <a:bodyPr wrap="none" rtlCol="0">
            <a:spAutoFit/>
          </a:bodyPr>
          <a:lstStyle/>
          <a:p>
            <a:r>
              <a:rPr lang="en-US" dirty="0" smtClean="0">
                <a:solidFill>
                  <a:srgbClr val="FF0000"/>
                </a:solidFill>
              </a:rPr>
              <a:t>①</a:t>
            </a:r>
            <a:endParaRPr lang="en-US" dirty="0">
              <a:solidFill>
                <a:srgbClr val="FF0000"/>
              </a:solidFill>
            </a:endParaRPr>
          </a:p>
        </p:txBody>
      </p:sp>
      <p:sp>
        <p:nvSpPr>
          <p:cNvPr id="30" name="TextBox 29"/>
          <p:cNvSpPr txBox="1"/>
          <p:nvPr/>
        </p:nvSpPr>
        <p:spPr>
          <a:xfrm>
            <a:off x="4947435" y="4688206"/>
            <a:ext cx="490840" cy="369332"/>
          </a:xfrm>
          <a:prstGeom prst="rect">
            <a:avLst/>
          </a:prstGeom>
          <a:noFill/>
        </p:spPr>
        <p:txBody>
          <a:bodyPr wrap="none" rtlCol="0">
            <a:spAutoFit/>
          </a:bodyPr>
          <a:lstStyle/>
          <a:p>
            <a:r>
              <a:rPr lang="en-US" dirty="0" smtClean="0">
                <a:solidFill>
                  <a:srgbClr val="FF0000"/>
                </a:solidFill>
              </a:rPr>
              <a:t>②</a:t>
            </a:r>
            <a:endParaRPr lang="en-US" dirty="0">
              <a:solidFill>
                <a:srgbClr val="FF0000"/>
              </a:solidFill>
            </a:endParaRPr>
          </a:p>
        </p:txBody>
      </p:sp>
      <p:sp>
        <p:nvSpPr>
          <p:cNvPr id="32" name="TextBox 31"/>
          <p:cNvSpPr txBox="1"/>
          <p:nvPr/>
        </p:nvSpPr>
        <p:spPr>
          <a:xfrm>
            <a:off x="4952730" y="6391049"/>
            <a:ext cx="490840" cy="369332"/>
          </a:xfrm>
          <a:prstGeom prst="rect">
            <a:avLst/>
          </a:prstGeom>
          <a:noFill/>
        </p:spPr>
        <p:txBody>
          <a:bodyPr wrap="none" rtlCol="0">
            <a:spAutoFit/>
          </a:bodyPr>
          <a:lstStyle/>
          <a:p>
            <a:r>
              <a:rPr lang="en-US" dirty="0" smtClean="0">
                <a:solidFill>
                  <a:srgbClr val="FF0000"/>
                </a:solidFill>
              </a:rPr>
              <a:t>③</a:t>
            </a:r>
            <a:endParaRPr lang="en-US" dirty="0">
              <a:solidFill>
                <a:srgbClr val="FF0000"/>
              </a:solidFill>
            </a:endParaRPr>
          </a:p>
        </p:txBody>
      </p:sp>
      <p:sp>
        <p:nvSpPr>
          <p:cNvPr id="33" name="TextBox 32"/>
          <p:cNvSpPr txBox="1"/>
          <p:nvPr/>
        </p:nvSpPr>
        <p:spPr>
          <a:xfrm>
            <a:off x="4071340" y="5548244"/>
            <a:ext cx="490840" cy="369332"/>
          </a:xfrm>
          <a:prstGeom prst="rect">
            <a:avLst/>
          </a:prstGeom>
          <a:noFill/>
        </p:spPr>
        <p:txBody>
          <a:bodyPr wrap="none" rtlCol="0">
            <a:spAutoFit/>
          </a:bodyPr>
          <a:lstStyle/>
          <a:p>
            <a:r>
              <a:rPr lang="en-US" dirty="0" smtClean="0">
                <a:solidFill>
                  <a:srgbClr val="FF0000"/>
                </a:solidFill>
              </a:rPr>
              <a:t>④</a:t>
            </a:r>
            <a:endParaRPr lang="en-US" dirty="0">
              <a:solidFill>
                <a:srgbClr val="FF0000"/>
              </a:solidFill>
            </a:endParaRPr>
          </a:p>
        </p:txBody>
      </p:sp>
      <p:cxnSp>
        <p:nvCxnSpPr>
          <p:cNvPr id="35" name="Straight Arrow Connector 34"/>
          <p:cNvCxnSpPr/>
          <p:nvPr/>
        </p:nvCxnSpPr>
        <p:spPr>
          <a:xfrm>
            <a:off x="5381274" y="4928882"/>
            <a:ext cx="603334" cy="65746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435882" y="5867400"/>
            <a:ext cx="617220" cy="6096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41" name="Object 40"/>
          <p:cNvGraphicFramePr>
            <a:graphicFrameLocks noChangeAspect="1"/>
          </p:cNvGraphicFramePr>
          <p:nvPr>
            <p:extLst>
              <p:ext uri="{D42A27DB-BD31-4B8C-83A1-F6EECF244321}">
                <p14:modId xmlns:p14="http://schemas.microsoft.com/office/powerpoint/2010/main" val="2129228225"/>
              </p:ext>
            </p:extLst>
          </p:nvPr>
        </p:nvGraphicFramePr>
        <p:xfrm>
          <a:off x="7043509" y="5018833"/>
          <a:ext cx="1493389" cy="1493389"/>
        </p:xfrm>
        <a:graphic>
          <a:graphicData uri="http://schemas.openxmlformats.org/presentationml/2006/ole">
            <mc:AlternateContent xmlns:mc="http://schemas.openxmlformats.org/markup-compatibility/2006">
              <mc:Choice xmlns:v="urn:schemas-microsoft-com:vml" Requires="v">
                <p:oleObj spid="_x0000_s66466" name="CS ChemDraw Drawing" r:id="rId10" imgW="813062" imgH="813040" progId="ChemDraw.Document.6.0">
                  <p:embed/>
                </p:oleObj>
              </mc:Choice>
              <mc:Fallback>
                <p:oleObj name="CS ChemDraw Drawing" r:id="rId10" imgW="813062" imgH="813040" progId="ChemDraw.Document.6.0">
                  <p:embed/>
                  <p:pic>
                    <p:nvPicPr>
                      <p:cNvPr id="0" name=""/>
                      <p:cNvPicPr/>
                      <p:nvPr/>
                    </p:nvPicPr>
                    <p:blipFill>
                      <a:blip r:embed="rId9"/>
                      <a:stretch>
                        <a:fillRect/>
                      </a:stretch>
                    </p:blipFill>
                    <p:spPr>
                      <a:xfrm>
                        <a:off x="7043509" y="5018833"/>
                        <a:ext cx="1493389" cy="1493389"/>
                      </a:xfrm>
                      <a:prstGeom prst="rect">
                        <a:avLst/>
                      </a:prstGeom>
                    </p:spPr>
                  </p:pic>
                </p:oleObj>
              </mc:Fallback>
            </mc:AlternateContent>
          </a:graphicData>
        </a:graphic>
      </p:graphicFrame>
      <p:sp>
        <p:nvSpPr>
          <p:cNvPr id="42" name="TextBox 41"/>
          <p:cNvSpPr txBox="1"/>
          <p:nvPr/>
        </p:nvSpPr>
        <p:spPr>
          <a:xfrm>
            <a:off x="7544784" y="4721214"/>
            <a:ext cx="490840" cy="369332"/>
          </a:xfrm>
          <a:prstGeom prst="rect">
            <a:avLst/>
          </a:prstGeom>
          <a:noFill/>
        </p:spPr>
        <p:txBody>
          <a:bodyPr wrap="none" rtlCol="0">
            <a:spAutoFit/>
          </a:bodyPr>
          <a:lstStyle/>
          <a:p>
            <a:r>
              <a:rPr lang="en-US" dirty="0" smtClean="0">
                <a:solidFill>
                  <a:srgbClr val="FF0000"/>
                </a:solidFill>
              </a:rPr>
              <a:t>①</a:t>
            </a:r>
            <a:endParaRPr lang="en-US" dirty="0">
              <a:solidFill>
                <a:srgbClr val="FF0000"/>
              </a:solidFill>
            </a:endParaRPr>
          </a:p>
        </p:txBody>
      </p:sp>
      <p:sp>
        <p:nvSpPr>
          <p:cNvPr id="43" name="TextBox 42"/>
          <p:cNvSpPr txBox="1"/>
          <p:nvPr/>
        </p:nvSpPr>
        <p:spPr>
          <a:xfrm>
            <a:off x="8380291" y="5573242"/>
            <a:ext cx="490840" cy="369332"/>
          </a:xfrm>
          <a:prstGeom prst="rect">
            <a:avLst/>
          </a:prstGeom>
          <a:noFill/>
        </p:spPr>
        <p:txBody>
          <a:bodyPr wrap="none" rtlCol="0">
            <a:spAutoFit/>
          </a:bodyPr>
          <a:lstStyle/>
          <a:p>
            <a:r>
              <a:rPr lang="en-US" dirty="0" smtClean="0">
                <a:solidFill>
                  <a:srgbClr val="FF0000"/>
                </a:solidFill>
              </a:rPr>
              <a:t>②</a:t>
            </a:r>
            <a:endParaRPr lang="en-US" dirty="0">
              <a:solidFill>
                <a:srgbClr val="FF0000"/>
              </a:solidFill>
            </a:endParaRPr>
          </a:p>
        </p:txBody>
      </p:sp>
      <p:sp>
        <p:nvSpPr>
          <p:cNvPr id="44" name="TextBox 43"/>
          <p:cNvSpPr txBox="1"/>
          <p:nvPr/>
        </p:nvSpPr>
        <p:spPr>
          <a:xfrm>
            <a:off x="6728883" y="5563218"/>
            <a:ext cx="490840" cy="369332"/>
          </a:xfrm>
          <a:prstGeom prst="rect">
            <a:avLst/>
          </a:prstGeom>
          <a:noFill/>
        </p:spPr>
        <p:txBody>
          <a:bodyPr wrap="none" rtlCol="0">
            <a:spAutoFit/>
          </a:bodyPr>
          <a:lstStyle/>
          <a:p>
            <a:r>
              <a:rPr lang="en-US" dirty="0" smtClean="0">
                <a:solidFill>
                  <a:srgbClr val="FF0000"/>
                </a:solidFill>
              </a:rPr>
              <a:t>③</a:t>
            </a:r>
            <a:endParaRPr lang="en-US" dirty="0">
              <a:solidFill>
                <a:srgbClr val="FF0000"/>
              </a:solidFill>
            </a:endParaRPr>
          </a:p>
        </p:txBody>
      </p:sp>
      <p:sp>
        <p:nvSpPr>
          <p:cNvPr id="45" name="TextBox 44"/>
          <p:cNvSpPr txBox="1"/>
          <p:nvPr/>
        </p:nvSpPr>
        <p:spPr>
          <a:xfrm>
            <a:off x="7542953" y="6413909"/>
            <a:ext cx="490840" cy="369332"/>
          </a:xfrm>
          <a:prstGeom prst="rect">
            <a:avLst/>
          </a:prstGeom>
          <a:noFill/>
        </p:spPr>
        <p:txBody>
          <a:bodyPr wrap="none" rtlCol="0">
            <a:spAutoFit/>
          </a:bodyPr>
          <a:lstStyle/>
          <a:p>
            <a:r>
              <a:rPr lang="en-US" dirty="0" smtClean="0">
                <a:solidFill>
                  <a:srgbClr val="FF0000"/>
                </a:solidFill>
              </a:rPr>
              <a:t>④</a:t>
            </a:r>
            <a:endParaRPr lang="en-US" dirty="0">
              <a:solidFill>
                <a:srgbClr val="FF0000"/>
              </a:solidFill>
            </a:endParaRPr>
          </a:p>
        </p:txBody>
      </p:sp>
      <p:sp>
        <p:nvSpPr>
          <p:cNvPr id="36" name="Curved Down Arrow 35"/>
          <p:cNvSpPr/>
          <p:nvPr/>
        </p:nvSpPr>
        <p:spPr>
          <a:xfrm rot="7348664">
            <a:off x="7408295" y="5375613"/>
            <a:ext cx="866836" cy="558731"/>
          </a:xfrm>
          <a:prstGeom prst="curvedDownArrow">
            <a:avLst>
              <a:gd name="adj1" fmla="val 0"/>
              <a:gd name="adj2" fmla="val 17495"/>
              <a:gd name="adj3" fmla="val 261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 name="Rectangle 36"/>
          <p:cNvSpPr/>
          <p:nvPr/>
        </p:nvSpPr>
        <p:spPr>
          <a:xfrm>
            <a:off x="7026897" y="6023394"/>
            <a:ext cx="692818" cy="477054"/>
          </a:xfrm>
          <a:prstGeom prst="rect">
            <a:avLst/>
          </a:prstGeom>
        </p:spPr>
        <p:txBody>
          <a:bodyPr wrap="none">
            <a:spAutoFit/>
          </a:bodyPr>
          <a:lstStyle/>
          <a:p>
            <a:r>
              <a:rPr lang="en-US" sz="2500" dirty="0" smtClean="0">
                <a:solidFill>
                  <a:srgbClr val="FF0000"/>
                </a:solidFill>
                <a:latin typeface="Times New Roman" pitchFamily="18" charset="0"/>
                <a:cs typeface="Times New Roman" pitchFamily="18" charset="0"/>
              </a:rPr>
              <a:t>(</a:t>
            </a:r>
            <a:r>
              <a:rPr lang="en-US" sz="2500" dirty="0">
                <a:solidFill>
                  <a:srgbClr val="FF0000"/>
                </a:solidFill>
                <a:latin typeface="Times New Roman" pitchFamily="18" charset="0"/>
                <a:cs typeface="Times New Roman" pitchFamily="18" charset="0"/>
              </a:rPr>
              <a:t>R) </a:t>
            </a:r>
          </a:p>
        </p:txBody>
      </p:sp>
      <p:sp>
        <p:nvSpPr>
          <p:cNvPr id="38" name="TextBox 37"/>
          <p:cNvSpPr txBox="1"/>
          <p:nvPr/>
        </p:nvSpPr>
        <p:spPr>
          <a:xfrm>
            <a:off x="4007517" y="2728620"/>
            <a:ext cx="415498" cy="369332"/>
          </a:xfrm>
          <a:prstGeom prst="rect">
            <a:avLst/>
          </a:prstGeom>
          <a:noFill/>
        </p:spPr>
        <p:txBody>
          <a:bodyPr wrap="none" rtlCol="0">
            <a:spAutoFit/>
          </a:bodyPr>
          <a:lstStyle/>
          <a:p>
            <a:r>
              <a:rPr lang="en-US" dirty="0" smtClean="0">
                <a:solidFill>
                  <a:srgbClr val="FF0000"/>
                </a:solidFill>
              </a:rPr>
              <a:t>__</a:t>
            </a:r>
            <a:endParaRPr lang="en-US" dirty="0">
              <a:solidFill>
                <a:srgbClr val="FF0000"/>
              </a:solidFill>
            </a:endParaRPr>
          </a:p>
        </p:txBody>
      </p:sp>
      <p:sp>
        <p:nvSpPr>
          <p:cNvPr id="46" name="TextBox 45"/>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tx2">
                  <a:lumMod val="65000"/>
                  <a:lumOff val="35000"/>
                </a:schemeClr>
              </a:gs>
            </a:gsLst>
            <a:lin ang="5400000" scaled="1"/>
            <a:tileRect/>
          </a:gradFill>
        </p:spPr>
        <p:txBody>
          <a:bodyPr wrap="square" rtlCol="0">
            <a:spAutoFit/>
          </a:bodyPr>
          <a:lstStyle/>
          <a:p>
            <a:endParaRPr lang="en-US" sz="800" dirty="0"/>
          </a:p>
        </p:txBody>
      </p:sp>
      <p:pic>
        <p:nvPicPr>
          <p:cNvPr id="47" name="Picture 4" descr="C:\Users\Zeqir\Desktop\467453979.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73676" y="-1"/>
            <a:ext cx="2070324" cy="784829"/>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49" name="Rectangle 48"/>
          <p:cNvSpPr/>
          <p:nvPr/>
        </p:nvSpPr>
        <p:spPr>
          <a:xfrm>
            <a:off x="496518" y="276914"/>
            <a:ext cx="8495082" cy="861774"/>
          </a:xfrm>
          <a:prstGeom prst="rect">
            <a:avLst/>
          </a:prstGeom>
        </p:spPr>
        <p:txBody>
          <a:bodyPr wrap="square">
            <a:spAutoFit/>
          </a:bodyPr>
          <a:lstStyle/>
          <a:p>
            <a:r>
              <a:rPr lang="en-US" sz="2500" b="1" dirty="0" smtClean="0">
                <a:ln w="0"/>
                <a:solidFill>
                  <a:schemeClr val="bg1"/>
                </a:solidFill>
              </a:rPr>
              <a:t>3.7. </a:t>
            </a:r>
            <a:r>
              <a:rPr lang="en-US" sz="2500" b="1" dirty="0">
                <a:solidFill>
                  <a:schemeClr val="bg1"/>
                </a:solidFill>
              </a:rPr>
              <a:t>Example of absolute configuration </a:t>
            </a:r>
            <a:r>
              <a:rPr lang="en-US" sz="2500" b="1" dirty="0" smtClean="0">
                <a:solidFill>
                  <a:schemeClr val="bg1"/>
                </a:solidFill>
              </a:rPr>
              <a:t>determining</a:t>
            </a:r>
            <a:endParaRPr lang="en-US" sz="2500" b="1" dirty="0">
              <a:solidFill>
                <a:schemeClr val="bg1"/>
              </a:solidFill>
            </a:endParaRPr>
          </a:p>
          <a:p>
            <a:endParaRPr lang="en-US" sz="2500" b="1" dirty="0">
              <a:ln w="0"/>
              <a:solidFill>
                <a:schemeClr val="bg1"/>
              </a:solidFill>
            </a:endParaRPr>
          </a:p>
        </p:txBody>
      </p:sp>
      <p:sp>
        <p:nvSpPr>
          <p:cNvPr id="2" name="Rectangle 1"/>
          <p:cNvSpPr/>
          <p:nvPr/>
        </p:nvSpPr>
        <p:spPr>
          <a:xfrm>
            <a:off x="463493" y="5528096"/>
            <a:ext cx="4001464" cy="1200329"/>
          </a:xfrm>
          <a:prstGeom prst="rect">
            <a:avLst/>
          </a:prstGeom>
        </p:spPr>
        <p:txBody>
          <a:bodyPr wrap="square">
            <a:spAutoFit/>
          </a:bodyPr>
          <a:lstStyle/>
          <a:p>
            <a:r>
              <a:rPr lang="en-US" dirty="0">
                <a:latin typeface="Times New Roman" pitchFamily="18" charset="0"/>
                <a:cs typeface="Times New Roman" pitchFamily="18" charset="0"/>
              </a:rPr>
              <a:t>Switching the four substituents in </a:t>
            </a:r>
            <a:r>
              <a:rPr lang="en-US" dirty="0" smtClean="0">
                <a:latin typeface="Times New Roman" pitchFamily="18" charset="0"/>
                <a:cs typeface="Times New Roman" pitchFamily="18" charset="0"/>
              </a:rPr>
              <a:t>doubles. The substituent </a:t>
            </a:r>
            <a:r>
              <a:rPr lang="en-US" dirty="0">
                <a:latin typeface="Times New Roman" pitchFamily="18" charset="0"/>
                <a:cs typeface="Times New Roman" pitchFamily="18" charset="0"/>
              </a:rPr>
              <a:t>with lesser priority must be placed </a:t>
            </a:r>
            <a:r>
              <a:rPr lang="en-US" dirty="0" smtClean="0">
                <a:latin typeface="Times New Roman" pitchFamily="18" charset="0"/>
                <a:cs typeface="Times New Roman" pitchFamily="18" charset="0"/>
              </a:rPr>
              <a:t>below.</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50" name="Right Arrow 49"/>
          <p:cNvSpPr/>
          <p:nvPr/>
        </p:nvSpPr>
        <p:spPr>
          <a:xfrm>
            <a:off x="6301057" y="5161002"/>
            <a:ext cx="533400" cy="30962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443082" y="2265402"/>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52" name="TextBox 51"/>
          <p:cNvSpPr txBox="1"/>
          <p:nvPr/>
        </p:nvSpPr>
        <p:spPr>
          <a:xfrm>
            <a:off x="1490618" y="2923265"/>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53" name="TextBox 52"/>
          <p:cNvSpPr txBox="1"/>
          <p:nvPr/>
        </p:nvSpPr>
        <p:spPr>
          <a:xfrm>
            <a:off x="1496061" y="3472655"/>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54" name="TextBox 53"/>
          <p:cNvSpPr txBox="1"/>
          <p:nvPr/>
        </p:nvSpPr>
        <p:spPr>
          <a:xfrm>
            <a:off x="1496061" y="4147066"/>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3372490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descr="C:\Users\Zeqir\Desktop\Atropisome_rstereochem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588496"/>
            <a:ext cx="5486400" cy="28928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400" y="1219200"/>
            <a:ext cx="7620000" cy="646331"/>
          </a:xfrm>
          <a:prstGeom prst="rect">
            <a:avLst/>
          </a:prstGeom>
          <a:noFill/>
        </p:spPr>
        <p:txBody>
          <a:bodyPr wrap="square" rtlCol="0">
            <a:spAutoFit/>
          </a:bodyPr>
          <a:lstStyle/>
          <a:p>
            <a:r>
              <a:rPr lang="en-US" b="1" dirty="0">
                <a:latin typeface="Times New Roman" pitchFamily="18" charset="0"/>
                <a:cs typeface="Times New Roman" pitchFamily="18" charset="0"/>
              </a:rPr>
              <a:t>E-Z system </a:t>
            </a:r>
            <a:r>
              <a:rPr lang="en-US" dirty="0">
                <a:latin typeface="Times New Roman" pitchFamily="18" charset="0"/>
                <a:cs typeface="Times New Roman" pitchFamily="18" charset="0"/>
              </a:rPr>
              <a:t>is defined according to the priority rule, as mentioned above. Signs E (</a:t>
            </a:r>
            <a:r>
              <a:rPr lang="en-US" dirty="0" err="1">
                <a:latin typeface="Times New Roman" pitchFamily="18" charset="0"/>
                <a:cs typeface="Times New Roman" pitchFamily="18" charset="0"/>
              </a:rPr>
              <a:t>entgegen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german</a:t>
            </a:r>
            <a:r>
              <a:rPr lang="en-US" dirty="0">
                <a:latin typeface="Times New Roman" pitchFamily="18" charset="0"/>
                <a:cs typeface="Times New Roman" pitchFamily="18" charset="0"/>
              </a:rPr>
              <a:t> - opposite) and Z (</a:t>
            </a:r>
            <a:r>
              <a:rPr lang="en-US" dirty="0" err="1">
                <a:latin typeface="Times New Roman" pitchFamily="18" charset="0"/>
                <a:cs typeface="Times New Roman" pitchFamily="18" charset="0"/>
              </a:rPr>
              <a:t>zusammen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german</a:t>
            </a:r>
            <a:r>
              <a:rPr lang="en-US" dirty="0">
                <a:latin typeface="Times New Roman" pitchFamily="18" charset="0"/>
                <a:cs typeface="Times New Roman" pitchFamily="18" charset="0"/>
              </a:rPr>
              <a:t> - together). </a:t>
            </a:r>
          </a:p>
        </p:txBody>
      </p:sp>
      <p:graphicFrame>
        <p:nvGraphicFramePr>
          <p:cNvPr id="8" name="Object 7"/>
          <p:cNvGraphicFramePr>
            <a:graphicFrameLocks noChangeAspect="1"/>
          </p:cNvGraphicFramePr>
          <p:nvPr>
            <p:extLst>
              <p:ext uri="{D42A27DB-BD31-4B8C-83A1-F6EECF244321}">
                <p14:modId xmlns:p14="http://schemas.microsoft.com/office/powerpoint/2010/main" val="1665431669"/>
              </p:ext>
            </p:extLst>
          </p:nvPr>
        </p:nvGraphicFramePr>
        <p:xfrm>
          <a:off x="2286000" y="2041071"/>
          <a:ext cx="1436687" cy="1257300"/>
        </p:xfrm>
        <a:graphic>
          <a:graphicData uri="http://schemas.openxmlformats.org/presentationml/2006/ole">
            <mc:AlternateContent xmlns:mc="http://schemas.openxmlformats.org/markup-compatibility/2006">
              <mc:Choice xmlns:v="urn:schemas-microsoft-com:vml" Requires="v">
                <p:oleObj spid="_x0000_s32689" name="CS ChemDraw Drawing" r:id="rId5" imgW="813062" imgH="711005" progId="ChemDraw.Document.6.0">
                  <p:embed/>
                </p:oleObj>
              </mc:Choice>
              <mc:Fallback>
                <p:oleObj name="CS ChemDraw Drawing" r:id="rId5" imgW="813062" imgH="711005" progId="ChemDraw.Document.6.0">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041071"/>
                        <a:ext cx="143668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1447800" y="1934973"/>
            <a:ext cx="1396536" cy="369332"/>
          </a:xfrm>
          <a:prstGeom prst="rect">
            <a:avLst/>
          </a:prstGeom>
          <a:solidFill>
            <a:schemeClr val="bg1"/>
          </a:solidFill>
        </p:spPr>
        <p:txBody>
          <a:bodyPr wrap="none" rtlCol="0">
            <a:spAutoFit/>
          </a:bodyPr>
          <a:lstStyle/>
          <a:p>
            <a:r>
              <a:rPr lang="en-US" dirty="0" smtClean="0">
                <a:solidFill>
                  <a:srgbClr val="FF0000"/>
                </a:solidFill>
                <a:latin typeface="Times New Roman" pitchFamily="18" charset="0"/>
                <a:cs typeface="Times New Roman" pitchFamily="18" charset="0"/>
              </a:rPr>
              <a:t>High priority</a:t>
            </a:r>
            <a:endParaRPr lang="en-US" dirty="0">
              <a:solidFill>
                <a:srgbClr val="FF0000"/>
              </a:solidFill>
              <a:latin typeface="Times New Roman" pitchFamily="18" charset="0"/>
              <a:cs typeface="Times New Roman" pitchFamily="18" charset="0"/>
            </a:endParaRPr>
          </a:p>
        </p:txBody>
      </p:sp>
      <p:sp>
        <p:nvSpPr>
          <p:cNvPr id="14" name="TextBox 13"/>
          <p:cNvSpPr txBox="1"/>
          <p:nvPr/>
        </p:nvSpPr>
        <p:spPr>
          <a:xfrm>
            <a:off x="3129744" y="2987097"/>
            <a:ext cx="1396536" cy="369332"/>
          </a:xfrm>
          <a:prstGeom prst="rect">
            <a:avLst/>
          </a:prstGeom>
          <a:solidFill>
            <a:schemeClr val="bg1"/>
          </a:solidFill>
        </p:spPr>
        <p:txBody>
          <a:bodyPr wrap="none" rtlCol="0">
            <a:spAutoFit/>
          </a:bodyPr>
          <a:lstStyle/>
          <a:p>
            <a:r>
              <a:rPr lang="en-US" dirty="0" smtClean="0">
                <a:solidFill>
                  <a:srgbClr val="FF0000"/>
                </a:solidFill>
                <a:latin typeface="Times New Roman" pitchFamily="18" charset="0"/>
                <a:cs typeface="Times New Roman" pitchFamily="18" charset="0"/>
              </a:rPr>
              <a:t>High priority</a:t>
            </a:r>
            <a:endParaRPr lang="en-US" dirty="0">
              <a:solidFill>
                <a:srgbClr val="FF0000"/>
              </a:solidFill>
              <a:latin typeface="Times New Roman" pitchFamily="18" charset="0"/>
              <a:cs typeface="Times New Roman" pitchFamily="18" charset="0"/>
            </a:endParaRPr>
          </a:p>
        </p:txBody>
      </p:sp>
      <p:sp>
        <p:nvSpPr>
          <p:cNvPr id="15" name="TextBox 14"/>
          <p:cNvSpPr txBox="1"/>
          <p:nvPr/>
        </p:nvSpPr>
        <p:spPr>
          <a:xfrm>
            <a:off x="1447799" y="2984251"/>
            <a:ext cx="1358064" cy="369332"/>
          </a:xfrm>
          <a:prstGeom prst="rect">
            <a:avLst/>
          </a:prstGeom>
          <a:solidFill>
            <a:schemeClr val="bg1"/>
          </a:solidFill>
        </p:spPr>
        <p:txBody>
          <a:bodyPr wrap="none" rtlCol="0">
            <a:spAutoFit/>
          </a:bodyPr>
          <a:lstStyle/>
          <a:p>
            <a:r>
              <a:rPr lang="en-US" dirty="0" smtClean="0">
                <a:solidFill>
                  <a:schemeClr val="tx2">
                    <a:lumMod val="60000"/>
                    <a:lumOff val="40000"/>
                  </a:schemeClr>
                </a:solidFill>
                <a:latin typeface="Times New Roman" pitchFamily="18" charset="0"/>
                <a:cs typeface="Times New Roman" pitchFamily="18" charset="0"/>
              </a:rPr>
              <a:t>Low priority</a:t>
            </a:r>
            <a:endParaRPr lang="en-US" dirty="0">
              <a:solidFill>
                <a:schemeClr val="tx2">
                  <a:lumMod val="60000"/>
                  <a:lumOff val="40000"/>
                </a:schemeClr>
              </a:solidFill>
              <a:latin typeface="Times New Roman" pitchFamily="18" charset="0"/>
              <a:cs typeface="Times New Roman" pitchFamily="18" charset="0"/>
            </a:endParaRPr>
          </a:p>
        </p:txBody>
      </p:sp>
      <p:sp>
        <p:nvSpPr>
          <p:cNvPr id="16" name="TextBox 15"/>
          <p:cNvSpPr txBox="1"/>
          <p:nvPr/>
        </p:nvSpPr>
        <p:spPr>
          <a:xfrm>
            <a:off x="3161804" y="1914146"/>
            <a:ext cx="1358064" cy="369332"/>
          </a:xfrm>
          <a:prstGeom prst="rect">
            <a:avLst/>
          </a:prstGeom>
          <a:solidFill>
            <a:schemeClr val="bg1"/>
          </a:solidFill>
        </p:spPr>
        <p:txBody>
          <a:bodyPr wrap="none" rtlCol="0">
            <a:spAutoFit/>
          </a:bodyPr>
          <a:lstStyle/>
          <a:p>
            <a:r>
              <a:rPr lang="en-US" dirty="0" smtClean="0">
                <a:solidFill>
                  <a:schemeClr val="tx2">
                    <a:lumMod val="60000"/>
                    <a:lumOff val="40000"/>
                  </a:schemeClr>
                </a:solidFill>
                <a:latin typeface="Times New Roman" pitchFamily="18" charset="0"/>
                <a:cs typeface="Times New Roman" pitchFamily="18" charset="0"/>
              </a:rPr>
              <a:t>Low priority</a:t>
            </a:r>
            <a:endParaRPr lang="en-US" dirty="0">
              <a:solidFill>
                <a:schemeClr val="tx2">
                  <a:lumMod val="60000"/>
                  <a:lumOff val="40000"/>
                </a:schemeClr>
              </a:solidFill>
              <a:latin typeface="Times New Roman" pitchFamily="18" charset="0"/>
              <a:cs typeface="Times New Roman"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1742459190"/>
              </p:ext>
            </p:extLst>
          </p:nvPr>
        </p:nvGraphicFramePr>
        <p:xfrm>
          <a:off x="5740445" y="2043439"/>
          <a:ext cx="1436687" cy="1257300"/>
        </p:xfrm>
        <a:graphic>
          <a:graphicData uri="http://schemas.openxmlformats.org/presentationml/2006/ole">
            <mc:AlternateContent xmlns:mc="http://schemas.openxmlformats.org/markup-compatibility/2006">
              <mc:Choice xmlns:v="urn:schemas-microsoft-com:vml" Requires="v">
                <p:oleObj spid="_x0000_s32690" name="CS ChemDraw Drawing" r:id="rId7" imgW="813062" imgH="711005" progId="ChemDraw.Document.6.0">
                  <p:embed/>
                </p:oleObj>
              </mc:Choice>
              <mc:Fallback>
                <p:oleObj name="CS ChemDraw Drawing" r:id="rId7" imgW="813062" imgH="711005"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0445" y="2043439"/>
                        <a:ext cx="143668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902245" y="1937341"/>
            <a:ext cx="1396536" cy="369332"/>
          </a:xfrm>
          <a:prstGeom prst="rect">
            <a:avLst/>
          </a:prstGeom>
          <a:solidFill>
            <a:schemeClr val="bg1"/>
          </a:solidFill>
        </p:spPr>
        <p:txBody>
          <a:bodyPr wrap="none" rtlCol="0">
            <a:spAutoFit/>
          </a:bodyPr>
          <a:lstStyle/>
          <a:p>
            <a:r>
              <a:rPr lang="en-US" dirty="0" smtClean="0">
                <a:solidFill>
                  <a:srgbClr val="FF0000"/>
                </a:solidFill>
                <a:latin typeface="Times New Roman" pitchFamily="18" charset="0"/>
                <a:cs typeface="Times New Roman" pitchFamily="18" charset="0"/>
              </a:rPr>
              <a:t>High priority</a:t>
            </a:r>
            <a:endParaRPr lang="en-US" dirty="0">
              <a:solidFill>
                <a:srgbClr val="FF0000"/>
              </a:solidFill>
              <a:latin typeface="Times New Roman" pitchFamily="18" charset="0"/>
              <a:cs typeface="Times New Roman" pitchFamily="18" charset="0"/>
            </a:endParaRPr>
          </a:p>
        </p:txBody>
      </p:sp>
      <p:sp>
        <p:nvSpPr>
          <p:cNvPr id="19" name="TextBox 18"/>
          <p:cNvSpPr txBox="1"/>
          <p:nvPr/>
        </p:nvSpPr>
        <p:spPr>
          <a:xfrm>
            <a:off x="6653073" y="1937341"/>
            <a:ext cx="1396536" cy="369332"/>
          </a:xfrm>
          <a:prstGeom prst="rect">
            <a:avLst/>
          </a:prstGeom>
          <a:solidFill>
            <a:schemeClr val="bg1"/>
          </a:solidFill>
        </p:spPr>
        <p:txBody>
          <a:bodyPr wrap="none" rtlCol="0">
            <a:spAutoFit/>
          </a:bodyPr>
          <a:lstStyle/>
          <a:p>
            <a:r>
              <a:rPr lang="en-US" dirty="0" smtClean="0">
                <a:solidFill>
                  <a:srgbClr val="FF0000"/>
                </a:solidFill>
                <a:latin typeface="Times New Roman" pitchFamily="18" charset="0"/>
                <a:cs typeface="Times New Roman" pitchFamily="18" charset="0"/>
              </a:rPr>
              <a:t>High priority</a:t>
            </a:r>
            <a:endParaRPr lang="en-US" dirty="0">
              <a:solidFill>
                <a:srgbClr val="FF0000"/>
              </a:solidFill>
              <a:latin typeface="Times New Roman" pitchFamily="18" charset="0"/>
              <a:cs typeface="Times New Roman" pitchFamily="18" charset="0"/>
            </a:endParaRPr>
          </a:p>
        </p:txBody>
      </p:sp>
      <p:sp>
        <p:nvSpPr>
          <p:cNvPr id="20" name="TextBox 19"/>
          <p:cNvSpPr txBox="1"/>
          <p:nvPr/>
        </p:nvSpPr>
        <p:spPr>
          <a:xfrm>
            <a:off x="4902244" y="2986619"/>
            <a:ext cx="1358064" cy="369332"/>
          </a:xfrm>
          <a:prstGeom prst="rect">
            <a:avLst/>
          </a:prstGeom>
          <a:solidFill>
            <a:schemeClr val="bg1"/>
          </a:solidFill>
        </p:spPr>
        <p:txBody>
          <a:bodyPr wrap="none" rtlCol="0">
            <a:spAutoFit/>
          </a:bodyPr>
          <a:lstStyle/>
          <a:p>
            <a:r>
              <a:rPr lang="en-US" dirty="0" smtClean="0">
                <a:solidFill>
                  <a:schemeClr val="tx2">
                    <a:lumMod val="60000"/>
                    <a:lumOff val="40000"/>
                  </a:schemeClr>
                </a:solidFill>
                <a:latin typeface="Times New Roman" pitchFamily="18" charset="0"/>
                <a:cs typeface="Times New Roman" pitchFamily="18" charset="0"/>
              </a:rPr>
              <a:t>Low priority</a:t>
            </a:r>
            <a:endParaRPr lang="en-US" dirty="0">
              <a:solidFill>
                <a:schemeClr val="tx2">
                  <a:lumMod val="60000"/>
                  <a:lumOff val="40000"/>
                </a:schemeClr>
              </a:solidFill>
              <a:latin typeface="Times New Roman" pitchFamily="18" charset="0"/>
              <a:cs typeface="Times New Roman" pitchFamily="18" charset="0"/>
            </a:endParaRPr>
          </a:p>
        </p:txBody>
      </p:sp>
      <p:sp>
        <p:nvSpPr>
          <p:cNvPr id="21" name="TextBox 20"/>
          <p:cNvSpPr txBox="1"/>
          <p:nvPr/>
        </p:nvSpPr>
        <p:spPr>
          <a:xfrm>
            <a:off x="6717193" y="2984251"/>
            <a:ext cx="1358064" cy="369332"/>
          </a:xfrm>
          <a:prstGeom prst="rect">
            <a:avLst/>
          </a:prstGeom>
          <a:solidFill>
            <a:schemeClr val="bg1"/>
          </a:solidFill>
        </p:spPr>
        <p:txBody>
          <a:bodyPr wrap="none" rtlCol="0">
            <a:spAutoFit/>
          </a:bodyPr>
          <a:lstStyle/>
          <a:p>
            <a:r>
              <a:rPr lang="en-US" dirty="0" smtClean="0">
                <a:solidFill>
                  <a:schemeClr val="tx2">
                    <a:lumMod val="60000"/>
                    <a:lumOff val="40000"/>
                  </a:schemeClr>
                </a:solidFill>
                <a:latin typeface="Times New Roman" pitchFamily="18" charset="0"/>
                <a:cs typeface="Times New Roman" pitchFamily="18" charset="0"/>
              </a:rPr>
              <a:t>Low priority</a:t>
            </a:r>
            <a:endParaRPr lang="en-US" dirty="0">
              <a:solidFill>
                <a:schemeClr val="tx2">
                  <a:lumMod val="60000"/>
                  <a:lumOff val="40000"/>
                </a:schemeClr>
              </a:solidFill>
              <a:latin typeface="Times New Roman" pitchFamily="18" charset="0"/>
              <a:cs typeface="Times New Roman" pitchFamily="18" charset="0"/>
            </a:endParaRPr>
          </a:p>
        </p:txBody>
      </p:sp>
      <p:sp>
        <p:nvSpPr>
          <p:cNvPr id="10" name="TextBox 9"/>
          <p:cNvSpPr txBox="1"/>
          <p:nvPr/>
        </p:nvSpPr>
        <p:spPr>
          <a:xfrm>
            <a:off x="2686815" y="3228945"/>
            <a:ext cx="52610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(E)</a:t>
            </a:r>
            <a:endParaRPr lang="en-US" sz="2000" b="1" dirty="0">
              <a:latin typeface="Times New Roman" pitchFamily="18" charset="0"/>
              <a:cs typeface="Times New Roman" pitchFamily="18" charset="0"/>
            </a:endParaRPr>
          </a:p>
        </p:txBody>
      </p:sp>
      <p:sp>
        <p:nvSpPr>
          <p:cNvPr id="22" name="TextBox 21"/>
          <p:cNvSpPr txBox="1"/>
          <p:nvPr/>
        </p:nvSpPr>
        <p:spPr>
          <a:xfrm>
            <a:off x="6191087" y="3228945"/>
            <a:ext cx="52610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(Z)</a:t>
            </a:r>
            <a:endParaRPr lang="en-US" sz="2000" b="1" dirty="0">
              <a:latin typeface="Times New Roman" pitchFamily="18" charset="0"/>
              <a:cs typeface="Times New Roman" pitchFamily="18" charset="0"/>
            </a:endParaRPr>
          </a:p>
        </p:txBody>
      </p:sp>
      <p:sp>
        <p:nvSpPr>
          <p:cNvPr id="23" name="TextBox 22"/>
          <p:cNvSpPr txBox="1"/>
          <p:nvPr/>
        </p:nvSpPr>
        <p:spPr>
          <a:xfrm>
            <a:off x="843564" y="3742274"/>
            <a:ext cx="2585435" cy="2585323"/>
          </a:xfrm>
          <a:prstGeom prst="rect">
            <a:avLst/>
          </a:prstGeom>
          <a:noFill/>
        </p:spPr>
        <p:txBody>
          <a:bodyPr wrap="square" rtlCol="0">
            <a:spAutoFit/>
          </a:bodyPr>
          <a:lstStyle/>
          <a:p>
            <a:r>
              <a:rPr lang="en-US" b="1" dirty="0">
                <a:latin typeface="Times New Roman" pitchFamily="18" charset="0"/>
                <a:cs typeface="Times New Roman" pitchFamily="18" charset="0"/>
              </a:rPr>
              <a:t>P-M system </a:t>
            </a:r>
            <a:r>
              <a:rPr lang="en-US" dirty="0">
                <a:latin typeface="Times New Roman" pitchFamily="18" charset="0"/>
                <a:cs typeface="Times New Roman" pitchFamily="18" charset="0"/>
              </a:rPr>
              <a:t>is defined also according to priority rule. Signs P - plus (clockwise) and M - minus (</a:t>
            </a:r>
            <a:r>
              <a:rPr lang="en-US" dirty="0" smtClean="0">
                <a:latin typeface="Times New Roman" pitchFamily="18" charset="0"/>
                <a:cs typeface="Times New Roman" pitchFamily="18" charset="0"/>
              </a:rPr>
              <a:t>counterclockwise</a:t>
            </a:r>
            <a:r>
              <a:rPr lang="en-US" dirty="0">
                <a:latin typeface="Times New Roman" pitchFamily="18" charset="0"/>
                <a:cs typeface="Times New Roman" pitchFamily="18" charset="0"/>
              </a:rPr>
              <a:t>). It is used for </a:t>
            </a:r>
            <a:r>
              <a:rPr lang="en-US" dirty="0" err="1" smtClean="0">
                <a:latin typeface="Times New Roman" pitchFamily="18" charset="0"/>
                <a:cs typeface="Times New Roman" pitchFamily="18" charset="0"/>
              </a:rPr>
              <a:t>Atropisomers</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Allenes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a:t>
            </a:r>
            <a:r>
              <a:rPr lang="en-US" dirty="0" err="1">
                <a:latin typeface="Times New Roman" pitchFamily="18" charset="0"/>
                <a:cs typeface="Times New Roman" pitchFamily="18" charset="0"/>
              </a:rPr>
              <a:t>Spiranes</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
        <p:nvSpPr>
          <p:cNvPr id="26" name="TextBox 25"/>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tx2">
                  <a:lumMod val="65000"/>
                  <a:lumOff val="35000"/>
                </a:schemeClr>
              </a:gs>
            </a:gsLst>
            <a:lin ang="5400000" scaled="1"/>
            <a:tileRect/>
          </a:gradFill>
        </p:spPr>
        <p:txBody>
          <a:bodyPr wrap="square" rtlCol="0">
            <a:spAutoFit/>
          </a:bodyPr>
          <a:lstStyle/>
          <a:p>
            <a:endParaRPr lang="en-US" sz="800" dirty="0"/>
          </a:p>
        </p:txBody>
      </p:sp>
      <p:pic>
        <p:nvPicPr>
          <p:cNvPr id="27" name="Picture 4" descr="C:\Users\Zeqir\Desktop\46745397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73676" y="-1"/>
            <a:ext cx="2070324" cy="78482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29" name="Rectangle 28"/>
          <p:cNvSpPr/>
          <p:nvPr/>
        </p:nvSpPr>
        <p:spPr>
          <a:xfrm>
            <a:off x="914400" y="307774"/>
            <a:ext cx="7620000" cy="477054"/>
          </a:xfrm>
          <a:prstGeom prst="rect">
            <a:avLst/>
          </a:prstGeom>
        </p:spPr>
        <p:txBody>
          <a:bodyPr wrap="square">
            <a:spAutoFit/>
          </a:bodyPr>
          <a:lstStyle/>
          <a:p>
            <a:r>
              <a:rPr lang="en-US" sz="2500" b="1" dirty="0" smtClean="0">
                <a:ln w="0"/>
                <a:solidFill>
                  <a:schemeClr val="bg1"/>
                </a:solidFill>
                <a:effectLst>
                  <a:outerShdw blurRad="38100" dist="25400" dir="5400000" algn="ctr" rotWithShape="0">
                    <a:srgbClr val="6E747A">
                      <a:alpha val="43000"/>
                    </a:srgbClr>
                  </a:outerShdw>
                </a:effectLst>
              </a:rPr>
              <a:t>3.8. </a:t>
            </a:r>
            <a:r>
              <a:rPr lang="en-US" sz="2500" b="1" dirty="0">
                <a:solidFill>
                  <a:schemeClr val="bg1"/>
                </a:solidFill>
              </a:rPr>
              <a:t>E-Z and P-M configurations</a:t>
            </a:r>
            <a:endParaRPr lang="en-US" sz="2500" dirty="0">
              <a:solidFill>
                <a:schemeClr val="bg1"/>
              </a:solidFill>
            </a:endParaRPr>
          </a:p>
        </p:txBody>
      </p:sp>
    </p:spTree>
    <p:extLst>
      <p:ext uri="{BB962C8B-B14F-4D97-AF65-F5344CB8AC3E}">
        <p14:creationId xmlns:p14="http://schemas.microsoft.com/office/powerpoint/2010/main" val="16396057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57633"/>
            <a:ext cx="384810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923" y="3654946"/>
            <a:ext cx="2273300" cy="219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44345" y="5720809"/>
            <a:ext cx="4413456" cy="923330"/>
          </a:xfrm>
          <a:prstGeom prst="rect">
            <a:avLst/>
          </a:prstGeom>
          <a:noFill/>
        </p:spPr>
        <p:txBody>
          <a:bodyPr wrap="square" rtlCol="0">
            <a:spAutoFit/>
          </a:bodyPr>
          <a:lstStyle/>
          <a:p>
            <a:r>
              <a:rPr lang="en-US" u="sng" dirty="0" err="1" smtClean="0">
                <a:latin typeface="Times New Roman" pitchFamily="18" charset="0"/>
                <a:cs typeface="Times New Roman" pitchFamily="18" charset="0"/>
              </a:rPr>
              <a:t>Modafinil</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chiral </a:t>
            </a:r>
            <a:r>
              <a:rPr lang="en-US" dirty="0" err="1">
                <a:latin typeface="Times New Roman" pitchFamily="18" charset="0"/>
                <a:cs typeface="Times New Roman" pitchFamily="18" charset="0"/>
              </a:rPr>
              <a:t>sulfoxide</a:t>
            </a:r>
            <a:r>
              <a:rPr lang="en-US" dirty="0">
                <a:latin typeface="Times New Roman" pitchFamily="18" charset="0"/>
                <a:cs typeface="Times New Roman" pitchFamily="18" charset="0"/>
              </a:rPr>
              <a:t> that is used to treat sleep disorders and is given as </a:t>
            </a:r>
            <a:r>
              <a:rPr lang="en-US" dirty="0" err="1">
                <a:latin typeface="Times New Roman" pitchFamily="18" charset="0"/>
                <a:cs typeface="Times New Roman" pitchFamily="18" charset="0"/>
              </a:rPr>
              <a:t>r</a:t>
            </a:r>
            <a:r>
              <a:rPr lang="en-US" dirty="0" err="1" smtClean="0">
                <a:latin typeface="Times New Roman" pitchFamily="18" charset="0"/>
                <a:cs typeface="Times New Roman" pitchFamily="18" charset="0"/>
              </a:rPr>
              <a:t>acemate</a:t>
            </a:r>
            <a:r>
              <a:rPr lang="en-US"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sp>
        <p:nvSpPr>
          <p:cNvPr id="26" name="TextBox 25"/>
          <p:cNvSpPr txBox="1"/>
          <p:nvPr/>
        </p:nvSpPr>
        <p:spPr>
          <a:xfrm>
            <a:off x="2613841" y="4536811"/>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30" name="TextBox 29"/>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tx2">
                  <a:lumMod val="65000"/>
                  <a:lumOff val="35000"/>
                </a:schemeClr>
              </a:gs>
            </a:gsLst>
            <a:lin ang="5400000" scaled="1"/>
            <a:tileRect/>
          </a:gradFill>
        </p:spPr>
        <p:txBody>
          <a:bodyPr wrap="square" rtlCol="0">
            <a:spAutoFit/>
          </a:bodyPr>
          <a:lstStyle/>
          <a:p>
            <a:endParaRPr lang="en-US" sz="800" dirty="0"/>
          </a:p>
        </p:txBody>
      </p:sp>
      <p:sp>
        <p:nvSpPr>
          <p:cNvPr id="32" name="TextBox 31"/>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33" name="Rectangle 32"/>
          <p:cNvSpPr/>
          <p:nvPr/>
        </p:nvSpPr>
        <p:spPr>
          <a:xfrm>
            <a:off x="898423" y="299430"/>
            <a:ext cx="7620000" cy="477054"/>
          </a:xfrm>
          <a:prstGeom prst="rect">
            <a:avLst/>
          </a:prstGeom>
        </p:spPr>
        <p:txBody>
          <a:bodyPr wrap="square">
            <a:spAutoFit/>
          </a:bodyPr>
          <a:lstStyle/>
          <a:p>
            <a:r>
              <a:rPr lang="en-US" sz="2500" b="1" dirty="0">
                <a:ln w="0"/>
                <a:solidFill>
                  <a:schemeClr val="bg1"/>
                </a:solidFill>
                <a:effectLst>
                  <a:outerShdw blurRad="38100" dist="25400" dir="5400000" algn="ctr" rotWithShape="0">
                    <a:srgbClr val="6E747A">
                      <a:alpha val="43000"/>
                    </a:srgbClr>
                  </a:outerShdw>
                </a:effectLst>
              </a:rPr>
              <a:t>4</a:t>
            </a:r>
            <a:r>
              <a:rPr lang="en-US" sz="2500" b="1" dirty="0" smtClean="0">
                <a:ln w="0"/>
                <a:solidFill>
                  <a:schemeClr val="bg1"/>
                </a:solidFill>
                <a:effectLst>
                  <a:outerShdw blurRad="38100" dist="25400" dir="5400000" algn="ctr" rotWithShape="0">
                    <a:srgbClr val="6E747A">
                      <a:alpha val="43000"/>
                    </a:srgbClr>
                  </a:outerShdw>
                </a:effectLst>
              </a:rPr>
              <a:t>. </a:t>
            </a:r>
            <a:r>
              <a:rPr lang="en-US" sz="2500" b="1" dirty="0">
                <a:solidFill>
                  <a:schemeClr val="bg1"/>
                </a:solidFill>
              </a:rPr>
              <a:t>Other chiral centers except Carbon</a:t>
            </a:r>
            <a:endParaRPr lang="en-US" sz="2500" dirty="0">
              <a:solidFill>
                <a:schemeClr val="bg1"/>
              </a:solidFill>
            </a:endParaRPr>
          </a:p>
        </p:txBody>
      </p:sp>
      <p:pic>
        <p:nvPicPr>
          <p:cNvPr id="34" name="Picture Placeholder 104" descr="Closeup of glass beakers" title="Sample Picture"/>
          <p:cNvPicPr>
            <a:picLocks noGrp="1" noChangeAspect="1"/>
          </p:cNvPicPr>
          <p:nvPr>
            <p:ph type="pic" sz="quarter" idx="43"/>
          </p:nvPr>
        </p:nvPicPr>
        <p:blipFill rotWithShape="1">
          <a:blip r:embed="rId5" cstate="print">
            <a:extLst>
              <a:ext uri="{28A0092B-C50C-407E-A947-70E740481C1C}">
                <a14:useLocalDpi xmlns:a14="http://schemas.microsoft.com/office/drawing/2010/main" val="0"/>
              </a:ext>
            </a:extLst>
          </a:blip>
          <a:srcRect/>
          <a:stretch/>
        </p:blipFill>
        <p:spPr>
          <a:xfrm>
            <a:off x="6767514" y="1"/>
            <a:ext cx="2376486" cy="785812"/>
          </a:xfrm>
        </p:spPr>
      </p:pic>
      <p:sp>
        <p:nvSpPr>
          <p:cNvPr id="15" name="TextBox 14"/>
          <p:cNvSpPr txBox="1"/>
          <p:nvPr/>
        </p:nvSpPr>
        <p:spPr>
          <a:xfrm>
            <a:off x="844345" y="1029911"/>
            <a:ext cx="7842455" cy="2862322"/>
          </a:xfrm>
          <a:prstGeom prst="rect">
            <a:avLst/>
          </a:prstGeom>
          <a:noFill/>
        </p:spPr>
        <p:txBody>
          <a:bodyPr wrap="square" rtlCol="0">
            <a:spAutoFit/>
          </a:bodyPr>
          <a:lstStyle/>
          <a:p>
            <a:r>
              <a:rPr lang="en-US" dirty="0">
                <a:latin typeface="Times New Roman" pitchFamily="18" charset="0"/>
                <a:cs typeface="Times New Roman" pitchFamily="18" charset="0"/>
              </a:rPr>
              <a:t>Except carbon that we talked about so far, </a:t>
            </a:r>
            <a:r>
              <a:rPr lang="en-US" dirty="0" err="1">
                <a:latin typeface="Times New Roman" pitchFamily="18" charset="0"/>
                <a:cs typeface="Times New Roman" pitchFamily="18" charset="0"/>
              </a:rPr>
              <a:t>stereocenters</a:t>
            </a:r>
            <a:r>
              <a:rPr lang="en-US" dirty="0">
                <a:latin typeface="Times New Roman" pitchFamily="18" charset="0"/>
                <a:cs typeface="Times New Roman" pitchFamily="18" charset="0"/>
              </a:rPr>
              <a:t> can be also N, P, S, Si, As, </a:t>
            </a:r>
            <a:r>
              <a:rPr lang="en-US" dirty="0" err="1">
                <a:latin typeface="Times New Roman" pitchFamily="18" charset="0"/>
                <a:cs typeface="Times New Roman" pitchFamily="18" charset="0"/>
              </a:rPr>
              <a:t>Sb</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etc. We </a:t>
            </a:r>
            <a:r>
              <a:rPr lang="en-US" dirty="0">
                <a:latin typeface="Times New Roman" pitchFamily="18" charset="0"/>
                <a:cs typeface="Times New Roman" pitchFamily="18" charset="0"/>
              </a:rPr>
              <a:t>can apply the same rules in these </a:t>
            </a:r>
            <a:r>
              <a:rPr lang="en-US" dirty="0" err="1">
                <a:latin typeface="Times New Roman" pitchFamily="18" charset="0"/>
                <a:cs typeface="Times New Roman" pitchFamily="18" charset="0"/>
              </a:rPr>
              <a:t>stereocenters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as well</a:t>
            </a:r>
            <a:r>
              <a:rPr lang="en-US" dirty="0">
                <a:latin typeface="Times New Roman" pitchFamily="18" charset="0"/>
                <a:cs typeface="Times New Roman" pitchFamily="18" charset="0"/>
              </a:rPr>
              <a:t>. In these cases the smallest priority goes to electronic pair, while at </a:t>
            </a:r>
            <a:r>
              <a:rPr lang="en-US" dirty="0" smtClean="0">
                <a:latin typeface="Times New Roman" pitchFamily="18" charset="0"/>
                <a:cs typeface="Times New Roman" pitchFamily="18" charset="0"/>
              </a:rPr>
              <a:t>C-</a:t>
            </a:r>
            <a:r>
              <a:rPr lang="en-US" dirty="0" err="1" smtClean="0">
                <a:latin typeface="Times New Roman" pitchFamily="18" charset="0"/>
                <a:cs typeface="Times New Roman" pitchFamily="18" charset="0"/>
              </a:rPr>
              <a:t>stereocenter</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hydrogen </a:t>
            </a:r>
            <a:r>
              <a:rPr lang="en-US" baseline="30000" dirty="0">
                <a:latin typeface="Times New Roman" pitchFamily="18" charset="0"/>
                <a:cs typeface="Times New Roman" pitchFamily="18" charset="0"/>
              </a:rPr>
              <a:t>1</a:t>
            </a:r>
            <a:r>
              <a:rPr lang="en-US" dirty="0">
                <a:latin typeface="Times New Roman" pitchFamily="18" charset="0"/>
                <a:cs typeface="Times New Roman" pitchFamily="18" charset="0"/>
              </a:rPr>
              <a:t>H has the smallest priority. </a:t>
            </a:r>
          </a:p>
          <a:p>
            <a:r>
              <a:rPr lang="en-US" dirty="0">
                <a:latin typeface="Times New Roman" pitchFamily="18" charset="0"/>
                <a:cs typeface="Times New Roman" pitchFamily="18" charset="0"/>
              </a:rPr>
              <a:t>Tertiary amines, are chiral in theory, but in practice changes because very fast </a:t>
            </a:r>
            <a:r>
              <a:rPr lang="en-US" dirty="0" err="1" smtClean="0">
                <a:latin typeface="Times New Roman" pitchFamily="18" charset="0"/>
                <a:cs typeface="Times New Roman" pitchFamily="18" charset="0"/>
              </a:rPr>
              <a:t>interconversion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makes them achiral and only when that </a:t>
            </a:r>
            <a:r>
              <a:rPr lang="en-US" dirty="0" err="1" smtClean="0">
                <a:latin typeface="Times New Roman" pitchFamily="18" charset="0"/>
                <a:cs typeface="Times New Roman" pitchFamily="18" charset="0"/>
              </a:rPr>
              <a:t>interconversion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is blocked, for example alike </a:t>
            </a:r>
            <a:r>
              <a:rPr lang="en-US" dirty="0" err="1">
                <a:latin typeface="Times New Roman" pitchFamily="18" charset="0"/>
                <a:cs typeface="Times New Roman" pitchFamily="18" charset="0"/>
              </a:rPr>
              <a:t>Troger's</a:t>
            </a:r>
            <a:r>
              <a:rPr lang="en-US" dirty="0">
                <a:latin typeface="Times New Roman" pitchFamily="18" charset="0"/>
                <a:cs typeface="Times New Roman" pitchFamily="18" charset="0"/>
              </a:rPr>
              <a:t> Base where the bridged bond </a:t>
            </a:r>
            <a:r>
              <a:rPr lang="en-US" dirty="0" smtClean="0">
                <a:latin typeface="Times New Roman" pitchFamily="18" charset="0"/>
                <a:cs typeface="Times New Roman" pitchFamily="18" charset="0"/>
              </a:rPr>
              <a:t>N-CH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-N </a:t>
            </a:r>
            <a:r>
              <a:rPr lang="en-US" dirty="0">
                <a:latin typeface="Times New Roman" pitchFamily="18" charset="0"/>
                <a:cs typeface="Times New Roman" pitchFamily="18" charset="0"/>
              </a:rPr>
              <a:t>manages to keep blocked this </a:t>
            </a:r>
            <a:r>
              <a:rPr lang="en-US" dirty="0" err="1" smtClean="0">
                <a:latin typeface="Times New Roman" pitchFamily="18" charset="0"/>
                <a:cs typeface="Times New Roman" pitchFamily="18" charset="0"/>
              </a:rPr>
              <a:t>interconversion</a:t>
            </a:r>
            <a:r>
              <a:rPr lang="en-US" dirty="0">
                <a:latin typeface="Times New Roman" pitchFamily="18" charset="0"/>
                <a:cs typeface="Times New Roman" pitchFamily="18" charset="0"/>
              </a:rPr>
              <a:t>. Whereas at other </a:t>
            </a:r>
            <a:r>
              <a:rPr lang="en-US" dirty="0" err="1" smtClean="0">
                <a:latin typeface="Times New Roman" pitchFamily="18" charset="0"/>
                <a:cs typeface="Times New Roman" pitchFamily="18" charset="0"/>
              </a:rPr>
              <a:t>stereocenters</a:t>
            </a:r>
            <a:r>
              <a:rPr lang="en-US" dirty="0" smtClean="0">
                <a:latin typeface="Times New Roman" pitchFamily="18" charset="0"/>
                <a:cs typeface="Times New Roman" pitchFamily="18" charset="0"/>
              </a:rPr>
              <a:t> (S, P, …) </a:t>
            </a:r>
            <a:r>
              <a:rPr lang="en-US" dirty="0">
                <a:latin typeface="Times New Roman" pitchFamily="18" charset="0"/>
                <a:cs typeface="Times New Roman" pitchFamily="18" charset="0"/>
              </a:rPr>
              <a:t>there is no </a:t>
            </a:r>
            <a:r>
              <a:rPr lang="en-US" dirty="0" err="1" smtClean="0">
                <a:latin typeface="Times New Roman" pitchFamily="18" charset="0"/>
                <a:cs typeface="Times New Roman" pitchFamily="18" charset="0"/>
              </a:rPr>
              <a:t>interconversion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alike tertiary </a:t>
            </a:r>
            <a:r>
              <a:rPr lang="en-US" dirty="0" smtClean="0">
                <a:latin typeface="Times New Roman" pitchFamily="18" charset="0"/>
                <a:cs typeface="Times New Roman" pitchFamily="18" charset="0"/>
              </a:rPr>
              <a:t>amines.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extBox 2"/>
          <p:cNvSpPr txBox="1"/>
          <p:nvPr/>
        </p:nvSpPr>
        <p:spPr>
          <a:xfrm>
            <a:off x="6392784" y="4400022"/>
            <a:ext cx="813043"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achiral</a:t>
            </a:r>
            <a:endParaRPr lang="en-US" dirty="0">
              <a:solidFill>
                <a:srgbClr val="FF0000"/>
              </a:solidFill>
              <a:latin typeface="Times New Roman" pitchFamily="18" charset="0"/>
              <a:cs typeface="Times New Roman" pitchFamily="18" charset="0"/>
            </a:endParaRPr>
          </a:p>
        </p:txBody>
      </p:sp>
      <p:pic>
        <p:nvPicPr>
          <p:cNvPr id="67586" name="Picture 2" descr="C:\Users\Zeqir\Desktop\512px-Troger's_base_flat.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5123" y="4966257"/>
            <a:ext cx="3461770" cy="112913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931327" y="4906457"/>
            <a:ext cx="300082" cy="369332"/>
          </a:xfrm>
          <a:prstGeom prst="rect">
            <a:avLst/>
          </a:prstGeom>
          <a:noFill/>
        </p:spPr>
        <p:txBody>
          <a:bodyPr wrap="none" rtlCol="0">
            <a:spAutoFit/>
          </a:bodyPr>
          <a:lstStyle/>
          <a:p>
            <a:r>
              <a:rPr lang="en-US" b="1" dirty="0" smtClean="0">
                <a:solidFill>
                  <a:srgbClr val="3DB612"/>
                </a:solidFill>
                <a:latin typeface="+mj-lt"/>
                <a:cs typeface="Times New Roman" pitchFamily="18" charset="0"/>
              </a:rPr>
              <a:t>*</a:t>
            </a:r>
            <a:endParaRPr lang="en-US" b="1" dirty="0">
              <a:solidFill>
                <a:srgbClr val="3DB612"/>
              </a:solidFill>
              <a:latin typeface="+mj-lt"/>
              <a:cs typeface="Times New Roman" pitchFamily="18" charset="0"/>
            </a:endParaRPr>
          </a:p>
        </p:txBody>
      </p:sp>
      <p:sp>
        <p:nvSpPr>
          <p:cNvPr id="19" name="TextBox 18"/>
          <p:cNvSpPr txBox="1"/>
          <p:nvPr/>
        </p:nvSpPr>
        <p:spPr>
          <a:xfrm>
            <a:off x="6274527" y="5762514"/>
            <a:ext cx="300082" cy="369332"/>
          </a:xfrm>
          <a:prstGeom prst="rect">
            <a:avLst/>
          </a:prstGeom>
          <a:noFill/>
        </p:spPr>
        <p:txBody>
          <a:bodyPr wrap="none" rtlCol="0">
            <a:spAutoFit/>
          </a:bodyPr>
          <a:lstStyle/>
          <a:p>
            <a:r>
              <a:rPr lang="en-US" b="1" dirty="0" smtClean="0">
                <a:solidFill>
                  <a:srgbClr val="3DB612"/>
                </a:solidFill>
                <a:latin typeface="+mj-lt"/>
                <a:cs typeface="Times New Roman" pitchFamily="18" charset="0"/>
              </a:rPr>
              <a:t>*</a:t>
            </a:r>
            <a:endParaRPr lang="en-US" b="1" dirty="0">
              <a:solidFill>
                <a:srgbClr val="3DB612"/>
              </a:solidFill>
              <a:latin typeface="+mj-lt"/>
              <a:cs typeface="Times New Roman" pitchFamily="18" charset="0"/>
            </a:endParaRPr>
          </a:p>
        </p:txBody>
      </p:sp>
      <p:sp>
        <p:nvSpPr>
          <p:cNvPr id="20" name="TextBox 19"/>
          <p:cNvSpPr txBox="1"/>
          <p:nvPr/>
        </p:nvSpPr>
        <p:spPr>
          <a:xfrm>
            <a:off x="5806056" y="6063323"/>
            <a:ext cx="2134430"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Troger’s</a:t>
            </a:r>
            <a:r>
              <a:rPr lang="en-US" dirty="0" smtClean="0">
                <a:latin typeface="Times New Roman" pitchFamily="18" charset="0"/>
                <a:cs typeface="Times New Roman" pitchFamily="18" charset="0"/>
              </a:rPr>
              <a:t> Base- </a:t>
            </a:r>
            <a:r>
              <a:rPr lang="en-US" dirty="0" smtClean="0">
                <a:solidFill>
                  <a:srgbClr val="3DB612"/>
                </a:solidFill>
                <a:latin typeface="Times New Roman" pitchFamily="18" charset="0"/>
                <a:cs typeface="Times New Roman" pitchFamily="18" charset="0"/>
              </a:rPr>
              <a:t>chiral</a:t>
            </a:r>
            <a:endParaRPr lang="en-US" dirty="0">
              <a:solidFill>
                <a:srgbClr val="3DB612"/>
              </a:solidFill>
              <a:latin typeface="Times New Roman" pitchFamily="18" charset="0"/>
              <a:cs typeface="Times New Roman" pitchFamily="18" charset="0"/>
            </a:endParaRPr>
          </a:p>
        </p:txBody>
      </p:sp>
    </p:spTree>
    <p:extLst>
      <p:ext uri="{BB962C8B-B14F-4D97-AF65-F5344CB8AC3E}">
        <p14:creationId xmlns:p14="http://schemas.microsoft.com/office/powerpoint/2010/main" val="20878868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rot="10800000">
            <a:off x="-1" y="784829"/>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tx2">
                  <a:lumMod val="60000"/>
                  <a:lumOff val="40000"/>
                </a:schemeClr>
              </a:gs>
            </a:gsLst>
            <a:lin ang="5400000" scaled="1"/>
            <a:tileRect/>
          </a:gradFill>
        </p:spPr>
        <p:txBody>
          <a:bodyPr wrap="square" rtlCol="0">
            <a:spAutoFit/>
          </a:bodyPr>
          <a:lstStyle/>
          <a:p>
            <a:endParaRPr lang="en-US" sz="800" dirty="0"/>
          </a:p>
        </p:txBody>
      </p:sp>
      <p:sp>
        <p:nvSpPr>
          <p:cNvPr id="51" name="TextBox 50"/>
          <p:cNvSpPr txBox="1"/>
          <p:nvPr/>
        </p:nvSpPr>
        <p:spPr>
          <a:xfrm>
            <a:off x="-1" y="-1"/>
            <a:ext cx="88392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4" name="Rectangle 3"/>
          <p:cNvSpPr/>
          <p:nvPr/>
        </p:nvSpPr>
        <p:spPr>
          <a:xfrm>
            <a:off x="914400" y="295405"/>
            <a:ext cx="7620000" cy="477054"/>
          </a:xfrm>
          <a:prstGeom prst="rect">
            <a:avLst/>
          </a:prstGeom>
        </p:spPr>
        <p:txBody>
          <a:bodyPr wrap="square">
            <a:spAutoFit/>
          </a:bodyPr>
          <a:lstStyle/>
          <a:p>
            <a:r>
              <a:rPr lang="en-US" sz="2500" b="1" dirty="0">
                <a:ln w="0"/>
                <a:solidFill>
                  <a:schemeClr val="bg1"/>
                </a:solidFill>
                <a:effectLst>
                  <a:outerShdw blurRad="38100" dist="25400" dir="5400000" algn="ctr" rotWithShape="0">
                    <a:srgbClr val="6E747A">
                      <a:alpha val="43000"/>
                    </a:srgbClr>
                  </a:outerShdw>
                </a:effectLst>
              </a:rPr>
              <a:t>5</a:t>
            </a:r>
            <a:r>
              <a:rPr lang="en-US" sz="2500" b="1" dirty="0" smtClean="0">
                <a:ln w="0"/>
                <a:solidFill>
                  <a:schemeClr val="bg1"/>
                </a:solidFill>
                <a:effectLst>
                  <a:outerShdw blurRad="38100" dist="25400" dir="5400000" algn="ctr" rotWithShape="0">
                    <a:srgbClr val="6E747A">
                      <a:alpha val="43000"/>
                    </a:srgbClr>
                  </a:outerShdw>
                </a:effectLst>
              </a:rPr>
              <a:t>. </a:t>
            </a:r>
            <a:r>
              <a:rPr lang="en-US" sz="2500" b="1" dirty="0">
                <a:solidFill>
                  <a:schemeClr val="bg1"/>
                </a:solidFill>
              </a:rPr>
              <a:t>Stereoisomers </a:t>
            </a:r>
            <a:r>
              <a:rPr lang="en-US" sz="2500" b="1" dirty="0" smtClean="0">
                <a:solidFill>
                  <a:schemeClr val="bg1"/>
                </a:solidFill>
              </a:rPr>
              <a:t>properties</a:t>
            </a:r>
            <a:endParaRPr lang="en-US" sz="2500" dirty="0">
              <a:solidFill>
                <a:schemeClr val="bg1"/>
              </a:solidFill>
            </a:endParaRPr>
          </a:p>
        </p:txBody>
      </p:sp>
      <p:sp>
        <p:nvSpPr>
          <p:cNvPr id="2" name="TextBox 1"/>
          <p:cNvSpPr txBox="1"/>
          <p:nvPr/>
        </p:nvSpPr>
        <p:spPr>
          <a:xfrm>
            <a:off x="347727" y="1066800"/>
            <a:ext cx="8383815" cy="5570756"/>
          </a:xfrm>
          <a:prstGeom prst="rect">
            <a:avLst/>
          </a:prstGeom>
          <a:noFill/>
        </p:spPr>
        <p:txBody>
          <a:bodyPr wrap="square" rtlCol="0">
            <a:spAutoFit/>
          </a:bodyPr>
          <a:lstStyle/>
          <a:p>
            <a:pPr marL="342900" indent="-342900">
              <a:buAutoNum type="arabicPeriod"/>
            </a:pPr>
            <a:r>
              <a:rPr lang="en-US" dirty="0">
                <a:latin typeface="Times New Roman" pitchFamily="18" charset="0"/>
                <a:cs typeface="Times New Roman" pitchFamily="18" charset="0"/>
              </a:rPr>
              <a:t>Enantiomers apart from </a:t>
            </a:r>
            <a:r>
              <a:rPr lang="en-US" dirty="0" err="1">
                <a:latin typeface="Times New Roman" pitchFamily="18" charset="0"/>
                <a:cs typeface="Times New Roman" pitchFamily="18" charset="0"/>
              </a:rPr>
              <a:t>diastereomers</a:t>
            </a:r>
            <a:r>
              <a:rPr lang="en-US" dirty="0">
                <a:latin typeface="Times New Roman" pitchFamily="18" charset="0"/>
                <a:cs typeface="Times New Roman" pitchFamily="18" charset="0"/>
              </a:rPr>
              <a:t>, have same physical and chemical properties: melting point, boiling point, refraction index, rate of reactions, solubility (ephedrine - intermolecular and </a:t>
            </a:r>
            <a:r>
              <a:rPr lang="en-US" dirty="0" err="1">
                <a:latin typeface="Times New Roman" pitchFamily="18" charset="0"/>
                <a:cs typeface="Times New Roman" pitchFamily="18" charset="0"/>
              </a:rPr>
              <a:t>intramolecular</a:t>
            </a:r>
            <a:r>
              <a:rPr lang="en-US" dirty="0">
                <a:latin typeface="Times New Roman" pitchFamily="18" charset="0"/>
                <a:cs typeface="Times New Roman" pitchFamily="18" charset="0"/>
              </a:rPr>
              <a:t> hydrogen bonds - can be seen in the next slide). </a:t>
            </a:r>
            <a:r>
              <a:rPr lang="en-US" dirty="0" smtClean="0">
                <a:latin typeface="Times New Roman" pitchFamily="18" charset="0"/>
                <a:cs typeface="Times New Roman" pitchFamily="18" charset="0"/>
              </a:rPr>
              <a:t>Enantiomers </a:t>
            </a:r>
            <a:r>
              <a:rPr lang="en-US" dirty="0">
                <a:latin typeface="Times New Roman" pitchFamily="18" charset="0"/>
                <a:cs typeface="Times New Roman" pitchFamily="18" charset="0"/>
              </a:rPr>
              <a:t>have same physical and chemical properties because they have same distance between atoms in molecule</a:t>
            </a:r>
            <a:r>
              <a:rPr lang="en-US" dirty="0" smtClean="0">
                <a:latin typeface="Times New Roman" pitchFamily="18" charset="0"/>
                <a:cs typeface="Times New Roman" pitchFamily="18" charset="0"/>
              </a:rPr>
              <a:t>.</a:t>
            </a:r>
          </a:p>
          <a:p>
            <a:pPr marL="342900" indent="-342900">
              <a:buAutoNum type="arabicPeriod"/>
            </a:pPr>
            <a:endParaRPr lang="en-US" sz="1000" dirty="0" smtClean="0">
              <a:latin typeface="Times New Roman" pitchFamily="18" charset="0"/>
              <a:cs typeface="Times New Roman" pitchFamily="18" charset="0"/>
            </a:endParaRPr>
          </a:p>
          <a:p>
            <a:pPr marL="342900" indent="-342900">
              <a:buAutoNum type="arabicPeriod"/>
            </a:pPr>
            <a:r>
              <a:rPr lang="en-US" dirty="0">
                <a:latin typeface="Times New Roman" pitchFamily="18" charset="0"/>
                <a:cs typeface="Times New Roman" pitchFamily="18" charset="0"/>
              </a:rPr>
              <a:t>Enantiomers show different properties when reacting with chiral substances (receptors, chiral solvents </a:t>
            </a:r>
            <a:r>
              <a:rPr lang="en-US" dirty="0" err="1">
                <a:latin typeface="Times New Roman" pitchFamily="18" charset="0"/>
                <a:cs typeface="Times New Roman" pitchFamily="18" charset="0"/>
              </a:rPr>
              <a:t>etc</a:t>
            </a:r>
            <a:r>
              <a:rPr lang="en-US" dirty="0">
                <a:latin typeface="Times New Roman" pitchFamily="18" charset="0"/>
                <a:cs typeface="Times New Roman" pitchFamily="18" charset="0"/>
              </a:rPr>
              <a:t>): different rates of reactions, different biological properties, physiological and pharmacological properties etc</a:t>
            </a:r>
            <a:r>
              <a:rPr lang="en-US" dirty="0" smtClean="0">
                <a:latin typeface="Times New Roman" pitchFamily="18" charset="0"/>
                <a:cs typeface="Times New Roman" pitchFamily="18" charset="0"/>
              </a:rPr>
              <a:t>.</a:t>
            </a:r>
          </a:p>
          <a:p>
            <a:pPr marL="342900" indent="-342900">
              <a:buAutoNum type="arabicPeriod"/>
            </a:pPr>
            <a:endParaRPr lang="en-US" sz="1000" dirty="0" smtClean="0">
              <a:latin typeface="Times New Roman" pitchFamily="18" charset="0"/>
              <a:cs typeface="Times New Roman" pitchFamily="18" charset="0"/>
            </a:endParaRPr>
          </a:p>
          <a:p>
            <a:pPr marL="342900" indent="-342900">
              <a:buAutoNum type="arabicPeriod"/>
            </a:pPr>
            <a:r>
              <a:rPr lang="en-US" dirty="0" err="1">
                <a:latin typeface="Times New Roman" pitchFamily="18" charset="0"/>
                <a:cs typeface="Times New Roman" pitchFamily="18" charset="0"/>
              </a:rPr>
              <a:t>Diastereomers</a:t>
            </a:r>
            <a:r>
              <a:rPr lang="en-US" dirty="0">
                <a:latin typeface="Times New Roman" pitchFamily="18" charset="0"/>
                <a:cs typeface="Times New Roman" pitchFamily="18" charset="0"/>
              </a:rPr>
              <a:t> have different physical and chemical properties in any environment therefore can be separated much easier than </a:t>
            </a:r>
            <a:r>
              <a:rPr lang="en-US" dirty="0" smtClean="0">
                <a:latin typeface="Times New Roman" pitchFamily="18" charset="0"/>
                <a:cs typeface="Times New Roman" pitchFamily="18" charset="0"/>
              </a:rPr>
              <a:t>enantiomers</a:t>
            </a:r>
            <a:r>
              <a:rPr lang="en-US" dirty="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342900" indent="-342900">
              <a:buAutoNum type="arabicPeriod"/>
            </a:pPr>
            <a:endParaRPr lang="en-US" sz="1000" dirty="0">
              <a:latin typeface="Times New Roman" pitchFamily="18" charset="0"/>
              <a:cs typeface="Times New Roman" pitchFamily="18" charset="0"/>
            </a:endParaRPr>
          </a:p>
          <a:p>
            <a:pPr marL="342900" indent="-342900">
              <a:buFontTx/>
              <a:buAutoNum type="arabicPeriod"/>
            </a:pPr>
            <a:r>
              <a:rPr lang="en-US" dirty="0">
                <a:latin typeface="Times New Roman" pitchFamily="18" charset="0"/>
                <a:cs typeface="Times New Roman" pitchFamily="18" charset="0"/>
              </a:rPr>
              <a:t>Enantiomers have opposite rotation of polarized light plane but share the same size of rotation angle.</a:t>
            </a:r>
          </a:p>
          <a:p>
            <a:pPr marL="342900" indent="-342900">
              <a:buFontTx/>
              <a:buAutoNum type="arabicPeriod"/>
            </a:pPr>
            <a:endParaRPr lang="en-US" sz="1000" dirty="0">
              <a:latin typeface="Times New Roman" pitchFamily="18" charset="0"/>
              <a:cs typeface="Times New Roman" pitchFamily="18" charset="0"/>
            </a:endParaRPr>
          </a:p>
          <a:p>
            <a:pPr marL="342900" indent="-342900">
              <a:buAutoNum type="arabicPeriod"/>
            </a:pPr>
            <a:r>
              <a:rPr lang="en-US" dirty="0">
                <a:latin typeface="Times New Roman" pitchFamily="18" charset="0"/>
                <a:cs typeface="Times New Roman" pitchFamily="18" charset="0"/>
              </a:rPr>
              <a:t>Enantiomers are always chiral molecules</a:t>
            </a:r>
            <a:r>
              <a:rPr lang="en-US" dirty="0" smtClean="0">
                <a:latin typeface="Times New Roman" pitchFamily="18" charset="0"/>
                <a:cs typeface="Times New Roman" pitchFamily="18" charset="0"/>
              </a:rPr>
              <a:t>.</a:t>
            </a:r>
          </a:p>
          <a:p>
            <a:pPr marL="342900" indent="-342900">
              <a:buAutoNum type="arabicPeriod"/>
            </a:pPr>
            <a:endParaRPr lang="en-US" sz="1000" dirty="0">
              <a:latin typeface="Times New Roman" pitchFamily="18" charset="0"/>
              <a:cs typeface="Times New Roman" pitchFamily="18" charset="0"/>
            </a:endParaRPr>
          </a:p>
          <a:p>
            <a:pPr marL="342900" indent="-342900">
              <a:buAutoNum type="arabicPeriod"/>
            </a:pPr>
            <a:r>
              <a:rPr lang="en-US" dirty="0" err="1">
                <a:latin typeface="Times New Roman" pitchFamily="18" charset="0"/>
                <a:cs typeface="Times New Roman" pitchFamily="18" charset="0"/>
              </a:rPr>
              <a:t>Diastereomers</a:t>
            </a:r>
            <a:r>
              <a:rPr lang="en-US" dirty="0">
                <a:latin typeface="Times New Roman" pitchFamily="18" charset="0"/>
                <a:cs typeface="Times New Roman" pitchFamily="18" charset="0"/>
              </a:rPr>
              <a:t> can be chiral, but when there is a symmetric element it can be achiral (</a:t>
            </a:r>
            <a:r>
              <a:rPr lang="en-US" dirty="0" err="1">
                <a:latin typeface="Times New Roman" pitchFamily="18" charset="0"/>
                <a:cs typeface="Times New Roman" pitchFamily="18" charset="0"/>
              </a:rPr>
              <a:t>meso</a:t>
            </a:r>
            <a:r>
              <a:rPr lang="en-US" dirty="0">
                <a:latin typeface="Times New Roman" pitchFamily="18" charset="0"/>
                <a:cs typeface="Times New Roman" pitchFamily="18" charset="0"/>
              </a:rPr>
              <a:t> form) and as a result of that </a:t>
            </a:r>
            <a:r>
              <a:rPr lang="en-US" dirty="0" smtClean="0">
                <a:latin typeface="Times New Roman" pitchFamily="18" charset="0"/>
                <a:cs typeface="Times New Roman" pitchFamily="18" charset="0"/>
              </a:rPr>
              <a:t>symmetry they </a:t>
            </a:r>
            <a:r>
              <a:rPr lang="en-US" dirty="0">
                <a:latin typeface="Times New Roman" pitchFamily="18" charset="0"/>
                <a:cs typeface="Times New Roman" pitchFamily="18" charset="0"/>
              </a:rPr>
              <a:t>do not rotate the plane of polarized light, because one half of the molecule rotates it for a certain angle, and the other half </a:t>
            </a:r>
            <a:r>
              <a:rPr lang="en-US" dirty="0" err="1">
                <a:latin typeface="Times New Roman" pitchFamily="18" charset="0"/>
                <a:cs typeface="Times New Roman" pitchFamily="18" charset="0"/>
              </a:rPr>
              <a:t>neutralises</a:t>
            </a:r>
            <a:r>
              <a:rPr lang="en-US" dirty="0">
                <a:latin typeface="Times New Roman" pitchFamily="18" charset="0"/>
                <a:cs typeface="Times New Roman" pitchFamily="18" charset="0"/>
              </a:rPr>
              <a:t> that rotation.</a:t>
            </a:r>
          </a:p>
        </p:txBody>
      </p:sp>
      <p:pic>
        <p:nvPicPr>
          <p:cNvPr id="9" name="Picture Placeholder 104" descr="Closeup of glass beakers" title="Sample Picture"/>
          <p:cNvPicPr>
            <a:picLocks noGrp="1" noChangeAspect="1"/>
          </p:cNvPicPr>
          <p:nvPr>
            <p:ph type="pic" sz="quarter" idx="43"/>
          </p:nvPr>
        </p:nvPicPr>
        <p:blipFill rotWithShape="1">
          <a:blip r:embed="rId3" cstate="print">
            <a:extLst>
              <a:ext uri="{28A0092B-C50C-407E-A947-70E740481C1C}">
                <a14:useLocalDpi xmlns:a14="http://schemas.microsoft.com/office/drawing/2010/main" val="0"/>
              </a:ext>
            </a:extLst>
          </a:blip>
          <a:srcRect/>
          <a:stretch/>
        </p:blipFill>
        <p:spPr>
          <a:xfrm>
            <a:off x="6767514" y="1"/>
            <a:ext cx="2376486" cy="785812"/>
          </a:xfrm>
        </p:spPr>
      </p:pic>
    </p:spTree>
    <p:extLst>
      <p:ext uri="{BB962C8B-B14F-4D97-AF65-F5344CB8AC3E}">
        <p14:creationId xmlns:p14="http://schemas.microsoft.com/office/powerpoint/2010/main" val="32024602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483391245"/>
              </p:ext>
            </p:extLst>
          </p:nvPr>
        </p:nvGraphicFramePr>
        <p:xfrm>
          <a:off x="921657" y="1141858"/>
          <a:ext cx="1031896" cy="1679491"/>
        </p:xfrm>
        <a:graphic>
          <a:graphicData uri="http://schemas.openxmlformats.org/presentationml/2006/ole">
            <mc:AlternateContent xmlns:mc="http://schemas.openxmlformats.org/markup-compatibility/2006">
              <mc:Choice xmlns:v="urn:schemas-microsoft-com:vml" Requires="v">
                <p:oleObj spid="_x0000_s80618" name="CS ChemDraw Drawing" r:id="rId4" imgW="1231740" imgH="2005606" progId="ChemDraw.Document.6.0">
                  <p:embed/>
                </p:oleObj>
              </mc:Choice>
              <mc:Fallback>
                <p:oleObj name="CS ChemDraw Drawing" r:id="rId4" imgW="1231740" imgH="2005606" progId="ChemDraw.Document.6.0">
                  <p:embed/>
                  <p:pic>
                    <p:nvPicPr>
                      <p:cNvPr id="0" name=""/>
                      <p:cNvPicPr/>
                      <p:nvPr/>
                    </p:nvPicPr>
                    <p:blipFill>
                      <a:blip r:embed="rId5"/>
                      <a:stretch>
                        <a:fillRect/>
                      </a:stretch>
                    </p:blipFill>
                    <p:spPr>
                      <a:xfrm>
                        <a:off x="921657" y="1141858"/>
                        <a:ext cx="1031896" cy="1679491"/>
                      </a:xfrm>
                      <a:prstGeom prst="rect">
                        <a:avLst/>
                      </a:prstGeom>
                    </p:spPr>
                  </p:pic>
                </p:oleObj>
              </mc:Fallback>
            </mc:AlternateContent>
          </a:graphicData>
        </a:graphic>
      </p:graphicFrame>
      <p:cxnSp>
        <p:nvCxnSpPr>
          <p:cNvPr id="7" name="Straight Connector 6"/>
          <p:cNvCxnSpPr/>
          <p:nvPr/>
        </p:nvCxnSpPr>
        <p:spPr>
          <a:xfrm>
            <a:off x="2337707" y="1102619"/>
            <a:ext cx="0" cy="165556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extLst>
              <p:ext uri="{D42A27DB-BD31-4B8C-83A1-F6EECF244321}">
                <p14:modId xmlns:p14="http://schemas.microsoft.com/office/powerpoint/2010/main" val="243156289"/>
              </p:ext>
            </p:extLst>
          </p:nvPr>
        </p:nvGraphicFramePr>
        <p:xfrm>
          <a:off x="2521857" y="1141858"/>
          <a:ext cx="1031896" cy="1679491"/>
        </p:xfrm>
        <a:graphic>
          <a:graphicData uri="http://schemas.openxmlformats.org/presentationml/2006/ole">
            <mc:AlternateContent xmlns:mc="http://schemas.openxmlformats.org/markup-compatibility/2006">
              <mc:Choice xmlns:v="urn:schemas-microsoft-com:vml" Requires="v">
                <p:oleObj spid="_x0000_s80619" name="CS ChemDraw Drawing" r:id="rId6" imgW="1232010" imgH="2005606" progId="ChemDraw.Document.6.0">
                  <p:embed/>
                </p:oleObj>
              </mc:Choice>
              <mc:Fallback>
                <p:oleObj name="CS ChemDraw Drawing" r:id="rId6" imgW="1232010" imgH="2005606" progId="ChemDraw.Document.6.0">
                  <p:embed/>
                  <p:pic>
                    <p:nvPicPr>
                      <p:cNvPr id="0" name=""/>
                      <p:cNvPicPr/>
                      <p:nvPr/>
                    </p:nvPicPr>
                    <p:blipFill>
                      <a:blip r:embed="rId7"/>
                      <a:stretch>
                        <a:fillRect/>
                      </a:stretch>
                    </p:blipFill>
                    <p:spPr>
                      <a:xfrm>
                        <a:off x="2521857" y="1141858"/>
                        <a:ext cx="1031896" cy="1679491"/>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62203049"/>
              </p:ext>
            </p:extLst>
          </p:nvPr>
        </p:nvGraphicFramePr>
        <p:xfrm>
          <a:off x="5411706" y="1126123"/>
          <a:ext cx="1111682" cy="1679491"/>
        </p:xfrm>
        <a:graphic>
          <a:graphicData uri="http://schemas.openxmlformats.org/presentationml/2006/ole">
            <mc:AlternateContent xmlns:mc="http://schemas.openxmlformats.org/markup-compatibility/2006">
              <mc:Choice xmlns:v="urn:schemas-microsoft-com:vml" Requires="v">
                <p:oleObj spid="_x0000_s80620" name="CS ChemDraw Drawing" r:id="rId8" imgW="1326759" imgH="2012895" progId="ChemDraw.Document.6.0">
                  <p:embed/>
                </p:oleObj>
              </mc:Choice>
              <mc:Fallback>
                <p:oleObj name="CS ChemDraw Drawing" r:id="rId8" imgW="1326759" imgH="2012895" progId="ChemDraw.Document.6.0">
                  <p:embed/>
                  <p:pic>
                    <p:nvPicPr>
                      <p:cNvPr id="0" name=""/>
                      <p:cNvPicPr/>
                      <p:nvPr/>
                    </p:nvPicPr>
                    <p:blipFill>
                      <a:blip r:embed="rId9"/>
                      <a:stretch>
                        <a:fillRect/>
                      </a:stretch>
                    </p:blipFill>
                    <p:spPr>
                      <a:xfrm>
                        <a:off x="5411706" y="1126123"/>
                        <a:ext cx="1111682" cy="1679491"/>
                      </a:xfrm>
                      <a:prstGeom prst="rect">
                        <a:avLst/>
                      </a:prstGeom>
                    </p:spPr>
                  </p:pic>
                </p:oleObj>
              </mc:Fallback>
            </mc:AlternateContent>
          </a:graphicData>
        </a:graphic>
      </p:graphicFrame>
      <p:cxnSp>
        <p:nvCxnSpPr>
          <p:cNvPr id="11" name="Straight Connector 10"/>
          <p:cNvCxnSpPr/>
          <p:nvPr/>
        </p:nvCxnSpPr>
        <p:spPr>
          <a:xfrm>
            <a:off x="6750050" y="1064519"/>
            <a:ext cx="0" cy="162436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0" name="Object 9"/>
          <p:cNvGraphicFramePr>
            <a:graphicFrameLocks noChangeAspect="1"/>
          </p:cNvGraphicFramePr>
          <p:nvPr>
            <p:extLst>
              <p:ext uri="{D42A27DB-BD31-4B8C-83A1-F6EECF244321}">
                <p14:modId xmlns:p14="http://schemas.microsoft.com/office/powerpoint/2010/main" val="3826915952"/>
              </p:ext>
            </p:extLst>
          </p:nvPr>
        </p:nvGraphicFramePr>
        <p:xfrm>
          <a:off x="457200" y="2949241"/>
          <a:ext cx="1676400" cy="1774574"/>
        </p:xfrm>
        <a:graphic>
          <a:graphicData uri="http://schemas.openxmlformats.org/presentationml/2006/ole">
            <mc:AlternateContent xmlns:mc="http://schemas.openxmlformats.org/markup-compatibility/2006">
              <mc:Choice xmlns:v="urn:schemas-microsoft-com:vml" Requires="v">
                <p:oleObj spid="_x0000_s80621" name="CS ChemDraw Drawing" r:id="rId10" imgW="1789438" imgH="1893854" progId="ChemDraw.Document.6.0">
                  <p:embed/>
                </p:oleObj>
              </mc:Choice>
              <mc:Fallback>
                <p:oleObj name="CS ChemDraw Drawing" r:id="rId10" imgW="1789438" imgH="1893854" progId="ChemDraw.Document.6.0">
                  <p:embed/>
                  <p:pic>
                    <p:nvPicPr>
                      <p:cNvPr id="0" name=""/>
                      <p:cNvPicPr/>
                      <p:nvPr/>
                    </p:nvPicPr>
                    <p:blipFill>
                      <a:blip r:embed="rId11"/>
                      <a:stretch>
                        <a:fillRect/>
                      </a:stretch>
                    </p:blipFill>
                    <p:spPr>
                      <a:xfrm>
                        <a:off x="457200" y="2949241"/>
                        <a:ext cx="1676400" cy="1774574"/>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173353832"/>
              </p:ext>
            </p:extLst>
          </p:nvPr>
        </p:nvGraphicFramePr>
        <p:xfrm>
          <a:off x="2514600" y="2971800"/>
          <a:ext cx="1459226" cy="1774574"/>
        </p:xfrm>
        <a:graphic>
          <a:graphicData uri="http://schemas.openxmlformats.org/presentationml/2006/ole">
            <mc:AlternateContent xmlns:mc="http://schemas.openxmlformats.org/markup-compatibility/2006">
              <mc:Choice xmlns:v="urn:schemas-microsoft-com:vml" Requires="v">
                <p:oleObj spid="_x0000_s80622" name="CS ChemDraw Drawing" r:id="rId12" imgW="1557559" imgH="1894394" progId="ChemDraw.Document.6.0">
                  <p:embed/>
                </p:oleObj>
              </mc:Choice>
              <mc:Fallback>
                <p:oleObj name="CS ChemDraw Drawing" r:id="rId12" imgW="1557559" imgH="1894394" progId="ChemDraw.Document.6.0">
                  <p:embed/>
                  <p:pic>
                    <p:nvPicPr>
                      <p:cNvPr id="0" name=""/>
                      <p:cNvPicPr/>
                      <p:nvPr/>
                    </p:nvPicPr>
                    <p:blipFill>
                      <a:blip r:embed="rId13"/>
                      <a:stretch>
                        <a:fillRect/>
                      </a:stretch>
                    </p:blipFill>
                    <p:spPr>
                      <a:xfrm>
                        <a:off x="2514600" y="2971800"/>
                        <a:ext cx="1459226" cy="1774574"/>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30568828"/>
              </p:ext>
            </p:extLst>
          </p:nvPr>
        </p:nvGraphicFramePr>
        <p:xfrm>
          <a:off x="4746171" y="2942771"/>
          <a:ext cx="1765650" cy="1774574"/>
        </p:xfrm>
        <a:graphic>
          <a:graphicData uri="http://schemas.openxmlformats.org/presentationml/2006/ole">
            <mc:AlternateContent xmlns:mc="http://schemas.openxmlformats.org/markup-compatibility/2006">
              <mc:Choice xmlns:v="urn:schemas-microsoft-com:vml" Requires="v">
                <p:oleObj spid="_x0000_s80623" name="CS ChemDraw Drawing" r:id="rId14" imgW="1884727" imgH="1893854" progId="ChemDraw.Document.6.0">
                  <p:embed/>
                </p:oleObj>
              </mc:Choice>
              <mc:Fallback>
                <p:oleObj name="CS ChemDraw Drawing" r:id="rId14" imgW="1884727" imgH="1893854" progId="ChemDraw.Document.6.0">
                  <p:embed/>
                  <p:pic>
                    <p:nvPicPr>
                      <p:cNvPr id="0" name=""/>
                      <p:cNvPicPr/>
                      <p:nvPr/>
                    </p:nvPicPr>
                    <p:blipFill>
                      <a:blip r:embed="rId15"/>
                      <a:stretch>
                        <a:fillRect/>
                      </a:stretch>
                    </p:blipFill>
                    <p:spPr>
                      <a:xfrm>
                        <a:off x="4746171" y="2942771"/>
                        <a:ext cx="1765650" cy="1774574"/>
                      </a:xfrm>
                      <a:prstGeom prst="rect">
                        <a:avLst/>
                      </a:prstGeom>
                    </p:spPr>
                  </p:pic>
                </p:oleObj>
              </mc:Fallback>
            </mc:AlternateContent>
          </a:graphicData>
        </a:graphic>
      </p:graphicFrame>
      <p:cxnSp>
        <p:nvCxnSpPr>
          <p:cNvPr id="16" name="Straight Connector 15"/>
          <p:cNvCxnSpPr/>
          <p:nvPr/>
        </p:nvCxnSpPr>
        <p:spPr>
          <a:xfrm>
            <a:off x="2324961" y="2993812"/>
            <a:ext cx="4463" cy="166122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1348891310"/>
              </p:ext>
            </p:extLst>
          </p:nvPr>
        </p:nvGraphicFramePr>
        <p:xfrm>
          <a:off x="7010400" y="1119187"/>
          <a:ext cx="1111682" cy="1679491"/>
        </p:xfrm>
        <a:graphic>
          <a:graphicData uri="http://schemas.openxmlformats.org/presentationml/2006/ole">
            <mc:AlternateContent xmlns:mc="http://schemas.openxmlformats.org/markup-compatibility/2006">
              <mc:Choice xmlns:v="urn:schemas-microsoft-com:vml" Requires="v">
                <p:oleObj spid="_x0000_s80624" name="CS ChemDraw Drawing" r:id="rId16" imgW="1327029" imgH="2005606" progId="ChemDraw.Document.6.0">
                  <p:embed/>
                </p:oleObj>
              </mc:Choice>
              <mc:Fallback>
                <p:oleObj name="CS ChemDraw Drawing" r:id="rId16" imgW="1327029" imgH="2005606" progId="ChemDraw.Document.6.0">
                  <p:embed/>
                  <p:pic>
                    <p:nvPicPr>
                      <p:cNvPr id="0" name=""/>
                      <p:cNvPicPr/>
                      <p:nvPr/>
                    </p:nvPicPr>
                    <p:blipFill>
                      <a:blip r:embed="rId17"/>
                      <a:stretch>
                        <a:fillRect/>
                      </a:stretch>
                    </p:blipFill>
                    <p:spPr>
                      <a:xfrm>
                        <a:off x="7010400" y="1119187"/>
                        <a:ext cx="1111682" cy="1679491"/>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576184459"/>
              </p:ext>
            </p:extLst>
          </p:nvPr>
        </p:nvGraphicFramePr>
        <p:xfrm>
          <a:off x="7002780" y="3020923"/>
          <a:ext cx="1369976" cy="1774572"/>
        </p:xfrm>
        <a:graphic>
          <a:graphicData uri="http://schemas.openxmlformats.org/presentationml/2006/ole">
            <mc:AlternateContent xmlns:mc="http://schemas.openxmlformats.org/markup-compatibility/2006">
              <mc:Choice xmlns:v="urn:schemas-microsoft-com:vml" Requires="v">
                <p:oleObj spid="_x0000_s80625" name="CS ChemDraw Drawing" r:id="rId18" imgW="1462270" imgH="1894394" progId="ChemDraw.Document.6.0">
                  <p:embed/>
                </p:oleObj>
              </mc:Choice>
              <mc:Fallback>
                <p:oleObj name="CS ChemDraw Drawing" r:id="rId18" imgW="1462270" imgH="1894394" progId="ChemDraw.Document.6.0">
                  <p:embed/>
                  <p:pic>
                    <p:nvPicPr>
                      <p:cNvPr id="0" name=""/>
                      <p:cNvPicPr/>
                      <p:nvPr/>
                    </p:nvPicPr>
                    <p:blipFill>
                      <a:blip r:embed="rId19"/>
                      <a:stretch>
                        <a:fillRect/>
                      </a:stretch>
                    </p:blipFill>
                    <p:spPr>
                      <a:xfrm>
                        <a:off x="7002780" y="3020923"/>
                        <a:ext cx="1369976" cy="1774572"/>
                      </a:xfrm>
                      <a:prstGeom prst="rect">
                        <a:avLst/>
                      </a:prstGeom>
                    </p:spPr>
                  </p:pic>
                </p:oleObj>
              </mc:Fallback>
            </mc:AlternateContent>
          </a:graphicData>
        </a:graphic>
      </p:graphicFrame>
      <p:cxnSp>
        <p:nvCxnSpPr>
          <p:cNvPr id="22" name="Straight Connector 21"/>
          <p:cNvCxnSpPr/>
          <p:nvPr/>
        </p:nvCxnSpPr>
        <p:spPr>
          <a:xfrm>
            <a:off x="6748780" y="2904445"/>
            <a:ext cx="1190" cy="173960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extLst>
              <p:ext uri="{D42A27DB-BD31-4B8C-83A1-F6EECF244321}">
                <p14:modId xmlns:p14="http://schemas.microsoft.com/office/powerpoint/2010/main" val="240190177"/>
              </p:ext>
            </p:extLst>
          </p:nvPr>
        </p:nvGraphicFramePr>
        <p:xfrm>
          <a:off x="457200" y="4724400"/>
          <a:ext cx="1462087" cy="2005013"/>
        </p:xfrm>
        <a:graphic>
          <a:graphicData uri="http://schemas.openxmlformats.org/presentationml/2006/ole">
            <mc:AlternateContent xmlns:mc="http://schemas.openxmlformats.org/markup-compatibility/2006">
              <mc:Choice xmlns:v="urn:schemas-microsoft-com:vml" Requires="v">
                <p:oleObj spid="_x0000_s80626" name="CS ChemDraw Drawing" r:id="rId20" imgW="1462270" imgH="2005606" progId="ChemDraw.Document.6.0">
                  <p:embed/>
                </p:oleObj>
              </mc:Choice>
              <mc:Fallback>
                <p:oleObj name="CS ChemDraw Drawing" r:id="rId20" imgW="1462270" imgH="2005606" progId="ChemDraw.Document.6.0">
                  <p:embed/>
                  <p:pic>
                    <p:nvPicPr>
                      <p:cNvPr id="0" name=""/>
                      <p:cNvPicPr/>
                      <p:nvPr/>
                    </p:nvPicPr>
                    <p:blipFill>
                      <a:blip r:embed="rId21"/>
                      <a:stretch>
                        <a:fillRect/>
                      </a:stretch>
                    </p:blipFill>
                    <p:spPr>
                      <a:xfrm>
                        <a:off x="457200" y="4724400"/>
                        <a:ext cx="1462087" cy="2005013"/>
                      </a:xfrm>
                      <a:prstGeom prst="rect">
                        <a:avLst/>
                      </a:prstGeom>
                    </p:spPr>
                  </p:pic>
                </p:oleObj>
              </mc:Fallback>
            </mc:AlternateContent>
          </a:graphicData>
        </a:graphic>
      </p:graphicFrame>
      <p:cxnSp>
        <p:nvCxnSpPr>
          <p:cNvPr id="33" name="Straight Connector 32"/>
          <p:cNvCxnSpPr/>
          <p:nvPr/>
        </p:nvCxnSpPr>
        <p:spPr>
          <a:xfrm>
            <a:off x="2324961" y="5004227"/>
            <a:ext cx="0" cy="1484441"/>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762321" y="4988046"/>
            <a:ext cx="1064" cy="143969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953001" y="5295900"/>
            <a:ext cx="704849" cy="183357"/>
          </a:xfrm>
          <a:prstGeom prst="line">
            <a:avLst/>
          </a:prstGeom>
          <a:ln w="22225">
            <a:solidFill>
              <a:srgbClr val="00B0F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39" name="Object 38"/>
          <p:cNvGraphicFramePr>
            <a:graphicFrameLocks noChangeAspect="1"/>
          </p:cNvGraphicFramePr>
          <p:nvPr>
            <p:extLst>
              <p:ext uri="{D42A27DB-BD31-4B8C-83A1-F6EECF244321}">
                <p14:modId xmlns:p14="http://schemas.microsoft.com/office/powerpoint/2010/main" val="2286943249"/>
              </p:ext>
            </p:extLst>
          </p:nvPr>
        </p:nvGraphicFramePr>
        <p:xfrm>
          <a:off x="4781550" y="4662487"/>
          <a:ext cx="1792287" cy="2005013"/>
        </p:xfrm>
        <a:graphic>
          <a:graphicData uri="http://schemas.openxmlformats.org/presentationml/2006/ole">
            <mc:AlternateContent xmlns:mc="http://schemas.openxmlformats.org/markup-compatibility/2006">
              <mc:Choice xmlns:v="urn:schemas-microsoft-com:vml" Requires="v">
                <p:oleObj spid="_x0000_s80627" name="CS ChemDraw Drawing" r:id="rId22" imgW="1801855" imgH="2012895" progId="ChemDraw.Document.6.0">
                  <p:embed/>
                </p:oleObj>
              </mc:Choice>
              <mc:Fallback>
                <p:oleObj name="CS ChemDraw Drawing" r:id="rId22" imgW="1801855" imgH="2012895" progId="ChemDraw.Document.6.0">
                  <p:embed/>
                  <p:pic>
                    <p:nvPicPr>
                      <p:cNvPr id="0" name=""/>
                      <p:cNvPicPr/>
                      <p:nvPr/>
                    </p:nvPicPr>
                    <p:blipFill>
                      <a:blip r:embed="rId23"/>
                      <a:stretch>
                        <a:fillRect/>
                      </a:stretch>
                    </p:blipFill>
                    <p:spPr>
                      <a:xfrm>
                        <a:off x="4781550" y="4662487"/>
                        <a:ext cx="1792287" cy="2005013"/>
                      </a:xfrm>
                      <a:prstGeom prst="rect">
                        <a:avLst/>
                      </a:prstGeom>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616691729"/>
              </p:ext>
            </p:extLst>
          </p:nvPr>
        </p:nvGraphicFramePr>
        <p:xfrm>
          <a:off x="7046913" y="4683125"/>
          <a:ext cx="1830387" cy="2005013"/>
        </p:xfrm>
        <a:graphic>
          <a:graphicData uri="http://schemas.openxmlformats.org/presentationml/2006/ole">
            <mc:AlternateContent xmlns:mc="http://schemas.openxmlformats.org/markup-compatibility/2006">
              <mc:Choice xmlns:v="urn:schemas-microsoft-com:vml" Requires="v">
                <p:oleObj spid="_x0000_s80628" name="CS ChemDraw Drawing" r:id="rId24" imgW="1830469" imgH="2005606" progId="ChemDraw.Document.6.0">
                  <p:embed/>
                </p:oleObj>
              </mc:Choice>
              <mc:Fallback>
                <p:oleObj name="CS ChemDraw Drawing" r:id="rId24" imgW="1830469" imgH="2005606" progId="ChemDraw.Document.6.0">
                  <p:embed/>
                  <p:pic>
                    <p:nvPicPr>
                      <p:cNvPr id="0" name=""/>
                      <p:cNvPicPr/>
                      <p:nvPr/>
                    </p:nvPicPr>
                    <p:blipFill>
                      <a:blip r:embed="rId25"/>
                      <a:stretch>
                        <a:fillRect/>
                      </a:stretch>
                    </p:blipFill>
                    <p:spPr>
                      <a:xfrm>
                        <a:off x="7046913" y="4683125"/>
                        <a:ext cx="1830387" cy="2005013"/>
                      </a:xfrm>
                      <a:prstGeom prst="rect">
                        <a:avLst/>
                      </a:prstGeom>
                    </p:spPr>
                  </p:pic>
                </p:oleObj>
              </mc:Fallback>
            </mc:AlternateContent>
          </a:graphicData>
        </a:graphic>
      </p:graphicFrame>
      <p:cxnSp>
        <p:nvCxnSpPr>
          <p:cNvPr id="52" name="Straight Connector 51"/>
          <p:cNvCxnSpPr/>
          <p:nvPr/>
        </p:nvCxnSpPr>
        <p:spPr>
          <a:xfrm flipH="1">
            <a:off x="8208168" y="5381625"/>
            <a:ext cx="164307" cy="192882"/>
          </a:xfrm>
          <a:prstGeom prst="line">
            <a:avLst/>
          </a:prstGeom>
          <a:ln w="22225">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645150" y="6448933"/>
            <a:ext cx="1755609" cy="369332"/>
          </a:xfrm>
          <a:prstGeom prst="rect">
            <a:avLst/>
          </a:prstGeom>
          <a:noFill/>
        </p:spPr>
        <p:txBody>
          <a:bodyPr wrap="none" rtlCol="0">
            <a:spAutoFit/>
          </a:bodyPr>
          <a:lstStyle/>
          <a:p>
            <a:r>
              <a:rPr lang="en-US" dirty="0" smtClean="0">
                <a:latin typeface="Times New Roman" pitchFamily="18" charset="0"/>
                <a:cs typeface="Times New Roman" pitchFamily="18" charset="0"/>
              </a:rPr>
              <a:t>Harder dissolved</a:t>
            </a:r>
            <a:endParaRPr lang="en-US" dirty="0">
              <a:latin typeface="Times New Roman" pitchFamily="18" charset="0"/>
              <a:cs typeface="Times New Roman" pitchFamily="18" charset="0"/>
            </a:endParaRPr>
          </a:p>
        </p:txBody>
      </p:sp>
      <p:sp>
        <p:nvSpPr>
          <p:cNvPr id="58" name="TextBox 57"/>
          <p:cNvSpPr txBox="1"/>
          <p:nvPr/>
        </p:nvSpPr>
        <p:spPr>
          <a:xfrm>
            <a:off x="1295400" y="6448933"/>
            <a:ext cx="1691489" cy="369332"/>
          </a:xfrm>
          <a:prstGeom prst="rect">
            <a:avLst/>
          </a:prstGeom>
          <a:noFill/>
        </p:spPr>
        <p:txBody>
          <a:bodyPr wrap="none" rtlCol="0">
            <a:spAutoFit/>
          </a:bodyPr>
          <a:lstStyle/>
          <a:p>
            <a:r>
              <a:rPr lang="en-US" dirty="0" smtClean="0">
                <a:latin typeface="Times New Roman" pitchFamily="18" charset="0"/>
                <a:cs typeface="Times New Roman" pitchFamily="18" charset="0"/>
              </a:rPr>
              <a:t>Easier dissolved</a:t>
            </a:r>
            <a:endParaRPr lang="en-US" dirty="0">
              <a:latin typeface="Times New Roman" pitchFamily="18" charset="0"/>
              <a:cs typeface="Times New Roman" pitchFamily="18" charset="0"/>
            </a:endParaRPr>
          </a:p>
        </p:txBody>
      </p:sp>
      <p:graphicFrame>
        <p:nvGraphicFramePr>
          <p:cNvPr id="61" name="Object 60"/>
          <p:cNvGraphicFramePr>
            <a:graphicFrameLocks noChangeAspect="1"/>
          </p:cNvGraphicFramePr>
          <p:nvPr>
            <p:extLst>
              <p:ext uri="{D42A27DB-BD31-4B8C-83A1-F6EECF244321}">
                <p14:modId xmlns:p14="http://schemas.microsoft.com/office/powerpoint/2010/main" val="3511870983"/>
              </p:ext>
            </p:extLst>
          </p:nvPr>
        </p:nvGraphicFramePr>
        <p:xfrm>
          <a:off x="3429000" y="5837744"/>
          <a:ext cx="762000" cy="624590"/>
        </p:xfrm>
        <a:graphic>
          <a:graphicData uri="http://schemas.openxmlformats.org/presentationml/2006/ole">
            <mc:AlternateContent xmlns:mc="http://schemas.openxmlformats.org/markup-compatibility/2006">
              <mc:Choice xmlns:v="urn:schemas-microsoft-com:vml" Requires="v">
                <p:oleObj spid="_x0000_s80629" name="CS ChemDraw Drawing" r:id="rId26" imgW="799025" imgH="655129" progId="ChemDraw.Document.6.0">
                  <p:embed/>
                </p:oleObj>
              </mc:Choice>
              <mc:Fallback>
                <p:oleObj name="CS ChemDraw Drawing" r:id="rId26" imgW="799025" imgH="655129" progId="ChemDraw.Document.6.0">
                  <p:embed/>
                  <p:pic>
                    <p:nvPicPr>
                      <p:cNvPr id="0" name=""/>
                      <p:cNvPicPr/>
                      <p:nvPr/>
                    </p:nvPicPr>
                    <p:blipFill>
                      <a:blip r:embed="rId27"/>
                      <a:stretch>
                        <a:fillRect/>
                      </a:stretch>
                    </p:blipFill>
                    <p:spPr>
                      <a:xfrm>
                        <a:off x="3429000" y="5837744"/>
                        <a:ext cx="762000" cy="624590"/>
                      </a:xfrm>
                      <a:prstGeom prst="rect">
                        <a:avLst/>
                      </a:prstGeom>
                    </p:spPr>
                  </p:pic>
                </p:oleObj>
              </mc:Fallback>
            </mc:AlternateContent>
          </a:graphicData>
        </a:graphic>
      </p:graphicFrame>
      <p:cxnSp>
        <p:nvCxnSpPr>
          <p:cNvPr id="62" name="Straight Connector 61"/>
          <p:cNvCxnSpPr/>
          <p:nvPr/>
        </p:nvCxnSpPr>
        <p:spPr>
          <a:xfrm>
            <a:off x="3429000" y="5478066"/>
            <a:ext cx="247650" cy="302418"/>
          </a:xfrm>
          <a:prstGeom prst="line">
            <a:avLst/>
          </a:prstGeom>
          <a:ln w="22225">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810000" y="5707893"/>
            <a:ext cx="152400" cy="202553"/>
          </a:xfrm>
          <a:prstGeom prst="line">
            <a:avLst/>
          </a:prstGeom>
          <a:ln w="22225">
            <a:solidFill>
              <a:srgbClr val="00B0F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75" name="Object 74"/>
          <p:cNvGraphicFramePr>
            <a:graphicFrameLocks noChangeAspect="1"/>
          </p:cNvGraphicFramePr>
          <p:nvPr>
            <p:extLst>
              <p:ext uri="{D42A27DB-BD31-4B8C-83A1-F6EECF244321}">
                <p14:modId xmlns:p14="http://schemas.microsoft.com/office/powerpoint/2010/main" val="3593978505"/>
              </p:ext>
            </p:extLst>
          </p:nvPr>
        </p:nvGraphicFramePr>
        <p:xfrm>
          <a:off x="2490787" y="4655038"/>
          <a:ext cx="2124075" cy="2005013"/>
        </p:xfrm>
        <a:graphic>
          <a:graphicData uri="http://schemas.openxmlformats.org/presentationml/2006/ole">
            <mc:AlternateContent xmlns:mc="http://schemas.openxmlformats.org/markup-compatibility/2006">
              <mc:Choice xmlns:v="urn:schemas-microsoft-com:vml" Requires="v">
                <p:oleObj spid="_x0000_s80630" name="CS ChemDraw Drawing" r:id="rId28" imgW="2123355" imgH="2005606" progId="ChemDraw.Document.6.0">
                  <p:embed/>
                </p:oleObj>
              </mc:Choice>
              <mc:Fallback>
                <p:oleObj name="CS ChemDraw Drawing" r:id="rId28" imgW="2123355" imgH="2005606" progId="ChemDraw.Document.6.0">
                  <p:embed/>
                  <p:pic>
                    <p:nvPicPr>
                      <p:cNvPr id="0" name=""/>
                      <p:cNvPicPr/>
                      <p:nvPr/>
                    </p:nvPicPr>
                    <p:blipFill>
                      <a:blip r:embed="rId29"/>
                      <a:stretch>
                        <a:fillRect/>
                      </a:stretch>
                    </p:blipFill>
                    <p:spPr>
                      <a:xfrm>
                        <a:off x="2490787" y="4655038"/>
                        <a:ext cx="2124075" cy="2005013"/>
                      </a:xfrm>
                      <a:prstGeom prst="rect">
                        <a:avLst/>
                      </a:prstGeom>
                    </p:spPr>
                  </p:pic>
                </p:oleObj>
              </mc:Fallback>
            </mc:AlternateContent>
          </a:graphicData>
        </a:graphic>
      </p:graphicFrame>
      <p:sp>
        <p:nvSpPr>
          <p:cNvPr id="2" name="Picture Placeholder 1"/>
          <p:cNvSpPr>
            <a:spLocks noGrp="1"/>
          </p:cNvSpPr>
          <p:nvPr>
            <p:ph type="pic" sz="quarter" idx="43"/>
          </p:nvPr>
        </p:nvSpPr>
        <p:spPr/>
      </p:sp>
      <p:sp>
        <p:nvSpPr>
          <p:cNvPr id="38" name="TextBox 37"/>
          <p:cNvSpPr txBox="1"/>
          <p:nvPr/>
        </p:nvSpPr>
        <p:spPr>
          <a:xfrm rot="10800000">
            <a:off x="-1" y="784829"/>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tx2">
                  <a:lumMod val="60000"/>
                  <a:lumOff val="40000"/>
                </a:schemeClr>
              </a:gs>
            </a:gsLst>
            <a:lin ang="5400000" scaled="1"/>
            <a:tileRect/>
          </a:gradFill>
        </p:spPr>
        <p:txBody>
          <a:bodyPr wrap="square" rtlCol="0">
            <a:spAutoFit/>
          </a:bodyPr>
          <a:lstStyle/>
          <a:p>
            <a:endParaRPr lang="en-US" sz="800" dirty="0"/>
          </a:p>
        </p:txBody>
      </p:sp>
      <p:sp>
        <p:nvSpPr>
          <p:cNvPr id="41" name="TextBox 40"/>
          <p:cNvSpPr txBox="1"/>
          <p:nvPr/>
        </p:nvSpPr>
        <p:spPr>
          <a:xfrm>
            <a:off x="-1" y="-1"/>
            <a:ext cx="88392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pic>
        <p:nvPicPr>
          <p:cNvPr id="42" name="Picture Placeholder 104" descr="Closeup of glass beakers" title="Sample Picture"/>
          <p:cNvPicPr>
            <a:picLocks noChangeAspect="1"/>
          </p:cNvPicPr>
          <p:nvPr/>
        </p:nvPicPr>
        <p:blipFill rotWithShape="1">
          <a:blip r:embed="rId30" cstate="print">
            <a:extLst>
              <a:ext uri="{28A0092B-C50C-407E-A947-70E740481C1C}">
                <a14:useLocalDpi xmlns:a14="http://schemas.microsoft.com/office/drawing/2010/main" val="0"/>
              </a:ext>
            </a:extLst>
          </a:blip>
          <a:srcRect/>
          <a:stretch/>
        </p:blipFill>
        <p:spPr>
          <a:xfrm>
            <a:off x="6767514" y="1"/>
            <a:ext cx="2376486" cy="785812"/>
          </a:xfrm>
          <a:prstGeom prst="rect">
            <a:avLst/>
          </a:prstGeo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pic>
      <p:sp>
        <p:nvSpPr>
          <p:cNvPr id="43" name="Rectangle 42"/>
          <p:cNvSpPr/>
          <p:nvPr/>
        </p:nvSpPr>
        <p:spPr>
          <a:xfrm>
            <a:off x="752475" y="307774"/>
            <a:ext cx="7620000" cy="477054"/>
          </a:xfrm>
          <a:prstGeom prst="rect">
            <a:avLst/>
          </a:prstGeom>
        </p:spPr>
        <p:txBody>
          <a:bodyPr wrap="square">
            <a:spAutoFit/>
          </a:bodyPr>
          <a:lstStyle/>
          <a:p>
            <a:r>
              <a:rPr lang="en-US" sz="2500" b="1" dirty="0" smtClean="0">
                <a:ln w="0"/>
                <a:solidFill>
                  <a:schemeClr val="bg1"/>
                </a:solidFill>
                <a:effectLst>
                  <a:outerShdw blurRad="38100" dist="25400" dir="5400000" algn="ctr" rotWithShape="0">
                    <a:srgbClr val="6E747A">
                      <a:alpha val="43000"/>
                    </a:srgbClr>
                  </a:outerShdw>
                </a:effectLst>
              </a:rPr>
              <a:t>5.1. Case of ephedrine (the difference on solubility)</a:t>
            </a:r>
            <a:endParaRPr lang="en-US" sz="2500" b="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73640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rot="10800000">
            <a:off x="-1" y="784829"/>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rgbClr val="FFC000"/>
              </a:gs>
            </a:gsLst>
            <a:lin ang="5400000" scaled="1"/>
            <a:tileRect/>
          </a:gradFill>
        </p:spPr>
        <p:txBody>
          <a:bodyPr wrap="square" rtlCol="0">
            <a:spAutoFit/>
          </a:bodyPr>
          <a:lstStyle/>
          <a:p>
            <a:endParaRPr lang="en-US" sz="800" dirty="0"/>
          </a:p>
        </p:txBody>
      </p:sp>
      <p:pic>
        <p:nvPicPr>
          <p:cNvPr id="34818" name="Picture 2" descr="C:\Users\Zeqir\Desktop\Huyge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1295401"/>
            <a:ext cx="2389311" cy="21335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05198" y="1333501"/>
            <a:ext cx="5029201" cy="1477328"/>
          </a:xfrm>
          <a:prstGeom prst="rect">
            <a:avLst/>
          </a:prstGeom>
          <a:noFill/>
        </p:spPr>
        <p:txBody>
          <a:bodyPr wrap="square" rtlCol="0">
            <a:spAutoFit/>
          </a:bodyPr>
          <a:lstStyle/>
          <a:p>
            <a:r>
              <a:rPr lang="en-US" b="1" dirty="0" err="1">
                <a:latin typeface="Times New Roman" pitchFamily="18" charset="0"/>
                <a:cs typeface="Times New Roman" pitchFamily="18" charset="0"/>
              </a:rPr>
              <a:t>Christiaan</a:t>
            </a:r>
            <a:r>
              <a:rPr lang="en-US" b="1" dirty="0">
                <a:latin typeface="Times New Roman" pitchFamily="18" charset="0"/>
                <a:cs typeface="Times New Roman" pitchFamily="18" charset="0"/>
              </a:rPr>
              <a:t> Huygens</a:t>
            </a:r>
            <a:r>
              <a:rPr lang="en-US" dirty="0">
                <a:latin typeface="Times New Roman" pitchFamily="18" charset="0"/>
                <a:cs typeface="Times New Roman" pitchFamily="18" charset="0"/>
              </a:rPr>
              <a:t> is a D</a:t>
            </a:r>
            <a:r>
              <a:rPr lang="en-US" dirty="0" smtClean="0">
                <a:latin typeface="Times New Roman" pitchFamily="18" charset="0"/>
                <a:cs typeface="Times New Roman" pitchFamily="18" charset="0"/>
              </a:rPr>
              <a:t>utch </a:t>
            </a:r>
            <a:r>
              <a:rPr lang="en-US" dirty="0">
                <a:latin typeface="Times New Roman" pitchFamily="18" charset="0"/>
                <a:cs typeface="Times New Roman" pitchFamily="18" charset="0"/>
              </a:rPr>
              <a:t>scientist who discovered the plane of polarized light. </a:t>
            </a:r>
            <a:r>
              <a:rPr lang="en-US" dirty="0" err="1">
                <a:latin typeface="Times New Roman" pitchFamily="18" charset="0"/>
                <a:cs typeface="Times New Roman" pitchFamily="18" charset="0"/>
              </a:rPr>
              <a:t>Unpolarized</a:t>
            </a:r>
            <a:r>
              <a:rPr lang="en-US" dirty="0">
                <a:latin typeface="Times New Roman" pitchFamily="18" charset="0"/>
                <a:cs typeface="Times New Roman" pitchFamily="18" charset="0"/>
              </a:rPr>
              <a:t> light vibrates in all possible </a:t>
            </a:r>
            <a:r>
              <a:rPr lang="en-US" dirty="0" smtClean="0">
                <a:latin typeface="Times New Roman" pitchFamily="18" charset="0"/>
                <a:cs typeface="Times New Roman" pitchFamily="18" charset="0"/>
              </a:rPr>
              <a:t>planes, </a:t>
            </a:r>
            <a:r>
              <a:rPr lang="en-US" dirty="0">
                <a:latin typeface="Times New Roman" pitchFamily="18" charset="0"/>
                <a:cs typeface="Times New Roman" pitchFamily="18" charset="0"/>
              </a:rPr>
              <a:t>while the polarized one vibrates only in one </a:t>
            </a:r>
            <a:r>
              <a:rPr lang="en-US" dirty="0" smtClean="0">
                <a:latin typeface="Times New Roman" pitchFamily="18" charset="0"/>
                <a:cs typeface="Times New Roman" pitchFamily="18" charset="0"/>
              </a:rPr>
              <a:t>plane.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34819" name="Picture 3" descr="C:\Users\Zeqir\Desktop\Polariz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926" y="2519796"/>
            <a:ext cx="5154455" cy="2311021"/>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C:\Users\Zeqir\Desktop\She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1" y="3757293"/>
            <a:ext cx="2370261" cy="27899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67121" y="4953000"/>
            <a:ext cx="5029201" cy="1200329"/>
          </a:xfrm>
          <a:prstGeom prst="rect">
            <a:avLst/>
          </a:prstGeom>
          <a:noFill/>
        </p:spPr>
        <p:txBody>
          <a:bodyPr wrap="square" rtlCol="0">
            <a:spAutoFit/>
          </a:bodyPr>
          <a:lstStyle/>
          <a:p>
            <a:r>
              <a:rPr lang="en-US" b="1" dirty="0">
                <a:latin typeface="Times New Roman" pitchFamily="18" charset="0"/>
                <a:cs typeface="Times New Roman" pitchFamily="18" charset="0"/>
              </a:rPr>
              <a:t>Carl W. </a:t>
            </a:r>
            <a:r>
              <a:rPr lang="en-US" b="1" dirty="0" smtClean="0">
                <a:latin typeface="Times New Roman" pitchFamily="18" charset="0"/>
                <a:cs typeface="Times New Roman" pitchFamily="18" charset="0"/>
              </a:rPr>
              <a:t>Scheele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is a S</a:t>
            </a:r>
            <a:r>
              <a:rPr lang="en-US" dirty="0" smtClean="0">
                <a:latin typeface="Times New Roman" pitchFamily="18" charset="0"/>
                <a:cs typeface="Times New Roman" pitchFamily="18" charset="0"/>
              </a:rPr>
              <a:t>wedish scientist </a:t>
            </a:r>
            <a:r>
              <a:rPr lang="en-US" dirty="0">
                <a:latin typeface="Times New Roman" pitchFamily="18" charset="0"/>
                <a:cs typeface="Times New Roman" pitchFamily="18" charset="0"/>
              </a:rPr>
              <a:t>who in 1769 discovered tartaric acid in fermentation containers of winemaking, in salts forms alike Potassium </a:t>
            </a:r>
            <a:r>
              <a:rPr lang="en-US" dirty="0" smtClean="0">
                <a:latin typeface="Times New Roman" pitchFamily="18" charset="0"/>
                <a:cs typeface="Times New Roman" pitchFamily="18" charset="0"/>
              </a:rPr>
              <a:t>Tartrate</a:t>
            </a:r>
            <a:r>
              <a:rPr lang="en-US"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sp>
        <p:nvSpPr>
          <p:cNvPr id="5" name="TextBox 4"/>
          <p:cNvSpPr txBox="1"/>
          <p:nvPr/>
        </p:nvSpPr>
        <p:spPr>
          <a:xfrm>
            <a:off x="4812416" y="4514127"/>
            <a:ext cx="1207382" cy="338554"/>
          </a:xfrm>
          <a:prstGeom prst="rect">
            <a:avLst/>
          </a:prstGeom>
          <a:noFill/>
        </p:spPr>
        <p:txBody>
          <a:bodyPr wrap="none" rtlCol="0">
            <a:spAutoFit/>
          </a:bodyPr>
          <a:lstStyle/>
          <a:p>
            <a:r>
              <a:rPr lang="en-US" sz="1600" b="1" dirty="0" err="1" smtClean="0">
                <a:latin typeface="Times New Roman" pitchFamily="18" charset="0"/>
                <a:cs typeface="Times New Roman" pitchFamily="18" charset="0"/>
              </a:rPr>
              <a:t>Nicol</a:t>
            </a:r>
            <a:r>
              <a:rPr lang="en-US" sz="1600" b="1" dirty="0" smtClean="0">
                <a:latin typeface="Times New Roman" pitchFamily="18" charset="0"/>
                <a:cs typeface="Times New Roman" pitchFamily="18" charset="0"/>
              </a:rPr>
              <a:t> prism</a:t>
            </a:r>
            <a:endParaRPr lang="en-US" sz="1600" b="1" dirty="0">
              <a:latin typeface="Times New Roman" pitchFamily="18" charset="0"/>
              <a:cs typeface="Times New Roman" pitchFamily="18" charset="0"/>
            </a:endParaRPr>
          </a:p>
        </p:txBody>
      </p:sp>
      <p:pic>
        <p:nvPicPr>
          <p:cNvPr id="61442" name="Picture 2" descr="C:\Users\Zeqir\Desktop\legend300beam-effect5-l.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b="4000"/>
          <a:stretch/>
        </p:blipFill>
        <p:spPr bwMode="auto">
          <a:xfrm>
            <a:off x="7917705" y="-1"/>
            <a:ext cx="1226295" cy="78482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 y="-1"/>
            <a:ext cx="9144002" cy="784830"/>
          </a:xfrm>
          <a:prstGeom prst="rect">
            <a:avLst/>
          </a:prstGeom>
          <a:gradFill flip="none" rotWithShape="1">
            <a:gsLst>
              <a:gs pos="79000">
                <a:srgbClr val="000000"/>
              </a:gs>
              <a:gs pos="0">
                <a:schemeClr val="tx1"/>
              </a:gs>
              <a:gs pos="70000">
                <a:srgbClr val="000000"/>
              </a:gs>
              <a:gs pos="87000">
                <a:schemeClr val="tx1"/>
              </a:gs>
              <a:gs pos="95000">
                <a:schemeClr val="bg1">
                  <a:alpha val="0"/>
                  <a:lumMod val="0"/>
                  <a:lumOff val="100000"/>
                </a:schemeClr>
              </a:gs>
            </a:gsLst>
            <a:lin ang="0" scaled="1"/>
            <a:tileRect/>
          </a:gradFill>
        </p:spPr>
        <p:txBody>
          <a:bodyPr wrap="square" rtlCol="0">
            <a:spAutoFit/>
          </a:bodyPr>
          <a:lstStyle/>
          <a:p>
            <a:endParaRPr lang="en-US" sz="4500" dirty="0"/>
          </a:p>
        </p:txBody>
      </p:sp>
      <p:sp>
        <p:nvSpPr>
          <p:cNvPr id="15" name="Rectangle 14"/>
          <p:cNvSpPr/>
          <p:nvPr/>
        </p:nvSpPr>
        <p:spPr>
          <a:xfrm>
            <a:off x="876300" y="294570"/>
            <a:ext cx="7620000" cy="477054"/>
          </a:xfrm>
          <a:prstGeom prst="rect">
            <a:avLst/>
          </a:prstGeom>
        </p:spPr>
        <p:txBody>
          <a:bodyPr wrap="square">
            <a:spAutoFit/>
          </a:bodyPr>
          <a:lstStyle/>
          <a:p>
            <a:r>
              <a:rPr lang="en-US" sz="2500" b="1" dirty="0" smtClean="0">
                <a:ln w="0"/>
                <a:solidFill>
                  <a:schemeClr val="bg1"/>
                </a:solidFill>
                <a:effectLst>
                  <a:outerShdw blurRad="38100" dist="25400" dir="5400000" algn="ctr" rotWithShape="0">
                    <a:srgbClr val="6E747A">
                      <a:alpha val="43000"/>
                    </a:srgbClr>
                  </a:outerShdw>
                </a:effectLst>
              </a:rPr>
              <a:t>6. Optical activity</a:t>
            </a:r>
            <a:endParaRPr lang="en-US" sz="2500" b="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87228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bg1">
                  <a:lumMod val="75000"/>
                </a:schemeClr>
              </a:gs>
            </a:gsLst>
            <a:lin ang="5400000" scaled="1"/>
            <a:tileRect/>
          </a:gradFill>
        </p:spPr>
        <p:txBody>
          <a:bodyPr wrap="square" rtlCol="0">
            <a:spAutoFit/>
          </a:bodyPr>
          <a:lstStyle/>
          <a:p>
            <a:endParaRPr lang="en-US" sz="800" dirty="0"/>
          </a:p>
        </p:txBody>
      </p:sp>
      <p:pic>
        <p:nvPicPr>
          <p:cNvPr id="5122" name="Picture 2" descr="C:\Users\Zeqir\Desktop\2196_1hi.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1833" t="6176" r="13165" b="14512"/>
          <a:stretch/>
        </p:blipFill>
        <p:spPr bwMode="auto">
          <a:xfrm>
            <a:off x="8077200" y="-1"/>
            <a:ext cx="935804" cy="7848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88392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11" name="TextBox 10"/>
          <p:cNvSpPr txBox="1"/>
          <p:nvPr/>
        </p:nvSpPr>
        <p:spPr>
          <a:xfrm>
            <a:off x="878840" y="1143000"/>
            <a:ext cx="7666262" cy="1200329"/>
          </a:xfrm>
          <a:prstGeom prst="rect">
            <a:avLst/>
          </a:prstGeom>
          <a:noFill/>
        </p:spPr>
        <p:txBody>
          <a:bodyPr wrap="square" rtlCol="0">
            <a:spAutoFit/>
          </a:bodyPr>
          <a:lstStyle/>
          <a:p>
            <a:pPr marL="342900" indent="-342900">
              <a:buFontTx/>
              <a:buAutoNum type="arabicPeriod"/>
            </a:pPr>
            <a:r>
              <a:rPr lang="en-US" b="1" dirty="0" smtClean="0">
                <a:latin typeface="Times New Roman" pitchFamily="18" charset="0"/>
                <a:cs typeface="Times New Roman" pitchFamily="18" charset="0"/>
              </a:rPr>
              <a:t>Constitutional </a:t>
            </a:r>
            <a:r>
              <a:rPr lang="en-US" b="1" dirty="0">
                <a:latin typeface="Times New Roman" pitchFamily="18" charset="0"/>
                <a:cs typeface="Times New Roman" pitchFamily="18" charset="0"/>
              </a:rPr>
              <a:t>Isomers </a:t>
            </a:r>
            <a:r>
              <a:rPr lang="en-US" dirty="0">
                <a:latin typeface="Times New Roman" pitchFamily="18" charset="0"/>
                <a:cs typeface="Times New Roman" pitchFamily="18" charset="0"/>
              </a:rPr>
              <a:t>can be: chain isomers, positional isomers and functional isomers (</a:t>
            </a:r>
            <a:r>
              <a:rPr lang="en-US">
                <a:latin typeface="Times New Roman" pitchFamily="18" charset="0"/>
                <a:cs typeface="Times New Roman" pitchFamily="18" charset="0"/>
              </a:rPr>
              <a:t>at </a:t>
            </a:r>
            <a:r>
              <a:rPr lang="en-US" smtClean="0">
                <a:latin typeface="Times New Roman" pitchFamily="18" charset="0"/>
                <a:cs typeface="Times New Roman" pitchFamily="18" charset="0"/>
              </a:rPr>
              <a:t>constitutional </a:t>
            </a:r>
            <a:r>
              <a:rPr lang="en-US" dirty="0">
                <a:latin typeface="Times New Roman" pitchFamily="18" charset="0"/>
                <a:cs typeface="Times New Roman" pitchFamily="18" charset="0"/>
              </a:rPr>
              <a:t>isomers ordering of atoms is changed - sequence of bonds).</a:t>
            </a:r>
          </a:p>
          <a:p>
            <a:endParaRPr lang="en-US" dirty="0">
              <a:latin typeface="Times New Roman" pitchFamily="18" charset="0"/>
              <a:cs typeface="Times New Roman" pitchFamily="18" charset="0"/>
            </a:endParaRPr>
          </a:p>
        </p:txBody>
      </p:sp>
      <p:sp>
        <p:nvSpPr>
          <p:cNvPr id="5" name="TextBox 4"/>
          <p:cNvSpPr txBox="1"/>
          <p:nvPr/>
        </p:nvSpPr>
        <p:spPr>
          <a:xfrm>
            <a:off x="2764970" y="2882906"/>
            <a:ext cx="1152880" cy="369332"/>
          </a:xfrm>
          <a:prstGeom prst="rect">
            <a:avLst/>
          </a:prstGeom>
          <a:noFill/>
        </p:spPr>
        <p:txBody>
          <a:bodyPr wrap="none" rtlCol="0">
            <a:spAutoFit/>
          </a:bodyPr>
          <a:lstStyle/>
          <a:p>
            <a:r>
              <a:rPr lang="en-US" dirty="0" smtClean="0">
                <a:latin typeface="Times New Roman" pitchFamily="18" charset="0"/>
                <a:cs typeface="Times New Roman" pitchFamily="18" charset="0"/>
              </a:rPr>
              <a:t>n- pentane</a:t>
            </a:r>
            <a:endParaRPr lang="en-US" dirty="0">
              <a:latin typeface="Times New Roman" pitchFamily="18" charset="0"/>
              <a:cs typeface="Times New Roman" pitchFamily="18" charset="0"/>
            </a:endParaRPr>
          </a:p>
        </p:txBody>
      </p:sp>
      <p:sp>
        <p:nvSpPr>
          <p:cNvPr id="6" name="Rectangle 5"/>
          <p:cNvSpPr/>
          <p:nvPr/>
        </p:nvSpPr>
        <p:spPr>
          <a:xfrm>
            <a:off x="4898570" y="2910256"/>
            <a:ext cx="1228093" cy="369332"/>
          </a:xfrm>
          <a:prstGeom prst="rect">
            <a:avLst/>
          </a:prstGeom>
        </p:spPr>
        <p:txBody>
          <a:bodyPr wrap="none">
            <a:spAutoFit/>
          </a:bodyPr>
          <a:lstStyle/>
          <a:p>
            <a:r>
              <a:rPr lang="en-US" dirty="0" err="1" smtClean="0"/>
              <a:t>isopentane</a:t>
            </a:r>
            <a:endParaRPr lang="en-US" dirty="0"/>
          </a:p>
        </p:txBody>
      </p:sp>
      <p:sp>
        <p:nvSpPr>
          <p:cNvPr id="12" name="TextBox 11"/>
          <p:cNvSpPr txBox="1"/>
          <p:nvPr/>
        </p:nvSpPr>
        <p:spPr>
          <a:xfrm>
            <a:off x="1307160" y="2517150"/>
            <a:ext cx="736099" cy="369332"/>
          </a:xfrm>
          <a:prstGeom prst="rect">
            <a:avLst/>
          </a:prstGeom>
          <a:noFill/>
        </p:spPr>
        <p:txBody>
          <a:bodyPr wrap="none" rtlCol="0">
            <a:spAutoFit/>
          </a:bodyPr>
          <a:lstStyle/>
          <a:p>
            <a:r>
              <a:rPr lang="en-US"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H</a:t>
            </a:r>
            <a:r>
              <a:rPr lang="en-US" baseline="-25000" dirty="0" smtClean="0">
                <a:latin typeface="Times New Roman" pitchFamily="18" charset="0"/>
                <a:cs typeface="Times New Roman" pitchFamily="18" charset="0"/>
              </a:rPr>
              <a:t>12</a:t>
            </a:r>
            <a:endParaRPr lang="en-US" baseline="-25000" dirty="0">
              <a:latin typeface="Times New Roman" pitchFamily="18" charset="0"/>
              <a:cs typeface="Times New Roman"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524236644"/>
              </p:ext>
            </p:extLst>
          </p:nvPr>
        </p:nvGraphicFramePr>
        <p:xfrm>
          <a:off x="2303164" y="2480279"/>
          <a:ext cx="1975796" cy="406203"/>
        </p:xfrm>
        <a:graphic>
          <a:graphicData uri="http://schemas.openxmlformats.org/presentationml/2006/ole">
            <mc:AlternateContent xmlns:mc="http://schemas.openxmlformats.org/markup-compatibility/2006">
              <mc:Choice xmlns:v="urn:schemas-microsoft-com:vml" Requires="v">
                <p:oleObj spid="_x0000_s84175" name="CS ChemDraw Drawing" r:id="rId6" imgW="794976" imgH="162770" progId="ChemDraw.Document.6.0">
                  <p:embed/>
                </p:oleObj>
              </mc:Choice>
              <mc:Fallback>
                <p:oleObj name="CS ChemDraw Drawing" r:id="rId6" imgW="794976" imgH="162770" progId="ChemDraw.Document.6.0">
                  <p:embed/>
                  <p:pic>
                    <p:nvPicPr>
                      <p:cNvPr id="0" name=""/>
                      <p:cNvPicPr/>
                      <p:nvPr/>
                    </p:nvPicPr>
                    <p:blipFill>
                      <a:blip r:embed="rId7"/>
                      <a:stretch>
                        <a:fillRect/>
                      </a:stretch>
                    </p:blipFill>
                    <p:spPr>
                      <a:xfrm>
                        <a:off x="2303164" y="2480279"/>
                        <a:ext cx="1975796" cy="40620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92781840"/>
              </p:ext>
            </p:extLst>
          </p:nvPr>
        </p:nvGraphicFramePr>
        <p:xfrm>
          <a:off x="4632893" y="1913866"/>
          <a:ext cx="1620547" cy="994331"/>
        </p:xfrm>
        <a:graphic>
          <a:graphicData uri="http://schemas.openxmlformats.org/presentationml/2006/ole">
            <mc:AlternateContent xmlns:mc="http://schemas.openxmlformats.org/markup-compatibility/2006">
              <mc:Choice xmlns:v="urn:schemas-microsoft-com:vml" Requires="v">
                <p:oleObj spid="_x0000_s84176" name="CS ChemDraw Drawing" r:id="rId8" imgW="607637" imgH="373048" progId="ChemDraw.Document.6.0">
                  <p:embed/>
                </p:oleObj>
              </mc:Choice>
              <mc:Fallback>
                <p:oleObj name="CS ChemDraw Drawing" r:id="rId8" imgW="607637" imgH="373048" progId="ChemDraw.Document.6.0">
                  <p:embed/>
                  <p:pic>
                    <p:nvPicPr>
                      <p:cNvPr id="0" name=""/>
                      <p:cNvPicPr/>
                      <p:nvPr/>
                    </p:nvPicPr>
                    <p:blipFill>
                      <a:blip r:embed="rId9"/>
                      <a:stretch>
                        <a:fillRect/>
                      </a:stretch>
                    </p:blipFill>
                    <p:spPr>
                      <a:xfrm>
                        <a:off x="4632893" y="1913866"/>
                        <a:ext cx="1620547" cy="99433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877754086"/>
              </p:ext>
            </p:extLst>
          </p:nvPr>
        </p:nvGraphicFramePr>
        <p:xfrm>
          <a:off x="6722274" y="1937980"/>
          <a:ext cx="1214286" cy="990600"/>
        </p:xfrm>
        <a:graphic>
          <a:graphicData uri="http://schemas.openxmlformats.org/presentationml/2006/ole">
            <mc:AlternateContent xmlns:mc="http://schemas.openxmlformats.org/markup-compatibility/2006">
              <mc:Choice xmlns:v="urn:schemas-microsoft-com:vml" Requires="v">
                <p:oleObj spid="_x0000_s84177" name="CS ChemDraw Drawing" r:id="rId10" imgW="421648" imgH="343895" progId="ChemDraw.Document.6.0">
                  <p:embed/>
                </p:oleObj>
              </mc:Choice>
              <mc:Fallback>
                <p:oleObj name="CS ChemDraw Drawing" r:id="rId10" imgW="421648" imgH="343895" progId="ChemDraw.Document.6.0">
                  <p:embed/>
                  <p:pic>
                    <p:nvPicPr>
                      <p:cNvPr id="0" name=""/>
                      <p:cNvPicPr/>
                      <p:nvPr/>
                    </p:nvPicPr>
                    <p:blipFill>
                      <a:blip r:embed="rId11"/>
                      <a:stretch>
                        <a:fillRect/>
                      </a:stretch>
                    </p:blipFill>
                    <p:spPr>
                      <a:xfrm>
                        <a:off x="6722274" y="1937980"/>
                        <a:ext cx="1214286" cy="990600"/>
                      </a:xfrm>
                      <a:prstGeom prst="rect">
                        <a:avLst/>
                      </a:prstGeom>
                    </p:spPr>
                  </p:pic>
                </p:oleObj>
              </mc:Fallback>
            </mc:AlternateContent>
          </a:graphicData>
        </a:graphic>
      </p:graphicFrame>
      <p:sp>
        <p:nvSpPr>
          <p:cNvPr id="15" name="Rectangle 14"/>
          <p:cNvSpPr/>
          <p:nvPr/>
        </p:nvSpPr>
        <p:spPr>
          <a:xfrm>
            <a:off x="6704903" y="2910256"/>
            <a:ext cx="1322670" cy="369332"/>
          </a:xfrm>
          <a:prstGeom prst="rect">
            <a:avLst/>
          </a:prstGeom>
        </p:spPr>
        <p:txBody>
          <a:bodyPr wrap="none">
            <a:spAutoFit/>
          </a:bodyPr>
          <a:lstStyle/>
          <a:p>
            <a:r>
              <a:rPr lang="en-US" dirty="0" err="1" smtClean="0"/>
              <a:t>neopentane</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2533100473"/>
              </p:ext>
            </p:extLst>
          </p:nvPr>
        </p:nvGraphicFramePr>
        <p:xfrm>
          <a:off x="2306029" y="5076262"/>
          <a:ext cx="2005589" cy="533400"/>
        </p:xfrm>
        <a:graphic>
          <a:graphicData uri="http://schemas.openxmlformats.org/presentationml/2006/ole">
            <mc:AlternateContent xmlns:mc="http://schemas.openxmlformats.org/markup-compatibility/2006">
              <mc:Choice xmlns:v="urn:schemas-microsoft-com:vml" Requires="v">
                <p:oleObj spid="_x0000_s84178" name="CS ChemDraw Drawing" r:id="rId12" imgW="746387" imgH="199211" progId="ChemDraw.Document.6.0">
                  <p:embed/>
                </p:oleObj>
              </mc:Choice>
              <mc:Fallback>
                <p:oleObj name="CS ChemDraw Drawing" r:id="rId12" imgW="746387" imgH="199211" progId="ChemDraw.Document.6.0">
                  <p:embed/>
                  <p:pic>
                    <p:nvPicPr>
                      <p:cNvPr id="0" name=""/>
                      <p:cNvPicPr/>
                      <p:nvPr/>
                    </p:nvPicPr>
                    <p:blipFill>
                      <a:blip r:embed="rId13"/>
                      <a:stretch>
                        <a:fillRect/>
                      </a:stretch>
                    </p:blipFill>
                    <p:spPr>
                      <a:xfrm>
                        <a:off x="2306029" y="5076262"/>
                        <a:ext cx="2005589" cy="533400"/>
                      </a:xfrm>
                      <a:prstGeom prst="rect">
                        <a:avLst/>
                      </a:prstGeom>
                    </p:spPr>
                  </p:pic>
                </p:oleObj>
              </mc:Fallback>
            </mc:AlternateContent>
          </a:graphicData>
        </a:graphic>
      </p:graphicFrame>
      <p:sp>
        <p:nvSpPr>
          <p:cNvPr id="17" name="TextBox 16"/>
          <p:cNvSpPr txBox="1"/>
          <p:nvPr/>
        </p:nvSpPr>
        <p:spPr>
          <a:xfrm>
            <a:off x="2660617" y="5797555"/>
            <a:ext cx="1197764" cy="369332"/>
          </a:xfrm>
          <a:prstGeom prst="rect">
            <a:avLst/>
          </a:prstGeom>
          <a:noFill/>
        </p:spPr>
        <p:txBody>
          <a:bodyPr wrap="none" rtlCol="0">
            <a:spAutoFit/>
          </a:bodyPr>
          <a:lstStyle/>
          <a:p>
            <a:r>
              <a:rPr lang="en-US" dirty="0" smtClean="0">
                <a:latin typeface="Times New Roman" pitchFamily="18" charset="0"/>
                <a:cs typeface="Times New Roman" pitchFamily="18" charset="0"/>
              </a:rPr>
              <a:t>propanol-1</a:t>
            </a:r>
            <a:endParaRPr lang="en-US" dirty="0">
              <a:latin typeface="Times New Roman" pitchFamily="18" charset="0"/>
              <a:cs typeface="Times New Roman"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1458423495"/>
              </p:ext>
            </p:extLst>
          </p:nvPr>
        </p:nvGraphicFramePr>
        <p:xfrm>
          <a:off x="4739320" y="5202079"/>
          <a:ext cx="1706630" cy="556992"/>
        </p:xfrm>
        <a:graphic>
          <a:graphicData uri="http://schemas.openxmlformats.org/presentationml/2006/ole">
            <mc:AlternateContent xmlns:mc="http://schemas.openxmlformats.org/markup-compatibility/2006">
              <mc:Choice xmlns:v="urn:schemas-microsoft-com:vml" Requires="v">
                <p:oleObj spid="_x0000_s84179" name="CS ChemDraw Drawing" r:id="rId14" imgW="607637" imgH="199211" progId="ChemDraw.Document.6.0">
                  <p:embed/>
                </p:oleObj>
              </mc:Choice>
              <mc:Fallback>
                <p:oleObj name="CS ChemDraw Drawing" r:id="rId14" imgW="607637" imgH="199211" progId="ChemDraw.Document.6.0">
                  <p:embed/>
                  <p:pic>
                    <p:nvPicPr>
                      <p:cNvPr id="0" name=""/>
                      <p:cNvPicPr/>
                      <p:nvPr/>
                    </p:nvPicPr>
                    <p:blipFill>
                      <a:blip r:embed="rId15"/>
                      <a:stretch>
                        <a:fillRect/>
                      </a:stretch>
                    </p:blipFill>
                    <p:spPr>
                      <a:xfrm>
                        <a:off x="4739320" y="5202079"/>
                        <a:ext cx="1706630" cy="556992"/>
                      </a:xfrm>
                      <a:prstGeom prst="rect">
                        <a:avLst/>
                      </a:prstGeom>
                    </p:spPr>
                  </p:pic>
                </p:oleObj>
              </mc:Fallback>
            </mc:AlternateContent>
          </a:graphicData>
        </a:graphic>
      </p:graphicFrame>
      <p:sp>
        <p:nvSpPr>
          <p:cNvPr id="19" name="TextBox 18"/>
          <p:cNvSpPr txBox="1"/>
          <p:nvPr/>
        </p:nvSpPr>
        <p:spPr>
          <a:xfrm>
            <a:off x="4868524" y="5797555"/>
            <a:ext cx="1595309" cy="369332"/>
          </a:xfrm>
          <a:prstGeom prst="rect">
            <a:avLst/>
          </a:prstGeom>
          <a:noFill/>
        </p:spPr>
        <p:txBody>
          <a:bodyPr wrap="none" rtlCol="0">
            <a:spAutoFit/>
          </a:bodyPr>
          <a:lstStyle/>
          <a:p>
            <a:r>
              <a:rPr lang="en-US" dirty="0" err="1">
                <a:latin typeface="Times New Roman" pitchFamily="18" charset="0"/>
                <a:cs typeface="Times New Roman" pitchFamily="18" charset="0"/>
              </a:rPr>
              <a:t>methoxyethane</a:t>
            </a:r>
            <a:endParaRPr lang="en-US" dirty="0">
              <a:latin typeface="Times New Roman" pitchFamily="18" charset="0"/>
              <a:cs typeface="Times New Roman" pitchFamily="18" charset="0"/>
            </a:endParaRPr>
          </a:p>
        </p:txBody>
      </p:sp>
      <p:sp>
        <p:nvSpPr>
          <p:cNvPr id="20" name="TextBox 19"/>
          <p:cNvSpPr txBox="1"/>
          <p:nvPr/>
        </p:nvSpPr>
        <p:spPr>
          <a:xfrm>
            <a:off x="1339817" y="5152462"/>
            <a:ext cx="825867" cy="369332"/>
          </a:xfrm>
          <a:prstGeom prst="rect">
            <a:avLst/>
          </a:prstGeom>
          <a:noFill/>
        </p:spPr>
        <p:txBody>
          <a:bodyPr wrap="none" rtlCol="0">
            <a:spAutoFit/>
          </a:bodyPr>
          <a:lstStyle/>
          <a:p>
            <a:r>
              <a:rPr lang="en-US"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H</a:t>
            </a:r>
            <a:r>
              <a:rPr lang="en-US" baseline="-25000" dirty="0" smtClean="0">
                <a:latin typeface="Times New Roman" pitchFamily="18" charset="0"/>
                <a:cs typeface="Times New Roman" pitchFamily="18" charset="0"/>
              </a:rPr>
              <a:t>8</a:t>
            </a:r>
            <a:r>
              <a:rPr lang="en-US" dirty="0" smtClean="0">
                <a:latin typeface="Times New Roman" pitchFamily="18" charset="0"/>
                <a:cs typeface="Times New Roman" pitchFamily="18" charset="0"/>
              </a:rPr>
              <a:t>O</a:t>
            </a:r>
            <a:endParaRPr lang="en-US" dirty="0">
              <a:latin typeface="Times New Roman" pitchFamily="18" charset="0"/>
              <a:cs typeface="Times New Roman"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545472655"/>
              </p:ext>
            </p:extLst>
          </p:nvPr>
        </p:nvGraphicFramePr>
        <p:xfrm>
          <a:off x="2518102" y="3439547"/>
          <a:ext cx="1901498" cy="990600"/>
        </p:xfrm>
        <a:graphic>
          <a:graphicData uri="http://schemas.openxmlformats.org/presentationml/2006/ole">
            <mc:AlternateContent xmlns:mc="http://schemas.openxmlformats.org/markup-compatibility/2006">
              <mc:Choice xmlns:v="urn:schemas-microsoft-com:vml" Requires="v">
                <p:oleObj spid="_x0000_s84180" name="CS ChemDraw Drawing" r:id="rId16" imgW="795246" imgH="414078" progId="ChemDraw.Document.6.0">
                  <p:embed/>
                </p:oleObj>
              </mc:Choice>
              <mc:Fallback>
                <p:oleObj name="CS ChemDraw Drawing" r:id="rId16" imgW="795246" imgH="414078" progId="ChemDraw.Document.6.0">
                  <p:embed/>
                  <p:pic>
                    <p:nvPicPr>
                      <p:cNvPr id="0" name=""/>
                      <p:cNvPicPr/>
                      <p:nvPr/>
                    </p:nvPicPr>
                    <p:blipFill>
                      <a:blip r:embed="rId17"/>
                      <a:stretch>
                        <a:fillRect/>
                      </a:stretch>
                    </p:blipFill>
                    <p:spPr>
                      <a:xfrm>
                        <a:off x="2518102" y="3439547"/>
                        <a:ext cx="1901498" cy="9906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067811911"/>
              </p:ext>
            </p:extLst>
          </p:nvPr>
        </p:nvGraphicFramePr>
        <p:xfrm>
          <a:off x="5298610" y="3734727"/>
          <a:ext cx="1957830" cy="1105922"/>
        </p:xfrm>
        <a:graphic>
          <a:graphicData uri="http://schemas.openxmlformats.org/presentationml/2006/ole">
            <mc:AlternateContent xmlns:mc="http://schemas.openxmlformats.org/markup-compatibility/2006">
              <mc:Choice xmlns:v="urn:schemas-microsoft-com:vml" Requires="v">
                <p:oleObj spid="_x0000_s84181" name="CS ChemDraw Drawing" r:id="rId18" imgW="795246" imgH="449169" progId="ChemDraw.Document.6.0">
                  <p:embed/>
                </p:oleObj>
              </mc:Choice>
              <mc:Fallback>
                <p:oleObj name="CS ChemDraw Drawing" r:id="rId18" imgW="795246" imgH="449169" progId="ChemDraw.Document.6.0">
                  <p:embed/>
                  <p:pic>
                    <p:nvPicPr>
                      <p:cNvPr id="0" name=""/>
                      <p:cNvPicPr/>
                      <p:nvPr/>
                    </p:nvPicPr>
                    <p:blipFill>
                      <a:blip r:embed="rId19"/>
                      <a:stretch>
                        <a:fillRect/>
                      </a:stretch>
                    </p:blipFill>
                    <p:spPr>
                      <a:xfrm>
                        <a:off x="5298610" y="3734727"/>
                        <a:ext cx="1957830" cy="1105922"/>
                      </a:xfrm>
                      <a:prstGeom prst="rect">
                        <a:avLst/>
                      </a:prstGeom>
                    </p:spPr>
                  </p:pic>
                </p:oleObj>
              </mc:Fallback>
            </mc:AlternateContent>
          </a:graphicData>
        </a:graphic>
      </p:graphicFrame>
      <p:sp>
        <p:nvSpPr>
          <p:cNvPr id="24" name="TextBox 23"/>
          <p:cNvSpPr txBox="1"/>
          <p:nvPr/>
        </p:nvSpPr>
        <p:spPr>
          <a:xfrm>
            <a:off x="2773269" y="4447225"/>
            <a:ext cx="1556836" cy="369332"/>
          </a:xfrm>
          <a:prstGeom prst="rect">
            <a:avLst/>
          </a:prstGeom>
          <a:noFill/>
        </p:spPr>
        <p:txBody>
          <a:bodyPr wrap="none" rtlCol="0">
            <a:spAutoFit/>
          </a:bodyPr>
          <a:lstStyle/>
          <a:p>
            <a:r>
              <a:rPr lang="en-US" dirty="0" smtClean="0">
                <a:latin typeface="Times New Roman" pitchFamily="18" charset="0"/>
                <a:cs typeface="Times New Roman" pitchFamily="18" charset="0"/>
              </a:rPr>
              <a:t>2-pentanamine</a:t>
            </a:r>
            <a:endParaRPr lang="en-US" dirty="0">
              <a:latin typeface="Times New Roman" pitchFamily="18" charset="0"/>
              <a:cs typeface="Times New Roman" pitchFamily="18" charset="0"/>
            </a:endParaRPr>
          </a:p>
        </p:txBody>
      </p:sp>
      <p:sp>
        <p:nvSpPr>
          <p:cNvPr id="25" name="TextBox 24"/>
          <p:cNvSpPr txBox="1"/>
          <p:nvPr/>
        </p:nvSpPr>
        <p:spPr>
          <a:xfrm>
            <a:off x="6777783" y="4286651"/>
            <a:ext cx="1556836" cy="369332"/>
          </a:xfrm>
          <a:prstGeom prst="rect">
            <a:avLst/>
          </a:prstGeom>
          <a:noFill/>
        </p:spPr>
        <p:txBody>
          <a:bodyPr wrap="none" rtlCol="0">
            <a:spAutoFit/>
          </a:bodyPr>
          <a:lstStyle/>
          <a:p>
            <a:r>
              <a:rPr lang="en-US" dirty="0">
                <a:latin typeface="Times New Roman" pitchFamily="18" charset="0"/>
                <a:cs typeface="Times New Roman" pitchFamily="18" charset="0"/>
              </a:rPr>
              <a:t>3</a:t>
            </a:r>
            <a:r>
              <a:rPr lang="en-US" dirty="0" smtClean="0">
                <a:latin typeface="Times New Roman" pitchFamily="18" charset="0"/>
                <a:cs typeface="Times New Roman" pitchFamily="18" charset="0"/>
              </a:rPr>
              <a:t>-pentanamine</a:t>
            </a:r>
            <a:endParaRPr lang="en-US" dirty="0">
              <a:latin typeface="Times New Roman" pitchFamily="18" charset="0"/>
              <a:cs typeface="Times New Roman" pitchFamily="18" charset="0"/>
            </a:endParaRPr>
          </a:p>
        </p:txBody>
      </p:sp>
      <p:sp>
        <p:nvSpPr>
          <p:cNvPr id="26" name="TextBox 25"/>
          <p:cNvSpPr txBox="1"/>
          <p:nvPr/>
        </p:nvSpPr>
        <p:spPr>
          <a:xfrm>
            <a:off x="1296274" y="3954532"/>
            <a:ext cx="902811" cy="369332"/>
          </a:xfrm>
          <a:prstGeom prst="rect">
            <a:avLst/>
          </a:prstGeom>
          <a:noFill/>
        </p:spPr>
        <p:txBody>
          <a:bodyPr wrap="none" rtlCol="0">
            <a:spAutoFit/>
          </a:bodyPr>
          <a:lstStyle/>
          <a:p>
            <a:r>
              <a:rPr lang="en-US"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H</a:t>
            </a:r>
            <a:r>
              <a:rPr lang="en-US" baseline="-25000" dirty="0" smtClean="0">
                <a:latin typeface="Times New Roman" pitchFamily="18" charset="0"/>
                <a:cs typeface="Times New Roman" pitchFamily="18" charset="0"/>
              </a:rPr>
              <a:t>14</a:t>
            </a:r>
            <a:r>
              <a:rPr lang="en-US" dirty="0" smtClean="0">
                <a:latin typeface="Times New Roman" pitchFamily="18" charset="0"/>
                <a:cs typeface="Times New Roman" pitchFamily="18" charset="0"/>
              </a:rPr>
              <a:t>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329591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C:\Users\Zeqir\Desktop\Jean_Baptiste_André_Dum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333501"/>
            <a:ext cx="2152652" cy="2651244"/>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1548" y="2432229"/>
            <a:ext cx="5038725" cy="185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4191000"/>
            <a:ext cx="8229600" cy="2616101"/>
          </a:xfrm>
          <a:prstGeom prst="rect">
            <a:avLst/>
          </a:prstGeom>
          <a:noFill/>
        </p:spPr>
        <p:txBody>
          <a:bodyPr wrap="square" rtlCol="0">
            <a:spAutoFit/>
          </a:bodyPr>
          <a:lstStyle/>
          <a:p>
            <a:r>
              <a:rPr lang="en-US" b="1" dirty="0" smtClean="0">
                <a:latin typeface="Times New Roman" pitchFamily="18" charset="0"/>
                <a:cs typeface="Times New Roman" pitchFamily="18" charset="0"/>
              </a:rPr>
              <a:t>Optically </a:t>
            </a:r>
            <a:r>
              <a:rPr lang="en-US" b="1" dirty="0">
                <a:latin typeface="Times New Roman" pitchFamily="18" charset="0"/>
                <a:cs typeface="Times New Roman" pitchFamily="18" charset="0"/>
              </a:rPr>
              <a:t>Active Compounds</a:t>
            </a:r>
            <a:r>
              <a:rPr lang="en-US" dirty="0">
                <a:latin typeface="Times New Roman" pitchFamily="18" charset="0"/>
                <a:cs typeface="Times New Roman" pitchFamily="18" charset="0"/>
              </a:rPr>
              <a:t> are able to rotate the plane of polarized light</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To be </a:t>
            </a:r>
            <a:r>
              <a:rPr lang="en-US" b="1" dirty="0" smtClean="0">
                <a:latin typeface="Times New Roman" pitchFamily="18" charset="0"/>
                <a:cs typeface="Times New Roman" pitchFamily="18" charset="0"/>
              </a:rPr>
              <a:t>optically active</a:t>
            </a:r>
            <a:r>
              <a:rPr lang="en-US" dirty="0" smtClean="0">
                <a:latin typeface="Times New Roman" pitchFamily="18" charset="0"/>
                <a:cs typeface="Times New Roman" pitchFamily="18" charset="0"/>
              </a:rPr>
              <a:t>, the sample must contain a chiral substance and one enantiomer</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must be present in excess of the other.</a:t>
            </a:r>
          </a:p>
          <a:p>
            <a:r>
              <a:rPr lang="en-US" dirty="0" smtClean="0">
                <a:latin typeface="Times New Roman" pitchFamily="18" charset="0"/>
                <a:cs typeface="Times New Roman" pitchFamily="18" charset="0"/>
              </a:rPr>
              <a:t>Racemic mixtures and  achiral substances are </a:t>
            </a:r>
            <a:r>
              <a:rPr lang="en-US" b="1" dirty="0" smtClean="0">
                <a:latin typeface="Times New Roman" pitchFamily="18" charset="0"/>
                <a:cs typeface="Times New Roman" pitchFamily="18" charset="0"/>
              </a:rPr>
              <a:t>optically inactive</a:t>
            </a:r>
            <a:r>
              <a:rPr lang="en-US" dirty="0" smtClean="0">
                <a:latin typeface="Times New Roman" pitchFamily="18" charset="0"/>
                <a:cs typeface="Times New Roman" pitchFamily="18" charset="0"/>
              </a:rPr>
              <a:t>.</a:t>
            </a:r>
          </a:p>
          <a:p>
            <a:endParaRPr lang="en-US" sz="1000"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Dextrorotatory </a:t>
            </a:r>
            <a:r>
              <a:rPr lang="en-US" b="1" dirty="0">
                <a:latin typeface="Times New Roman" pitchFamily="18" charset="0"/>
                <a:cs typeface="Times New Roman" pitchFamily="18" charset="0"/>
              </a:rPr>
              <a:t>compounds</a:t>
            </a:r>
            <a:r>
              <a:rPr lang="en-US" dirty="0">
                <a:latin typeface="Times New Roman" pitchFamily="18" charset="0"/>
                <a:cs typeface="Times New Roman" pitchFamily="18" charset="0"/>
              </a:rPr>
              <a:t> [ (+) or </a:t>
            </a:r>
            <a:r>
              <a:rPr lang="en-US" dirty="0" smtClean="0">
                <a:latin typeface="Times New Roman" pitchFamily="18" charset="0"/>
                <a:cs typeface="Times New Roman" pitchFamily="18" charset="0"/>
              </a:rPr>
              <a:t>(d) </a:t>
            </a:r>
            <a:r>
              <a:rPr lang="en-US" dirty="0">
                <a:latin typeface="Times New Roman" pitchFamily="18" charset="0"/>
                <a:cs typeface="Times New Roman" pitchFamily="18" charset="0"/>
              </a:rPr>
              <a:t>] rotate the plane of polarized light clockwise</a:t>
            </a:r>
            <a:r>
              <a:rPr lang="en-US" dirty="0" smtClean="0">
                <a:latin typeface="Times New Roman" pitchFamily="18" charset="0"/>
                <a:cs typeface="Times New Roman" pitchFamily="18" charset="0"/>
              </a:rPr>
              <a:t>.</a:t>
            </a:r>
          </a:p>
          <a:p>
            <a:endParaRPr lang="en-US" sz="1000" dirty="0">
              <a:latin typeface="Times New Roman" pitchFamily="18" charset="0"/>
              <a:cs typeface="Times New Roman" pitchFamily="18" charset="0"/>
            </a:endParaRPr>
          </a:p>
          <a:p>
            <a:r>
              <a:rPr lang="en-US" b="1" dirty="0">
                <a:latin typeface="Times New Roman" pitchFamily="18" charset="0"/>
                <a:cs typeface="Times New Roman" pitchFamily="18" charset="0"/>
              </a:rPr>
              <a:t>Levorotatory compounds</a:t>
            </a:r>
            <a:r>
              <a:rPr lang="en-US" dirty="0">
                <a:latin typeface="Times New Roman" pitchFamily="18" charset="0"/>
                <a:cs typeface="Times New Roman" pitchFamily="18" charset="0"/>
              </a:rPr>
              <a:t> [ (-) or </a:t>
            </a:r>
            <a:r>
              <a:rPr lang="en-US" dirty="0" smtClean="0">
                <a:latin typeface="Times New Roman" pitchFamily="18" charset="0"/>
                <a:cs typeface="Times New Roman" pitchFamily="18" charset="0"/>
              </a:rPr>
              <a:t>(l) </a:t>
            </a:r>
            <a:r>
              <a:rPr lang="en-US" dirty="0">
                <a:latin typeface="Times New Roman" pitchFamily="18" charset="0"/>
                <a:cs typeface="Times New Roman" pitchFamily="18" charset="0"/>
              </a:rPr>
              <a:t>] rotate the plane of polarized light counterclockwise.</a:t>
            </a:r>
          </a:p>
          <a:p>
            <a:endParaRPr lang="en-US" dirty="0">
              <a:latin typeface="Times New Roman" pitchFamily="18" charset="0"/>
              <a:cs typeface="Times New Roman" pitchFamily="18" charset="0"/>
            </a:endParaRPr>
          </a:p>
        </p:txBody>
      </p:sp>
      <p:sp>
        <p:nvSpPr>
          <p:cNvPr id="16" name="TextBox 15"/>
          <p:cNvSpPr txBox="1"/>
          <p:nvPr/>
        </p:nvSpPr>
        <p:spPr>
          <a:xfrm rot="10800000">
            <a:off x="-1" y="784829"/>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rgbClr val="FFC000"/>
              </a:gs>
            </a:gsLst>
            <a:lin ang="5400000" scaled="1"/>
            <a:tileRect/>
          </a:gradFill>
        </p:spPr>
        <p:txBody>
          <a:bodyPr wrap="square" rtlCol="0">
            <a:spAutoFit/>
          </a:bodyPr>
          <a:lstStyle/>
          <a:p>
            <a:endParaRPr lang="en-US" sz="800" dirty="0"/>
          </a:p>
        </p:txBody>
      </p:sp>
      <p:pic>
        <p:nvPicPr>
          <p:cNvPr id="17" name="Picture 2" descr="C:\Users\Zeqir\Desktop\legend300beam-effect5-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4000"/>
          <a:stretch/>
        </p:blipFill>
        <p:spPr bwMode="auto">
          <a:xfrm>
            <a:off x="7917705" y="-1"/>
            <a:ext cx="1226295" cy="7848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 y="-1"/>
            <a:ext cx="9144002" cy="784830"/>
          </a:xfrm>
          <a:prstGeom prst="rect">
            <a:avLst/>
          </a:prstGeom>
          <a:gradFill flip="none" rotWithShape="1">
            <a:gsLst>
              <a:gs pos="79000">
                <a:srgbClr val="000000"/>
              </a:gs>
              <a:gs pos="0">
                <a:schemeClr val="tx1"/>
              </a:gs>
              <a:gs pos="70000">
                <a:srgbClr val="000000"/>
              </a:gs>
              <a:gs pos="87000">
                <a:schemeClr val="tx1"/>
              </a:gs>
              <a:gs pos="95000">
                <a:schemeClr val="bg1">
                  <a:alpha val="0"/>
                  <a:lumMod val="0"/>
                  <a:lumOff val="100000"/>
                </a:schemeClr>
              </a:gs>
            </a:gsLst>
            <a:lin ang="0" scaled="1"/>
            <a:tileRect/>
          </a:gradFill>
        </p:spPr>
        <p:txBody>
          <a:bodyPr wrap="square" rtlCol="0">
            <a:spAutoFit/>
          </a:bodyPr>
          <a:lstStyle/>
          <a:p>
            <a:endParaRPr lang="en-US" sz="4500" dirty="0"/>
          </a:p>
        </p:txBody>
      </p:sp>
      <p:sp>
        <p:nvSpPr>
          <p:cNvPr id="10" name="TextBox 9"/>
          <p:cNvSpPr txBox="1"/>
          <p:nvPr/>
        </p:nvSpPr>
        <p:spPr>
          <a:xfrm>
            <a:off x="3505198" y="1333501"/>
            <a:ext cx="5029201" cy="1477328"/>
          </a:xfrm>
          <a:prstGeom prst="rect">
            <a:avLst/>
          </a:prstGeom>
          <a:noFill/>
        </p:spPr>
        <p:txBody>
          <a:bodyPr wrap="square" rtlCol="0">
            <a:spAutoFit/>
          </a:bodyPr>
          <a:lstStyle/>
          <a:p>
            <a:r>
              <a:rPr lang="en-US" b="1" dirty="0">
                <a:latin typeface="Times New Roman" pitchFamily="18" charset="0"/>
                <a:cs typeface="Times New Roman" pitchFamily="18" charset="0"/>
              </a:rPr>
              <a:t>Jean Baptiste </a:t>
            </a:r>
            <a:r>
              <a:rPr lang="en-US" b="1" dirty="0" err="1">
                <a:latin typeface="Times New Roman" pitchFamily="18" charset="0"/>
                <a:cs typeface="Times New Roman" pitchFamily="18" charset="0"/>
              </a:rPr>
              <a:t>Biot</a:t>
            </a:r>
            <a:r>
              <a:rPr lang="en-US" dirty="0">
                <a:latin typeface="Times New Roman" pitchFamily="18" charset="0"/>
                <a:cs typeface="Times New Roman" pitchFamily="18" charset="0"/>
              </a:rPr>
              <a:t> is a F</a:t>
            </a:r>
            <a:r>
              <a:rPr lang="en-US" dirty="0" smtClean="0">
                <a:latin typeface="Times New Roman" pitchFamily="18" charset="0"/>
                <a:cs typeface="Times New Roman" pitchFamily="18" charset="0"/>
              </a:rPr>
              <a:t>rench </a:t>
            </a:r>
            <a:r>
              <a:rPr lang="en-US" dirty="0">
                <a:latin typeface="Times New Roman" pitchFamily="18" charset="0"/>
                <a:cs typeface="Times New Roman" pitchFamily="18" charset="0"/>
              </a:rPr>
              <a:t>scientist who in 1835 showed that some natural organic compounds, in their solutions could rotate the plane of polarized </a:t>
            </a:r>
            <a:r>
              <a:rPr lang="en-US" dirty="0" smtClean="0">
                <a:latin typeface="Times New Roman" pitchFamily="18" charset="0"/>
                <a:cs typeface="Times New Roman" pitchFamily="18" charset="0"/>
              </a:rPr>
              <a:t>light </a:t>
            </a:r>
            <a:r>
              <a:rPr lang="en-US" dirty="0">
                <a:latin typeface="Times New Roman" pitchFamily="18" charset="0"/>
                <a:cs typeface="Times New Roman" pitchFamily="18" charset="0"/>
              </a:rPr>
              <a:t>(they have optical activity</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994789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8200" y="1142999"/>
            <a:ext cx="7924800" cy="369332"/>
          </a:xfrm>
          <a:prstGeom prst="rect">
            <a:avLst/>
          </a:prstGeom>
          <a:noFill/>
        </p:spPr>
        <p:txBody>
          <a:bodyPr wrap="square" rtlCol="0">
            <a:spAutoFit/>
          </a:bodyPr>
          <a:lstStyle/>
          <a:p>
            <a:r>
              <a:rPr lang="en-US" b="1" dirty="0">
                <a:latin typeface="Times New Roman" pitchFamily="18" charset="0"/>
                <a:cs typeface="Times New Roman" pitchFamily="18" charset="0"/>
              </a:rPr>
              <a:t>Jean Baptiste </a:t>
            </a:r>
            <a:r>
              <a:rPr lang="en-US" b="1" dirty="0" err="1">
                <a:latin typeface="Times New Roman" pitchFamily="18" charset="0"/>
                <a:cs typeface="Times New Roman" pitchFamily="18" charset="0"/>
              </a:rPr>
              <a:t>Biot</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in 1835 showed that tartaric acid is a </a:t>
            </a:r>
            <a:r>
              <a:rPr lang="en-US" dirty="0" smtClean="0">
                <a:latin typeface="Times New Roman" pitchFamily="18" charset="0"/>
                <a:cs typeface="Times New Roman" pitchFamily="18" charset="0"/>
              </a:rPr>
              <a:t>dextrorotatory </a:t>
            </a:r>
            <a:r>
              <a:rPr lang="en-US" dirty="0">
                <a:latin typeface="Times New Roman" pitchFamily="18" charset="0"/>
                <a:cs typeface="Times New Roman" pitchFamily="18" charset="0"/>
              </a:rPr>
              <a:t>compound</a:t>
            </a:r>
            <a:r>
              <a:rPr lang="en-US" dirty="0" smtClean="0">
                <a:latin typeface="Times New Roman" pitchFamily="18" charset="0"/>
                <a:cs typeface="Times New Roman" pitchFamily="18" charset="0"/>
              </a:rPr>
              <a:t>.</a:t>
            </a:r>
          </a:p>
        </p:txBody>
      </p:sp>
      <p:pic>
        <p:nvPicPr>
          <p:cNvPr id="368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6" t="3275" r="1188" b="-5222"/>
          <a:stretch/>
        </p:blipFill>
        <p:spPr bwMode="auto">
          <a:xfrm>
            <a:off x="952500" y="1827430"/>
            <a:ext cx="7245850" cy="144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86" y="4586578"/>
            <a:ext cx="7213514" cy="144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rot="10800000">
            <a:off x="-1" y="784829"/>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rgbClr val="FFC000"/>
              </a:gs>
            </a:gsLst>
            <a:lin ang="5400000" scaled="1"/>
            <a:tileRect/>
          </a:gradFill>
        </p:spPr>
        <p:txBody>
          <a:bodyPr wrap="square" rtlCol="0">
            <a:spAutoFit/>
          </a:bodyPr>
          <a:lstStyle/>
          <a:p>
            <a:endParaRPr lang="en-US" sz="800" dirty="0"/>
          </a:p>
        </p:txBody>
      </p:sp>
      <p:pic>
        <p:nvPicPr>
          <p:cNvPr id="16" name="Picture 2" descr="C:\Users\Zeqir\Desktop\legend300beam-effect5-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4000"/>
          <a:stretch/>
        </p:blipFill>
        <p:spPr bwMode="auto">
          <a:xfrm>
            <a:off x="7917705" y="-1"/>
            <a:ext cx="1226295" cy="7848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 y="-1"/>
            <a:ext cx="9144002" cy="784830"/>
          </a:xfrm>
          <a:prstGeom prst="rect">
            <a:avLst/>
          </a:prstGeom>
          <a:gradFill flip="none" rotWithShape="1">
            <a:gsLst>
              <a:gs pos="79000">
                <a:srgbClr val="000000"/>
              </a:gs>
              <a:gs pos="0">
                <a:schemeClr val="tx1"/>
              </a:gs>
              <a:gs pos="70000">
                <a:srgbClr val="000000"/>
              </a:gs>
              <a:gs pos="87000">
                <a:schemeClr val="tx1"/>
              </a:gs>
              <a:gs pos="95000">
                <a:schemeClr val="bg1">
                  <a:alpha val="0"/>
                  <a:lumMod val="0"/>
                  <a:lumOff val="100000"/>
                </a:schemeClr>
              </a:gs>
            </a:gsLst>
            <a:lin ang="0" scaled="1"/>
            <a:tileRect/>
          </a:gradFill>
        </p:spPr>
        <p:txBody>
          <a:bodyPr wrap="square" rtlCol="0">
            <a:spAutoFit/>
          </a:bodyPr>
          <a:lstStyle/>
          <a:p>
            <a:endParaRPr lang="en-US" sz="4500" dirty="0"/>
          </a:p>
        </p:txBody>
      </p:sp>
      <p:sp>
        <p:nvSpPr>
          <p:cNvPr id="2" name="Rectangle 1"/>
          <p:cNvSpPr/>
          <p:nvPr/>
        </p:nvSpPr>
        <p:spPr>
          <a:xfrm>
            <a:off x="838200" y="3376830"/>
            <a:ext cx="7467600" cy="923330"/>
          </a:xfrm>
          <a:prstGeom prst="rect">
            <a:avLst/>
          </a:prstGeom>
        </p:spPr>
        <p:txBody>
          <a:bodyPr wrap="square">
            <a:spAutoFit/>
          </a:bodyPr>
          <a:lstStyle/>
          <a:p>
            <a:r>
              <a:rPr lang="en-US" dirty="0">
                <a:latin typeface="Times New Roman" pitchFamily="18" charset="0"/>
                <a:cs typeface="Times New Roman" pitchFamily="18" charset="0"/>
              </a:rPr>
              <a:t>In 1838 he showed that the acid with the same chemical formula does not rotate the plane of polarized light. This was the racemic mixture, which was defined as an </a:t>
            </a:r>
            <a:r>
              <a:rPr lang="en-US" dirty="0" err="1">
                <a:latin typeface="Times New Roman" pitchFamily="18" charset="0"/>
                <a:cs typeface="Times New Roman" pitchFamily="18" charset="0"/>
              </a:rPr>
              <a:t>equimolar</a:t>
            </a:r>
            <a:r>
              <a:rPr lang="en-US" dirty="0">
                <a:latin typeface="Times New Roman" pitchFamily="18" charset="0"/>
                <a:cs typeface="Times New Roman" pitchFamily="18" charset="0"/>
              </a:rPr>
              <a:t> mixture of two enantiomers.</a:t>
            </a:r>
          </a:p>
        </p:txBody>
      </p:sp>
    </p:spTree>
    <p:extLst>
      <p:ext uri="{BB962C8B-B14F-4D97-AF65-F5344CB8AC3E}">
        <p14:creationId xmlns:p14="http://schemas.microsoft.com/office/powerpoint/2010/main" val="41315108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1" name="Picture 3" descr="C:\Users\Zeqir\Desktop\pasteur.jpg"/>
          <p:cNvPicPr>
            <a:picLocks noChangeAspect="1" noChangeArrowheads="1"/>
          </p:cNvPicPr>
          <p:nvPr/>
        </p:nvPicPr>
        <p:blipFill rotWithShape="1">
          <a:blip r:embed="rId3">
            <a:extLst>
              <a:ext uri="{28A0092B-C50C-407E-A947-70E740481C1C}">
                <a14:useLocalDpi xmlns:a14="http://schemas.microsoft.com/office/drawing/2010/main" val="0"/>
              </a:ext>
            </a:extLst>
          </a:blip>
          <a:srcRect t="1627" b="-1627"/>
          <a:stretch/>
        </p:blipFill>
        <p:spPr bwMode="auto">
          <a:xfrm>
            <a:off x="6825152" y="1000274"/>
            <a:ext cx="1854328" cy="2152965"/>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655" y="4216579"/>
            <a:ext cx="6484825" cy="169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0810" y="5376272"/>
            <a:ext cx="1982019" cy="79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5" name="Picture 7" descr="C:\Users\Zeqir\Desktop\a08fig0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711" y="4220572"/>
            <a:ext cx="1981200" cy="193874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rot="10800000">
            <a:off x="-1" y="784829"/>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rgbClr val="FFC000"/>
              </a:gs>
            </a:gsLst>
            <a:lin ang="5400000" scaled="1"/>
            <a:tileRect/>
          </a:gradFill>
        </p:spPr>
        <p:txBody>
          <a:bodyPr wrap="square" rtlCol="0">
            <a:spAutoFit/>
          </a:bodyPr>
          <a:lstStyle/>
          <a:p>
            <a:endParaRPr lang="en-US" sz="800" dirty="0"/>
          </a:p>
        </p:txBody>
      </p:sp>
      <p:pic>
        <p:nvPicPr>
          <p:cNvPr id="19" name="Picture 2" descr="C:\Users\Zeqir\Desktop\legend300beam-effect5-l.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 b="4000"/>
          <a:stretch/>
        </p:blipFill>
        <p:spPr bwMode="auto">
          <a:xfrm>
            <a:off x="7917705" y="-1"/>
            <a:ext cx="1226295" cy="7848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 y="-1"/>
            <a:ext cx="9144002" cy="784830"/>
          </a:xfrm>
          <a:prstGeom prst="rect">
            <a:avLst/>
          </a:prstGeom>
          <a:gradFill flip="none" rotWithShape="1">
            <a:gsLst>
              <a:gs pos="79000">
                <a:srgbClr val="000000"/>
              </a:gs>
              <a:gs pos="0">
                <a:schemeClr val="tx1"/>
              </a:gs>
              <a:gs pos="70000">
                <a:srgbClr val="000000"/>
              </a:gs>
              <a:gs pos="87000">
                <a:schemeClr val="tx1"/>
              </a:gs>
              <a:gs pos="95000">
                <a:schemeClr val="bg1">
                  <a:alpha val="0"/>
                  <a:lumMod val="0"/>
                  <a:lumOff val="100000"/>
                </a:schemeClr>
              </a:gs>
            </a:gsLst>
            <a:lin ang="0" scaled="1"/>
            <a:tileRect/>
          </a:gradFill>
        </p:spPr>
        <p:txBody>
          <a:bodyPr wrap="square" rtlCol="0">
            <a:spAutoFit/>
          </a:bodyPr>
          <a:lstStyle/>
          <a:p>
            <a:endParaRPr lang="en-US" sz="4500" dirty="0"/>
          </a:p>
        </p:txBody>
      </p:sp>
      <p:sp>
        <p:nvSpPr>
          <p:cNvPr id="11" name="TextBox 10"/>
          <p:cNvSpPr txBox="1"/>
          <p:nvPr/>
        </p:nvSpPr>
        <p:spPr>
          <a:xfrm>
            <a:off x="899886" y="1121914"/>
            <a:ext cx="5715000" cy="2031325"/>
          </a:xfrm>
          <a:prstGeom prst="rect">
            <a:avLst/>
          </a:prstGeom>
          <a:noFill/>
        </p:spPr>
        <p:txBody>
          <a:bodyPr wrap="square" rtlCol="0">
            <a:spAutoFit/>
          </a:bodyPr>
          <a:lstStyle/>
          <a:p>
            <a:r>
              <a:rPr lang="en-US" b="1" dirty="0">
                <a:latin typeface="Times New Roman" pitchFamily="18" charset="0"/>
                <a:cs typeface="Times New Roman" pitchFamily="18" charset="0"/>
              </a:rPr>
              <a:t>Louis Pasteur </a:t>
            </a:r>
            <a:r>
              <a:rPr lang="en-US" dirty="0" smtClean="0">
                <a:latin typeface="Times New Roman" pitchFamily="18" charset="0"/>
                <a:cs typeface="Times New Roman" pitchFamily="18" charset="0"/>
              </a:rPr>
              <a:t>– is a </a:t>
            </a:r>
            <a:r>
              <a:rPr lang="en-US" dirty="0">
                <a:latin typeface="Times New Roman" pitchFamily="18" charset="0"/>
                <a:cs typeface="Times New Roman" pitchFamily="18" charset="0"/>
              </a:rPr>
              <a:t>F</a:t>
            </a:r>
            <a:r>
              <a:rPr lang="en-US" dirty="0" smtClean="0">
                <a:latin typeface="Times New Roman" pitchFamily="18" charset="0"/>
                <a:cs typeface="Times New Roman" pitchFamily="18" charset="0"/>
              </a:rPr>
              <a:t>rench </a:t>
            </a:r>
            <a:r>
              <a:rPr lang="en-US" dirty="0">
                <a:latin typeface="Times New Roman" pitchFamily="18" charset="0"/>
                <a:cs typeface="Times New Roman" pitchFamily="18" charset="0"/>
              </a:rPr>
              <a:t>scientist whom in 1847 worked with tartaric acid's racemic mixture. He </a:t>
            </a:r>
            <a:r>
              <a:rPr lang="en-US" dirty="0" smtClean="0">
                <a:latin typeface="Times New Roman" pitchFamily="18" charset="0"/>
                <a:cs typeface="Times New Roman" pitchFamily="18" charset="0"/>
              </a:rPr>
              <a:t>crystallized </a:t>
            </a:r>
            <a:r>
              <a:rPr lang="en-US" dirty="0">
                <a:latin typeface="Times New Roman" pitchFamily="18" charset="0"/>
                <a:cs typeface="Times New Roman" pitchFamily="18" charset="0"/>
              </a:rPr>
              <a:t>molecules of the two enantiomers in conglomerates forms. Conglomerate means one </a:t>
            </a:r>
            <a:r>
              <a:rPr lang="en-US" dirty="0" smtClean="0">
                <a:latin typeface="Times New Roman" pitchFamily="18" charset="0"/>
                <a:cs typeface="Times New Roman" pitchFamily="18" charset="0"/>
              </a:rPr>
              <a:t>crystal </a:t>
            </a:r>
            <a:r>
              <a:rPr lang="en-US" dirty="0">
                <a:latin typeface="Times New Roman" pitchFamily="18" charset="0"/>
                <a:cs typeface="Times New Roman" pitchFamily="18" charset="0"/>
              </a:rPr>
              <a:t>who possesses only one type </a:t>
            </a:r>
            <a:r>
              <a:rPr lang="en-US" smtClean="0">
                <a:latin typeface="Times New Roman" pitchFamily="18" charset="0"/>
                <a:cs typeface="Times New Roman" pitchFamily="18" charset="0"/>
              </a:rPr>
              <a:t>of enantiomers. </a:t>
            </a:r>
            <a:endParaRPr lang="en-US"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Pasteur</a:t>
            </a:r>
            <a:r>
              <a:rPr lang="en-US" dirty="0" smtClean="0">
                <a:latin typeface="Times New Roman" pitchFamily="18" charset="0"/>
                <a:cs typeface="Times New Roman" pitchFamily="18" charset="0"/>
              </a:rPr>
              <a:t> saw that there was crystals who were like the object and its mirror image, for example hands model. </a:t>
            </a:r>
            <a:endParaRPr lang="en-US" dirty="0">
              <a:latin typeface="Times New Roman" pitchFamily="18" charset="0"/>
              <a:cs typeface="Times New Roman" pitchFamily="18" charset="0"/>
            </a:endParaRPr>
          </a:p>
        </p:txBody>
      </p:sp>
      <p:sp>
        <p:nvSpPr>
          <p:cNvPr id="4" name="Rectangle 3"/>
          <p:cNvSpPr/>
          <p:nvPr/>
        </p:nvSpPr>
        <p:spPr>
          <a:xfrm>
            <a:off x="892629" y="3048000"/>
            <a:ext cx="7761451" cy="1200329"/>
          </a:xfrm>
          <a:prstGeom prst="rect">
            <a:avLst/>
          </a:prstGeom>
        </p:spPr>
        <p:txBody>
          <a:bodyPr wrap="square">
            <a:spAutoFit/>
          </a:bodyPr>
          <a:lstStyle/>
          <a:p>
            <a:r>
              <a:rPr lang="en-US" dirty="0">
                <a:latin typeface="Times New Roman" pitchFamily="18" charset="0"/>
                <a:cs typeface="Times New Roman" pitchFamily="18" charset="0"/>
              </a:rPr>
              <a:t>He separated them using tweezers and a magnifier, then he dissolved them separately from each other and observed them in </a:t>
            </a:r>
            <a:r>
              <a:rPr lang="en-US" dirty="0" err="1" smtClean="0">
                <a:latin typeface="Times New Roman" pitchFamily="18" charset="0"/>
                <a:cs typeface="Times New Roman" pitchFamily="18" charset="0"/>
              </a:rPr>
              <a:t>polarimeter</a:t>
            </a:r>
            <a:r>
              <a:rPr lang="en-US" dirty="0">
                <a:latin typeface="Times New Roman" pitchFamily="18" charset="0"/>
                <a:cs typeface="Times New Roman" pitchFamily="18" charset="0"/>
              </a:rPr>
              <a:t>. He noticed that they rotate the plane of polarized light in the same angle, but opposite direction. This was the first separation of enantiomers and it is know as Mechanical Separation.</a:t>
            </a:r>
            <a:endParaRPr lang="en-US" dirty="0"/>
          </a:p>
        </p:txBody>
      </p:sp>
    </p:spTree>
    <p:extLst>
      <p:ext uri="{BB962C8B-B14F-4D97-AF65-F5344CB8AC3E}">
        <p14:creationId xmlns:p14="http://schemas.microsoft.com/office/powerpoint/2010/main" val="15367778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914400" y="1066800"/>
            <a:ext cx="7772400" cy="5355312"/>
          </a:xfrm>
          <a:prstGeom prst="rect">
            <a:avLst/>
          </a:prstGeom>
          <a:noFill/>
        </p:spPr>
        <p:txBody>
          <a:bodyPr wrap="square" rtlCol="0">
            <a:spAutoFit/>
          </a:bodyPr>
          <a:lstStyle/>
          <a:p>
            <a:r>
              <a:rPr lang="en-US" b="1" dirty="0">
                <a:latin typeface="Times New Roman" pitchFamily="18" charset="0"/>
                <a:cs typeface="Times New Roman" pitchFamily="18" charset="0"/>
              </a:rPr>
              <a:t>Louis Pasteur </a:t>
            </a:r>
            <a:r>
              <a:rPr lang="en-US" dirty="0">
                <a:latin typeface="Times New Roman" pitchFamily="18" charset="0"/>
                <a:cs typeface="Times New Roman" pitchFamily="18" charset="0"/>
              </a:rPr>
              <a:t>in 1853 studied the </a:t>
            </a:r>
            <a:r>
              <a:rPr lang="en-US" dirty="0" err="1">
                <a:latin typeface="Times New Roman" pitchFamily="18" charset="0"/>
                <a:cs typeface="Times New Roman" pitchFamily="18" charset="0"/>
              </a:rPr>
              <a:t>meso</a:t>
            </a:r>
            <a:r>
              <a:rPr lang="en-US" dirty="0">
                <a:latin typeface="Times New Roman" pitchFamily="18" charset="0"/>
                <a:cs typeface="Times New Roman" pitchFamily="18" charset="0"/>
              </a:rPr>
              <a:t> form of tartaric acid and he said that it has the same chemical formula with tartaric acid </a:t>
            </a:r>
            <a:r>
              <a:rPr lang="en-US" dirty="0" err="1">
                <a:latin typeface="Times New Roman" pitchFamily="18" charset="0"/>
                <a:cs typeface="Times New Roman" pitchFamily="18" charset="0"/>
              </a:rPr>
              <a:t>racemate</a:t>
            </a:r>
            <a:r>
              <a:rPr lang="en-US" dirty="0">
                <a:latin typeface="Times New Roman" pitchFamily="18" charset="0"/>
                <a:cs typeface="Times New Roman" pitchFamily="18" charset="0"/>
              </a:rPr>
              <a:t>, but cannot be separated in (+) and (-). Solution of </a:t>
            </a:r>
            <a:r>
              <a:rPr lang="en-US" dirty="0" err="1">
                <a:latin typeface="Times New Roman" pitchFamily="18" charset="0"/>
                <a:cs typeface="Times New Roman" pitchFamily="18" charset="0"/>
              </a:rPr>
              <a:t>Meso</a:t>
            </a:r>
            <a:r>
              <a:rPr lang="en-US" dirty="0">
                <a:latin typeface="Times New Roman" pitchFamily="18" charset="0"/>
                <a:cs typeface="Times New Roman" pitchFamily="18" charset="0"/>
              </a:rPr>
              <a:t> Tartaric Acid does not rotate the plane of polarized light because it isn't chiral molecule (it has internal plane of </a:t>
            </a:r>
            <a:r>
              <a:rPr lang="en-US" dirty="0" smtClean="0">
                <a:latin typeface="Times New Roman" pitchFamily="18" charset="0"/>
                <a:cs typeface="Times New Roman" pitchFamily="18" charset="0"/>
              </a:rPr>
              <a:t>symmetry</a:t>
            </a:r>
            <a:r>
              <a:rPr lang="en-US" dirty="0">
                <a:latin typeface="Times New Roman" pitchFamily="18" charset="0"/>
                <a:cs typeface="Times New Roman" pitchFamily="18" charset="0"/>
              </a:rPr>
              <a:t>). So, </a:t>
            </a:r>
            <a:r>
              <a:rPr lang="en-US" dirty="0" err="1">
                <a:latin typeface="Times New Roman" pitchFamily="18" charset="0"/>
                <a:cs typeface="Times New Roman" pitchFamily="18" charset="0"/>
              </a:rPr>
              <a:t>meso</a:t>
            </a:r>
            <a:r>
              <a:rPr lang="en-US" dirty="0">
                <a:latin typeface="Times New Roman" pitchFamily="18" charset="0"/>
                <a:cs typeface="Times New Roman" pitchFamily="18" charset="0"/>
              </a:rPr>
              <a:t> form is the molecule which has </a:t>
            </a:r>
            <a:r>
              <a:rPr lang="en-US" dirty="0" smtClean="0">
                <a:latin typeface="Times New Roman" pitchFamily="18" charset="0"/>
                <a:cs typeface="Times New Roman" pitchFamily="18" charset="0"/>
              </a:rPr>
              <a:t>two or more </a:t>
            </a:r>
            <a:r>
              <a:rPr lang="en-US" dirty="0">
                <a:latin typeface="Times New Roman" pitchFamily="18" charset="0"/>
                <a:cs typeface="Times New Roman" pitchFamily="18" charset="0"/>
              </a:rPr>
              <a:t>identical substituted </a:t>
            </a:r>
            <a:r>
              <a:rPr lang="en-US" dirty="0" err="1" smtClean="0">
                <a:latin typeface="Times New Roman" pitchFamily="18" charset="0"/>
                <a:cs typeface="Times New Roman" pitchFamily="18" charset="0"/>
              </a:rPr>
              <a:t>stereocenters</a:t>
            </a:r>
            <a:r>
              <a:rPr lang="en-US" dirty="0" smtClean="0">
                <a:latin typeface="Times New Roman" pitchFamily="18" charset="0"/>
                <a:cs typeface="Times New Roman" pitchFamily="18" charset="0"/>
              </a:rPr>
              <a:t> and </a:t>
            </a:r>
            <a:r>
              <a:rPr lang="en-US" dirty="0">
                <a:latin typeface="Times New Roman" pitchFamily="18" charset="0"/>
                <a:cs typeface="Times New Roman" pitchFamily="18" charset="0"/>
              </a:rPr>
              <a:t>internal plane of </a:t>
            </a:r>
            <a:r>
              <a:rPr lang="en-US" dirty="0" smtClean="0">
                <a:latin typeface="Times New Roman" pitchFamily="18" charset="0"/>
                <a:cs typeface="Times New Roman" pitchFamily="18" charset="0"/>
              </a:rPr>
              <a:t>symmetry</a:t>
            </a:r>
            <a:r>
              <a:rPr lang="en-US" dirty="0">
                <a:latin typeface="Times New Roman" pitchFamily="18" charset="0"/>
                <a:cs typeface="Times New Roman" pitchFamily="18" charset="0"/>
              </a:rPr>
              <a:t>.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Then why it happened this way, after all these discoveries Joseph Le </a:t>
            </a:r>
            <a:r>
              <a:rPr lang="en-US" dirty="0" err="1">
                <a:latin typeface="Times New Roman" pitchFamily="18" charset="0"/>
                <a:cs typeface="Times New Roman" pitchFamily="18" charset="0"/>
              </a:rPr>
              <a:t>Bel</a:t>
            </a:r>
            <a:r>
              <a:rPr lang="en-US" dirty="0">
                <a:latin typeface="Times New Roman" pitchFamily="18" charset="0"/>
                <a:cs typeface="Times New Roman" pitchFamily="18" charset="0"/>
              </a:rPr>
              <a:t> and </a:t>
            </a:r>
            <a:r>
              <a:rPr lang="en-US" dirty="0" err="1" smtClean="0">
                <a:latin typeface="Times New Roman" pitchFamily="18" charset="0"/>
                <a:cs typeface="Times New Roman" pitchFamily="18" charset="0"/>
              </a:rPr>
              <a:t>Jacobus</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van't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Hoff explained that the </a:t>
            </a:r>
            <a:r>
              <a:rPr lang="en-US" dirty="0" smtClean="0">
                <a:latin typeface="Times New Roman" pitchFamily="18" charset="0"/>
                <a:cs typeface="Times New Roman" pitchFamily="18" charset="0"/>
              </a:rPr>
              <a:t>asymmetric atom C </a:t>
            </a:r>
            <a:r>
              <a:rPr lang="en-US" dirty="0">
                <a:latin typeface="Times New Roman" pitchFamily="18" charset="0"/>
                <a:cs typeface="Times New Roman" pitchFamily="18" charset="0"/>
              </a:rPr>
              <a:t>in a molecule, which has no </a:t>
            </a:r>
            <a:r>
              <a:rPr lang="en-US" dirty="0" smtClean="0">
                <a:latin typeface="Times New Roman" pitchFamily="18" charset="0"/>
                <a:cs typeface="Times New Roman" pitchFamily="18" charset="0"/>
              </a:rPr>
              <a:t>symmetric </a:t>
            </a:r>
            <a:r>
              <a:rPr lang="en-US" dirty="0">
                <a:latin typeface="Times New Roman" pitchFamily="18" charset="0"/>
                <a:cs typeface="Times New Roman" pitchFamily="18" charset="0"/>
              </a:rPr>
              <a:t>elements, offers two different ways of ordering the four different substituents in space. These two ways of ordering presents the Enantiomers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801110"/>
            <a:ext cx="1492415" cy="244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1215" y="2925348"/>
            <a:ext cx="2927185" cy="231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4" descr="C:\Users\Zeqir\Desktop\F3_larg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67" t="7974" r="2191" b="1824"/>
          <a:stretch/>
        </p:blipFill>
        <p:spPr bwMode="auto">
          <a:xfrm>
            <a:off x="6248400" y="2714439"/>
            <a:ext cx="1987648" cy="252973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10800000">
            <a:off x="-1" y="784829"/>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rgbClr val="FFC000"/>
              </a:gs>
            </a:gsLst>
            <a:lin ang="5400000" scaled="1"/>
            <a:tileRect/>
          </a:gradFill>
        </p:spPr>
        <p:txBody>
          <a:bodyPr wrap="square" rtlCol="0">
            <a:spAutoFit/>
          </a:bodyPr>
          <a:lstStyle/>
          <a:p>
            <a:endParaRPr lang="en-US" sz="800" dirty="0"/>
          </a:p>
        </p:txBody>
      </p:sp>
      <p:pic>
        <p:nvPicPr>
          <p:cNvPr id="17" name="Picture 2" descr="C:\Users\Zeqir\Desktop\legend300beam-effect5-l.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b="4000"/>
          <a:stretch/>
        </p:blipFill>
        <p:spPr bwMode="auto">
          <a:xfrm>
            <a:off x="7917705" y="-1"/>
            <a:ext cx="1226295" cy="7848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 y="-1"/>
            <a:ext cx="9144002" cy="784830"/>
          </a:xfrm>
          <a:prstGeom prst="rect">
            <a:avLst/>
          </a:prstGeom>
          <a:gradFill flip="none" rotWithShape="1">
            <a:gsLst>
              <a:gs pos="79000">
                <a:srgbClr val="000000"/>
              </a:gs>
              <a:gs pos="0">
                <a:schemeClr val="tx1"/>
              </a:gs>
              <a:gs pos="70000">
                <a:srgbClr val="000000"/>
              </a:gs>
              <a:gs pos="87000">
                <a:schemeClr val="tx1"/>
              </a:gs>
              <a:gs pos="95000">
                <a:schemeClr val="bg1">
                  <a:alpha val="0"/>
                  <a:lumMod val="0"/>
                  <a:lumOff val="100000"/>
                </a:schemeClr>
              </a:gs>
            </a:gsLst>
            <a:lin ang="0" scaled="1"/>
            <a:tileRect/>
          </a:gradFill>
        </p:spPr>
        <p:txBody>
          <a:bodyPr wrap="square" rtlCol="0">
            <a:spAutoFit/>
          </a:bodyPr>
          <a:lstStyle/>
          <a:p>
            <a:endParaRPr lang="en-US" sz="4500" dirty="0"/>
          </a:p>
        </p:txBody>
      </p:sp>
    </p:spTree>
    <p:extLst>
      <p:ext uri="{BB962C8B-B14F-4D97-AF65-F5344CB8AC3E}">
        <p14:creationId xmlns:p14="http://schemas.microsoft.com/office/powerpoint/2010/main" val="34465258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38200" y="2819400"/>
            <a:ext cx="7620000" cy="1754326"/>
          </a:xfrm>
          <a:prstGeom prst="rect">
            <a:avLst/>
          </a:prstGeom>
          <a:noFill/>
        </p:spPr>
        <p:txBody>
          <a:bodyPr wrap="square" rtlCol="0">
            <a:spAutoFit/>
          </a:bodyPr>
          <a:lstStyle/>
          <a:p>
            <a:r>
              <a:rPr lang="en-US" b="1" dirty="0">
                <a:latin typeface="Times New Roman" pitchFamily="18" charset="0"/>
                <a:cs typeface="Times New Roman" pitchFamily="18" charset="0"/>
              </a:rPr>
              <a:t>There is no relationship between </a:t>
            </a:r>
            <a:r>
              <a:rPr lang="en-US" b="1" dirty="0" smtClean="0">
                <a:latin typeface="Times New Roman" pitchFamily="18" charset="0"/>
                <a:cs typeface="Times New Roman" pitchFamily="18" charset="0"/>
              </a:rPr>
              <a:t>R-S </a:t>
            </a:r>
            <a:r>
              <a:rPr lang="en-US" b="1" dirty="0">
                <a:latin typeface="Times New Roman" pitchFamily="18" charset="0"/>
                <a:cs typeface="Times New Roman" pitchFamily="18" charset="0"/>
              </a:rPr>
              <a:t>and (+) </a:t>
            </a:r>
            <a:r>
              <a:rPr lang="en-US" b="1" dirty="0" smtClean="0">
                <a:latin typeface="Times New Roman" pitchFamily="18" charset="0"/>
                <a:cs typeface="Times New Roman" pitchFamily="18" charset="0"/>
              </a:rPr>
              <a:t>(-)</a:t>
            </a:r>
          </a:p>
          <a:p>
            <a:r>
              <a:rPr lang="en-US" b="1"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We cannot predict the direction and the angle that R enantiomer will rotate the plane of polarized light, but if we measure with </a:t>
            </a:r>
            <a:r>
              <a:rPr lang="en-US" dirty="0" err="1" smtClean="0">
                <a:latin typeface="Times New Roman" pitchFamily="18" charset="0"/>
                <a:cs typeface="Times New Roman" pitchFamily="18" charset="0"/>
              </a:rPr>
              <a:t>polarimeter</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define the angle for R enantiomer, we will know that S enantiomer will have the opposite sign with the same angle size. </a:t>
            </a:r>
          </a:p>
        </p:txBody>
      </p:sp>
      <p:pic>
        <p:nvPicPr>
          <p:cNvPr id="39938" name="Picture 2" descr="C:\Users\Zeqir\Desktop\Capture33334.JPG"/>
          <p:cNvPicPr>
            <a:picLocks noChangeAspect="1" noChangeArrowheads="1"/>
          </p:cNvPicPr>
          <p:nvPr/>
        </p:nvPicPr>
        <p:blipFill rotWithShape="1">
          <a:blip r:embed="rId3">
            <a:extLst>
              <a:ext uri="{28A0092B-C50C-407E-A947-70E740481C1C}">
                <a14:useLocalDpi xmlns:a14="http://schemas.microsoft.com/office/drawing/2010/main" val="0"/>
              </a:ext>
            </a:extLst>
          </a:blip>
          <a:srcRect l="4688" t="6324" r="4668" b="2608"/>
          <a:stretch/>
        </p:blipFill>
        <p:spPr bwMode="auto">
          <a:xfrm>
            <a:off x="5882640" y="1275804"/>
            <a:ext cx="2651760" cy="21945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38200" y="1447800"/>
            <a:ext cx="5410200" cy="1200329"/>
          </a:xfrm>
          <a:prstGeom prst="rect">
            <a:avLst/>
          </a:prstGeom>
          <a:noFill/>
        </p:spPr>
        <p:txBody>
          <a:bodyPr wrap="square" rtlCol="0">
            <a:spAutoFit/>
          </a:bodyPr>
          <a:lstStyle/>
          <a:p>
            <a:r>
              <a:rPr lang="en-US" b="1" dirty="0" err="1" smtClean="0">
                <a:latin typeface="Times New Roman" pitchFamily="18" charset="0"/>
                <a:cs typeface="Times New Roman" pitchFamily="18" charset="0"/>
              </a:rPr>
              <a:t>Polarimeter</a:t>
            </a:r>
            <a:endParaRPr lang="en-US" b="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Sodium lamb –</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yellow light</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(D line)</a:t>
            </a:r>
            <a:r>
              <a:rPr lang="el-GR"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 589.3 nm</a:t>
            </a:r>
          </a:p>
          <a:p>
            <a:r>
              <a:rPr lang="en-US" i="1"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=100 mm length of glass tube</a:t>
            </a:r>
          </a:p>
          <a:p>
            <a:r>
              <a:rPr lang="en-US" dirty="0" smtClean="0">
                <a:latin typeface="Times New Roman" pitchFamily="18" charset="0"/>
                <a:cs typeface="Times New Roman" pitchFamily="18" charset="0"/>
              </a:rPr>
              <a:t>t=25</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a:t>
            </a:r>
          </a:p>
        </p:txBody>
      </p:sp>
      <p:graphicFrame>
        <p:nvGraphicFramePr>
          <p:cNvPr id="5" name="Object 4"/>
          <p:cNvGraphicFramePr>
            <a:graphicFrameLocks noChangeAspect="1"/>
          </p:cNvGraphicFramePr>
          <p:nvPr>
            <p:extLst>
              <p:ext uri="{D42A27DB-BD31-4B8C-83A1-F6EECF244321}">
                <p14:modId xmlns:p14="http://schemas.microsoft.com/office/powerpoint/2010/main" val="2344224560"/>
              </p:ext>
            </p:extLst>
          </p:nvPr>
        </p:nvGraphicFramePr>
        <p:xfrm>
          <a:off x="1618264" y="4601528"/>
          <a:ext cx="2179937" cy="1456424"/>
        </p:xfrm>
        <a:graphic>
          <a:graphicData uri="http://schemas.openxmlformats.org/presentationml/2006/ole">
            <mc:AlternateContent xmlns:mc="http://schemas.openxmlformats.org/markup-compatibility/2006">
              <mc:Choice xmlns:v="urn:schemas-microsoft-com:vml" Requires="v">
                <p:oleObj spid="_x0000_s75030" name="CS ChemDraw Drawing" r:id="rId4" imgW="1841807" imgH="1230627" progId="ChemDraw.Document.6.0">
                  <p:embed/>
                </p:oleObj>
              </mc:Choice>
              <mc:Fallback>
                <p:oleObj name="CS ChemDraw Drawing" r:id="rId4" imgW="1841807" imgH="1230627" progId="ChemDraw.Document.6.0">
                  <p:embed/>
                  <p:pic>
                    <p:nvPicPr>
                      <p:cNvPr id="0" name=""/>
                      <p:cNvPicPr/>
                      <p:nvPr/>
                    </p:nvPicPr>
                    <p:blipFill>
                      <a:blip r:embed="rId5"/>
                      <a:stretch>
                        <a:fillRect/>
                      </a:stretch>
                    </p:blipFill>
                    <p:spPr>
                      <a:xfrm>
                        <a:off x="1618264" y="4601528"/>
                        <a:ext cx="2179937" cy="1456424"/>
                      </a:xfrm>
                      <a:prstGeom prst="rect">
                        <a:avLst/>
                      </a:prstGeom>
                    </p:spPr>
                  </p:pic>
                </p:oleObj>
              </mc:Fallback>
            </mc:AlternateContent>
          </a:graphicData>
        </a:graphic>
      </p:graphicFrame>
      <p:sp>
        <p:nvSpPr>
          <p:cNvPr id="6" name="TextBox 5"/>
          <p:cNvSpPr txBox="1"/>
          <p:nvPr/>
        </p:nvSpPr>
        <p:spPr>
          <a:xfrm>
            <a:off x="838235" y="6020115"/>
            <a:ext cx="3739998" cy="615553"/>
          </a:xfrm>
          <a:prstGeom prst="rect">
            <a:avLst/>
          </a:prstGeom>
          <a:noFill/>
        </p:spPr>
        <p:txBody>
          <a:bodyPr wrap="none" rtlCol="0">
            <a:spAutoFit/>
          </a:bodyPr>
          <a:lstStyle/>
          <a:p>
            <a:pPr algn="ctr"/>
            <a:r>
              <a:rPr lang="en-US" dirty="0" smtClean="0">
                <a:latin typeface="Times New Roman" pitchFamily="18" charset="0"/>
                <a:cs typeface="Times New Roman" pitchFamily="18" charset="0"/>
              </a:rPr>
              <a:t>(R)-(-)-</a:t>
            </a:r>
            <a:r>
              <a:rPr lang="en-US" dirty="0" err="1" smtClean="0">
                <a:latin typeface="Times New Roman" pitchFamily="18" charset="0"/>
                <a:cs typeface="Times New Roman" pitchFamily="18" charset="0"/>
              </a:rPr>
              <a:t>Mandelic</a:t>
            </a:r>
            <a:r>
              <a:rPr lang="en-US" dirty="0" smtClean="0">
                <a:latin typeface="Times New Roman" pitchFamily="18" charset="0"/>
                <a:cs typeface="Times New Roman" pitchFamily="18" charset="0"/>
              </a:rPr>
              <a:t> acid</a:t>
            </a:r>
          </a:p>
          <a:p>
            <a:pPr algn="ctr"/>
            <a:r>
              <a:rPr lang="en-US" sz="1600" dirty="0" smtClean="0">
                <a:latin typeface="Times New Roman" pitchFamily="18" charset="0"/>
                <a:cs typeface="Times New Roman" pitchFamily="18" charset="0"/>
              </a:rPr>
              <a:t>It’s antibacterial </a:t>
            </a:r>
            <a:r>
              <a:rPr lang="en-US" sz="1600" dirty="0">
                <a:latin typeface="Times New Roman" pitchFamily="18" charset="0"/>
                <a:cs typeface="Times New Roman" pitchFamily="18" charset="0"/>
              </a:rPr>
              <a:t>for urinary tract infections</a:t>
            </a:r>
          </a:p>
        </p:txBody>
      </p:sp>
      <p:sp>
        <p:nvSpPr>
          <p:cNvPr id="9" name="Rectangle 8"/>
          <p:cNvSpPr/>
          <p:nvPr/>
        </p:nvSpPr>
        <p:spPr>
          <a:xfrm>
            <a:off x="4622135" y="5996226"/>
            <a:ext cx="4343690" cy="861774"/>
          </a:xfrm>
          <a:prstGeom prst="rect">
            <a:avLst/>
          </a:prstGeom>
        </p:spPr>
        <p:txBody>
          <a:bodyPr wrap="none">
            <a:spAutoFit/>
          </a:bodyPr>
          <a:lstStyle/>
          <a:p>
            <a:pPr algn="ctr"/>
            <a:r>
              <a:rPr lang="en-US" dirty="0">
                <a:latin typeface="Times New Roman" pitchFamily="18" charset="0"/>
                <a:cs typeface="Times New Roman" pitchFamily="18" charset="0"/>
              </a:rPr>
              <a:t>(R</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Lipoic</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acid</a:t>
            </a:r>
          </a:p>
          <a:p>
            <a:r>
              <a:rPr lang="en-US" sz="1600" dirty="0" smtClean="0">
                <a:latin typeface="Times New Roman" pitchFamily="18" charset="0"/>
                <a:cs typeface="Times New Roman" pitchFamily="18" charset="0"/>
              </a:rPr>
              <a:t>This </a:t>
            </a:r>
            <a:r>
              <a:rPr lang="en-US" sz="1600" dirty="0">
                <a:latin typeface="Times New Roman" pitchFamily="18" charset="0"/>
                <a:cs typeface="Times New Roman" pitchFamily="18" charset="0"/>
              </a:rPr>
              <a:t>coenzyme is important in cellular respiration</a:t>
            </a:r>
          </a:p>
          <a:p>
            <a:pPr algn="ctr"/>
            <a:endParaRPr lang="en-US" sz="1600"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740415216"/>
              </p:ext>
            </p:extLst>
          </p:nvPr>
        </p:nvGraphicFramePr>
        <p:xfrm>
          <a:off x="4419599" y="4601528"/>
          <a:ext cx="4272774" cy="1700315"/>
        </p:xfrm>
        <a:graphic>
          <a:graphicData uri="http://schemas.openxmlformats.org/presentationml/2006/ole">
            <mc:AlternateContent xmlns:mc="http://schemas.openxmlformats.org/markup-compatibility/2006">
              <mc:Choice xmlns:v="urn:schemas-microsoft-com:vml" Requires="v">
                <p:oleObj spid="_x0000_s75031" name="CS ChemDraw Drawing" r:id="rId6" imgW="2776342" imgH="1104568" progId="ChemDraw.Document.6.0">
                  <p:embed/>
                </p:oleObj>
              </mc:Choice>
              <mc:Fallback>
                <p:oleObj name="CS ChemDraw Drawing" r:id="rId6" imgW="2776342" imgH="1104568" progId="ChemDraw.Document.6.0">
                  <p:embed/>
                  <p:pic>
                    <p:nvPicPr>
                      <p:cNvPr id="0" name=""/>
                      <p:cNvPicPr/>
                      <p:nvPr/>
                    </p:nvPicPr>
                    <p:blipFill>
                      <a:blip r:embed="rId7"/>
                      <a:stretch>
                        <a:fillRect/>
                      </a:stretch>
                    </p:blipFill>
                    <p:spPr>
                      <a:xfrm>
                        <a:off x="4419599" y="4601528"/>
                        <a:ext cx="4272774" cy="1700315"/>
                      </a:xfrm>
                      <a:prstGeom prst="rect">
                        <a:avLst/>
                      </a:prstGeom>
                    </p:spPr>
                  </p:pic>
                </p:oleObj>
              </mc:Fallback>
            </mc:AlternateContent>
          </a:graphicData>
        </a:graphic>
      </p:graphicFrame>
      <p:sp>
        <p:nvSpPr>
          <p:cNvPr id="14" name="TextBox 13"/>
          <p:cNvSpPr txBox="1"/>
          <p:nvPr/>
        </p:nvSpPr>
        <p:spPr>
          <a:xfrm>
            <a:off x="2812235" y="4964976"/>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15" name="TextBox 14"/>
          <p:cNvSpPr txBox="1"/>
          <p:nvPr/>
        </p:nvSpPr>
        <p:spPr>
          <a:xfrm>
            <a:off x="5257800" y="5359400"/>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pic>
        <p:nvPicPr>
          <p:cNvPr id="22" name="Picture 2" descr="C:\Users\Zeqir\Desktop\legend300beam-effect5-l.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 b="4000"/>
          <a:stretch/>
        </p:blipFill>
        <p:spPr bwMode="auto">
          <a:xfrm>
            <a:off x="7917705" y="-1"/>
            <a:ext cx="1226295" cy="78482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10800000">
            <a:off x="-1" y="784829"/>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rgbClr val="FFC000"/>
              </a:gs>
            </a:gsLst>
            <a:lin ang="5400000" scaled="1"/>
            <a:tileRect/>
          </a:gradFill>
        </p:spPr>
        <p:txBody>
          <a:bodyPr wrap="square" rtlCol="0">
            <a:spAutoFit/>
          </a:bodyPr>
          <a:lstStyle/>
          <a:p>
            <a:endParaRPr lang="en-US" sz="800" dirty="0"/>
          </a:p>
        </p:txBody>
      </p:sp>
      <p:sp>
        <p:nvSpPr>
          <p:cNvPr id="17" name="TextBox 16"/>
          <p:cNvSpPr txBox="1"/>
          <p:nvPr/>
        </p:nvSpPr>
        <p:spPr>
          <a:xfrm>
            <a:off x="-2" y="-1"/>
            <a:ext cx="9144002" cy="784830"/>
          </a:xfrm>
          <a:prstGeom prst="rect">
            <a:avLst/>
          </a:prstGeom>
          <a:gradFill flip="none" rotWithShape="1">
            <a:gsLst>
              <a:gs pos="79000">
                <a:srgbClr val="000000"/>
              </a:gs>
              <a:gs pos="0">
                <a:schemeClr val="tx1"/>
              </a:gs>
              <a:gs pos="70000">
                <a:srgbClr val="000000"/>
              </a:gs>
              <a:gs pos="87000">
                <a:schemeClr val="tx1"/>
              </a:gs>
              <a:gs pos="95000">
                <a:schemeClr val="bg1">
                  <a:alpha val="0"/>
                  <a:lumMod val="0"/>
                  <a:lumOff val="100000"/>
                </a:schemeClr>
              </a:gs>
            </a:gsLst>
            <a:lin ang="0" scaled="1"/>
            <a:tileRect/>
          </a:gradFill>
        </p:spPr>
        <p:txBody>
          <a:bodyPr wrap="square" rtlCol="0">
            <a:spAutoFit/>
          </a:bodyPr>
          <a:lstStyle/>
          <a:p>
            <a:endParaRPr lang="en-US" sz="4500" dirty="0"/>
          </a:p>
        </p:txBody>
      </p:sp>
    </p:spTree>
    <p:extLst>
      <p:ext uri="{BB962C8B-B14F-4D97-AF65-F5344CB8AC3E}">
        <p14:creationId xmlns:p14="http://schemas.microsoft.com/office/powerpoint/2010/main" val="2528907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95300" y="1275804"/>
                <a:ext cx="8572500" cy="5029069"/>
              </a:xfrm>
              <a:prstGeom prst="rect">
                <a:avLst/>
              </a:prstGeom>
              <a:noFill/>
            </p:spPr>
            <p:txBody>
              <a:bodyPr wrap="square" rtlCol="0">
                <a:spAutoFit/>
              </a:bodyPr>
              <a:lstStyle/>
              <a:p>
                <a:r>
                  <a:rPr lang="en-US" b="1" dirty="0" smtClean="0">
                    <a:latin typeface="Times New Roman" pitchFamily="18" charset="0"/>
                    <a:cs typeface="Times New Roman" pitchFamily="18" charset="0"/>
                  </a:rPr>
                  <a:t>Specific Rotation [</a:t>
                </a:r>
                <a:r>
                  <a:rPr lang="el-GR" b="1" dirty="0" smtClean="0">
                    <a:latin typeface="Times New Roman" pitchFamily="18" charset="0"/>
                    <a:cs typeface="Times New Roman" pitchFamily="18" charset="0"/>
                  </a:rPr>
                  <a:t>α</a:t>
                </a:r>
                <a:r>
                  <a:rPr lang="en-US" b="1" dirty="0" smtClean="0">
                    <a:latin typeface="Times New Roman" pitchFamily="18" charset="0"/>
                    <a:cs typeface="Times New Roman" pitchFamily="18" charset="0"/>
                  </a:rPr>
                  <a:t>]</a:t>
                </a:r>
              </a:p>
              <a:p>
                <a:pPr algn="ctr"/>
                <a:r>
                  <a:rPr lang="en-US" sz="2300" b="1" dirty="0">
                    <a:latin typeface="Times New Roman" pitchFamily="18" charset="0"/>
                    <a:cs typeface="Times New Roman" pitchFamily="18" charset="0"/>
                  </a:rPr>
                  <a:t>[</a:t>
                </a:r>
                <a:r>
                  <a:rPr lang="el-GR" sz="2300" b="1" dirty="0">
                    <a:latin typeface="Times New Roman" pitchFamily="18" charset="0"/>
                    <a:cs typeface="Times New Roman" pitchFamily="18" charset="0"/>
                  </a:rPr>
                  <a:t>α</a:t>
                </a:r>
                <a:r>
                  <a:rPr lang="en-US" sz="2300" b="1" dirty="0" smtClean="0">
                    <a:latin typeface="Times New Roman" pitchFamily="18" charset="0"/>
                    <a:cs typeface="Times New Roman" pitchFamily="18" charset="0"/>
                  </a:rPr>
                  <a:t>]  = </a:t>
                </a:r>
                <a14:m>
                  <m:oMath xmlns:m="http://schemas.openxmlformats.org/officeDocument/2006/math">
                    <m:f>
                      <m:fPr>
                        <m:ctrlPr>
                          <a:rPr lang="en-US" sz="2300" b="1" i="1" smtClean="0">
                            <a:latin typeface="Cambria Math" panose="02040503050406030204" pitchFamily="18" charset="0"/>
                            <a:cs typeface="Times New Roman" pitchFamily="18" charset="0"/>
                          </a:rPr>
                        </m:ctrlPr>
                      </m:fPr>
                      <m:num>
                        <m:r>
                          <m:rPr>
                            <m:nor/>
                          </m:rPr>
                          <a:rPr lang="el-GR" sz="2300" b="1" dirty="0">
                            <a:latin typeface="Times New Roman" pitchFamily="18" charset="0"/>
                            <a:cs typeface="Times New Roman" pitchFamily="18" charset="0"/>
                          </a:rPr>
                          <m:t>α</m:t>
                        </m:r>
                      </m:num>
                      <m:den>
                        <m:r>
                          <a:rPr lang="en-US" sz="2300" b="1" i="1" smtClean="0">
                            <a:latin typeface="Cambria Math"/>
                            <a:cs typeface="Times New Roman" pitchFamily="18" charset="0"/>
                          </a:rPr>
                          <m:t>𝑪</m:t>
                        </m:r>
                        <m:r>
                          <a:rPr lang="en-US" sz="2300" b="1" i="1" smtClean="0">
                            <a:latin typeface="Cambria Math"/>
                            <a:cs typeface="Times New Roman" pitchFamily="18" charset="0"/>
                          </a:rPr>
                          <m:t> </m:t>
                        </m:r>
                        <m:r>
                          <a:rPr lang="en-US" sz="2300" b="1" i="1" smtClean="0">
                            <a:latin typeface="Cambria Math"/>
                            <a:cs typeface="Times New Roman" pitchFamily="18" charset="0"/>
                          </a:rPr>
                          <m:t>𝒙</m:t>
                        </m:r>
                        <m:r>
                          <a:rPr lang="en-US" sz="2300" b="1" i="1" smtClean="0">
                            <a:latin typeface="Cambria Math"/>
                            <a:cs typeface="Times New Roman" pitchFamily="18" charset="0"/>
                          </a:rPr>
                          <m:t> </m:t>
                        </m:r>
                        <m:r>
                          <a:rPr lang="en-US" sz="2300" b="1" i="1" smtClean="0">
                            <a:latin typeface="Cambria Math"/>
                            <a:cs typeface="Times New Roman" pitchFamily="18" charset="0"/>
                          </a:rPr>
                          <m:t>𝒍</m:t>
                        </m:r>
                      </m:den>
                    </m:f>
                  </m:oMath>
                </a14:m>
                <a:endParaRPr lang="en-US" b="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t>
                </a:r>
                <a:r>
                  <a:rPr lang="el-GR" dirty="0">
                    <a:latin typeface="Times New Roman" pitchFamily="18" charset="0"/>
                    <a:cs typeface="Times New Roman" pitchFamily="18" charset="0"/>
                  </a:rPr>
                  <a:t>α</a:t>
                </a:r>
                <a:r>
                  <a:rPr lang="en-US" dirty="0" smtClean="0">
                    <a:latin typeface="Times New Roman" pitchFamily="18" charset="0"/>
                    <a:cs typeface="Times New Roman" pitchFamily="18" charset="0"/>
                  </a:rPr>
                  <a:t>] – Specific rotation</a:t>
                </a:r>
              </a:p>
              <a:p>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 – Observed rotation</a:t>
                </a:r>
              </a:p>
              <a:p>
                <a:r>
                  <a:rPr lang="en-US" dirty="0" smtClean="0">
                    <a:latin typeface="Times New Roman" pitchFamily="18" charset="0"/>
                    <a:cs typeface="Times New Roman" pitchFamily="18" charset="0"/>
                  </a:rPr>
                  <a:t>C – Concentration or density (pure solvents) </a:t>
                </a:r>
                <a:r>
                  <a:rPr lang="en-US" b="1" dirty="0" smtClean="0">
                    <a:latin typeface="Times New Roman" pitchFamily="18" charset="0"/>
                    <a:cs typeface="Times New Roman" pitchFamily="18" charset="0"/>
                  </a:rPr>
                  <a:t>(g/ml)</a:t>
                </a:r>
              </a:p>
              <a:p>
                <a:r>
                  <a:rPr lang="en-US" b="1" i="1" dirty="0" smtClean="0">
                    <a:latin typeface="Times New Roman" pitchFamily="18" charset="0"/>
                    <a:cs typeface="Times New Roman" pitchFamily="18" charset="0"/>
                  </a:rPr>
                  <a:t>l </a:t>
                </a:r>
                <a:r>
                  <a:rPr lang="en-US" i="1" dirty="0" smtClean="0">
                    <a:latin typeface="Times New Roman" pitchFamily="18" charset="0"/>
                    <a:cs typeface="Times New Roman" pitchFamily="18" charset="0"/>
                  </a:rPr>
                  <a:t>– </a:t>
                </a:r>
                <a:r>
                  <a:rPr lang="en-US" dirty="0">
                    <a:latin typeface="Times New Roman" pitchFamily="18" charset="0"/>
                    <a:cs typeface="Times New Roman" pitchFamily="18" charset="0"/>
                  </a:rPr>
                  <a:t>length of the sample tube </a:t>
                </a:r>
                <a:r>
                  <a:rPr lang="en-US" dirty="0" smtClean="0">
                    <a:latin typeface="Times New Roman" pitchFamily="18" charset="0"/>
                    <a:cs typeface="Times New Roman" pitchFamily="18" charset="0"/>
                  </a:rPr>
                  <a:t> (1 </a:t>
                </a:r>
                <a:r>
                  <a:rPr lang="en-US" dirty="0" err="1" smtClean="0">
                    <a:latin typeface="Times New Roman" pitchFamily="18" charset="0"/>
                    <a:cs typeface="Times New Roman" pitchFamily="18" charset="0"/>
                  </a:rPr>
                  <a:t>dm</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Specific rotation is </a:t>
                </a:r>
                <a:r>
                  <a:rPr lang="en-US" dirty="0" smtClean="0">
                    <a:latin typeface="Times New Roman" pitchFamily="18" charset="0"/>
                    <a:cs typeface="Times New Roman" pitchFamily="18" charset="0"/>
                  </a:rPr>
                  <a:t>physical constant </a:t>
                </a:r>
                <a:r>
                  <a:rPr lang="en-US" dirty="0">
                    <a:latin typeface="Times New Roman" pitchFamily="18" charset="0"/>
                    <a:cs typeface="Times New Roman" pitchFamily="18" charset="0"/>
                  </a:rPr>
                  <a:t>and it depends on: type of chiral compound, temperature (25</a:t>
                </a:r>
                <a:r>
                  <a:rPr lang="en-US" baseline="30000" dirty="0">
                    <a:latin typeface="Times New Roman" pitchFamily="18" charset="0"/>
                    <a:cs typeface="Times New Roman" pitchFamily="18" charset="0"/>
                  </a:rPr>
                  <a:t>o</a:t>
                </a:r>
                <a:r>
                  <a:rPr lang="en-US" dirty="0">
                    <a:latin typeface="Times New Roman" pitchFamily="18" charset="0"/>
                    <a:cs typeface="Times New Roman" pitchFamily="18" charset="0"/>
                  </a:rPr>
                  <a:t>C) and wavelength (λ = </a:t>
                </a:r>
                <a:r>
                  <a:rPr lang="en-US" dirty="0" smtClean="0">
                    <a:latin typeface="Times New Roman" pitchFamily="18" charset="0"/>
                    <a:cs typeface="Times New Roman" pitchFamily="18" charset="0"/>
                  </a:rPr>
                  <a:t>589.3nm</a:t>
                </a:r>
                <a:r>
                  <a:rPr lang="en-US" dirty="0">
                    <a:latin typeface="Times New Roman" pitchFamily="18" charset="0"/>
                    <a:cs typeface="Times New Roman" pitchFamily="18" charset="0"/>
                  </a:rPr>
                  <a:t>), length of the sample </a:t>
                </a:r>
                <a:r>
                  <a:rPr lang="en-US" dirty="0" smtClean="0">
                    <a:latin typeface="Times New Roman" pitchFamily="18" charset="0"/>
                    <a:cs typeface="Times New Roman" pitchFamily="18" charset="0"/>
                  </a:rPr>
                  <a:t>tube </a:t>
                </a:r>
                <a:r>
                  <a:rPr lang="en-US" b="1" i="1" dirty="0" smtClean="0">
                    <a:latin typeface="Times New Roman" pitchFamily="18" charset="0"/>
                    <a:cs typeface="Times New Roman" pitchFamily="18" charset="0"/>
                  </a:rPr>
                  <a:t>l</a:t>
                </a:r>
                <a:r>
                  <a:rPr lang="en-US" dirty="0">
                    <a:latin typeface="Times New Roman" pitchFamily="18" charset="0"/>
                    <a:cs typeface="Times New Roman" pitchFamily="18" charset="0"/>
                  </a:rPr>
                  <a:t>, and concentration 1g/ml. </a:t>
                </a:r>
                <a:endParaRPr lang="en-US" sz="1000" b="1" dirty="0" smtClean="0">
                  <a:latin typeface="Times New Roman" pitchFamily="18" charset="0"/>
                  <a:cs typeface="Times New Roman" pitchFamily="18" charset="0"/>
                </a:endParaRPr>
              </a:p>
              <a:p>
                <a:r>
                  <a:rPr lang="en-US" b="1" dirty="0">
                    <a:latin typeface="Times New Roman" pitchFamily="18" charset="0"/>
                    <a:cs typeface="Times New Roman" pitchFamily="18" charset="0"/>
                  </a:rPr>
                  <a:t>Application</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In analysis, when we want to find the </a:t>
                </a:r>
                <a:r>
                  <a:rPr lang="en-US" b="1" dirty="0">
                    <a:latin typeface="Times New Roman" pitchFamily="18" charset="0"/>
                    <a:cs typeface="Times New Roman" pitchFamily="18" charset="0"/>
                  </a:rPr>
                  <a:t>concentration</a:t>
                </a:r>
                <a:r>
                  <a:rPr lang="en-US" dirty="0">
                    <a:latin typeface="Times New Roman" pitchFamily="18" charset="0"/>
                    <a:cs typeface="Times New Roman" pitchFamily="18" charset="0"/>
                  </a:rPr>
                  <a:t> of a certain substance, or via the specific rotation to know </a:t>
                </a:r>
                <a:r>
                  <a:rPr lang="en-US" b="1" dirty="0">
                    <a:latin typeface="Times New Roman" pitchFamily="18" charset="0"/>
                    <a:cs typeface="Times New Roman" pitchFamily="18" charset="0"/>
                  </a:rPr>
                  <a:t>what substance</a:t>
                </a:r>
                <a:r>
                  <a:rPr lang="en-US" dirty="0">
                    <a:latin typeface="Times New Roman" pitchFamily="18" charset="0"/>
                    <a:cs typeface="Times New Roman" pitchFamily="18" charset="0"/>
                  </a:rPr>
                  <a:t> we're dealing with.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We can also apply when we want to know the </a:t>
                </a:r>
                <a:r>
                  <a:rPr lang="en-US" b="1" dirty="0" err="1">
                    <a:latin typeface="Times New Roman" pitchFamily="18" charset="0"/>
                    <a:cs typeface="Times New Roman" pitchFamily="18" charset="0"/>
                  </a:rPr>
                  <a:t>enantiomeric</a:t>
                </a:r>
                <a:r>
                  <a:rPr lang="en-US" b="1" dirty="0">
                    <a:latin typeface="Times New Roman" pitchFamily="18" charset="0"/>
                    <a:cs typeface="Times New Roman" pitchFamily="18" charset="0"/>
                  </a:rPr>
                  <a:t> excess</a:t>
                </a:r>
                <a:r>
                  <a:rPr lang="en-US" dirty="0">
                    <a:latin typeface="Times New Roman" pitchFamily="18" charset="0"/>
                    <a:cs typeface="Times New Roman" pitchFamily="18" charset="0"/>
                  </a:rPr>
                  <a:t>. </a:t>
                </a:r>
              </a:p>
              <a:p>
                <a:endParaRPr lang="en-US" dirty="0" smtClean="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95300" y="1275804"/>
                <a:ext cx="8572500" cy="5029069"/>
              </a:xfrm>
              <a:prstGeom prst="rect">
                <a:avLst/>
              </a:prstGeom>
              <a:blipFill rotWithShape="1">
                <a:blip r:embed="rId3"/>
                <a:stretch>
                  <a:fillRect l="-569" t="-606" b="-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01959" y="5943600"/>
                <a:ext cx="2585964" cy="880241"/>
              </a:xfrm>
              <a:prstGeom prst="rect">
                <a:avLst/>
              </a:prstGeom>
            </p:spPr>
            <p:txBody>
              <a:bodyPr wrap="none">
                <a:spAutoFit/>
              </a:bodyPr>
              <a:lstStyle/>
              <a:p>
                <a:r>
                  <a:rPr lang="en-US" sz="2000" dirty="0" smtClean="0">
                    <a:latin typeface="Times New Roman" pitchFamily="18" charset="0"/>
                    <a:cs typeface="Times New Roman" pitchFamily="18" charset="0"/>
                  </a:rPr>
                  <a:t>ee </a:t>
                </a:r>
                <a:r>
                  <a:rPr lang="en-US" sz="2000" baseline="-25000" dirty="0" smtClean="0">
                    <a:latin typeface="Times New Roman" pitchFamily="18" charset="0"/>
                    <a:cs typeface="Times New Roman" pitchFamily="18" charset="0"/>
                  </a:rPr>
                  <a:t>R</a:t>
                </a:r>
                <a:r>
                  <a:rPr lang="en-US" sz="2000" dirty="0" smtClean="0">
                    <a:latin typeface="Times New Roman" pitchFamily="18" charset="0"/>
                    <a:cs typeface="Times New Roman" pitchFamily="18" charset="0"/>
                  </a:rPr>
                  <a:t> % =</a:t>
                </a:r>
                <a:r>
                  <a:rPr lang="en-US" sz="2000" b="1" dirty="0" smtClean="0">
                    <a:latin typeface="Times New Roman" pitchFamily="18" charset="0"/>
                    <a:cs typeface="Times New Roman" pitchFamily="18" charset="0"/>
                  </a:rPr>
                  <a:t> </a:t>
                </a:r>
                <a14:m>
                  <m:oMath xmlns:m="http://schemas.openxmlformats.org/officeDocument/2006/math">
                    <m:f>
                      <m:fPr>
                        <m:ctrlPr>
                          <a:rPr lang="en-US" b="1" i="1">
                            <a:latin typeface="Cambria Math" panose="02040503050406030204" pitchFamily="18" charset="0"/>
                            <a:cs typeface="Times New Roman" pitchFamily="18" charset="0"/>
                          </a:rPr>
                        </m:ctrlPr>
                      </m:fPr>
                      <m:num>
                        <m:r>
                          <m:rPr>
                            <m:nor/>
                          </m:rPr>
                          <a:rPr lang="en-US" b="1" dirty="0">
                            <a:latin typeface="Times New Roman" pitchFamily="18" charset="0"/>
                            <a:cs typeface="Times New Roman" pitchFamily="18" charset="0"/>
                          </a:rPr>
                          <m:t>[</m:t>
                        </m:r>
                        <m:r>
                          <m:rPr>
                            <m:nor/>
                          </m:rPr>
                          <a:rPr lang="el-GR" b="1" dirty="0">
                            <a:latin typeface="Times New Roman" pitchFamily="18" charset="0"/>
                            <a:cs typeface="Times New Roman" pitchFamily="18" charset="0"/>
                          </a:rPr>
                          <m:t>α</m:t>
                        </m:r>
                        <m:r>
                          <m:rPr>
                            <m:nor/>
                          </m:rPr>
                          <a:rPr lang="en-US" b="1" dirty="0">
                            <a:latin typeface="Times New Roman" pitchFamily="18" charset="0"/>
                            <a:cs typeface="Times New Roman" pitchFamily="18" charset="0"/>
                          </a:rPr>
                          <m:t>]</m:t>
                        </m:r>
                        <m:r>
                          <m:rPr>
                            <m:nor/>
                          </m:rPr>
                          <a:rPr lang="en-US" b="1" i="0" baseline="-25000" dirty="0" smtClean="0">
                            <a:latin typeface="Times New Roman" pitchFamily="18" charset="0"/>
                            <a:cs typeface="Times New Roman" pitchFamily="18" charset="0"/>
                          </a:rPr>
                          <m:t>mixture</m:t>
                        </m:r>
                      </m:num>
                      <m:den>
                        <m:r>
                          <m:rPr>
                            <m:nor/>
                          </m:rPr>
                          <a:rPr lang="en-US" b="1" dirty="0">
                            <a:latin typeface="Times New Roman" pitchFamily="18" charset="0"/>
                            <a:cs typeface="Times New Roman" pitchFamily="18" charset="0"/>
                          </a:rPr>
                          <m:t>[</m:t>
                        </m:r>
                        <m:r>
                          <m:rPr>
                            <m:nor/>
                          </m:rPr>
                          <a:rPr lang="el-GR" b="1" dirty="0">
                            <a:latin typeface="Times New Roman" pitchFamily="18" charset="0"/>
                            <a:cs typeface="Times New Roman" pitchFamily="18" charset="0"/>
                          </a:rPr>
                          <m:t>α</m:t>
                        </m:r>
                        <m:r>
                          <m:rPr>
                            <m:nor/>
                          </m:rPr>
                          <a:rPr lang="en-US" b="1" dirty="0">
                            <a:latin typeface="Times New Roman" pitchFamily="18" charset="0"/>
                            <a:cs typeface="Times New Roman" pitchFamily="18" charset="0"/>
                          </a:rPr>
                          <m:t>]</m:t>
                        </m:r>
                        <m:r>
                          <a:rPr lang="en-US" b="1" i="1" baseline="-25000" dirty="0" smtClean="0">
                            <a:latin typeface="Cambria Math"/>
                            <a:cs typeface="Times New Roman" pitchFamily="18" charset="0"/>
                          </a:rPr>
                          <m:t>𝑹</m:t>
                        </m:r>
                      </m:den>
                    </m:f>
                  </m:oMath>
                </a14:m>
                <a:r>
                  <a:rPr lang="en-US" sz="2000" dirty="0" smtClean="0">
                    <a:latin typeface="Times New Roman" pitchFamily="18" charset="0"/>
                    <a:cs typeface="Times New Roman" pitchFamily="18" charset="0"/>
                  </a:rPr>
                  <a:t> x 100</a:t>
                </a:r>
                <a:endParaRPr lang="en-US" sz="2000" dirty="0">
                  <a:latin typeface="Times New Roman" pitchFamily="18" charset="0"/>
                  <a:cs typeface="Times New Roman" pitchFamily="18" charset="0"/>
                </a:endParaRPr>
              </a:p>
              <a:p>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1501959" y="5943600"/>
                <a:ext cx="2585964" cy="880241"/>
              </a:xfrm>
              <a:prstGeom prst="rect">
                <a:avLst/>
              </a:prstGeom>
              <a:blipFill rotWithShape="1">
                <a:blip r:embed="rId4"/>
                <a:stretch>
                  <a:fillRect l="-2353" r="-4235" b="-11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571999" y="5981700"/>
                <a:ext cx="2359941" cy="501356"/>
              </a:xfrm>
              <a:prstGeom prst="rect">
                <a:avLst/>
              </a:prstGeom>
            </p:spPr>
            <p:txBody>
              <a:bodyPr wrap="none">
                <a:spAutoFit/>
              </a:bodyPr>
              <a:lstStyle/>
              <a:p>
                <a:r>
                  <a:rPr lang="en-US" sz="2000" dirty="0" smtClean="0">
                    <a:latin typeface="Times New Roman" pitchFamily="18" charset="0"/>
                    <a:cs typeface="Times New Roman" pitchFamily="18" charset="0"/>
                  </a:rPr>
                  <a:t>ee </a:t>
                </a:r>
                <a:r>
                  <a:rPr lang="en-US" sz="2000" baseline="-25000" dirty="0">
                    <a:latin typeface="Times New Roman" pitchFamily="18" charset="0"/>
                    <a:cs typeface="Times New Roman" pitchFamily="18" charset="0"/>
                  </a:rPr>
                  <a:t>R</a:t>
                </a:r>
                <a:r>
                  <a:rPr lang="en-US" sz="2000" dirty="0">
                    <a:latin typeface="Times New Roman" pitchFamily="18" charset="0"/>
                    <a:cs typeface="Times New Roman" pitchFamily="18" charset="0"/>
                  </a:rPr>
                  <a:t> % =</a:t>
                </a:r>
                <a:r>
                  <a:rPr lang="en-US" sz="2000" b="1" dirty="0">
                    <a:latin typeface="Times New Roman" pitchFamily="18" charset="0"/>
                    <a:cs typeface="Times New Roman" pitchFamily="18" charset="0"/>
                  </a:rPr>
                  <a:t> </a:t>
                </a:r>
                <a14:m>
                  <m:oMath xmlns:m="http://schemas.openxmlformats.org/officeDocument/2006/math">
                    <m:f>
                      <m:fPr>
                        <m:ctrlPr>
                          <a:rPr lang="en-US" sz="2000" b="1" i="1">
                            <a:latin typeface="Cambria Math" panose="02040503050406030204" pitchFamily="18" charset="0"/>
                            <a:cs typeface="Times New Roman" pitchFamily="18" charset="0"/>
                          </a:rPr>
                        </m:ctrlPr>
                      </m:fPr>
                      <m:num>
                        <m:r>
                          <a:rPr lang="en-US" sz="2000" b="1" i="1" smtClean="0">
                            <a:latin typeface="Cambria Math"/>
                            <a:cs typeface="Times New Roman" pitchFamily="18" charset="0"/>
                          </a:rPr>
                          <m:t>𝒏</m:t>
                        </m:r>
                        <m:r>
                          <a:rPr lang="en-US" sz="2000" b="1" i="1" baseline="-25000" smtClean="0">
                            <a:latin typeface="Cambria Math"/>
                            <a:cs typeface="Times New Roman" pitchFamily="18" charset="0"/>
                          </a:rPr>
                          <m:t>𝑹</m:t>
                        </m:r>
                        <m:r>
                          <a:rPr lang="en-US" sz="2000" b="1" i="1" smtClean="0">
                            <a:latin typeface="Cambria Math"/>
                            <a:cs typeface="Times New Roman" pitchFamily="18" charset="0"/>
                          </a:rPr>
                          <m:t> −</m:t>
                        </m:r>
                        <m:r>
                          <a:rPr lang="en-US" sz="2000" b="1" i="1" smtClean="0">
                            <a:latin typeface="Cambria Math"/>
                            <a:cs typeface="Times New Roman" pitchFamily="18" charset="0"/>
                          </a:rPr>
                          <m:t>𝒏𝑺</m:t>
                        </m:r>
                      </m:num>
                      <m:den>
                        <m:r>
                          <m:rPr>
                            <m:nor/>
                          </m:rPr>
                          <a:rPr lang="en-US" sz="2000"/>
                          <m:t>Σ</m:t>
                        </m:r>
                        <m:r>
                          <m:rPr>
                            <m:nor/>
                          </m:rPr>
                          <a:rPr lang="en-US" sz="2000" b="1" i="0" dirty="0" smtClean="0">
                            <a:latin typeface="Cambria Math"/>
                            <a:cs typeface="Times New Roman" pitchFamily="18" charset="0"/>
                          </a:rPr>
                          <m:t>n</m:t>
                        </m:r>
                      </m:den>
                    </m:f>
                  </m:oMath>
                </a14:m>
                <a:r>
                  <a:rPr lang="en-US" sz="2000" dirty="0">
                    <a:latin typeface="Times New Roman" pitchFamily="18" charset="0"/>
                    <a:cs typeface="Times New Roman" pitchFamily="18" charset="0"/>
                  </a:rPr>
                  <a:t> x 100</a:t>
                </a:r>
              </a:p>
            </p:txBody>
          </p:sp>
        </mc:Choice>
        <mc:Fallback xmlns="">
          <p:sp>
            <p:nvSpPr>
              <p:cNvPr id="7" name="Rectangle 6"/>
              <p:cNvSpPr>
                <a:spLocks noRot="1" noChangeAspect="1" noMove="1" noResize="1" noEditPoints="1" noAdjustHandles="1" noChangeArrowheads="1" noChangeShapeType="1" noTextEdit="1"/>
              </p:cNvSpPr>
              <p:nvPr/>
            </p:nvSpPr>
            <p:spPr>
              <a:xfrm>
                <a:off x="4571999" y="5981700"/>
                <a:ext cx="2359941" cy="501356"/>
              </a:xfrm>
              <a:prstGeom prst="rect">
                <a:avLst/>
              </a:prstGeom>
              <a:blipFill rotWithShape="1">
                <a:blip r:embed="rId5"/>
                <a:stretch>
                  <a:fillRect l="-2584" r="-6202" b="-14634"/>
                </a:stretch>
              </a:blipFill>
            </p:spPr>
            <p:txBody>
              <a:bodyPr/>
              <a:lstStyle/>
              <a:p>
                <a:r>
                  <a:rPr lang="en-US">
                    <a:noFill/>
                  </a:rPr>
                  <a:t> </a:t>
                </a:r>
              </a:p>
            </p:txBody>
          </p:sp>
        </mc:Fallback>
      </mc:AlternateContent>
      <p:pic>
        <p:nvPicPr>
          <p:cNvPr id="4096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473" t="-458" r="15203" b="458"/>
          <a:stretch/>
        </p:blipFill>
        <p:spPr bwMode="auto">
          <a:xfrm>
            <a:off x="6495605" y="1007745"/>
            <a:ext cx="237744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16130" t="2942" b="2942"/>
          <a:stretch/>
        </p:blipFill>
        <p:spPr bwMode="auto">
          <a:xfrm>
            <a:off x="6508067" y="2548465"/>
            <a:ext cx="2377440"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21058" y="6033954"/>
            <a:ext cx="2146742" cy="369332"/>
          </a:xfrm>
          <a:prstGeom prst="rect">
            <a:avLst/>
          </a:prstGeom>
          <a:noFill/>
        </p:spPr>
        <p:txBody>
          <a:bodyPr wrap="none" rtlCol="0">
            <a:spAutoFit/>
          </a:bodyPr>
          <a:lstStyle/>
          <a:p>
            <a:r>
              <a:rPr lang="en-US" b="1" i="1" dirty="0" smtClean="0">
                <a:latin typeface="Times New Roman" pitchFamily="18" charset="0"/>
                <a:cs typeface="Times New Roman" pitchFamily="18" charset="0"/>
              </a:rPr>
              <a:t>n – number of moles</a:t>
            </a:r>
            <a:endParaRPr lang="en-US" b="1" i="1" dirty="0">
              <a:latin typeface="Times New Roman" pitchFamily="18" charset="0"/>
              <a:cs typeface="Times New Roman" pitchFamily="18" charset="0"/>
            </a:endParaRPr>
          </a:p>
        </p:txBody>
      </p:sp>
      <p:sp>
        <p:nvSpPr>
          <p:cNvPr id="16" name="TextBox 15"/>
          <p:cNvSpPr txBox="1"/>
          <p:nvPr/>
        </p:nvSpPr>
        <p:spPr>
          <a:xfrm rot="10800000">
            <a:off x="-1" y="784829"/>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rgbClr val="FFC000"/>
              </a:gs>
            </a:gsLst>
            <a:lin ang="5400000" scaled="1"/>
            <a:tileRect/>
          </a:gradFill>
        </p:spPr>
        <p:txBody>
          <a:bodyPr wrap="square" rtlCol="0">
            <a:spAutoFit/>
          </a:bodyPr>
          <a:lstStyle/>
          <a:p>
            <a:endParaRPr lang="en-US" sz="800" dirty="0"/>
          </a:p>
        </p:txBody>
      </p:sp>
      <p:pic>
        <p:nvPicPr>
          <p:cNvPr id="18" name="Picture 2" descr="C:\Users\Zeqir\Desktop\legend300beam-effect5-l.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 b="4000"/>
          <a:stretch/>
        </p:blipFill>
        <p:spPr bwMode="auto">
          <a:xfrm>
            <a:off x="7917705" y="-1"/>
            <a:ext cx="1226295" cy="7848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 y="-1"/>
            <a:ext cx="9144002" cy="784830"/>
          </a:xfrm>
          <a:prstGeom prst="rect">
            <a:avLst/>
          </a:prstGeom>
          <a:gradFill flip="none" rotWithShape="1">
            <a:gsLst>
              <a:gs pos="79000">
                <a:srgbClr val="000000"/>
              </a:gs>
              <a:gs pos="0">
                <a:schemeClr val="tx1"/>
              </a:gs>
              <a:gs pos="70000">
                <a:srgbClr val="000000"/>
              </a:gs>
              <a:gs pos="87000">
                <a:schemeClr val="tx1"/>
              </a:gs>
              <a:gs pos="95000">
                <a:schemeClr val="bg1">
                  <a:alpha val="0"/>
                  <a:lumMod val="0"/>
                  <a:lumOff val="100000"/>
                </a:schemeClr>
              </a:gs>
            </a:gsLst>
            <a:lin ang="0" scaled="1"/>
            <a:tileRect/>
          </a:gradFill>
        </p:spPr>
        <p:txBody>
          <a:bodyPr wrap="square" rtlCol="0">
            <a:spAutoFit/>
          </a:bodyPr>
          <a:lstStyle/>
          <a:p>
            <a:endParaRPr lang="en-US" sz="4500" dirty="0"/>
          </a:p>
        </p:txBody>
      </p:sp>
      <p:sp>
        <p:nvSpPr>
          <p:cNvPr id="4" name="TextBox 3"/>
          <p:cNvSpPr txBox="1"/>
          <p:nvPr/>
        </p:nvSpPr>
        <p:spPr>
          <a:xfrm>
            <a:off x="7315787" y="2193324"/>
            <a:ext cx="1409700" cy="307777"/>
          </a:xfrm>
          <a:prstGeom prst="rect">
            <a:avLst/>
          </a:prstGeom>
          <a:noFill/>
        </p:spPr>
        <p:txBody>
          <a:bodyPr wrap="square" rtlCol="0">
            <a:spAutoFit/>
          </a:bodyPr>
          <a:lstStyle/>
          <a:p>
            <a:r>
              <a:rPr lang="en-US" sz="1400" dirty="0" smtClean="0">
                <a:solidFill>
                  <a:srgbClr val="FF0000"/>
                </a:solidFill>
                <a:latin typeface="Times New Roman" pitchFamily="18" charset="0"/>
                <a:cs typeface="Times New Roman" pitchFamily="18" charset="0"/>
              </a:rPr>
              <a:t>      achiral</a:t>
            </a:r>
            <a:endParaRPr lang="en-US" sz="1400" dirty="0">
              <a:solidFill>
                <a:srgbClr val="FF0000"/>
              </a:solidFill>
              <a:latin typeface="Times New Roman" pitchFamily="18" charset="0"/>
              <a:cs typeface="Times New Roman" pitchFamily="18" charset="0"/>
            </a:endParaRPr>
          </a:p>
        </p:txBody>
      </p:sp>
      <p:sp>
        <p:nvSpPr>
          <p:cNvPr id="12" name="TextBox 11"/>
          <p:cNvSpPr txBox="1"/>
          <p:nvPr/>
        </p:nvSpPr>
        <p:spPr>
          <a:xfrm>
            <a:off x="7316793" y="3689939"/>
            <a:ext cx="1409700" cy="307777"/>
          </a:xfrm>
          <a:prstGeom prst="rect">
            <a:avLst/>
          </a:prstGeom>
          <a:noFill/>
        </p:spPr>
        <p:txBody>
          <a:bodyPr wrap="square" rtlCol="0">
            <a:spAutoFit/>
          </a:bodyPr>
          <a:lstStyle/>
          <a:p>
            <a:r>
              <a:rPr lang="en-US" sz="1400" dirty="0" smtClean="0">
                <a:solidFill>
                  <a:srgbClr val="FF0000"/>
                </a:solidFill>
                <a:latin typeface="Times New Roman" pitchFamily="18" charset="0"/>
                <a:cs typeface="Times New Roman" pitchFamily="18" charset="0"/>
              </a:rPr>
              <a:t>      achiral</a:t>
            </a:r>
            <a:endParaRPr lang="en-US" sz="1400" dirty="0">
              <a:solidFill>
                <a:srgbClr val="FF0000"/>
              </a:solidFill>
              <a:latin typeface="Times New Roman" pitchFamily="18" charset="0"/>
              <a:cs typeface="Times New Roman" pitchFamily="18" charset="0"/>
            </a:endParaRPr>
          </a:p>
        </p:txBody>
      </p:sp>
      <p:sp>
        <p:nvSpPr>
          <p:cNvPr id="6" name="TextBox 5"/>
          <p:cNvSpPr txBox="1"/>
          <p:nvPr/>
        </p:nvSpPr>
        <p:spPr>
          <a:xfrm>
            <a:off x="4481623" y="1819275"/>
            <a:ext cx="247184" cy="246221"/>
          </a:xfrm>
          <a:prstGeom prst="rect">
            <a:avLst/>
          </a:prstGeom>
          <a:noFill/>
        </p:spPr>
        <p:txBody>
          <a:bodyPr wrap="none" rtlCol="0">
            <a:spAutoFit/>
          </a:bodyPr>
          <a:lstStyle/>
          <a:p>
            <a:r>
              <a:rPr lang="el-GR" sz="1000" dirty="0" smtClean="0">
                <a:latin typeface="Times New Roman" pitchFamily="18" charset="0"/>
                <a:cs typeface="Times New Roman" pitchFamily="18" charset="0"/>
              </a:rPr>
              <a:t>λ</a:t>
            </a:r>
            <a:endParaRPr lang="en-US" sz="1000" dirty="0">
              <a:latin typeface="Times New Roman" pitchFamily="18" charset="0"/>
              <a:cs typeface="Times New Roman" pitchFamily="18" charset="0"/>
            </a:endParaRPr>
          </a:p>
        </p:txBody>
      </p:sp>
      <p:sp>
        <p:nvSpPr>
          <p:cNvPr id="14" name="TextBox 13"/>
          <p:cNvSpPr txBox="1"/>
          <p:nvPr/>
        </p:nvSpPr>
        <p:spPr>
          <a:xfrm>
            <a:off x="4472098" y="1668730"/>
            <a:ext cx="263214" cy="246221"/>
          </a:xfrm>
          <a:prstGeom prst="rect">
            <a:avLst/>
          </a:prstGeom>
          <a:noFill/>
        </p:spPr>
        <p:txBody>
          <a:bodyPr wrap="none" rtlCol="0">
            <a:spAutoFit/>
          </a:bodyPr>
          <a:lstStyle/>
          <a:p>
            <a:r>
              <a:rPr lang="en-US" sz="1000" dirty="0" smtClean="0">
                <a:latin typeface="Times New Roman" pitchFamily="18" charset="0"/>
                <a:cs typeface="Times New Roman" pitchFamily="18" charset="0"/>
              </a:rPr>
              <a:t>T</a:t>
            </a:r>
            <a:endParaRPr lang="en-US" sz="1000" dirty="0">
              <a:latin typeface="Times New Roman" pitchFamily="18" charset="0"/>
              <a:cs typeface="Times New Roman" pitchFamily="18" charset="0"/>
            </a:endParaRPr>
          </a:p>
        </p:txBody>
      </p:sp>
      <p:sp>
        <p:nvSpPr>
          <p:cNvPr id="15" name="TextBox 14"/>
          <p:cNvSpPr txBox="1"/>
          <p:nvPr/>
        </p:nvSpPr>
        <p:spPr>
          <a:xfrm>
            <a:off x="766762" y="2188754"/>
            <a:ext cx="247184" cy="246221"/>
          </a:xfrm>
          <a:prstGeom prst="rect">
            <a:avLst/>
          </a:prstGeom>
          <a:noFill/>
        </p:spPr>
        <p:txBody>
          <a:bodyPr wrap="none" rtlCol="0">
            <a:spAutoFit/>
          </a:bodyPr>
          <a:lstStyle/>
          <a:p>
            <a:r>
              <a:rPr lang="el-GR" sz="1000" dirty="0" smtClean="0">
                <a:latin typeface="Times New Roman" pitchFamily="18" charset="0"/>
                <a:cs typeface="Times New Roman" pitchFamily="18" charset="0"/>
              </a:rPr>
              <a:t>λ</a:t>
            </a:r>
            <a:endParaRPr lang="en-US" sz="1000" dirty="0">
              <a:latin typeface="Times New Roman" pitchFamily="18" charset="0"/>
              <a:cs typeface="Times New Roman" pitchFamily="18" charset="0"/>
            </a:endParaRPr>
          </a:p>
        </p:txBody>
      </p:sp>
      <p:sp>
        <p:nvSpPr>
          <p:cNvPr id="17" name="TextBox 16"/>
          <p:cNvSpPr txBox="1"/>
          <p:nvPr/>
        </p:nvSpPr>
        <p:spPr>
          <a:xfrm>
            <a:off x="757237" y="2079975"/>
            <a:ext cx="263214" cy="246221"/>
          </a:xfrm>
          <a:prstGeom prst="rect">
            <a:avLst/>
          </a:prstGeom>
          <a:noFill/>
        </p:spPr>
        <p:txBody>
          <a:bodyPr wrap="none" rtlCol="0">
            <a:spAutoFit/>
          </a:bodyPr>
          <a:lstStyle/>
          <a:p>
            <a:r>
              <a:rPr lang="en-US" sz="1000" dirty="0" smtClean="0">
                <a:latin typeface="Times New Roman" pitchFamily="18" charset="0"/>
                <a:cs typeface="Times New Roman" pitchFamily="18" charset="0"/>
              </a:rPr>
              <a:t>T</a:t>
            </a:r>
            <a:endParaRPr lang="en-US" sz="1000" dirty="0">
              <a:latin typeface="Times New Roman" pitchFamily="18" charset="0"/>
              <a:cs typeface="Times New Roman" pitchFamily="18" charset="0"/>
            </a:endParaRPr>
          </a:p>
        </p:txBody>
      </p:sp>
      <p:sp>
        <p:nvSpPr>
          <p:cNvPr id="19" name="TextBox 18"/>
          <p:cNvSpPr txBox="1"/>
          <p:nvPr/>
        </p:nvSpPr>
        <p:spPr>
          <a:xfrm>
            <a:off x="2512220" y="1422509"/>
            <a:ext cx="247184" cy="246221"/>
          </a:xfrm>
          <a:prstGeom prst="rect">
            <a:avLst/>
          </a:prstGeom>
          <a:noFill/>
        </p:spPr>
        <p:txBody>
          <a:bodyPr wrap="none" rtlCol="0">
            <a:spAutoFit/>
          </a:bodyPr>
          <a:lstStyle/>
          <a:p>
            <a:r>
              <a:rPr lang="el-GR" sz="1000" dirty="0" smtClean="0">
                <a:latin typeface="Times New Roman" pitchFamily="18" charset="0"/>
                <a:cs typeface="Times New Roman" pitchFamily="18" charset="0"/>
              </a:rPr>
              <a:t>λ</a:t>
            </a:r>
            <a:endParaRPr lang="en-US" sz="1000" dirty="0">
              <a:latin typeface="Times New Roman" pitchFamily="18" charset="0"/>
              <a:cs typeface="Times New Roman" pitchFamily="18" charset="0"/>
            </a:endParaRPr>
          </a:p>
        </p:txBody>
      </p:sp>
      <p:sp>
        <p:nvSpPr>
          <p:cNvPr id="20" name="TextBox 19"/>
          <p:cNvSpPr txBox="1"/>
          <p:nvPr/>
        </p:nvSpPr>
        <p:spPr>
          <a:xfrm>
            <a:off x="2502695" y="1314450"/>
            <a:ext cx="263214" cy="246221"/>
          </a:xfrm>
          <a:prstGeom prst="rect">
            <a:avLst/>
          </a:prstGeom>
          <a:noFill/>
        </p:spPr>
        <p:txBody>
          <a:bodyPr wrap="none" rtlCol="0">
            <a:spAutoFit/>
          </a:bodyPr>
          <a:lstStyle/>
          <a:p>
            <a:r>
              <a:rPr lang="en-US" sz="1000" dirty="0" smtClean="0">
                <a:latin typeface="Times New Roman" pitchFamily="18" charset="0"/>
                <a:cs typeface="Times New Roman" pitchFamily="18" charset="0"/>
              </a:rPr>
              <a:t>T</a:t>
            </a:r>
            <a:endParaRPr lang="en-US" sz="1000" dirty="0">
              <a:latin typeface="Times New Roman" pitchFamily="18" charset="0"/>
              <a:cs typeface="Times New Roman" pitchFamily="18" charset="0"/>
            </a:endParaRPr>
          </a:p>
        </p:txBody>
      </p:sp>
    </p:spTree>
    <p:extLst>
      <p:ext uri="{BB962C8B-B14F-4D97-AF65-F5344CB8AC3E}">
        <p14:creationId xmlns:p14="http://schemas.microsoft.com/office/powerpoint/2010/main" val="3973829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rot="10800000">
            <a:off x="-2" y="784830"/>
            <a:ext cx="9144000" cy="215444"/>
          </a:xfrm>
          <a:prstGeom prst="rect">
            <a:avLst/>
          </a:prstGeom>
          <a:gradFill flip="none" rotWithShape="1">
            <a:gsLst>
              <a:gs pos="80000">
                <a:schemeClr val="tx1">
                  <a:lumMod val="85000"/>
                  <a:lumOff val="15000"/>
                </a:schemeClr>
              </a:gs>
              <a:gs pos="0">
                <a:schemeClr val="tx1">
                  <a:lumMod val="65000"/>
                  <a:lumOff val="35000"/>
                </a:schemeClr>
              </a:gs>
              <a:gs pos="81000">
                <a:srgbClr val="B40000"/>
              </a:gs>
            </a:gsLst>
            <a:lin ang="5400000" scaled="1"/>
            <a:tileRect/>
          </a:gradFill>
        </p:spPr>
        <p:txBody>
          <a:bodyPr wrap="square" rtlCol="0">
            <a:spAutoFit/>
          </a:bodyPr>
          <a:lstStyle/>
          <a:p>
            <a:endParaRPr lang="en-US" sz="800" dirty="0"/>
          </a:p>
        </p:txBody>
      </p:sp>
      <p:pic>
        <p:nvPicPr>
          <p:cNvPr id="5123" name="Picture 3" descr="C:\Users\Zeqir\Desktop\biologytuto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198583">
            <a:off x="8407381" y="17526"/>
            <a:ext cx="598794" cy="7333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5" name="Rectangle 4"/>
          <p:cNvSpPr/>
          <p:nvPr/>
        </p:nvSpPr>
        <p:spPr>
          <a:xfrm>
            <a:off x="914400" y="295405"/>
            <a:ext cx="7620000" cy="477054"/>
          </a:xfrm>
          <a:prstGeom prst="rect">
            <a:avLst/>
          </a:prstGeom>
        </p:spPr>
        <p:txBody>
          <a:bodyPr wrap="square">
            <a:spAutoFit/>
          </a:bodyPr>
          <a:lstStyle/>
          <a:p>
            <a:r>
              <a:rPr lang="en-US" sz="2500" b="1" dirty="0">
                <a:ln w="0"/>
                <a:solidFill>
                  <a:schemeClr val="bg1"/>
                </a:solidFill>
                <a:effectLst>
                  <a:outerShdw blurRad="38100" dist="25400" dir="5400000" algn="ctr" rotWithShape="0">
                    <a:srgbClr val="6E747A">
                      <a:alpha val="43000"/>
                    </a:srgbClr>
                  </a:outerShdw>
                </a:effectLst>
              </a:rPr>
              <a:t>7</a:t>
            </a:r>
            <a:r>
              <a:rPr lang="en-US" sz="2500" b="1" dirty="0" smtClean="0">
                <a:ln w="0"/>
                <a:solidFill>
                  <a:schemeClr val="bg1"/>
                </a:solidFill>
                <a:effectLst>
                  <a:outerShdw blurRad="38100" dist="25400" dir="5400000" algn="ctr" rotWithShape="0">
                    <a:srgbClr val="6E747A">
                      <a:alpha val="43000"/>
                    </a:srgbClr>
                  </a:outerShdw>
                </a:effectLst>
              </a:rPr>
              <a:t>. </a:t>
            </a:r>
            <a:r>
              <a:rPr lang="en-US" sz="2500" b="1" dirty="0">
                <a:solidFill>
                  <a:schemeClr val="bg1"/>
                </a:solidFill>
              </a:rPr>
              <a:t>Biological </a:t>
            </a:r>
            <a:r>
              <a:rPr lang="en-US" sz="2500" b="1" dirty="0" smtClean="0">
                <a:solidFill>
                  <a:schemeClr val="bg1"/>
                </a:solidFill>
              </a:rPr>
              <a:t>role </a:t>
            </a:r>
            <a:r>
              <a:rPr lang="en-US" sz="2500" b="1" dirty="0">
                <a:solidFill>
                  <a:schemeClr val="bg1"/>
                </a:solidFill>
              </a:rPr>
              <a:t>of </a:t>
            </a:r>
            <a:r>
              <a:rPr lang="en-US" sz="2500" b="1" dirty="0" smtClean="0">
                <a:solidFill>
                  <a:schemeClr val="bg1"/>
                </a:solidFill>
              </a:rPr>
              <a:t>chirality</a:t>
            </a:r>
            <a:endParaRPr lang="en-US" sz="2500" b="1" dirty="0">
              <a:ln w="0"/>
              <a:solidFill>
                <a:schemeClr val="bg1"/>
              </a:solidFill>
              <a:effectLst>
                <a:outerShdw blurRad="38100" dist="25400" dir="5400000" algn="ctr" rotWithShape="0">
                  <a:srgbClr val="6E747A">
                    <a:alpha val="43000"/>
                  </a:srgbClr>
                </a:outerShdw>
              </a:effectLst>
            </a:endParaRPr>
          </a:p>
        </p:txBody>
      </p:sp>
      <p:sp>
        <p:nvSpPr>
          <p:cNvPr id="2" name="TextBox 1"/>
          <p:cNvSpPr txBox="1"/>
          <p:nvPr/>
        </p:nvSpPr>
        <p:spPr>
          <a:xfrm>
            <a:off x="774700" y="1143000"/>
            <a:ext cx="7620000" cy="2585323"/>
          </a:xfrm>
          <a:prstGeom prst="rect">
            <a:avLst/>
          </a:prstGeom>
          <a:noFill/>
        </p:spPr>
        <p:txBody>
          <a:bodyPr wrap="square" rtlCol="0">
            <a:spAutoFit/>
          </a:bodyPr>
          <a:lstStyle/>
          <a:p>
            <a:r>
              <a:rPr lang="en-US" dirty="0">
                <a:latin typeface="Times New Roman" pitchFamily="18" charset="0"/>
                <a:cs typeface="Times New Roman" pitchFamily="18" charset="0"/>
              </a:rPr>
              <a:t>Chirality is an important part of nature, and thanks to it many things have been perfectly regulated. In our cells, we have proteins from L-amino acids and carbohydrates from D-</a:t>
            </a:r>
            <a:r>
              <a:rPr lang="en-US" dirty="0" err="1">
                <a:latin typeface="Times New Roman" pitchFamily="18" charset="0"/>
                <a:cs typeface="Times New Roman" pitchFamily="18" charset="0"/>
              </a:rPr>
              <a:t>monosaccharides</a:t>
            </a:r>
            <a:r>
              <a:rPr lang="en-US" dirty="0">
                <a:latin typeface="Times New Roman" pitchFamily="18" charset="0"/>
                <a:cs typeface="Times New Roman" pitchFamily="18" charset="0"/>
              </a:rPr>
              <a:t>, DNA and RNA possess ribose and </a:t>
            </a:r>
            <a:r>
              <a:rPr lang="en-US" dirty="0" err="1">
                <a:latin typeface="Times New Roman" pitchFamily="18" charset="0"/>
                <a:cs typeface="Times New Roman" pitchFamily="18" charset="0"/>
              </a:rPr>
              <a:t>deoxyribose</a:t>
            </a:r>
            <a:r>
              <a:rPr lang="en-US" dirty="0">
                <a:latin typeface="Times New Roman" pitchFamily="18" charset="0"/>
                <a:cs typeface="Times New Roman" pitchFamily="18" charset="0"/>
              </a:rPr>
              <a:t> sugars of D form, and all the enzymes and receptors in our body possess L-amino acids. All the processes in our body are perfectly regulated, thanks to high </a:t>
            </a:r>
            <a:r>
              <a:rPr lang="en-US" dirty="0" err="1">
                <a:latin typeface="Times New Roman" pitchFamily="18" charset="0"/>
                <a:cs typeface="Times New Roman" pitchFamily="18" charset="0"/>
              </a:rPr>
              <a:t>stereoselectivity</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stereospecificity</a:t>
            </a:r>
            <a:r>
              <a:rPr lang="en-US" dirty="0">
                <a:latin typeface="Times New Roman" pitchFamily="18" charset="0"/>
                <a:cs typeface="Times New Roman" pitchFamily="18" charset="0"/>
              </a:rPr>
              <a:t> of enzymes, hormones and receptors who </a:t>
            </a:r>
            <a:r>
              <a:rPr lang="en-US" dirty="0" err="1">
                <a:latin typeface="Times New Roman" pitchFamily="18" charset="0"/>
                <a:cs typeface="Times New Roman" pitchFamily="18" charset="0"/>
              </a:rPr>
              <a:t>aswell</a:t>
            </a:r>
            <a:r>
              <a:rPr lang="en-US" dirty="0">
                <a:latin typeface="Times New Roman" pitchFamily="18" charset="0"/>
                <a:cs typeface="Times New Roman" pitchFamily="18" charset="0"/>
              </a:rPr>
              <a:t> are chiral molecules. For example, we can </a:t>
            </a:r>
            <a:r>
              <a:rPr lang="en-US" dirty="0" smtClean="0">
                <a:latin typeface="Times New Roman" pitchFamily="18" charset="0"/>
                <a:cs typeface="Times New Roman" pitchFamily="18" charset="0"/>
              </a:rPr>
              <a:t>smell </a:t>
            </a:r>
            <a:r>
              <a:rPr lang="en-US" dirty="0">
                <a:latin typeface="Times New Roman" pitchFamily="18" charset="0"/>
                <a:cs typeface="Times New Roman" pitchFamily="18" charset="0"/>
              </a:rPr>
              <a:t>only the substances that are fitted in the active place of the receptor in the ending parts of olfactory nerve – so this way the action potential can be generated.</a:t>
            </a:r>
          </a:p>
        </p:txBody>
      </p:sp>
      <p:pic>
        <p:nvPicPr>
          <p:cNvPr id="44034" name="Picture 2" descr="C:\Users\Zeqir\Desktop\Untitled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183" y="3728323"/>
            <a:ext cx="6726833" cy="264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9647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22960" y="1082587"/>
            <a:ext cx="7944778" cy="1200329"/>
          </a:xfrm>
          <a:prstGeom prst="rect">
            <a:avLst/>
          </a:prstGeom>
          <a:noFill/>
        </p:spPr>
        <p:txBody>
          <a:bodyPr wrap="square" rtlCol="0">
            <a:spAutoFit/>
          </a:bodyPr>
          <a:lstStyle/>
          <a:p>
            <a:r>
              <a:rPr lang="en-US" b="1" dirty="0">
                <a:latin typeface="Times New Roman" pitchFamily="18" charset="0"/>
                <a:cs typeface="Times New Roman" pitchFamily="18" charset="0"/>
              </a:rPr>
              <a:t>Chirality &amp; </a:t>
            </a:r>
            <a:r>
              <a:rPr lang="en-US" b="1" dirty="0" smtClean="0">
                <a:latin typeface="Times New Roman" pitchFamily="18" charset="0"/>
                <a:cs typeface="Times New Roman" pitchFamily="18" charset="0"/>
              </a:rPr>
              <a:t>Odor </a:t>
            </a:r>
            <a:r>
              <a:rPr lang="en-US" b="1" dirty="0">
                <a:latin typeface="Times New Roman" pitchFamily="18" charset="0"/>
                <a:cs typeface="Times New Roman" pitchFamily="18" charset="0"/>
              </a:rPr>
              <a:t>Perception</a:t>
            </a:r>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R-</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Carvone</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and </a:t>
            </a:r>
            <a:r>
              <a:rPr lang="en-US" b="1" dirty="0">
                <a:latin typeface="Times New Roman" pitchFamily="18" charset="0"/>
                <a:cs typeface="Times New Roman" pitchFamily="18" charset="0"/>
              </a:rPr>
              <a:t>(S)-(+)-</a:t>
            </a:r>
            <a:r>
              <a:rPr lang="en-US" b="1" dirty="0" err="1">
                <a:latin typeface="Times New Roman" pitchFamily="18" charset="0"/>
                <a:cs typeface="Times New Roman" pitchFamily="18" charset="0"/>
              </a:rPr>
              <a:t>Carvone</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don't have same aroma (odor). This difference in aroma comes as a result of the nose receptors behaving on these substances, this comes as the </a:t>
            </a:r>
            <a:r>
              <a:rPr lang="en-US" dirty="0" smtClean="0">
                <a:latin typeface="Times New Roman" pitchFamily="18" charset="0"/>
                <a:cs typeface="Times New Roman" pitchFamily="18" charset="0"/>
              </a:rPr>
              <a:t>molecule’s </a:t>
            </a:r>
            <a:r>
              <a:rPr lang="en-US" dirty="0">
                <a:latin typeface="Times New Roman" pitchFamily="18" charset="0"/>
                <a:cs typeface="Times New Roman" pitchFamily="18" charset="0"/>
              </a:rPr>
              <a:t>accommodation availability in receptors.</a:t>
            </a:r>
            <a:endParaRPr lang="en-US" dirty="0" smtClean="0">
              <a:latin typeface="Times New Roman" pitchFamily="18" charset="0"/>
              <a:cs typeface="Times New Roman" pitchFamily="18" charset="0"/>
            </a:endParaRP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444" y="2282916"/>
            <a:ext cx="6838951" cy="2738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477466704"/>
              </p:ext>
            </p:extLst>
          </p:nvPr>
        </p:nvGraphicFramePr>
        <p:xfrm>
          <a:off x="1369203" y="5021194"/>
          <a:ext cx="2564058" cy="1414980"/>
        </p:xfrm>
        <a:graphic>
          <a:graphicData uri="http://schemas.openxmlformats.org/presentationml/2006/ole">
            <mc:AlternateContent xmlns:mc="http://schemas.openxmlformats.org/markup-compatibility/2006">
              <mc:Choice xmlns:v="urn:schemas-microsoft-com:vml" Requires="v">
                <p:oleObj spid="_x0000_s45846" name="CS ChemDraw Drawing" r:id="rId5" imgW="1715204" imgH="945847" progId="ChemDraw.Document.6.0">
                  <p:embed/>
                </p:oleObj>
              </mc:Choice>
              <mc:Fallback>
                <p:oleObj name="CS ChemDraw Drawing" r:id="rId5" imgW="1715204" imgH="945847" progId="ChemDraw.Document.6.0">
                  <p:embed/>
                  <p:pic>
                    <p:nvPicPr>
                      <p:cNvPr id="0" name=""/>
                      <p:cNvPicPr/>
                      <p:nvPr/>
                    </p:nvPicPr>
                    <p:blipFill>
                      <a:blip r:embed="rId6"/>
                      <a:stretch>
                        <a:fillRect/>
                      </a:stretch>
                    </p:blipFill>
                    <p:spPr>
                      <a:xfrm>
                        <a:off x="1369203" y="5021194"/>
                        <a:ext cx="2564058" cy="141498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67708667"/>
              </p:ext>
            </p:extLst>
          </p:nvPr>
        </p:nvGraphicFramePr>
        <p:xfrm>
          <a:off x="5209593" y="5068087"/>
          <a:ext cx="2670048" cy="1371600"/>
        </p:xfrm>
        <a:graphic>
          <a:graphicData uri="http://schemas.openxmlformats.org/presentationml/2006/ole">
            <mc:AlternateContent xmlns:mc="http://schemas.openxmlformats.org/markup-compatibility/2006">
              <mc:Choice xmlns:v="urn:schemas-microsoft-com:vml" Requires="v">
                <p:oleObj spid="_x0000_s45847" name="CS ChemDraw Drawing" r:id="rId7" imgW="1853954" imgH="951786" progId="ChemDraw.Document.6.0">
                  <p:embed/>
                </p:oleObj>
              </mc:Choice>
              <mc:Fallback>
                <p:oleObj name="CS ChemDraw Drawing" r:id="rId7" imgW="1853954" imgH="951786" progId="ChemDraw.Document.6.0">
                  <p:embed/>
                  <p:pic>
                    <p:nvPicPr>
                      <p:cNvPr id="0" name=""/>
                      <p:cNvPicPr/>
                      <p:nvPr/>
                    </p:nvPicPr>
                    <p:blipFill>
                      <a:blip r:embed="rId8"/>
                      <a:stretch>
                        <a:fillRect/>
                      </a:stretch>
                    </p:blipFill>
                    <p:spPr>
                      <a:xfrm>
                        <a:off x="5209593" y="5068087"/>
                        <a:ext cx="2670048" cy="1371600"/>
                      </a:xfrm>
                      <a:prstGeom prst="rect">
                        <a:avLst/>
                      </a:prstGeom>
                    </p:spPr>
                  </p:pic>
                </p:oleObj>
              </mc:Fallback>
            </mc:AlternateContent>
          </a:graphicData>
        </a:graphic>
      </p:graphicFrame>
      <p:cxnSp>
        <p:nvCxnSpPr>
          <p:cNvPr id="14" name="Straight Connector 13"/>
          <p:cNvCxnSpPr/>
          <p:nvPr/>
        </p:nvCxnSpPr>
        <p:spPr>
          <a:xfrm flipH="1">
            <a:off x="4554362" y="4984605"/>
            <a:ext cx="10160" cy="177217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28962" y="6463747"/>
            <a:ext cx="4576959" cy="369332"/>
          </a:xfrm>
          <a:prstGeom prst="rect">
            <a:avLst/>
          </a:prstGeom>
          <a:noFill/>
        </p:spPr>
        <p:txBody>
          <a:bodyPr wrap="none" rtlCol="0">
            <a:spAutoFit/>
          </a:bodyPr>
          <a:lstStyle/>
          <a:p>
            <a:r>
              <a:rPr lang="en-US" dirty="0" smtClean="0">
                <a:latin typeface="Times New Roman" pitchFamily="18" charset="0"/>
                <a:cs typeface="Times New Roman" pitchFamily="18" charset="0"/>
              </a:rPr>
              <a:t>S-(-)-Limonene (</a:t>
            </a:r>
            <a:r>
              <a:rPr lang="en-US" dirty="0">
                <a:latin typeface="Times New Roman" pitchFamily="18" charset="0"/>
                <a:cs typeface="Times New Roman" pitchFamily="18" charset="0"/>
              </a:rPr>
              <a:t>pine or turpentine-like </a:t>
            </a:r>
            <a:r>
              <a:rPr lang="en-US" dirty="0" err="1">
                <a:latin typeface="Times New Roman" pitchFamily="18" charset="0"/>
                <a:cs typeface="Times New Roman" pitchFamily="18" charset="0"/>
              </a:rPr>
              <a:t>odour</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5" name="TextBox 14"/>
          <p:cNvSpPr txBox="1"/>
          <p:nvPr/>
        </p:nvSpPr>
        <p:spPr>
          <a:xfrm>
            <a:off x="1031490" y="6464779"/>
            <a:ext cx="3046027" cy="369332"/>
          </a:xfrm>
          <a:prstGeom prst="rect">
            <a:avLst/>
          </a:prstGeom>
          <a:noFill/>
        </p:spPr>
        <p:txBody>
          <a:bodyPr wrap="none" rtlCol="0">
            <a:spAutoFit/>
          </a:bodyPr>
          <a:lstStyle/>
          <a:p>
            <a:r>
              <a:rPr lang="en-US" dirty="0">
                <a:latin typeface="Times New Roman" pitchFamily="18" charset="0"/>
                <a:cs typeface="Times New Roman" pitchFamily="18" charset="0"/>
              </a:rPr>
              <a:t>R</a:t>
            </a:r>
            <a:r>
              <a:rPr lang="en-US" dirty="0" smtClean="0">
                <a:latin typeface="Times New Roman" pitchFamily="18" charset="0"/>
                <a:cs typeface="Times New Roman" pitchFamily="18" charset="0"/>
              </a:rPr>
              <a:t>-(+)-Limonene (citrus flavor)</a:t>
            </a:r>
            <a:endParaRPr lang="en-US" dirty="0">
              <a:latin typeface="Times New Roman" pitchFamily="18" charset="0"/>
              <a:cs typeface="Times New Roman" pitchFamily="18" charset="0"/>
            </a:endParaRPr>
          </a:p>
        </p:txBody>
      </p:sp>
      <p:sp>
        <p:nvSpPr>
          <p:cNvPr id="16" name="TextBox 15"/>
          <p:cNvSpPr txBox="1"/>
          <p:nvPr/>
        </p:nvSpPr>
        <p:spPr>
          <a:xfrm>
            <a:off x="2016088" y="5569221"/>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17" name="TextBox 16"/>
          <p:cNvSpPr txBox="1"/>
          <p:nvPr/>
        </p:nvSpPr>
        <p:spPr>
          <a:xfrm>
            <a:off x="6762750" y="5635228"/>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18" name="TextBox 17"/>
          <p:cNvSpPr txBox="1"/>
          <p:nvPr/>
        </p:nvSpPr>
        <p:spPr>
          <a:xfrm>
            <a:off x="3777435" y="3244334"/>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19" name="TextBox 18"/>
          <p:cNvSpPr txBox="1"/>
          <p:nvPr/>
        </p:nvSpPr>
        <p:spPr>
          <a:xfrm>
            <a:off x="5181055" y="3247422"/>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20" name="TextBox 19"/>
          <p:cNvSpPr txBox="1"/>
          <p:nvPr/>
        </p:nvSpPr>
        <p:spPr>
          <a:xfrm rot="10800000">
            <a:off x="-2" y="784830"/>
            <a:ext cx="9144000" cy="215444"/>
          </a:xfrm>
          <a:prstGeom prst="rect">
            <a:avLst/>
          </a:prstGeom>
          <a:gradFill flip="none" rotWithShape="1">
            <a:gsLst>
              <a:gs pos="80000">
                <a:schemeClr val="tx1">
                  <a:lumMod val="85000"/>
                  <a:lumOff val="15000"/>
                </a:schemeClr>
              </a:gs>
              <a:gs pos="0">
                <a:schemeClr val="tx1">
                  <a:lumMod val="65000"/>
                  <a:lumOff val="35000"/>
                </a:schemeClr>
              </a:gs>
              <a:gs pos="81000">
                <a:srgbClr val="B40000"/>
              </a:gs>
            </a:gsLst>
            <a:lin ang="5400000" scaled="1"/>
            <a:tileRect/>
          </a:gradFill>
        </p:spPr>
        <p:txBody>
          <a:bodyPr wrap="square" rtlCol="0">
            <a:spAutoFit/>
          </a:bodyPr>
          <a:lstStyle/>
          <a:p>
            <a:endParaRPr lang="en-US" sz="800" dirty="0"/>
          </a:p>
        </p:txBody>
      </p:sp>
      <p:pic>
        <p:nvPicPr>
          <p:cNvPr id="21" name="Picture 3" descr="C:\Users\Zeqir\Desktop\biologytutorin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5198583">
            <a:off x="8407381" y="17526"/>
            <a:ext cx="598794" cy="73336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Tree>
    <p:extLst>
      <p:ext uri="{BB962C8B-B14F-4D97-AF65-F5344CB8AC3E}">
        <p14:creationId xmlns:p14="http://schemas.microsoft.com/office/powerpoint/2010/main" val="39988114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1" name="Picture 3" descr="C:\Users\Zeqir\Desktop\nrneph_2013_274-f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001" y="2542812"/>
            <a:ext cx="8142041" cy="39305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2000" y="1065484"/>
            <a:ext cx="8153400" cy="1477328"/>
          </a:xfrm>
          <a:prstGeom prst="rect">
            <a:avLst/>
          </a:prstGeom>
          <a:noFill/>
        </p:spPr>
        <p:txBody>
          <a:bodyPr wrap="square" rtlCol="0">
            <a:spAutoFit/>
          </a:bodyPr>
          <a:lstStyle/>
          <a:p>
            <a:r>
              <a:rPr lang="en-US" b="1" dirty="0">
                <a:latin typeface="Times New Roman" pitchFamily="18" charset="0"/>
                <a:cs typeface="Times New Roman" pitchFamily="18" charset="0"/>
              </a:rPr>
              <a:t>Receptors</a:t>
            </a:r>
            <a:r>
              <a:rPr lang="en-US" dirty="0">
                <a:latin typeface="Times New Roman" pitchFamily="18" charset="0"/>
                <a:cs typeface="Times New Roman" pitchFamily="18" charset="0"/>
              </a:rPr>
              <a:t> – are macromolecules with </a:t>
            </a:r>
            <a:r>
              <a:rPr lang="en-US" dirty="0" err="1">
                <a:latin typeface="Times New Roman" pitchFamily="18" charset="0"/>
                <a:cs typeface="Times New Roman" pitchFamily="18" charset="0"/>
              </a:rPr>
              <a:t>proteinic</a:t>
            </a:r>
            <a:r>
              <a:rPr lang="en-US" dirty="0">
                <a:latin typeface="Times New Roman" pitchFamily="18" charset="0"/>
                <a:cs typeface="Times New Roman" pitchFamily="18" charset="0"/>
              </a:rPr>
              <a:t> nature and since they contain chiral amino acids (19/20), they are chiral too. They are important compounds because they enable cell communication and regulation of many living processes. According to where receptors are located, they can be: receptors in outer surface of membrane, cytoplasmic receptors, </a:t>
            </a:r>
            <a:r>
              <a:rPr lang="en-US" dirty="0" smtClean="0">
                <a:latin typeface="Times New Roman" pitchFamily="18" charset="0"/>
                <a:cs typeface="Times New Roman" pitchFamily="18" charset="0"/>
              </a:rPr>
              <a:t>nuclear </a:t>
            </a:r>
            <a:r>
              <a:rPr lang="en-US" dirty="0">
                <a:latin typeface="Times New Roman" pitchFamily="18" charset="0"/>
                <a:cs typeface="Times New Roman" pitchFamily="18" charset="0"/>
              </a:rPr>
              <a:t>receptors etc.</a:t>
            </a:r>
          </a:p>
        </p:txBody>
      </p:sp>
      <p:sp>
        <p:nvSpPr>
          <p:cNvPr id="12" name="TextBox 11"/>
          <p:cNvSpPr txBox="1"/>
          <p:nvPr/>
        </p:nvSpPr>
        <p:spPr>
          <a:xfrm rot="10800000">
            <a:off x="-2" y="784830"/>
            <a:ext cx="9144000" cy="215444"/>
          </a:xfrm>
          <a:prstGeom prst="rect">
            <a:avLst/>
          </a:prstGeom>
          <a:gradFill flip="none" rotWithShape="1">
            <a:gsLst>
              <a:gs pos="80000">
                <a:schemeClr val="tx1">
                  <a:lumMod val="85000"/>
                  <a:lumOff val="15000"/>
                </a:schemeClr>
              </a:gs>
              <a:gs pos="0">
                <a:schemeClr val="tx1">
                  <a:lumMod val="65000"/>
                  <a:lumOff val="35000"/>
                </a:schemeClr>
              </a:gs>
              <a:gs pos="81000">
                <a:srgbClr val="B40000"/>
              </a:gs>
            </a:gsLst>
            <a:lin ang="5400000" scaled="1"/>
            <a:tileRect/>
          </a:gradFill>
        </p:spPr>
        <p:txBody>
          <a:bodyPr wrap="square" rtlCol="0">
            <a:spAutoFit/>
          </a:bodyPr>
          <a:lstStyle/>
          <a:p>
            <a:endParaRPr lang="en-US" sz="800" dirty="0"/>
          </a:p>
        </p:txBody>
      </p:sp>
      <p:pic>
        <p:nvPicPr>
          <p:cNvPr id="14" name="Picture 3" descr="C:\Users\Zeqir\Desktop\biologytuto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198583">
            <a:off x="8407381" y="17526"/>
            <a:ext cx="598794" cy="73336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Tree>
    <p:extLst>
      <p:ext uri="{BB962C8B-B14F-4D97-AF65-F5344CB8AC3E}">
        <p14:creationId xmlns:p14="http://schemas.microsoft.com/office/powerpoint/2010/main" val="4793398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rot="10800000">
            <a:off x="-2" y="784830"/>
            <a:ext cx="9144000" cy="215444"/>
          </a:xfrm>
          <a:prstGeom prst="rect">
            <a:avLst/>
          </a:prstGeom>
          <a:gradFill flip="none" rotWithShape="1">
            <a:gsLst>
              <a:gs pos="80000">
                <a:schemeClr val="tx1">
                  <a:lumMod val="85000"/>
                  <a:lumOff val="15000"/>
                </a:schemeClr>
              </a:gs>
              <a:gs pos="0">
                <a:schemeClr val="tx1">
                  <a:lumMod val="65000"/>
                  <a:lumOff val="35000"/>
                </a:schemeClr>
              </a:gs>
              <a:gs pos="81000">
                <a:srgbClr val="B40000"/>
              </a:gs>
            </a:gsLst>
            <a:lin ang="5400000" scaled="1"/>
            <a:tileRect/>
          </a:gradFill>
        </p:spPr>
        <p:txBody>
          <a:bodyPr wrap="square" rtlCol="0">
            <a:spAutoFit/>
          </a:bodyPr>
          <a:lstStyle/>
          <a:p>
            <a:endParaRPr lang="en-US" sz="800" dirty="0"/>
          </a:p>
        </p:txBody>
      </p:sp>
      <p:pic>
        <p:nvPicPr>
          <p:cNvPr id="14" name="Picture 3" descr="C:\Users\Zeqir\Desktop\biologytuto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198583">
            <a:off x="8407381" y="17526"/>
            <a:ext cx="598794" cy="73336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pic>
        <p:nvPicPr>
          <p:cNvPr id="76802" name="Picture 2" descr="C:\Users\Zeqir\Desktop\ch8f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8" y="1135454"/>
            <a:ext cx="4368802" cy="56292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5800" y="1178584"/>
            <a:ext cx="3962400" cy="5463034"/>
          </a:xfrm>
          <a:prstGeom prst="rect">
            <a:avLst/>
          </a:prstGeom>
          <a:noFill/>
        </p:spPr>
        <p:txBody>
          <a:bodyPr wrap="square" rtlCol="0">
            <a:spAutoFit/>
          </a:bodyPr>
          <a:lstStyle/>
          <a:p>
            <a:r>
              <a:rPr lang="en-US" b="1" dirty="0">
                <a:latin typeface="Times New Roman" pitchFamily="18" charset="0"/>
                <a:cs typeface="Times New Roman" pitchFamily="18" charset="0"/>
              </a:rPr>
              <a:t>Receptors basing on structure, can be four types</a:t>
            </a:r>
            <a:r>
              <a:rPr lang="en-US" b="1" dirty="0" smtClean="0">
                <a:latin typeface="Times New Roman" pitchFamily="18" charset="0"/>
                <a:cs typeface="Times New Roman" pitchFamily="18" charset="0"/>
              </a:rPr>
              <a:t>:</a:t>
            </a:r>
          </a:p>
          <a:p>
            <a:endParaRPr lang="en-US" sz="1000" dirty="0">
              <a:latin typeface="Times New Roman" pitchFamily="18" charset="0"/>
              <a:cs typeface="Times New Roman" pitchFamily="18" charset="0"/>
            </a:endParaRPr>
          </a:p>
          <a:p>
            <a:r>
              <a:rPr lang="en-US" b="1" dirty="0">
                <a:latin typeface="Times New Roman" pitchFamily="18" charset="0"/>
                <a:cs typeface="Times New Roman" pitchFamily="18" charset="0"/>
              </a:rPr>
              <a:t>1</a:t>
            </a:r>
            <a:r>
              <a:rPr lang="en-US" b="1" baseline="30000" dirty="0" smtClean="0">
                <a:latin typeface="Times New Roman" pitchFamily="18" charset="0"/>
                <a:cs typeface="Times New Roman" pitchFamily="18" charset="0"/>
              </a:rPr>
              <a:t>st</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T</a:t>
            </a:r>
            <a:r>
              <a:rPr lang="en-US" b="1" dirty="0" smtClean="0">
                <a:latin typeface="Times New Roman" pitchFamily="18" charset="0"/>
                <a:cs typeface="Times New Roman" pitchFamily="18" charset="0"/>
              </a:rPr>
              <a:t>ype</a:t>
            </a:r>
            <a:r>
              <a:rPr lang="en-US" b="1" dirty="0">
                <a:latin typeface="Times New Roman" pitchFamily="18" charset="0"/>
                <a:cs typeface="Times New Roman" pitchFamily="18" charset="0"/>
              </a:rPr>
              <a:t>: </a:t>
            </a:r>
            <a:r>
              <a:rPr lang="en-US" dirty="0" smtClean="0">
                <a:latin typeface="Times New Roman" pitchFamily="18" charset="0"/>
                <a:cs typeface="Times New Roman" pitchFamily="18" charset="0"/>
              </a:rPr>
              <a:t>Chanel-linked receptors. Ion </a:t>
            </a:r>
            <a:r>
              <a:rPr lang="en-US" dirty="0">
                <a:latin typeface="Times New Roman" pitchFamily="18" charset="0"/>
                <a:cs typeface="Times New Roman" pitchFamily="18" charset="0"/>
              </a:rPr>
              <a:t>channels are opened when ligand gets bonded to channel-receptor</a:t>
            </a:r>
            <a:r>
              <a:rPr lang="en-US" dirty="0" smtClean="0">
                <a:latin typeface="Times New Roman" pitchFamily="18" charset="0"/>
                <a:cs typeface="Times New Roman" pitchFamily="18" charset="0"/>
              </a:rPr>
              <a:t>.</a:t>
            </a:r>
          </a:p>
          <a:p>
            <a:endParaRPr lang="en-US" sz="500"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2</a:t>
            </a:r>
            <a:r>
              <a:rPr lang="en-US" b="1" baseline="30000" dirty="0" smtClean="0">
                <a:latin typeface="Times New Roman" pitchFamily="18" charset="0"/>
                <a:cs typeface="Times New Roman" pitchFamily="18" charset="0"/>
              </a:rPr>
              <a:t>nd</a:t>
            </a:r>
            <a:r>
              <a:rPr lang="en-US" b="1" dirty="0" smtClean="0">
                <a:latin typeface="Times New Roman" pitchFamily="18" charset="0"/>
                <a:cs typeface="Times New Roman" pitchFamily="18" charset="0"/>
              </a:rPr>
              <a:t> Type: </a:t>
            </a:r>
            <a:r>
              <a:rPr lang="en-US" dirty="0" smtClean="0">
                <a:latin typeface="Times New Roman" pitchFamily="18" charset="0"/>
                <a:cs typeface="Times New Roman" pitchFamily="18" charset="0"/>
              </a:rPr>
              <a:t>Enzyme-linked receptors.</a:t>
            </a:r>
          </a:p>
          <a:p>
            <a:endParaRPr lang="en-US" sz="500"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3</a:t>
            </a:r>
            <a:r>
              <a:rPr lang="en-US" b="1" baseline="30000" dirty="0" smtClean="0">
                <a:latin typeface="Times New Roman" pitchFamily="18" charset="0"/>
                <a:cs typeface="Times New Roman" pitchFamily="18" charset="0"/>
              </a:rPr>
              <a:t>rd </a:t>
            </a:r>
            <a:r>
              <a:rPr lang="en-US" b="1" dirty="0" smtClean="0">
                <a:latin typeface="Times New Roman" pitchFamily="18" charset="0"/>
                <a:cs typeface="Times New Roman" pitchFamily="18" charset="0"/>
              </a:rPr>
              <a:t>Type: </a:t>
            </a:r>
            <a:r>
              <a:rPr lang="en-US" sz="800" b="1" dirty="0">
                <a:latin typeface="Times New Roman" pitchFamily="18" charset="0"/>
                <a:cs typeface="Times New Roman" pitchFamily="18" charset="0"/>
              </a:rPr>
              <a:t> </a:t>
            </a:r>
            <a:r>
              <a:rPr lang="en-US" dirty="0">
                <a:latin typeface="Times New Roman" pitchFamily="18" charset="0"/>
                <a:cs typeface="Times New Roman" pitchFamily="18" charset="0"/>
              </a:rPr>
              <a:t>G-protein-coupled receptors. When the ligand is bonded, receptor changes its form and activates G protein, which activates the </a:t>
            </a:r>
            <a:r>
              <a:rPr lang="en-US" dirty="0" err="1">
                <a:latin typeface="Times New Roman" pitchFamily="18" charset="0"/>
                <a:cs typeface="Times New Roman" pitchFamily="18" charset="0"/>
              </a:rPr>
              <a:t>adenylate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cyclase</a:t>
            </a:r>
            <a:r>
              <a:rPr lang="en-US" dirty="0">
                <a:latin typeface="Times New Roman" pitchFamily="18" charset="0"/>
                <a:cs typeface="Times New Roman" pitchFamily="18" charset="0"/>
              </a:rPr>
              <a:t> (ATP → </a:t>
            </a:r>
            <a:r>
              <a:rPr lang="en-US" dirty="0" err="1">
                <a:latin typeface="Times New Roman" pitchFamily="18" charset="0"/>
                <a:cs typeface="Times New Roman" pitchFamily="18" charset="0"/>
              </a:rPr>
              <a:t>cAMP</a:t>
            </a:r>
            <a:r>
              <a:rPr lang="en-US" dirty="0">
                <a:latin typeface="Times New Roman" pitchFamily="18" charset="0"/>
                <a:cs typeface="Times New Roman" pitchFamily="18" charset="0"/>
              </a:rPr>
              <a:t>), then </a:t>
            </a:r>
            <a:r>
              <a:rPr lang="en-US" dirty="0" err="1">
                <a:latin typeface="Times New Roman" pitchFamily="18" charset="0"/>
                <a:cs typeface="Times New Roman" pitchFamily="18" charset="0"/>
              </a:rPr>
              <a:t>cAMP</a:t>
            </a:r>
            <a:r>
              <a:rPr lang="en-US" dirty="0">
                <a:latin typeface="Times New Roman" pitchFamily="18" charset="0"/>
                <a:cs typeface="Times New Roman" pitchFamily="18" charset="0"/>
              </a:rPr>
              <a:t> acts as a secondary messenger</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endParaRPr lang="en-US" sz="500"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4</a:t>
            </a:r>
            <a:r>
              <a:rPr lang="en-US" b="1" baseline="30000" dirty="0" smtClean="0">
                <a:latin typeface="Times New Roman" pitchFamily="18" charset="0"/>
                <a:cs typeface="Times New Roman" pitchFamily="18" charset="0"/>
              </a:rPr>
              <a:t>th</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T</a:t>
            </a:r>
            <a:r>
              <a:rPr lang="en-US" b="1" dirty="0" smtClean="0">
                <a:latin typeface="Times New Roman" pitchFamily="18" charset="0"/>
                <a:cs typeface="Times New Roman" pitchFamily="18" charset="0"/>
              </a:rPr>
              <a:t>ype</a:t>
            </a:r>
            <a:r>
              <a:rPr lang="en-US" b="1" dirty="0">
                <a:latin typeface="Times New Roman" pitchFamily="18" charset="0"/>
                <a:cs typeface="Times New Roman" pitchFamily="18" charset="0"/>
              </a:rPr>
              <a:t>: </a:t>
            </a:r>
            <a:r>
              <a:rPr lang="en-US" dirty="0" smtClean="0">
                <a:latin typeface="Times New Roman" pitchFamily="18" charset="0"/>
                <a:cs typeface="Times New Roman" pitchFamily="18" charset="0"/>
              </a:rPr>
              <a:t>Intracellular receptors, </a:t>
            </a:r>
            <a:r>
              <a:rPr lang="en-US" dirty="0">
                <a:latin typeface="Times New Roman" pitchFamily="18" charset="0"/>
                <a:cs typeface="Times New Roman" pitchFamily="18" charset="0"/>
              </a:rPr>
              <a:t>are found in cytosol but when they are bonded to ligands they travel to nucleus as complexes and they do their function </a:t>
            </a:r>
            <a:r>
              <a:rPr lang="en-US" dirty="0" smtClean="0">
                <a:latin typeface="Times New Roman" pitchFamily="18" charset="0"/>
                <a:cs typeface="Times New Roman" pitchFamily="18" charset="0"/>
              </a:rPr>
              <a:t>there (</a:t>
            </a:r>
            <a:r>
              <a:rPr lang="en-US" dirty="0">
                <a:latin typeface="Times New Roman" pitchFamily="18" charset="0"/>
                <a:cs typeface="Times New Roman" pitchFamily="18" charset="0"/>
              </a:rPr>
              <a:t>gene expression by altering DNA </a:t>
            </a:r>
            <a:r>
              <a:rPr lang="en-US" dirty="0" smtClean="0">
                <a:latin typeface="Times New Roman" pitchFamily="18" charset="0"/>
                <a:cs typeface="Times New Roman" pitchFamily="18" charset="0"/>
              </a:rPr>
              <a:t>transcription).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989397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bg1">
                  <a:lumMod val="75000"/>
                </a:schemeClr>
              </a:gs>
            </a:gsLst>
            <a:lin ang="5400000" scaled="1"/>
            <a:tileRect/>
          </a:gradFill>
        </p:spPr>
        <p:txBody>
          <a:bodyPr wrap="square" rtlCol="0">
            <a:spAutoFit/>
          </a:bodyPr>
          <a:lstStyle/>
          <a:p>
            <a:endParaRPr lang="en-US" sz="800" dirty="0"/>
          </a:p>
        </p:txBody>
      </p:sp>
      <p:pic>
        <p:nvPicPr>
          <p:cNvPr id="5122" name="Picture 2" descr="C:\Users\Zeqir\Desktop\2196_1hi.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1833" t="6176" r="13165" b="14512"/>
          <a:stretch/>
        </p:blipFill>
        <p:spPr bwMode="auto">
          <a:xfrm>
            <a:off x="8077200" y="-1"/>
            <a:ext cx="935804" cy="7848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88392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11" name="TextBox 10"/>
          <p:cNvSpPr txBox="1"/>
          <p:nvPr/>
        </p:nvSpPr>
        <p:spPr>
          <a:xfrm>
            <a:off x="878840" y="1007649"/>
            <a:ext cx="7666262" cy="2585323"/>
          </a:xfrm>
          <a:prstGeom prst="rect">
            <a:avLst/>
          </a:prstGeom>
          <a:noFill/>
        </p:spPr>
        <p:txBody>
          <a:bodyPr wrap="square" rtlCol="0">
            <a:spAutoFit/>
          </a:bodyPr>
          <a:lstStyle/>
          <a:p>
            <a:r>
              <a:rPr lang="en-US" b="1" dirty="0">
                <a:latin typeface="Times New Roman" pitchFamily="18" charset="0"/>
                <a:cs typeface="Times New Roman" pitchFamily="18" charset="0"/>
              </a:rPr>
              <a:t>2. </a:t>
            </a:r>
            <a:r>
              <a:rPr lang="en-US" b="1" dirty="0" smtClean="0">
                <a:latin typeface="Times New Roman" pitchFamily="18" charset="0"/>
                <a:cs typeface="Times New Roman" pitchFamily="18" charset="0"/>
              </a:rPr>
              <a:t> Stereoisomers </a:t>
            </a:r>
            <a:r>
              <a:rPr lang="en-US" dirty="0">
                <a:latin typeface="Times New Roman" pitchFamily="18" charset="0"/>
                <a:cs typeface="Times New Roman" pitchFamily="18" charset="0"/>
              </a:rPr>
              <a:t>have same ordering of atoms - same sequence of bonds,  but only placement of atoms in molecule might be changed.  Stereoisomers can be:</a:t>
            </a:r>
          </a:p>
          <a:p>
            <a:r>
              <a:rPr lang="en-US" dirty="0">
                <a:latin typeface="Times New Roman" pitchFamily="18" charset="0"/>
                <a:cs typeface="Times New Roman" pitchFamily="18" charset="0"/>
              </a:rPr>
              <a:t>a) Conformational </a:t>
            </a:r>
            <a:r>
              <a:rPr lang="en-US" dirty="0" smtClean="0">
                <a:latin typeface="Times New Roman" pitchFamily="18" charset="0"/>
                <a:cs typeface="Times New Roman" pitchFamily="18" charset="0"/>
              </a:rPr>
              <a:t>Stereoisomers </a:t>
            </a:r>
            <a:r>
              <a:rPr lang="en-US" dirty="0">
                <a:latin typeface="Times New Roman" pitchFamily="18" charset="0"/>
                <a:cs typeface="Times New Roman" pitchFamily="18" charset="0"/>
              </a:rPr>
              <a:t>(when passing from one stereoisomer to another, sigma bond must be rotated).</a:t>
            </a:r>
          </a:p>
          <a:p>
            <a:r>
              <a:rPr lang="en-US" dirty="0">
                <a:latin typeface="Times New Roman" pitchFamily="18" charset="0"/>
                <a:cs typeface="Times New Roman" pitchFamily="18" charset="0"/>
              </a:rPr>
              <a:t>b) </a:t>
            </a:r>
            <a:r>
              <a:rPr lang="en-US" dirty="0" err="1">
                <a:latin typeface="Times New Roman" pitchFamily="18" charset="0"/>
                <a:cs typeface="Times New Roman" pitchFamily="18" charset="0"/>
              </a:rPr>
              <a:t>Configurational</a:t>
            </a:r>
            <a:r>
              <a:rPr lang="en-US" dirty="0">
                <a:latin typeface="Times New Roman" pitchFamily="18" charset="0"/>
                <a:cs typeface="Times New Roman" pitchFamily="18" charset="0"/>
              </a:rPr>
              <a:t> Stereoisomers (when passing from one </a:t>
            </a:r>
            <a:r>
              <a:rPr lang="en-US" dirty="0" smtClean="0">
                <a:latin typeface="Times New Roman" pitchFamily="18" charset="0"/>
                <a:cs typeface="Times New Roman" pitchFamily="18" charset="0"/>
              </a:rPr>
              <a:t>stereoisomer </a:t>
            </a:r>
            <a:r>
              <a:rPr lang="en-US" dirty="0">
                <a:latin typeface="Times New Roman" pitchFamily="18" charset="0"/>
                <a:cs typeface="Times New Roman" pitchFamily="18" charset="0"/>
              </a:rPr>
              <a:t>to another, chemical bonds must be detached and placement of atoms in space must be in appropriate way). </a:t>
            </a:r>
          </a:p>
          <a:p>
            <a:r>
              <a:rPr lang="en-US" dirty="0" err="1">
                <a:latin typeface="Times New Roman" pitchFamily="18" charset="0"/>
                <a:cs typeface="Times New Roman" pitchFamily="18" charset="0"/>
              </a:rPr>
              <a:t>Configurational</a:t>
            </a:r>
            <a:r>
              <a:rPr lang="en-US" dirty="0">
                <a:latin typeface="Times New Roman" pitchFamily="18" charset="0"/>
                <a:cs typeface="Times New Roman" pitchFamily="18" charset="0"/>
              </a:rPr>
              <a:t> Stereoisomers can be: </a:t>
            </a:r>
            <a:r>
              <a:rPr lang="en-US" b="1" dirty="0">
                <a:latin typeface="Times New Roman" pitchFamily="18" charset="0"/>
                <a:cs typeface="Times New Roman" pitchFamily="18" charset="0"/>
              </a:rPr>
              <a:t>Enantiomers</a:t>
            </a:r>
            <a:r>
              <a:rPr lang="en-US" dirty="0">
                <a:latin typeface="Times New Roman" pitchFamily="18" charset="0"/>
                <a:cs typeface="Times New Roman" pitchFamily="18" charset="0"/>
              </a:rPr>
              <a:t> and </a:t>
            </a:r>
            <a:r>
              <a:rPr lang="en-US" b="1" dirty="0" err="1">
                <a:latin typeface="Times New Roman" pitchFamily="18" charset="0"/>
                <a:cs typeface="Times New Roman" pitchFamily="18" charset="0"/>
              </a:rPr>
              <a:t>Diastereomers</a:t>
            </a:r>
            <a:r>
              <a:rPr lang="en-US" dirty="0">
                <a:latin typeface="Times New Roman" pitchFamily="18" charset="0"/>
                <a:cs typeface="Times New Roman" pitchFamily="18" charset="0"/>
              </a:rPr>
              <a:t>. </a:t>
            </a:r>
          </a:p>
          <a:p>
            <a:endParaRPr lang="en-US" dirty="0" smtClean="0">
              <a:latin typeface="Times New Roman" pitchFamily="18"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72769732"/>
              </p:ext>
            </p:extLst>
          </p:nvPr>
        </p:nvGraphicFramePr>
        <p:xfrm>
          <a:off x="914400" y="3618372"/>
          <a:ext cx="1879600" cy="1036638"/>
        </p:xfrm>
        <a:graphic>
          <a:graphicData uri="http://schemas.openxmlformats.org/presentationml/2006/ole">
            <mc:AlternateContent xmlns:mc="http://schemas.openxmlformats.org/markup-compatibility/2006">
              <mc:Choice xmlns:v="urn:schemas-microsoft-com:vml" Requires="v">
                <p:oleObj spid="_x0000_s73561" name="CS ChemDraw Drawing" r:id="rId6" imgW="1133482" imgH="625976" progId="ChemDraw.Document.6.0">
                  <p:embed/>
                </p:oleObj>
              </mc:Choice>
              <mc:Fallback>
                <p:oleObj name="CS ChemDraw Drawing" r:id="rId6" imgW="1133482" imgH="625976" progId="ChemDraw.Document.6.0">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618372"/>
                        <a:ext cx="1879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634067577"/>
              </p:ext>
            </p:extLst>
          </p:nvPr>
        </p:nvGraphicFramePr>
        <p:xfrm>
          <a:off x="879987" y="5129981"/>
          <a:ext cx="2070100" cy="838200"/>
        </p:xfrm>
        <a:graphic>
          <a:graphicData uri="http://schemas.openxmlformats.org/presentationml/2006/ole">
            <mc:AlternateContent xmlns:mc="http://schemas.openxmlformats.org/markup-compatibility/2006">
              <mc:Choice xmlns:v="urn:schemas-microsoft-com:vml" Requires="v">
                <p:oleObj spid="_x0000_s73562" name="CS ChemDraw Drawing" r:id="rId8" imgW="1278440" imgH="517733" progId="ChemDraw.Document.6.0">
                  <p:embed/>
                </p:oleObj>
              </mc:Choice>
              <mc:Fallback>
                <p:oleObj name="CS ChemDraw Drawing" r:id="rId8" imgW="1278440" imgH="517733" progId="ChemDraw.Document.6.0">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9987" y="5129981"/>
                        <a:ext cx="2070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71579721"/>
              </p:ext>
            </p:extLst>
          </p:nvPr>
        </p:nvGraphicFramePr>
        <p:xfrm>
          <a:off x="6248400" y="3770772"/>
          <a:ext cx="1996394" cy="845215"/>
        </p:xfrm>
        <a:graphic>
          <a:graphicData uri="http://schemas.openxmlformats.org/presentationml/2006/ole">
            <mc:AlternateContent xmlns:mc="http://schemas.openxmlformats.org/markup-compatibility/2006">
              <mc:Choice xmlns:v="urn:schemas-microsoft-com:vml" Requires="v">
                <p:oleObj spid="_x0000_s73563" name="CS ChemDraw Drawing" r:id="rId10" imgW="828718" imgH="350104" progId="ChemDraw.Document.6.0">
                  <p:embed/>
                </p:oleObj>
              </mc:Choice>
              <mc:Fallback>
                <p:oleObj name="CS ChemDraw Drawing" r:id="rId10" imgW="828718" imgH="350104" progId="ChemDraw.Document.6.0">
                  <p:embed/>
                  <p:pic>
                    <p:nvPicPr>
                      <p:cNvPr id="0" name=""/>
                      <p:cNvPicPr/>
                      <p:nvPr/>
                    </p:nvPicPr>
                    <p:blipFill>
                      <a:blip r:embed="rId11"/>
                      <a:stretch>
                        <a:fillRect/>
                      </a:stretch>
                    </p:blipFill>
                    <p:spPr>
                      <a:xfrm>
                        <a:off x="6248400" y="3770772"/>
                        <a:ext cx="1996394" cy="84521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32425935"/>
              </p:ext>
            </p:extLst>
          </p:nvPr>
        </p:nvGraphicFramePr>
        <p:xfrm>
          <a:off x="6204155" y="5206181"/>
          <a:ext cx="1979824" cy="838200"/>
        </p:xfrm>
        <a:graphic>
          <a:graphicData uri="http://schemas.openxmlformats.org/presentationml/2006/ole">
            <mc:AlternateContent xmlns:mc="http://schemas.openxmlformats.org/markup-compatibility/2006">
              <mc:Choice xmlns:v="urn:schemas-microsoft-com:vml" Requires="v">
                <p:oleObj spid="_x0000_s73564" name="CS ChemDraw Drawing" r:id="rId12" imgW="828718" imgH="350104" progId="ChemDraw.Document.6.0">
                  <p:embed/>
                </p:oleObj>
              </mc:Choice>
              <mc:Fallback>
                <p:oleObj name="CS ChemDraw Drawing" r:id="rId12" imgW="828718" imgH="350104" progId="ChemDraw.Document.6.0">
                  <p:embed/>
                  <p:pic>
                    <p:nvPicPr>
                      <p:cNvPr id="0" name=""/>
                      <p:cNvPicPr/>
                      <p:nvPr/>
                    </p:nvPicPr>
                    <p:blipFill>
                      <a:blip r:embed="rId13"/>
                      <a:stretch>
                        <a:fillRect/>
                      </a:stretch>
                    </p:blipFill>
                    <p:spPr>
                      <a:xfrm>
                        <a:off x="6204155" y="5206181"/>
                        <a:ext cx="1979824" cy="838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84604980"/>
              </p:ext>
            </p:extLst>
          </p:nvPr>
        </p:nvGraphicFramePr>
        <p:xfrm>
          <a:off x="3802578" y="3618372"/>
          <a:ext cx="1538844" cy="1148137"/>
        </p:xfrm>
        <a:graphic>
          <a:graphicData uri="http://schemas.openxmlformats.org/presentationml/2006/ole">
            <mc:AlternateContent xmlns:mc="http://schemas.openxmlformats.org/markup-compatibility/2006">
              <mc:Choice xmlns:v="urn:schemas-microsoft-com:vml" Requires="v">
                <p:oleObj spid="_x0000_s73565" name="CS ChemDraw Drawing" r:id="rId14" imgW="712914" imgH="531499" progId="ChemDraw.Document.6.0">
                  <p:embed/>
                </p:oleObj>
              </mc:Choice>
              <mc:Fallback>
                <p:oleObj name="CS ChemDraw Drawing" r:id="rId14" imgW="712914" imgH="531499" progId="ChemDraw.Document.6.0">
                  <p:embed/>
                  <p:pic>
                    <p:nvPicPr>
                      <p:cNvPr id="0" name=""/>
                      <p:cNvPicPr/>
                      <p:nvPr/>
                    </p:nvPicPr>
                    <p:blipFill>
                      <a:blip r:embed="rId15"/>
                      <a:stretch>
                        <a:fillRect/>
                      </a:stretch>
                    </p:blipFill>
                    <p:spPr>
                      <a:xfrm>
                        <a:off x="3802578" y="3618372"/>
                        <a:ext cx="1538844" cy="11481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89540590"/>
              </p:ext>
            </p:extLst>
          </p:nvPr>
        </p:nvGraphicFramePr>
        <p:xfrm>
          <a:off x="3726727" y="4980039"/>
          <a:ext cx="1690545" cy="1143000"/>
        </p:xfrm>
        <a:graphic>
          <a:graphicData uri="http://schemas.openxmlformats.org/presentationml/2006/ole">
            <mc:AlternateContent xmlns:mc="http://schemas.openxmlformats.org/markup-compatibility/2006">
              <mc:Choice xmlns:v="urn:schemas-microsoft-com:vml" Requires="v">
                <p:oleObj spid="_x0000_s73566" name="CS ChemDraw Drawing" r:id="rId16" imgW="784448" imgH="529880" progId="ChemDraw.Document.6.0">
                  <p:embed/>
                </p:oleObj>
              </mc:Choice>
              <mc:Fallback>
                <p:oleObj name="CS ChemDraw Drawing" r:id="rId16" imgW="784448" imgH="529880" progId="ChemDraw.Document.6.0">
                  <p:embed/>
                  <p:pic>
                    <p:nvPicPr>
                      <p:cNvPr id="0" name=""/>
                      <p:cNvPicPr/>
                      <p:nvPr/>
                    </p:nvPicPr>
                    <p:blipFill>
                      <a:blip r:embed="rId17"/>
                      <a:stretch>
                        <a:fillRect/>
                      </a:stretch>
                    </p:blipFill>
                    <p:spPr>
                      <a:xfrm>
                        <a:off x="3726727" y="4980039"/>
                        <a:ext cx="1690545" cy="1143000"/>
                      </a:xfrm>
                      <a:prstGeom prst="rect">
                        <a:avLst/>
                      </a:prstGeom>
                    </p:spPr>
                  </p:pic>
                </p:oleObj>
              </mc:Fallback>
            </mc:AlternateContent>
          </a:graphicData>
        </a:graphic>
      </p:graphicFrame>
      <p:sp>
        <p:nvSpPr>
          <p:cNvPr id="6" name="TextBox 5"/>
          <p:cNvSpPr txBox="1"/>
          <p:nvPr/>
        </p:nvSpPr>
        <p:spPr>
          <a:xfrm>
            <a:off x="1860755" y="6041761"/>
            <a:ext cx="365806" cy="369332"/>
          </a:xfrm>
          <a:prstGeom prst="rect">
            <a:avLst/>
          </a:prstGeom>
          <a:noFill/>
        </p:spPr>
        <p:txBody>
          <a:bodyPr wrap="none" rtlCol="0">
            <a:spAutoFit/>
          </a:bodyPr>
          <a:lstStyle/>
          <a:p>
            <a:r>
              <a:rPr lang="en-US" dirty="0" smtClean="0"/>
              <a:t>a)</a:t>
            </a:r>
            <a:endParaRPr lang="en-US" dirty="0"/>
          </a:p>
        </p:txBody>
      </p:sp>
      <p:sp>
        <p:nvSpPr>
          <p:cNvPr id="12" name="TextBox 11"/>
          <p:cNvSpPr txBox="1"/>
          <p:nvPr/>
        </p:nvSpPr>
        <p:spPr>
          <a:xfrm>
            <a:off x="5659340" y="6012263"/>
            <a:ext cx="37702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33181698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p:cNvSpPr txBox="1"/>
          <p:nvPr/>
        </p:nvSpPr>
        <p:spPr>
          <a:xfrm>
            <a:off x="787399" y="1143000"/>
            <a:ext cx="7944778" cy="2862322"/>
          </a:xfrm>
          <a:prstGeom prst="rect">
            <a:avLst/>
          </a:prstGeom>
          <a:noFill/>
        </p:spPr>
        <p:txBody>
          <a:bodyPr wrap="square" rtlCol="0">
            <a:spAutoFit/>
          </a:bodyPr>
          <a:lstStyle/>
          <a:p>
            <a:r>
              <a:rPr lang="en-US" b="1" dirty="0">
                <a:latin typeface="Times New Roman" pitchFamily="18" charset="0"/>
                <a:cs typeface="Times New Roman" pitchFamily="18" charset="0"/>
              </a:rPr>
              <a:t>Penicillin</a:t>
            </a:r>
            <a:r>
              <a:rPr lang="en-US" dirty="0">
                <a:latin typeface="Times New Roman" pitchFamily="18" charset="0"/>
                <a:cs typeface="Times New Roman" pitchFamily="18" charset="0"/>
              </a:rPr>
              <a:t> also has </a:t>
            </a:r>
            <a:r>
              <a:rPr lang="en-US" dirty="0" err="1">
                <a:latin typeface="Times New Roman" pitchFamily="18" charset="0"/>
                <a:cs typeface="Times New Roman" pitchFamily="18" charset="0"/>
              </a:rPr>
              <a:t>stereoselectivity</a:t>
            </a:r>
            <a:r>
              <a:rPr lang="en-US" dirty="0">
                <a:latin typeface="Times New Roman" pitchFamily="18" charset="0"/>
                <a:cs typeface="Times New Roman" pitchFamily="18" charset="0"/>
              </a:rPr>
              <a:t> because it does its antibacterial role without acting on our cells. This process goes this way: penicillin act on bacterial cell wall, preventing the cell wall synthesis and due to cell wall absence, bacteria are blasted because of </a:t>
            </a:r>
            <a:r>
              <a:rPr lang="en-US" dirty="0" smtClean="0">
                <a:latin typeface="Times New Roman" pitchFamily="18" charset="0"/>
                <a:cs typeface="Times New Roman" pitchFamily="18" charset="0"/>
              </a:rPr>
              <a:t>osmotic </a:t>
            </a:r>
            <a:r>
              <a:rPr lang="en-US" dirty="0">
                <a:latin typeface="Times New Roman" pitchFamily="18" charset="0"/>
                <a:cs typeface="Times New Roman" pitchFamily="18" charset="0"/>
              </a:rPr>
              <a:t>pressure.</a:t>
            </a:r>
          </a:p>
          <a:p>
            <a:r>
              <a:rPr lang="en-US" dirty="0">
                <a:latin typeface="Times New Roman" pitchFamily="18" charset="0"/>
                <a:cs typeface="Times New Roman" pitchFamily="18" charset="0"/>
              </a:rPr>
              <a:t>Cell wall is formed by peptidoglycan, a polymer made of carbohydrates and peptides, where the carbohydrates layers are </a:t>
            </a:r>
            <a:r>
              <a:rPr lang="en-US" dirty="0" err="1">
                <a:latin typeface="Times New Roman" pitchFamily="18" charset="0"/>
                <a:cs typeface="Times New Roman" pitchFamily="18" charset="0"/>
              </a:rPr>
              <a:t>sticked</a:t>
            </a:r>
            <a:r>
              <a:rPr lang="en-US" dirty="0">
                <a:latin typeface="Times New Roman" pitchFamily="18" charset="0"/>
                <a:cs typeface="Times New Roman" pitchFamily="18" charset="0"/>
              </a:rPr>
              <a:t> together via the peptide chain through </a:t>
            </a:r>
            <a:r>
              <a:rPr lang="en-US" dirty="0" err="1">
                <a:latin typeface="Times New Roman" pitchFamily="18" charset="0"/>
                <a:cs typeface="Times New Roman" pitchFamily="18" charset="0"/>
              </a:rPr>
              <a:t>transpeptidase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enzyme, </a:t>
            </a:r>
            <a:r>
              <a:rPr lang="en-US" dirty="0">
                <a:latin typeface="Times New Roman" pitchFamily="18" charset="0"/>
                <a:cs typeface="Times New Roman" pitchFamily="18" charset="0"/>
              </a:rPr>
              <a:t>and penicillin blocks that enzyme preventing sticking of fragments of the cell wall. Bacteria's enzyme and peptide chains contain D-amino acids whilst we have L-amino acids and that's why penicillin doesn't have any effect on our cells. </a:t>
            </a:r>
          </a:p>
        </p:txBody>
      </p:sp>
      <p:pic>
        <p:nvPicPr>
          <p:cNvPr id="46083" name="Picture 3" descr="C:\Users\Zeqir\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061" y="3651515"/>
            <a:ext cx="4020716" cy="26103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0800000">
            <a:off x="-2" y="784830"/>
            <a:ext cx="9144000" cy="215444"/>
          </a:xfrm>
          <a:prstGeom prst="rect">
            <a:avLst/>
          </a:prstGeom>
          <a:gradFill flip="none" rotWithShape="1">
            <a:gsLst>
              <a:gs pos="80000">
                <a:schemeClr val="tx1">
                  <a:lumMod val="85000"/>
                  <a:lumOff val="15000"/>
                </a:schemeClr>
              </a:gs>
              <a:gs pos="0">
                <a:schemeClr val="tx1">
                  <a:lumMod val="65000"/>
                  <a:lumOff val="35000"/>
                </a:schemeClr>
              </a:gs>
              <a:gs pos="81000">
                <a:srgbClr val="B40000"/>
              </a:gs>
            </a:gsLst>
            <a:lin ang="5400000" scaled="1"/>
            <a:tileRect/>
          </a:gradFill>
        </p:spPr>
        <p:txBody>
          <a:bodyPr wrap="square" rtlCol="0">
            <a:spAutoFit/>
          </a:bodyPr>
          <a:lstStyle/>
          <a:p>
            <a:endParaRPr lang="en-US" sz="800" dirty="0"/>
          </a:p>
        </p:txBody>
      </p:sp>
      <p:pic>
        <p:nvPicPr>
          <p:cNvPr id="11" name="Picture 3" descr="C:\Users\Zeqir\Desktop\biologytuto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198583">
            <a:off x="8407381" y="17526"/>
            <a:ext cx="598794" cy="7333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3" name="Rectangle 2"/>
          <p:cNvSpPr/>
          <p:nvPr/>
        </p:nvSpPr>
        <p:spPr>
          <a:xfrm>
            <a:off x="787399" y="4114800"/>
            <a:ext cx="3898662" cy="2031325"/>
          </a:xfrm>
          <a:prstGeom prst="rect">
            <a:avLst/>
          </a:prstGeom>
        </p:spPr>
        <p:txBody>
          <a:bodyPr wrap="square">
            <a:spAutoFit/>
          </a:bodyPr>
          <a:lstStyle/>
          <a:p>
            <a:r>
              <a:rPr lang="en-US" dirty="0">
                <a:latin typeface="Times New Roman" pitchFamily="18" charset="0"/>
                <a:cs typeface="Times New Roman" pitchFamily="18" charset="0"/>
              </a:rPr>
              <a:t>Another problem with importance is resistance on antimicrobials. Bacteria synthesize the enzyme (β – Lactamase) which secures bacteria's existence. This enzyme disables penicillin and similar antibiotics action because destroys β-Lactam ring.</a:t>
            </a:r>
          </a:p>
        </p:txBody>
      </p:sp>
      <p:sp>
        <p:nvSpPr>
          <p:cNvPr id="8" name="TextBox 7"/>
          <p:cNvSpPr txBox="1"/>
          <p:nvPr/>
        </p:nvSpPr>
        <p:spPr>
          <a:xfrm>
            <a:off x="6142421" y="6262556"/>
            <a:ext cx="1107996" cy="369332"/>
          </a:xfrm>
          <a:prstGeom prst="rect">
            <a:avLst/>
          </a:prstGeom>
          <a:noFill/>
        </p:spPr>
        <p:txBody>
          <a:bodyPr wrap="none" rtlCol="0">
            <a:spAutoFit/>
          </a:bodyPr>
          <a:lstStyle/>
          <a:p>
            <a:r>
              <a:rPr lang="en-US" b="1" dirty="0" smtClean="0">
                <a:solidFill>
                  <a:srgbClr val="FF33CC"/>
                </a:solidFill>
                <a:latin typeface="Times New Roman" pitchFamily="18" charset="0"/>
                <a:cs typeface="Times New Roman" pitchFamily="18" charset="0"/>
              </a:rPr>
              <a:t>Penicillin</a:t>
            </a:r>
            <a:endParaRPr lang="en-US" b="1" dirty="0">
              <a:solidFill>
                <a:srgbClr val="FF33CC"/>
              </a:solidFill>
              <a:latin typeface="Times New Roman" pitchFamily="18" charset="0"/>
              <a:cs typeface="Times New Roman" pitchFamily="18" charset="0"/>
            </a:endParaRPr>
          </a:p>
        </p:txBody>
      </p:sp>
      <p:sp>
        <p:nvSpPr>
          <p:cNvPr id="9" name="TextBox 8"/>
          <p:cNvSpPr txBox="1"/>
          <p:nvPr/>
        </p:nvSpPr>
        <p:spPr>
          <a:xfrm>
            <a:off x="7153367" y="6255256"/>
            <a:ext cx="1693605" cy="369332"/>
          </a:xfrm>
          <a:prstGeom prst="rect">
            <a:avLst/>
          </a:prstGeom>
          <a:noFill/>
        </p:spPr>
        <p:txBody>
          <a:bodyPr wrap="none" rtlCol="0">
            <a:spAutoFit/>
          </a:bodyPr>
          <a:lstStyle/>
          <a:p>
            <a:r>
              <a:rPr lang="en-US" b="1" dirty="0" err="1" smtClean="0">
                <a:solidFill>
                  <a:srgbClr val="0B834D"/>
                </a:solidFill>
                <a:latin typeface="Times New Roman" pitchFamily="18" charset="0"/>
                <a:cs typeface="Times New Roman" pitchFamily="18" charset="0"/>
              </a:rPr>
              <a:t>Transpeptidase</a:t>
            </a:r>
            <a:endParaRPr lang="en-US" b="1" dirty="0">
              <a:solidFill>
                <a:srgbClr val="0B834D"/>
              </a:solidFill>
              <a:latin typeface="Times New Roman" pitchFamily="18" charset="0"/>
              <a:cs typeface="Times New Roman" pitchFamily="18" charset="0"/>
            </a:endParaRPr>
          </a:p>
        </p:txBody>
      </p:sp>
      <p:sp>
        <p:nvSpPr>
          <p:cNvPr id="13" name="TextBox 12"/>
          <p:cNvSpPr txBox="1"/>
          <p:nvPr/>
        </p:nvSpPr>
        <p:spPr>
          <a:xfrm>
            <a:off x="3276600" y="6255256"/>
            <a:ext cx="736099" cy="369332"/>
          </a:xfrm>
          <a:prstGeom prst="rect">
            <a:avLst/>
          </a:prstGeom>
          <a:noFill/>
        </p:spPr>
        <p:txBody>
          <a:bodyPr wrap="none" rtlCol="0">
            <a:spAutoFit/>
          </a:bodyPr>
          <a:lstStyle/>
          <a:p>
            <a:r>
              <a:rPr lang="en-US" b="1" dirty="0" smtClean="0">
                <a:solidFill>
                  <a:srgbClr val="CC99FF"/>
                </a:solidFill>
                <a:latin typeface="Times New Roman" pitchFamily="18" charset="0"/>
                <a:cs typeface="Times New Roman" pitchFamily="18" charset="0"/>
              </a:rPr>
              <a:t>NAM</a:t>
            </a:r>
            <a:endParaRPr lang="en-US" b="1" dirty="0">
              <a:solidFill>
                <a:srgbClr val="CC99FF"/>
              </a:solidFill>
              <a:latin typeface="Times New Roman" pitchFamily="18" charset="0"/>
              <a:cs typeface="Times New Roman" pitchFamily="18" charset="0"/>
            </a:endParaRPr>
          </a:p>
        </p:txBody>
      </p:sp>
      <p:sp>
        <p:nvSpPr>
          <p:cNvPr id="15" name="TextBox 14"/>
          <p:cNvSpPr txBox="1"/>
          <p:nvPr/>
        </p:nvSpPr>
        <p:spPr>
          <a:xfrm>
            <a:off x="4063499" y="6255256"/>
            <a:ext cx="697627" cy="369332"/>
          </a:xfrm>
          <a:prstGeom prst="rect">
            <a:avLst/>
          </a:prstGeom>
          <a:noFill/>
        </p:spPr>
        <p:txBody>
          <a:bodyPr wrap="none" rtlCol="0">
            <a:spAutoFit/>
          </a:bodyPr>
          <a:lstStyle/>
          <a:p>
            <a:r>
              <a:rPr lang="en-US" b="1" dirty="0" smtClean="0">
                <a:solidFill>
                  <a:srgbClr val="9900FF"/>
                </a:solidFill>
                <a:latin typeface="Times New Roman" pitchFamily="18" charset="0"/>
                <a:cs typeface="Times New Roman" pitchFamily="18" charset="0"/>
              </a:rPr>
              <a:t>NAG</a:t>
            </a:r>
            <a:endParaRPr lang="en-US" b="1" dirty="0">
              <a:solidFill>
                <a:srgbClr val="9900FF"/>
              </a:solidFill>
              <a:latin typeface="Times New Roman" pitchFamily="18" charset="0"/>
              <a:cs typeface="Times New Roman" pitchFamily="18" charset="0"/>
            </a:endParaRPr>
          </a:p>
        </p:txBody>
      </p:sp>
      <p:sp>
        <p:nvSpPr>
          <p:cNvPr id="2" name="Rectangle 1"/>
          <p:cNvSpPr/>
          <p:nvPr/>
        </p:nvSpPr>
        <p:spPr>
          <a:xfrm>
            <a:off x="4686061" y="6255256"/>
            <a:ext cx="1479892" cy="369332"/>
          </a:xfrm>
          <a:prstGeom prst="rect">
            <a:avLst/>
          </a:prstGeom>
        </p:spPr>
        <p:txBody>
          <a:bodyPr wrap="none">
            <a:spAutoFit/>
          </a:bodyPr>
          <a:lstStyle/>
          <a:p>
            <a:r>
              <a:rPr lang="en-US" b="1" dirty="0" err="1" smtClean="0">
                <a:solidFill>
                  <a:srgbClr val="F6750A"/>
                </a:solidFill>
                <a:latin typeface="Times New Roman" pitchFamily="18" charset="0"/>
                <a:cs typeface="Times New Roman" pitchFamily="18" charset="0"/>
              </a:rPr>
              <a:t>Pentapeptide</a:t>
            </a:r>
            <a:endParaRPr lang="en-US" b="1" dirty="0">
              <a:solidFill>
                <a:srgbClr val="F6750A"/>
              </a:solidFill>
              <a:latin typeface="Times New Roman" pitchFamily="18" charset="0"/>
              <a:cs typeface="Times New Roman" pitchFamily="18" charset="0"/>
            </a:endParaRPr>
          </a:p>
        </p:txBody>
      </p:sp>
    </p:spTree>
    <p:extLst>
      <p:ext uri="{BB962C8B-B14F-4D97-AF65-F5344CB8AC3E}">
        <p14:creationId xmlns:p14="http://schemas.microsoft.com/office/powerpoint/2010/main" val="37387941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01248" y="1284774"/>
            <a:ext cx="3670752" cy="5632311"/>
          </a:xfrm>
          <a:prstGeom prst="rect">
            <a:avLst/>
          </a:prstGeom>
          <a:noFill/>
        </p:spPr>
        <p:txBody>
          <a:bodyPr wrap="square" rtlCol="0">
            <a:spAutoFit/>
          </a:bodyPr>
          <a:lstStyle/>
          <a:p>
            <a:r>
              <a:rPr lang="en-US" dirty="0">
                <a:latin typeface="Times New Roman" pitchFamily="18" charset="0"/>
                <a:cs typeface="Times New Roman" pitchFamily="18" charset="0"/>
              </a:rPr>
              <a:t>Tongue receptors are also chiral and  behave differently for two stereoisomers. For example </a:t>
            </a:r>
            <a:r>
              <a:rPr lang="en-US" b="1" dirty="0">
                <a:latin typeface="Times New Roman" pitchFamily="18" charset="0"/>
                <a:cs typeface="Times New Roman" pitchFamily="18" charset="0"/>
              </a:rPr>
              <a:t>(S, S) Aspartame </a:t>
            </a:r>
            <a:r>
              <a:rPr lang="en-US" dirty="0">
                <a:latin typeface="Times New Roman" pitchFamily="18" charset="0"/>
                <a:cs typeface="Times New Roman" pitchFamily="18" charset="0"/>
              </a:rPr>
              <a:t>and </a:t>
            </a:r>
            <a:r>
              <a:rPr lang="en-US" b="1" dirty="0">
                <a:latin typeface="Times New Roman" pitchFamily="18" charset="0"/>
                <a:cs typeface="Times New Roman" pitchFamily="18" charset="0"/>
              </a:rPr>
              <a:t>(R, S) Aspartame</a:t>
            </a:r>
            <a:r>
              <a:rPr lang="en-US" dirty="0">
                <a:latin typeface="Times New Roman" pitchFamily="18" charset="0"/>
                <a:cs typeface="Times New Roman" pitchFamily="18" charset="0"/>
              </a:rPr>
              <a:t>. The first one shows sweet taste and is approximately 200 times sweeter than sucrose</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S, S) Aspartame is used as artificial-synthetic sweetener, while the second one has bitter taste.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One </a:t>
            </a:r>
            <a:r>
              <a:rPr lang="en-US" dirty="0">
                <a:latin typeface="Times New Roman" pitchFamily="18" charset="0"/>
                <a:cs typeface="Times New Roman" pitchFamily="18" charset="0"/>
              </a:rPr>
              <a:t>stereoisomer of </a:t>
            </a:r>
            <a:r>
              <a:rPr lang="en-US" dirty="0" smtClean="0">
                <a:latin typeface="Times New Roman" pitchFamily="18" charset="0"/>
                <a:cs typeface="Times New Roman" pitchFamily="18" charset="0"/>
              </a:rPr>
              <a:t>Aspartame (S,S) </a:t>
            </a:r>
            <a:r>
              <a:rPr lang="en-US" dirty="0">
                <a:latin typeface="Times New Roman" pitchFamily="18" charset="0"/>
                <a:cs typeface="Times New Roman" pitchFamily="18" charset="0"/>
              </a:rPr>
              <a:t>(left) binds with high affinity to the receptors and triggers the sweet signal to the brain. The other </a:t>
            </a:r>
            <a:r>
              <a:rPr lang="en-US" dirty="0" smtClean="0">
                <a:latin typeface="Times New Roman" pitchFamily="18" charset="0"/>
                <a:cs typeface="Times New Roman" pitchFamily="18" charset="0"/>
              </a:rPr>
              <a:t>stereoisomer (R, S) </a:t>
            </a:r>
            <a:r>
              <a:rPr lang="en-US" dirty="0">
                <a:latin typeface="Times New Roman" pitchFamily="18" charset="0"/>
                <a:cs typeface="Times New Roman" pitchFamily="18" charset="0"/>
              </a:rPr>
              <a:t>(right) does not bind to </a:t>
            </a:r>
            <a:r>
              <a:rPr lang="en-US" dirty="0" smtClean="0">
                <a:latin typeface="Times New Roman" pitchFamily="18" charset="0"/>
                <a:cs typeface="Times New Roman" pitchFamily="18" charset="0"/>
              </a:rPr>
              <a:t>the sweetness </a:t>
            </a:r>
            <a:r>
              <a:rPr lang="en-US" dirty="0">
                <a:latin typeface="Times New Roman" pitchFamily="18" charset="0"/>
                <a:cs typeface="Times New Roman" pitchFamily="18" charset="0"/>
              </a:rPr>
              <a:t>receptor. This other stereoisomer actually binds to a bitterness receptor, and tastes bitter instead of sweet.</a:t>
            </a:r>
          </a:p>
          <a:p>
            <a:endParaRPr lang="en-US" dirty="0">
              <a:latin typeface="Times New Roman" pitchFamily="18" charset="0"/>
              <a:cs typeface="Times New Roman" pitchFamily="18" charset="0"/>
            </a:endParaRPr>
          </a:p>
        </p:txBody>
      </p:sp>
      <p:sp>
        <p:nvSpPr>
          <p:cNvPr id="14" name="TextBox 13"/>
          <p:cNvSpPr txBox="1"/>
          <p:nvPr/>
        </p:nvSpPr>
        <p:spPr>
          <a:xfrm rot="10800000">
            <a:off x="-2" y="784830"/>
            <a:ext cx="9144000" cy="215444"/>
          </a:xfrm>
          <a:prstGeom prst="rect">
            <a:avLst/>
          </a:prstGeom>
          <a:gradFill flip="none" rotWithShape="1">
            <a:gsLst>
              <a:gs pos="80000">
                <a:schemeClr val="tx1">
                  <a:lumMod val="85000"/>
                  <a:lumOff val="15000"/>
                </a:schemeClr>
              </a:gs>
              <a:gs pos="0">
                <a:schemeClr val="tx1">
                  <a:lumMod val="65000"/>
                  <a:lumOff val="35000"/>
                </a:schemeClr>
              </a:gs>
              <a:gs pos="81000">
                <a:srgbClr val="B40000"/>
              </a:gs>
            </a:gsLst>
            <a:lin ang="5400000" scaled="1"/>
            <a:tileRect/>
          </a:gradFill>
        </p:spPr>
        <p:txBody>
          <a:bodyPr wrap="square" rtlCol="0">
            <a:spAutoFit/>
          </a:bodyPr>
          <a:lstStyle/>
          <a:p>
            <a:endParaRPr lang="en-US" sz="800" dirty="0"/>
          </a:p>
        </p:txBody>
      </p:sp>
      <p:pic>
        <p:nvPicPr>
          <p:cNvPr id="15" name="Picture 3" descr="C:\Users\Zeqir\Desktop\biologytuto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198583">
            <a:off x="8407381" y="17526"/>
            <a:ext cx="598794" cy="73336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pic>
        <p:nvPicPr>
          <p:cNvPr id="19" name="Picture 2" descr="box_07_02_02"/>
          <p:cNvPicPr>
            <a:picLocks noChangeAspect="1" noChangeArrowheads="1"/>
          </p:cNvPicPr>
          <p:nvPr/>
        </p:nvPicPr>
        <p:blipFill>
          <a:blip r:embed="rId4" cstate="print">
            <a:extLst>
              <a:ext uri="{28A0092B-C50C-407E-A947-70E740481C1C}">
                <a14:useLocalDpi xmlns:a14="http://schemas.microsoft.com/office/drawing/2010/main" val="0"/>
              </a:ext>
            </a:extLst>
          </a:blip>
          <a:srcRect b="6970"/>
          <a:stretch>
            <a:fillRect/>
          </a:stretch>
        </p:blipFill>
        <p:spPr bwMode="auto">
          <a:xfrm>
            <a:off x="4873328" y="3164681"/>
            <a:ext cx="383345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box_07_02_03"/>
          <p:cNvPicPr>
            <a:picLocks noChangeAspect="1" noChangeArrowheads="1"/>
          </p:cNvPicPr>
          <p:nvPr/>
        </p:nvPicPr>
        <p:blipFill>
          <a:blip r:embed="rId5" cstate="print">
            <a:extLst>
              <a:ext uri="{28A0092B-C50C-407E-A947-70E740481C1C}">
                <a14:useLocalDpi xmlns:a14="http://schemas.microsoft.com/office/drawing/2010/main" val="0"/>
              </a:ext>
            </a:extLst>
          </a:blip>
          <a:srcRect b="10162"/>
          <a:stretch>
            <a:fillRect/>
          </a:stretch>
        </p:blipFill>
        <p:spPr bwMode="auto">
          <a:xfrm>
            <a:off x="4630178" y="1085702"/>
            <a:ext cx="4319749" cy="204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894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1" name="Picture 3" descr="C:\Users\Zeqir\Desktop\cholester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479" y="4542971"/>
            <a:ext cx="3066234" cy="2162629"/>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C:\Users\Zeqir\Desktop\ent cholestreo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689" y="1077219"/>
            <a:ext cx="3228024" cy="1793347"/>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5" descr="C:\Users\Zeqir\Desktop\Nat-cholesterol_and_ent-cholestero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6867" y="2861040"/>
            <a:ext cx="2959915" cy="162795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27610" y="1158959"/>
            <a:ext cx="5548232" cy="5355312"/>
          </a:xfrm>
          <a:prstGeom prst="rect">
            <a:avLst/>
          </a:prstGeom>
          <a:noFill/>
        </p:spPr>
        <p:txBody>
          <a:bodyPr wrap="square" rtlCol="0">
            <a:spAutoFit/>
          </a:bodyPr>
          <a:lstStyle/>
          <a:p>
            <a:r>
              <a:rPr lang="en-US" b="1" dirty="0">
                <a:latin typeface="Times New Roman" pitchFamily="18" charset="0"/>
                <a:cs typeface="Times New Roman" pitchFamily="18" charset="0"/>
              </a:rPr>
              <a:t>Steroids</a:t>
            </a:r>
            <a:r>
              <a:rPr lang="en-US" dirty="0">
                <a:latin typeface="Times New Roman" pitchFamily="18" charset="0"/>
                <a:cs typeface="Times New Roman" pitchFamily="18" charset="0"/>
              </a:rPr>
              <a:t> are very important organic compounds in our organism. Their base structure comes from </a:t>
            </a:r>
            <a:r>
              <a:rPr lang="en-US" dirty="0" err="1">
                <a:latin typeface="Times New Roman" pitchFamily="18" charset="0"/>
                <a:cs typeface="Times New Roman" pitchFamily="18" charset="0"/>
              </a:rPr>
              <a:t>cyclopentanoperhydrophenanthrene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Sterane</a:t>
            </a:r>
            <a:r>
              <a:rPr lang="en-US" dirty="0">
                <a:latin typeface="Times New Roman" pitchFamily="18" charset="0"/>
                <a:cs typeface="Times New Roman" pitchFamily="18" charset="0"/>
              </a:rPr>
              <a:t>). As important compounds we can mention: cholesterol, biliary acids, hormones of the Reproductive System (testosterone, estrogen), cortisol, aldosterone</a:t>
            </a:r>
            <a:r>
              <a:rPr lang="en-US" dirty="0" smtClean="0">
                <a:latin typeface="Times New Roman" pitchFamily="18" charset="0"/>
                <a:cs typeface="Times New Roman" pitchFamily="18" charset="0"/>
              </a:rPr>
              <a:t>,                 D-</a:t>
            </a:r>
            <a:r>
              <a:rPr lang="en-US" dirty="0" err="1" smtClean="0">
                <a:latin typeface="Times New Roman" pitchFamily="18" charset="0"/>
                <a:cs typeface="Times New Roman" pitchFamily="18" charset="0"/>
              </a:rPr>
              <a:t>vitamine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etc.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We </a:t>
            </a:r>
            <a:r>
              <a:rPr lang="en-US" dirty="0">
                <a:latin typeface="Times New Roman" pitchFamily="18" charset="0"/>
                <a:cs typeface="Times New Roman" pitchFamily="18" charset="0"/>
              </a:rPr>
              <a:t>will take Cholesterol as an example, that serves as a precursor in other steroids synthesis. Cholesterol is also an important component of cell membranes that regulates fluidity (flexibility of cell membranes). Cholesterol just like phospholipids has polar (-OH) and </a:t>
            </a:r>
            <a:r>
              <a:rPr lang="en-US" dirty="0" smtClean="0">
                <a:latin typeface="Times New Roman" pitchFamily="18" charset="0"/>
                <a:cs typeface="Times New Roman" pitchFamily="18" charset="0"/>
              </a:rPr>
              <a:t>nonpolar (hydrocarbon tail</a:t>
            </a:r>
            <a:r>
              <a:rPr lang="en-US" dirty="0">
                <a:latin typeface="Times New Roman" pitchFamily="18" charset="0"/>
                <a:cs typeface="Times New Roman" pitchFamily="18" charset="0"/>
              </a:rPr>
              <a:t>) parts, and through them bonds to phospholipids. Cholesterol has 8</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stereocenters</a:t>
            </a:r>
            <a:r>
              <a:rPr lang="en-US" dirty="0">
                <a:latin typeface="Times New Roman" pitchFamily="18" charset="0"/>
                <a:cs typeface="Times New Roman" pitchFamily="18" charset="0"/>
              </a:rPr>
              <a:t> that means it has 256 stereoisomers, but only 2</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of those stereoisomers have biological role (</a:t>
            </a:r>
            <a:r>
              <a:rPr lang="en-US" dirty="0" err="1">
                <a:latin typeface="Times New Roman" pitchFamily="18" charset="0"/>
                <a:cs typeface="Times New Roman" pitchFamily="18" charset="0"/>
              </a:rPr>
              <a:t>nat</a:t>
            </a:r>
            <a:r>
              <a:rPr lang="en-US" dirty="0">
                <a:latin typeface="Times New Roman" pitchFamily="18" charset="0"/>
                <a:cs typeface="Times New Roman" pitchFamily="18" charset="0"/>
              </a:rPr>
              <a:t>-cholesterol) and (</a:t>
            </a:r>
            <a:r>
              <a:rPr lang="en-US" dirty="0" err="1">
                <a:latin typeface="Times New Roman" pitchFamily="18" charset="0"/>
                <a:cs typeface="Times New Roman" pitchFamily="18" charset="0"/>
              </a:rPr>
              <a:t>ent</a:t>
            </a:r>
            <a:r>
              <a:rPr lang="en-US" dirty="0">
                <a:latin typeface="Times New Roman" pitchFamily="18" charset="0"/>
                <a:cs typeface="Times New Roman" pitchFamily="18" charset="0"/>
              </a:rPr>
              <a:t>-cholesterol) and only these two are synthesized through stereospecific enzymes. This is the principle of economic biological systems (not unnecessary synthesis).</a:t>
            </a:r>
            <a:endParaRPr lang="en-US" dirty="0" smtClean="0">
              <a:latin typeface="Times New Roman" pitchFamily="18" charset="0"/>
              <a:cs typeface="Times New Roman" pitchFamily="18" charset="0"/>
            </a:endParaRPr>
          </a:p>
        </p:txBody>
      </p:sp>
      <p:sp>
        <p:nvSpPr>
          <p:cNvPr id="4" name="TextBox 3"/>
          <p:cNvSpPr txBox="1"/>
          <p:nvPr/>
        </p:nvSpPr>
        <p:spPr>
          <a:xfrm>
            <a:off x="6670585" y="1785622"/>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15" name="TextBox 14"/>
          <p:cNvSpPr txBox="1"/>
          <p:nvPr/>
        </p:nvSpPr>
        <p:spPr>
          <a:xfrm>
            <a:off x="6238196" y="2109335"/>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17" name="TextBox 16"/>
          <p:cNvSpPr txBox="1"/>
          <p:nvPr/>
        </p:nvSpPr>
        <p:spPr>
          <a:xfrm>
            <a:off x="6894287" y="1778000"/>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18" name="TextBox 17"/>
          <p:cNvSpPr txBox="1"/>
          <p:nvPr/>
        </p:nvSpPr>
        <p:spPr>
          <a:xfrm>
            <a:off x="7126516" y="1807029"/>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19" name="TextBox 18"/>
          <p:cNvSpPr txBox="1"/>
          <p:nvPr/>
        </p:nvSpPr>
        <p:spPr>
          <a:xfrm>
            <a:off x="7484656" y="1741715"/>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20" name="TextBox 19"/>
          <p:cNvSpPr txBox="1"/>
          <p:nvPr/>
        </p:nvSpPr>
        <p:spPr>
          <a:xfrm>
            <a:off x="7518628" y="1419225"/>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21" name="TextBox 20"/>
          <p:cNvSpPr txBox="1"/>
          <p:nvPr/>
        </p:nvSpPr>
        <p:spPr>
          <a:xfrm>
            <a:off x="7780791" y="1506765"/>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22" name="TextBox 21"/>
          <p:cNvSpPr txBox="1"/>
          <p:nvPr/>
        </p:nvSpPr>
        <p:spPr>
          <a:xfrm>
            <a:off x="7678240" y="1113909"/>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23" name="TextBox 22"/>
          <p:cNvSpPr txBox="1"/>
          <p:nvPr/>
        </p:nvSpPr>
        <p:spPr>
          <a:xfrm>
            <a:off x="6595611" y="3466061"/>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24" name="TextBox 23"/>
          <p:cNvSpPr txBox="1"/>
          <p:nvPr/>
        </p:nvSpPr>
        <p:spPr>
          <a:xfrm>
            <a:off x="6196785" y="3771176"/>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25" name="TextBox 24"/>
          <p:cNvSpPr txBox="1"/>
          <p:nvPr/>
        </p:nvSpPr>
        <p:spPr>
          <a:xfrm>
            <a:off x="6844258" y="3467283"/>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26" name="TextBox 25"/>
          <p:cNvSpPr txBox="1"/>
          <p:nvPr/>
        </p:nvSpPr>
        <p:spPr>
          <a:xfrm>
            <a:off x="7038387" y="3496312"/>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27" name="TextBox 26"/>
          <p:cNvSpPr txBox="1"/>
          <p:nvPr/>
        </p:nvSpPr>
        <p:spPr>
          <a:xfrm>
            <a:off x="7391765" y="3440523"/>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28" name="TextBox 27"/>
          <p:cNvSpPr txBox="1"/>
          <p:nvPr/>
        </p:nvSpPr>
        <p:spPr>
          <a:xfrm>
            <a:off x="7401924" y="3151082"/>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29" name="TextBox 28"/>
          <p:cNvSpPr txBox="1"/>
          <p:nvPr/>
        </p:nvSpPr>
        <p:spPr>
          <a:xfrm>
            <a:off x="7692663" y="3229386"/>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30" name="TextBox 29"/>
          <p:cNvSpPr txBox="1"/>
          <p:nvPr/>
        </p:nvSpPr>
        <p:spPr>
          <a:xfrm>
            <a:off x="7561536" y="2836530"/>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31" name="TextBox 30"/>
          <p:cNvSpPr txBox="1"/>
          <p:nvPr/>
        </p:nvSpPr>
        <p:spPr>
          <a:xfrm rot="10800000">
            <a:off x="-2" y="784830"/>
            <a:ext cx="9144000" cy="215444"/>
          </a:xfrm>
          <a:prstGeom prst="rect">
            <a:avLst/>
          </a:prstGeom>
          <a:gradFill flip="none" rotWithShape="1">
            <a:gsLst>
              <a:gs pos="80000">
                <a:schemeClr val="tx1">
                  <a:lumMod val="85000"/>
                  <a:lumOff val="15000"/>
                </a:schemeClr>
              </a:gs>
              <a:gs pos="0">
                <a:schemeClr val="tx1">
                  <a:lumMod val="65000"/>
                  <a:lumOff val="35000"/>
                </a:schemeClr>
              </a:gs>
              <a:gs pos="81000">
                <a:srgbClr val="B40000"/>
              </a:gs>
            </a:gsLst>
            <a:lin ang="5400000" scaled="1"/>
            <a:tileRect/>
          </a:gradFill>
        </p:spPr>
        <p:txBody>
          <a:bodyPr wrap="square" rtlCol="0">
            <a:spAutoFit/>
          </a:bodyPr>
          <a:lstStyle/>
          <a:p>
            <a:endParaRPr lang="en-US" sz="800" dirty="0"/>
          </a:p>
        </p:txBody>
      </p:sp>
      <p:pic>
        <p:nvPicPr>
          <p:cNvPr id="32" name="Picture 3" descr="C:\Users\Zeqir\Desktop\biologytutor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198583">
            <a:off x="8407381" y="17526"/>
            <a:ext cx="598794" cy="73336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Tree>
    <p:extLst>
      <p:ext uri="{BB962C8B-B14F-4D97-AF65-F5344CB8AC3E}">
        <p14:creationId xmlns:p14="http://schemas.microsoft.com/office/powerpoint/2010/main" val="8201148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descr="C:\Users\Zeqir\Desktop\1281449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1945" y="-1"/>
            <a:ext cx="1212056" cy="7880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2" name="TextBox 1"/>
          <p:cNvSpPr txBox="1"/>
          <p:nvPr/>
        </p:nvSpPr>
        <p:spPr>
          <a:xfrm>
            <a:off x="855408" y="1100901"/>
            <a:ext cx="7907592" cy="2031325"/>
          </a:xfrm>
          <a:prstGeom prst="rect">
            <a:avLst/>
          </a:prstGeom>
          <a:noFill/>
        </p:spPr>
        <p:txBody>
          <a:bodyPr wrap="square" rtlCol="0">
            <a:spAutoFit/>
          </a:bodyPr>
          <a:lstStyle/>
          <a:p>
            <a:r>
              <a:rPr lang="en-US" b="1" dirty="0" err="1">
                <a:latin typeface="Times New Roman" pitchFamily="18" charset="0"/>
                <a:cs typeface="Times New Roman" pitchFamily="18" charset="0"/>
              </a:rPr>
              <a:t>Cisplatin</a:t>
            </a:r>
            <a:r>
              <a:rPr lang="en-US" dirty="0">
                <a:latin typeface="Times New Roman" pitchFamily="18" charset="0"/>
                <a:cs typeface="Times New Roman" pitchFamily="18" charset="0"/>
              </a:rPr>
              <a:t> is a powerful cytostatic that is used as anti </a:t>
            </a:r>
            <a:r>
              <a:rPr lang="en-US" dirty="0" err="1">
                <a:latin typeface="Times New Roman" pitchFamily="18" charset="0"/>
                <a:cs typeface="Times New Roman" pitchFamily="18" charset="0"/>
              </a:rPr>
              <a:t>cancerogenic</a:t>
            </a:r>
            <a:r>
              <a:rPr lang="en-US" dirty="0">
                <a:latin typeface="Times New Roman" pitchFamily="18" charset="0"/>
                <a:cs typeface="Times New Roman" pitchFamily="18" charset="0"/>
              </a:rPr>
              <a:t>, whilst </a:t>
            </a:r>
            <a:r>
              <a:rPr lang="en-US" b="1" dirty="0" err="1">
                <a:latin typeface="Times New Roman" pitchFamily="18" charset="0"/>
                <a:cs typeface="Times New Roman" pitchFamily="18" charset="0"/>
              </a:rPr>
              <a:t>Transplatin</a:t>
            </a:r>
            <a:r>
              <a:rPr lang="en-US" dirty="0">
                <a:latin typeface="Times New Roman" pitchFamily="18" charset="0"/>
                <a:cs typeface="Times New Roman" pitchFamily="18" charset="0"/>
              </a:rPr>
              <a:t> is a stereoisomer of </a:t>
            </a:r>
            <a:r>
              <a:rPr lang="en-US" dirty="0" err="1">
                <a:latin typeface="Times New Roman" pitchFamily="18" charset="0"/>
                <a:cs typeface="Times New Roman" pitchFamily="18" charset="0"/>
              </a:rPr>
              <a:t>Cisplatin</a:t>
            </a:r>
            <a:r>
              <a:rPr lang="en-US" dirty="0">
                <a:latin typeface="Times New Roman" pitchFamily="18" charset="0"/>
                <a:cs typeface="Times New Roman" pitchFamily="18" charset="0"/>
              </a:rPr>
              <a:t> that has no pharmacological role, and is very toxic. </a:t>
            </a:r>
            <a:r>
              <a:rPr lang="en-US" dirty="0" err="1">
                <a:latin typeface="Times New Roman" pitchFamily="18" charset="0"/>
                <a:cs typeface="Times New Roman" pitchFamily="18" charset="0"/>
              </a:rPr>
              <a:t>Cisplatin</a:t>
            </a:r>
            <a:r>
              <a:rPr lang="en-US" dirty="0">
                <a:latin typeface="Times New Roman" pitchFamily="18" charset="0"/>
                <a:cs typeface="Times New Roman" pitchFamily="18" charset="0"/>
              </a:rPr>
              <a:t> mechanism: acts on DNA, releasing on two Chlorine atoms and bonding in the Nitrogen atoms in position </a:t>
            </a:r>
            <a:r>
              <a:rPr lang="en-US" dirty="0" smtClean="0">
                <a:latin typeface="Times New Roman" pitchFamily="18" charset="0"/>
                <a:cs typeface="Times New Roman" pitchFamily="18" charset="0"/>
              </a:rPr>
              <a:t>7, at </a:t>
            </a:r>
            <a:r>
              <a:rPr lang="en-US" dirty="0">
                <a:latin typeface="Times New Roman" pitchFamily="18" charset="0"/>
                <a:cs typeface="Times New Roman" pitchFamily="18" charset="0"/>
              </a:rPr>
              <a:t>nitrogenous </a:t>
            </a:r>
            <a:r>
              <a:rPr lang="en-US" dirty="0" smtClean="0">
                <a:latin typeface="Times New Roman" pitchFamily="18" charset="0"/>
                <a:cs typeface="Times New Roman" pitchFamily="18" charset="0"/>
              </a:rPr>
              <a:t>bases Guanine. </a:t>
            </a:r>
          </a:p>
          <a:p>
            <a:r>
              <a:rPr lang="en-US" dirty="0" err="1" smtClean="0">
                <a:latin typeface="Times New Roman" pitchFamily="18" charset="0"/>
                <a:cs typeface="Times New Roman" pitchFamily="18" charset="0"/>
              </a:rPr>
              <a:t>Cisplatin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bonds to two consecutive Guanines and blocks replication, transcription and therefore cell division and protein synthesis. </a:t>
            </a:r>
          </a:p>
          <a:p>
            <a:r>
              <a:rPr lang="en-US" dirty="0">
                <a:latin typeface="Times New Roman" pitchFamily="18" charset="0"/>
                <a:cs typeface="Times New Roman" pitchFamily="18" charset="0"/>
              </a:rPr>
              <a:t>The binding of </a:t>
            </a:r>
            <a:r>
              <a:rPr lang="en-US" dirty="0" err="1">
                <a:latin typeface="Times New Roman" pitchFamily="18" charset="0"/>
                <a:cs typeface="Times New Roman" pitchFamily="18" charset="0"/>
              </a:rPr>
              <a:t>cisplatin</a:t>
            </a:r>
            <a:r>
              <a:rPr lang="en-US" dirty="0">
                <a:latin typeface="Times New Roman" pitchFamily="18" charset="0"/>
                <a:cs typeface="Times New Roman" pitchFamily="18" charset="0"/>
              </a:rPr>
              <a:t> to DNA leads to programmed cell </a:t>
            </a:r>
            <a:r>
              <a:rPr lang="en-US" dirty="0" smtClean="0">
                <a:latin typeface="Times New Roman" pitchFamily="18" charset="0"/>
                <a:cs typeface="Times New Roman" pitchFamily="18" charset="0"/>
              </a:rPr>
              <a:t>death.</a:t>
            </a:r>
            <a:endParaRPr lang="en-US" dirty="0">
              <a:latin typeface="Times New Roman" pitchFamily="18" charset="0"/>
              <a:cs typeface="Times New Roman" pitchFamily="18" charset="0"/>
            </a:endParaRPr>
          </a:p>
        </p:txBody>
      </p:sp>
      <p:pic>
        <p:nvPicPr>
          <p:cNvPr id="47109" name="Picture 5" descr="C:\Users\Zeqir\Desktop\cisplatino attacco dna.jpg"/>
          <p:cNvPicPr>
            <a:picLocks noChangeAspect="1" noChangeArrowheads="1"/>
          </p:cNvPicPr>
          <p:nvPr/>
        </p:nvPicPr>
        <p:blipFill rotWithShape="1">
          <a:blip r:embed="rId5">
            <a:extLst>
              <a:ext uri="{28A0092B-C50C-407E-A947-70E740481C1C}">
                <a14:useLocalDpi xmlns:a14="http://schemas.microsoft.com/office/drawing/2010/main" val="0"/>
              </a:ext>
            </a:extLst>
          </a:blip>
          <a:srcRect l="267" t="2435" r="533" b="15761"/>
          <a:stretch/>
        </p:blipFill>
        <p:spPr bwMode="auto">
          <a:xfrm>
            <a:off x="391886" y="3263823"/>
            <a:ext cx="6107339" cy="33491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34244" y="4552298"/>
            <a:ext cx="2481155" cy="553998"/>
          </a:xfrm>
          <a:prstGeom prst="rect">
            <a:avLst/>
          </a:prstGeom>
          <a:solidFill>
            <a:srgbClr val="E4E4E4"/>
          </a:solidFill>
        </p:spPr>
        <p:txBody>
          <a:bodyPr wrap="square" rtlCol="0">
            <a:spAutoFit/>
          </a:bodyPr>
          <a:lstStyle/>
          <a:p>
            <a:endParaRPr lang="en-US" sz="3000" dirty="0">
              <a:latin typeface="Times New Roman" pitchFamily="18" charset="0"/>
              <a:cs typeface="Times New Roman"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195585559"/>
              </p:ext>
            </p:extLst>
          </p:nvPr>
        </p:nvGraphicFramePr>
        <p:xfrm>
          <a:off x="6475413" y="3263900"/>
          <a:ext cx="2443162" cy="1287463"/>
        </p:xfrm>
        <a:graphic>
          <a:graphicData uri="http://schemas.openxmlformats.org/presentationml/2006/ole">
            <mc:AlternateContent xmlns:mc="http://schemas.openxmlformats.org/markup-compatibility/2006">
              <mc:Choice xmlns:v="urn:schemas-microsoft-com:vml" Requires="v">
                <p:oleObj spid="_x0000_s47847" name="CS ChemDraw Drawing" r:id="rId6" imgW="1064107" imgH="560922" progId="ChemDraw.Document.6.0">
                  <p:embed/>
                </p:oleObj>
              </mc:Choice>
              <mc:Fallback>
                <p:oleObj name="CS ChemDraw Drawing" r:id="rId6" imgW="1064107" imgH="560922" progId="ChemDraw.Document.6.0">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5413" y="3263900"/>
                        <a:ext cx="2443162" cy="1287463"/>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p:nvPr/>
        </p:nvSpPr>
        <p:spPr>
          <a:xfrm>
            <a:off x="6978569" y="4090633"/>
            <a:ext cx="1197764" cy="646331"/>
          </a:xfrm>
          <a:prstGeom prst="rect">
            <a:avLst/>
          </a:prstGeom>
          <a:noFill/>
        </p:spPr>
        <p:txBody>
          <a:bodyPr wrap="none" rtlCol="0">
            <a:spAutoFit/>
          </a:bodyPr>
          <a:lstStyle/>
          <a:p>
            <a:pPr algn="ctr"/>
            <a:r>
              <a:rPr lang="en-US" b="1" dirty="0" err="1" smtClean="0">
                <a:solidFill>
                  <a:srgbClr val="3DB612"/>
                </a:solidFill>
                <a:latin typeface="Times New Roman" pitchFamily="18" charset="0"/>
                <a:cs typeface="Times New Roman" pitchFamily="18" charset="0"/>
              </a:rPr>
              <a:t>Cisplatina</a:t>
            </a:r>
            <a:endParaRPr lang="en-US" b="1" dirty="0" smtClean="0">
              <a:solidFill>
                <a:srgbClr val="3DB612"/>
              </a:solidFill>
              <a:latin typeface="Times New Roman" pitchFamily="18" charset="0"/>
              <a:cs typeface="Times New Roman" pitchFamily="18" charset="0"/>
            </a:endParaRPr>
          </a:p>
          <a:p>
            <a:pPr algn="ctr"/>
            <a:r>
              <a:rPr lang="en-US" dirty="0">
                <a:solidFill>
                  <a:srgbClr val="3DB612"/>
                </a:solidFill>
                <a:latin typeface="Times New Roman" pitchFamily="18" charset="0"/>
                <a:cs typeface="Times New Roman" pitchFamily="18" charset="0"/>
              </a:rPr>
              <a:t>cytostatic </a:t>
            </a:r>
            <a:endParaRPr lang="en-US" dirty="0" smtClean="0">
              <a:solidFill>
                <a:srgbClr val="3DB612"/>
              </a:solidFill>
              <a:latin typeface="Times New Roman" pitchFamily="18" charset="0"/>
              <a:cs typeface="Times New Roman" pitchFamily="18" charset="0"/>
            </a:endParaRPr>
          </a:p>
        </p:txBody>
      </p:sp>
      <p:sp>
        <p:nvSpPr>
          <p:cNvPr id="18" name="TextBox 17"/>
          <p:cNvSpPr txBox="1"/>
          <p:nvPr/>
        </p:nvSpPr>
        <p:spPr>
          <a:xfrm>
            <a:off x="6465887" y="6135955"/>
            <a:ext cx="2439035" cy="477054"/>
          </a:xfrm>
          <a:prstGeom prst="rect">
            <a:avLst/>
          </a:prstGeom>
          <a:solidFill>
            <a:srgbClr val="E4E4E4"/>
          </a:solidFill>
        </p:spPr>
        <p:txBody>
          <a:bodyPr wrap="square" rtlCol="0">
            <a:spAutoFit/>
          </a:bodyPr>
          <a:lstStyle/>
          <a:p>
            <a:endParaRPr lang="en-US" sz="2500" dirty="0">
              <a:latin typeface="Times New Roman" pitchFamily="18" charset="0"/>
              <a:cs typeface="Times New Roman" pitchFamily="18" charset="0"/>
            </a:endParaRPr>
          </a:p>
        </p:txBody>
      </p:sp>
      <p:sp>
        <p:nvSpPr>
          <p:cNvPr id="19" name="TextBox 18"/>
          <p:cNvSpPr txBox="1"/>
          <p:nvPr/>
        </p:nvSpPr>
        <p:spPr>
          <a:xfrm>
            <a:off x="6708923" y="6043622"/>
            <a:ext cx="1794081" cy="646331"/>
          </a:xfrm>
          <a:prstGeom prst="rect">
            <a:avLst/>
          </a:prstGeom>
          <a:noFill/>
        </p:spPr>
        <p:txBody>
          <a:bodyPr wrap="none" rtlCol="0">
            <a:spAutoFit/>
          </a:bodyPr>
          <a:lstStyle/>
          <a:p>
            <a:pPr algn="ctr"/>
            <a:r>
              <a:rPr lang="en-US" b="1" dirty="0" err="1" smtClean="0">
                <a:solidFill>
                  <a:srgbClr val="FF0000"/>
                </a:solidFill>
                <a:latin typeface="Times New Roman" pitchFamily="18" charset="0"/>
                <a:cs typeface="Times New Roman" pitchFamily="18" charset="0"/>
              </a:rPr>
              <a:t>Transplatin</a:t>
            </a:r>
            <a:endParaRPr lang="en-US" b="1" dirty="0" smtClean="0">
              <a:solidFill>
                <a:srgbClr val="FF0000"/>
              </a:solidFill>
              <a:latin typeface="Times New Roman" pitchFamily="18" charset="0"/>
              <a:cs typeface="Times New Roman" pitchFamily="18" charset="0"/>
            </a:endParaRPr>
          </a:p>
          <a:p>
            <a:pPr algn="ctr"/>
            <a:r>
              <a:rPr lang="en-US" dirty="0">
                <a:solidFill>
                  <a:srgbClr val="FF0000"/>
                </a:solidFill>
                <a:latin typeface="Times New Roman" pitchFamily="18" charset="0"/>
                <a:cs typeface="Times New Roman" pitchFamily="18" charset="0"/>
              </a:rPr>
              <a:t>toxic for the liver</a:t>
            </a:r>
            <a:endParaRPr lang="en-US" b="1" dirty="0" smtClean="0">
              <a:solidFill>
                <a:srgbClr val="FF0000"/>
              </a:solidFill>
              <a:latin typeface="Times New Roman" pitchFamily="18" charset="0"/>
              <a:cs typeface="Times New Roman" pitchFamily="18" charset="0"/>
            </a:endParaRPr>
          </a:p>
        </p:txBody>
      </p:sp>
      <p:sp>
        <p:nvSpPr>
          <p:cNvPr id="20" name="TextBox 19"/>
          <p:cNvSpPr txBox="1"/>
          <p:nvPr/>
        </p:nvSpPr>
        <p:spPr>
          <a:xfrm rot="10800000">
            <a:off x="0" y="784830"/>
            <a:ext cx="9144000" cy="246221"/>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rgbClr val="3DB612"/>
              </a:gs>
            </a:gsLst>
            <a:lin ang="5400000" scaled="1"/>
            <a:tileRect/>
          </a:gradFill>
        </p:spPr>
        <p:txBody>
          <a:bodyPr wrap="square" rtlCol="0">
            <a:spAutoFit/>
          </a:bodyPr>
          <a:lstStyle/>
          <a:p>
            <a:endParaRPr lang="en-US" sz="1000" dirty="0"/>
          </a:p>
        </p:txBody>
      </p:sp>
      <p:graphicFrame>
        <p:nvGraphicFramePr>
          <p:cNvPr id="3" name="Object 2"/>
          <p:cNvGraphicFramePr>
            <a:graphicFrameLocks noChangeAspect="1"/>
          </p:cNvGraphicFramePr>
          <p:nvPr>
            <p:extLst>
              <p:ext uri="{D42A27DB-BD31-4B8C-83A1-F6EECF244321}">
                <p14:modId xmlns:p14="http://schemas.microsoft.com/office/powerpoint/2010/main" val="865786048"/>
              </p:ext>
            </p:extLst>
          </p:nvPr>
        </p:nvGraphicFramePr>
        <p:xfrm>
          <a:off x="6235700" y="4829175"/>
          <a:ext cx="2682875" cy="1308100"/>
        </p:xfrm>
        <a:graphic>
          <a:graphicData uri="http://schemas.openxmlformats.org/presentationml/2006/ole">
            <mc:AlternateContent xmlns:mc="http://schemas.openxmlformats.org/markup-compatibility/2006">
              <mc:Choice xmlns:v="urn:schemas-microsoft-com:vml" Requires="v">
                <p:oleObj spid="_x0000_s47848" name="CS ChemDraw Drawing" r:id="rId8" imgW="1148598" imgH="560382" progId="ChemDraw.Document.6.0">
                  <p:embed/>
                </p:oleObj>
              </mc:Choice>
              <mc:Fallback>
                <p:oleObj name="CS ChemDraw Drawing" r:id="rId8" imgW="1148598" imgH="560382" progId="ChemDraw.Document.6.0">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5700" y="4829175"/>
                        <a:ext cx="2682875" cy="1308100"/>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536297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90" name="Picture 6" descr="C:\Users\Zeqir\Desktop\Thalidomide-racemate2DCSD_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9792" y="1210835"/>
            <a:ext cx="6304416" cy="19241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0" y="2324828"/>
            <a:ext cx="1599797" cy="36933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Teratogenicity</a:t>
            </a:r>
            <a:endParaRPr lang="en-US" b="1" dirty="0">
              <a:solidFill>
                <a:srgbClr val="FF0000"/>
              </a:solidFill>
              <a:latin typeface="Times New Roman" pitchFamily="18" charset="0"/>
              <a:cs typeface="Times New Roman" pitchFamily="18" charset="0"/>
            </a:endParaRPr>
          </a:p>
        </p:txBody>
      </p:sp>
      <p:sp>
        <p:nvSpPr>
          <p:cNvPr id="10" name="TextBox 9"/>
          <p:cNvSpPr txBox="1"/>
          <p:nvPr/>
        </p:nvSpPr>
        <p:spPr>
          <a:xfrm>
            <a:off x="802097" y="2340319"/>
            <a:ext cx="1358064" cy="369332"/>
          </a:xfrm>
          <a:prstGeom prst="rect">
            <a:avLst/>
          </a:prstGeom>
          <a:noFill/>
        </p:spPr>
        <p:txBody>
          <a:bodyPr wrap="none" rtlCol="0">
            <a:spAutoFit/>
          </a:bodyPr>
          <a:lstStyle/>
          <a:p>
            <a:r>
              <a:rPr lang="en-US" b="1" dirty="0" smtClean="0">
                <a:solidFill>
                  <a:srgbClr val="3DB612"/>
                </a:solidFill>
                <a:latin typeface="Times New Roman" pitchFamily="18" charset="0"/>
                <a:cs typeface="Times New Roman" pitchFamily="18" charset="0"/>
              </a:rPr>
              <a:t>Anti nausea</a:t>
            </a:r>
            <a:endParaRPr lang="en-US" b="1" dirty="0">
              <a:solidFill>
                <a:srgbClr val="3DB612"/>
              </a:solidFill>
              <a:latin typeface="Times New Roman" pitchFamily="18" charset="0"/>
              <a:cs typeface="Times New Roman" pitchFamily="18" charset="0"/>
            </a:endParaRPr>
          </a:p>
        </p:txBody>
      </p:sp>
      <p:pic>
        <p:nvPicPr>
          <p:cNvPr id="41991" name="Picture 7" descr="C:\Users\Zeqir\Desktop\swimming%20poo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5018" y="3343042"/>
            <a:ext cx="4364096" cy="29966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9654" y="3127738"/>
            <a:ext cx="3788046" cy="3416320"/>
          </a:xfrm>
          <a:prstGeom prst="rect">
            <a:avLst/>
          </a:prstGeom>
          <a:noFill/>
        </p:spPr>
        <p:txBody>
          <a:bodyPr wrap="square" rtlCol="0">
            <a:spAutoFit/>
          </a:bodyPr>
          <a:lstStyle/>
          <a:p>
            <a:r>
              <a:rPr lang="en-US" b="1" dirty="0">
                <a:latin typeface="Times New Roman" pitchFamily="18" charset="0"/>
                <a:cs typeface="Times New Roman" pitchFamily="18" charset="0"/>
              </a:rPr>
              <a:t>Thalidomide</a:t>
            </a:r>
            <a:r>
              <a:rPr lang="en-US" dirty="0">
                <a:latin typeface="Times New Roman" pitchFamily="18" charset="0"/>
                <a:cs typeface="Times New Roman" pitchFamily="18" charset="0"/>
              </a:rPr>
              <a:t> is a </a:t>
            </a:r>
            <a:r>
              <a:rPr lang="en-US" dirty="0" smtClean="0">
                <a:latin typeface="Times New Roman" pitchFamily="18" charset="0"/>
                <a:cs typeface="Times New Roman" pitchFamily="18" charset="0"/>
              </a:rPr>
              <a:t>chiral drug </a:t>
            </a:r>
            <a:r>
              <a:rPr lang="en-US" dirty="0">
                <a:latin typeface="Times New Roman" pitchFamily="18" charset="0"/>
                <a:cs typeface="Times New Roman" pitchFamily="18" charset="0"/>
              </a:rPr>
              <a:t>produced for the first time in Germany. It is designed as a sedative for pregnancy and a means of preventing </a:t>
            </a:r>
            <a:r>
              <a:rPr lang="en-US" dirty="0" smtClean="0">
                <a:latin typeface="Times New Roman" pitchFamily="18" charset="0"/>
                <a:cs typeface="Times New Roman" pitchFamily="18" charset="0"/>
              </a:rPr>
              <a:t>nausea</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and vomiting. </a:t>
            </a:r>
            <a:r>
              <a:rPr lang="en-US" dirty="0">
                <a:latin typeface="Times New Roman" pitchFamily="18" charset="0"/>
                <a:cs typeface="Times New Roman" pitchFamily="18" charset="0"/>
              </a:rPr>
              <a:t>Drug was produced as </a:t>
            </a:r>
            <a:r>
              <a:rPr lang="en-US" dirty="0" err="1">
                <a:latin typeface="Times New Roman" pitchFamily="18" charset="0"/>
                <a:cs typeface="Times New Roman" pitchFamily="18" charset="0"/>
              </a:rPr>
              <a:t>racemate</a:t>
            </a:r>
            <a:r>
              <a:rPr lang="en-US" dirty="0">
                <a:latin typeface="Times New Roman" pitchFamily="18" charset="0"/>
                <a:cs typeface="Times New Roman" pitchFamily="18" charset="0"/>
              </a:rPr>
              <a:t>, where R enantiomer (</a:t>
            </a:r>
            <a:r>
              <a:rPr lang="en-US" dirty="0" err="1">
                <a:latin typeface="Times New Roman" pitchFamily="18" charset="0"/>
                <a:cs typeface="Times New Roman" pitchFamily="18" charset="0"/>
              </a:rPr>
              <a:t>eutomer</a:t>
            </a:r>
            <a:r>
              <a:rPr lang="en-US" dirty="0">
                <a:latin typeface="Times New Roman" pitchFamily="18" charset="0"/>
                <a:cs typeface="Times New Roman" pitchFamily="18" charset="0"/>
              </a:rPr>
              <a:t>) has shown positive effect while S </a:t>
            </a:r>
            <a:r>
              <a:rPr lang="en-US" dirty="0" smtClean="0">
                <a:latin typeface="Times New Roman" pitchFamily="18" charset="0"/>
                <a:cs typeface="Times New Roman" pitchFamily="18" charset="0"/>
              </a:rPr>
              <a:t>enantiomer (</a:t>
            </a:r>
            <a:r>
              <a:rPr lang="en-US" dirty="0" err="1" smtClean="0">
                <a:latin typeface="Times New Roman" pitchFamily="18" charset="0"/>
                <a:cs typeface="Times New Roman" pitchFamily="18" charset="0"/>
              </a:rPr>
              <a:t>distomer</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has shown negative effect causing </a:t>
            </a:r>
            <a:r>
              <a:rPr lang="en-US" dirty="0" err="1">
                <a:latin typeface="Times New Roman" pitchFamily="18" charset="0"/>
                <a:cs typeface="Times New Roman" pitchFamily="18" charset="0"/>
              </a:rPr>
              <a:t>phocomelia</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Thalidomide now it’s using </a:t>
            </a:r>
            <a:r>
              <a:rPr lang="en-US" dirty="0">
                <a:latin typeface="Times New Roman" pitchFamily="18" charset="0"/>
                <a:cs typeface="Times New Roman" pitchFamily="18" charset="0"/>
              </a:rPr>
              <a:t>to treat some types of </a:t>
            </a:r>
            <a:r>
              <a:rPr lang="en-US" dirty="0" smtClean="0">
                <a:latin typeface="Times New Roman" pitchFamily="18" charset="0"/>
                <a:cs typeface="Times New Roman" pitchFamily="18" charset="0"/>
              </a:rPr>
              <a:t>cancer.</a:t>
            </a:r>
            <a:endParaRPr lang="en-US" dirty="0">
              <a:latin typeface="Times New Roman" pitchFamily="18" charset="0"/>
              <a:cs typeface="Times New Roman" pitchFamily="18" charset="0"/>
            </a:endParaRPr>
          </a:p>
        </p:txBody>
      </p:sp>
      <p:sp>
        <p:nvSpPr>
          <p:cNvPr id="14" name="TextBox 13"/>
          <p:cNvSpPr txBox="1"/>
          <p:nvPr/>
        </p:nvSpPr>
        <p:spPr>
          <a:xfrm>
            <a:off x="2883900" y="1676974"/>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15" name="TextBox 14"/>
          <p:cNvSpPr txBox="1"/>
          <p:nvPr/>
        </p:nvSpPr>
        <p:spPr>
          <a:xfrm>
            <a:off x="6270264" y="1691489"/>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pic>
        <p:nvPicPr>
          <p:cNvPr id="19" name="Picture 2" descr="C:\Users\Zeqir\Desktop\12814495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1945" y="-1"/>
            <a:ext cx="1212056" cy="78808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21" name="TextBox 20"/>
          <p:cNvSpPr txBox="1"/>
          <p:nvPr/>
        </p:nvSpPr>
        <p:spPr>
          <a:xfrm rot="10800000">
            <a:off x="0" y="784830"/>
            <a:ext cx="9144000" cy="246221"/>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rgbClr val="3DB612"/>
              </a:gs>
            </a:gsLst>
            <a:lin ang="5400000" scaled="1"/>
            <a:tileRect/>
          </a:gradFill>
        </p:spPr>
        <p:txBody>
          <a:bodyPr wrap="square" rtlCol="0">
            <a:spAutoFit/>
          </a:bodyPr>
          <a:lstStyle/>
          <a:p>
            <a:endParaRPr lang="en-US" sz="1000" dirty="0"/>
          </a:p>
        </p:txBody>
      </p:sp>
    </p:spTree>
    <p:extLst>
      <p:ext uri="{BB962C8B-B14F-4D97-AF65-F5344CB8AC3E}">
        <p14:creationId xmlns:p14="http://schemas.microsoft.com/office/powerpoint/2010/main" val="29615642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descr="C:\Users\Zeqir\Desktop\512px-Captopril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963" y="1132795"/>
            <a:ext cx="2944482" cy="182879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725366" y="1398312"/>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17" name="TextBox 16"/>
          <p:cNvSpPr txBox="1"/>
          <p:nvPr/>
        </p:nvSpPr>
        <p:spPr>
          <a:xfrm>
            <a:off x="7593730" y="2211785"/>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4" name="TextBox 3"/>
          <p:cNvSpPr txBox="1"/>
          <p:nvPr/>
        </p:nvSpPr>
        <p:spPr>
          <a:xfrm>
            <a:off x="6792051" y="1640626"/>
            <a:ext cx="466794"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(S)</a:t>
            </a:r>
            <a:endParaRPr lang="en-US" b="1" dirty="0">
              <a:latin typeface="Times New Roman" pitchFamily="18" charset="0"/>
              <a:cs typeface="Times New Roman" pitchFamily="18" charset="0"/>
            </a:endParaRPr>
          </a:p>
        </p:txBody>
      </p:sp>
      <p:sp>
        <p:nvSpPr>
          <p:cNvPr id="18" name="TextBox 17"/>
          <p:cNvSpPr txBox="1"/>
          <p:nvPr/>
        </p:nvSpPr>
        <p:spPr>
          <a:xfrm>
            <a:off x="7698548" y="2437568"/>
            <a:ext cx="466794"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(S)</a:t>
            </a:r>
            <a:endParaRPr lang="en-US" b="1" dirty="0">
              <a:latin typeface="Times New Roman" pitchFamily="18" charset="0"/>
              <a:cs typeface="Times New Roman" pitchFamily="18" charset="0"/>
            </a:endParaRPr>
          </a:p>
        </p:txBody>
      </p:sp>
      <p:sp>
        <p:nvSpPr>
          <p:cNvPr id="5" name="TextBox 4"/>
          <p:cNvSpPr txBox="1"/>
          <p:nvPr/>
        </p:nvSpPr>
        <p:spPr>
          <a:xfrm>
            <a:off x="685799" y="1132795"/>
            <a:ext cx="5243163" cy="1754326"/>
          </a:xfrm>
          <a:prstGeom prst="rect">
            <a:avLst/>
          </a:prstGeom>
          <a:noFill/>
        </p:spPr>
        <p:txBody>
          <a:bodyPr wrap="square" rtlCol="0">
            <a:spAutoFit/>
          </a:bodyPr>
          <a:lstStyle/>
          <a:p>
            <a:r>
              <a:rPr lang="en-US" b="1" dirty="0">
                <a:latin typeface="Times New Roman" pitchFamily="18" charset="0"/>
                <a:cs typeface="Times New Roman" pitchFamily="18" charset="0"/>
              </a:rPr>
              <a:t>Captopril</a:t>
            </a:r>
            <a:r>
              <a:rPr lang="en-US" dirty="0">
                <a:latin typeface="Times New Roman" pitchFamily="18" charset="0"/>
                <a:cs typeface="Times New Roman" pitchFamily="18" charset="0"/>
              </a:rPr>
              <a:t> is a </a:t>
            </a:r>
            <a:r>
              <a:rPr lang="en-US" dirty="0" smtClean="0">
                <a:latin typeface="Times New Roman" pitchFamily="18" charset="0"/>
                <a:cs typeface="Times New Roman" pitchFamily="18" charset="0"/>
              </a:rPr>
              <a:t>chiral drug </a:t>
            </a:r>
            <a:r>
              <a:rPr lang="en-US" dirty="0">
                <a:latin typeface="Times New Roman" pitchFamily="18" charset="0"/>
                <a:cs typeface="Times New Roman" pitchFamily="18" charset="0"/>
              </a:rPr>
              <a:t>used to treat hypertension. It is a inhibitor of the enzyme that converts Angiotensin I to Angiotensin II (ACE – Angiotensin Converting Enzyme). Renin-Angiotensin system regulates the blood pressure. The pressure is noticed by juxtaglomerular apparatus in nephrons (kidneys). </a:t>
            </a:r>
          </a:p>
        </p:txBody>
      </p:sp>
      <p:pic>
        <p:nvPicPr>
          <p:cNvPr id="24" name="Picture 2" descr="C:\Users\Zeqir\Desktop\1281449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1945" y="-1"/>
            <a:ext cx="1212056" cy="78808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26" name="TextBox 25"/>
          <p:cNvSpPr txBox="1"/>
          <p:nvPr/>
        </p:nvSpPr>
        <p:spPr>
          <a:xfrm rot="10800000">
            <a:off x="0" y="784830"/>
            <a:ext cx="9144000" cy="246221"/>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rgbClr val="3DB612"/>
              </a:gs>
            </a:gsLst>
            <a:lin ang="5400000" scaled="1"/>
            <a:tileRect/>
          </a:gradFill>
        </p:spPr>
        <p:txBody>
          <a:bodyPr wrap="square" rtlCol="0">
            <a:spAutoFit/>
          </a:bodyPr>
          <a:lstStyle/>
          <a:p>
            <a:endParaRPr lang="en-US" sz="1000" dirty="0"/>
          </a:p>
        </p:txBody>
      </p:sp>
      <p:sp>
        <p:nvSpPr>
          <p:cNvPr id="2" name="Rectangle 1"/>
          <p:cNvSpPr/>
          <p:nvPr/>
        </p:nvSpPr>
        <p:spPr>
          <a:xfrm>
            <a:off x="685799" y="2887121"/>
            <a:ext cx="8187646" cy="3416320"/>
          </a:xfrm>
          <a:prstGeom prst="rect">
            <a:avLst/>
          </a:prstGeom>
        </p:spPr>
        <p:txBody>
          <a:bodyPr wrap="square">
            <a:spAutoFit/>
          </a:bodyPr>
          <a:lstStyle/>
          <a:p>
            <a:r>
              <a:rPr lang="en-US" dirty="0">
                <a:latin typeface="Times New Roman" pitchFamily="18" charset="0"/>
                <a:cs typeface="Times New Roman" pitchFamily="18" charset="0"/>
              </a:rPr>
              <a:t>When blood pressure is low, cells of juxtaglomerular apparatus activates and secrets Renin, which activates Angiotensinogen (globular protein produced in liver) to Angiotensin I, then when through blood passes on pulmonary or renal capillaries, it gets converted to Angiotensin II via ACE. </a:t>
            </a:r>
          </a:p>
          <a:p>
            <a:r>
              <a:rPr lang="en-US" dirty="0" smtClean="0">
                <a:latin typeface="Times New Roman" pitchFamily="18" charset="0"/>
                <a:cs typeface="Times New Roman" pitchFamily="18" charset="0"/>
              </a:rPr>
              <a:t>Angiotensin </a:t>
            </a:r>
            <a:r>
              <a:rPr lang="en-US" dirty="0">
                <a:latin typeface="Times New Roman" pitchFamily="18" charset="0"/>
                <a:cs typeface="Times New Roman" pitchFamily="18" charset="0"/>
              </a:rPr>
              <a:t>II stimulates:</a:t>
            </a:r>
          </a:p>
          <a:p>
            <a:r>
              <a:rPr lang="en-US" dirty="0" smtClean="0">
                <a:latin typeface="Times New Roman" pitchFamily="18" charset="0"/>
                <a:cs typeface="Times New Roman" pitchFamily="18" charset="0"/>
              </a:rPr>
              <a:t>• Aldosterone </a:t>
            </a:r>
            <a:r>
              <a:rPr lang="en-US" dirty="0">
                <a:latin typeface="Times New Roman" pitchFamily="18" charset="0"/>
                <a:cs typeface="Times New Roman" pitchFamily="18" charset="0"/>
              </a:rPr>
              <a:t>secretion (adrenal cortex hormone) → reabsorption of Na</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in renal tubules (kidneys) and with it and water (keeps high blood volume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highest blood pressure)</a:t>
            </a:r>
          </a:p>
          <a:p>
            <a:r>
              <a:rPr lang="en-US" dirty="0" smtClean="0">
                <a:latin typeface="Times New Roman" pitchFamily="18" charset="0"/>
                <a:cs typeface="Times New Roman" pitchFamily="18" charset="0"/>
              </a:rPr>
              <a:t>• Vessel </a:t>
            </a:r>
            <a:r>
              <a:rPr lang="en-US" dirty="0">
                <a:latin typeface="Times New Roman" pitchFamily="18" charset="0"/>
                <a:cs typeface="Times New Roman" pitchFamily="18" charset="0"/>
              </a:rPr>
              <a:t>constriction of arterioles – increases blood pressure</a:t>
            </a:r>
          </a:p>
          <a:p>
            <a:r>
              <a:rPr lang="en-US" dirty="0" smtClean="0">
                <a:latin typeface="Times New Roman" pitchFamily="18" charset="0"/>
                <a:cs typeface="Times New Roman" pitchFamily="18" charset="0"/>
              </a:rPr>
              <a:t>• ADH </a:t>
            </a:r>
            <a:r>
              <a:rPr lang="en-US" dirty="0">
                <a:latin typeface="Times New Roman" pitchFamily="18" charset="0"/>
                <a:cs typeface="Times New Roman" pitchFamily="18" charset="0"/>
              </a:rPr>
              <a:t>secretion (antidiuretic hormone – </a:t>
            </a:r>
            <a:r>
              <a:rPr lang="en-US" dirty="0" err="1">
                <a:latin typeface="Times New Roman" pitchFamily="18" charset="0"/>
                <a:cs typeface="Times New Roman" pitchFamily="18" charset="0"/>
              </a:rPr>
              <a:t>neurohypophysis</a:t>
            </a:r>
            <a:r>
              <a:rPr lang="en-US" dirty="0">
                <a:latin typeface="Times New Roman" pitchFamily="18" charset="0"/>
                <a:cs typeface="Times New Roman" pitchFamily="18" charset="0"/>
              </a:rPr>
              <a:t> hormone) – increases water reabsorption in collecting duct system (kidneys).</a:t>
            </a:r>
          </a:p>
          <a:p>
            <a:r>
              <a:rPr lang="en-US" b="1" dirty="0" smtClean="0">
                <a:latin typeface="Times New Roman" pitchFamily="18" charset="0"/>
                <a:cs typeface="Times New Roman" pitchFamily="18" charset="0"/>
              </a:rPr>
              <a:t>Captopril</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decreases </a:t>
            </a:r>
            <a:r>
              <a:rPr lang="en-US" dirty="0">
                <a:latin typeface="Times New Roman" pitchFamily="18" charset="0"/>
                <a:cs typeface="Times New Roman" pitchFamily="18" charset="0"/>
              </a:rPr>
              <a:t>Angiotensin II forming and there is no blood pressure increase.</a:t>
            </a:r>
          </a:p>
        </p:txBody>
      </p:sp>
    </p:spTree>
    <p:extLst>
      <p:ext uri="{BB962C8B-B14F-4D97-AF65-F5344CB8AC3E}">
        <p14:creationId xmlns:p14="http://schemas.microsoft.com/office/powerpoint/2010/main" val="3195001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3" descr="C:\Users\Zeqir\Desktop\1024px-Renin-angiotensin-aldosterone_syste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400624"/>
            <a:ext cx="8763000" cy="488639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688838" y="4153230"/>
            <a:ext cx="1146468" cy="369332"/>
          </a:xfrm>
          <a:prstGeom prst="rect">
            <a:avLst/>
          </a:prstGeom>
          <a:noFill/>
          <a:ln w="25400">
            <a:solidFill>
              <a:srgbClr val="FF0000"/>
            </a:solidFill>
          </a:ln>
        </p:spPr>
        <p:txBody>
          <a:bodyPr wrap="none" rtlCol="0">
            <a:spAutoFit/>
          </a:bodyPr>
          <a:lstStyle/>
          <a:p>
            <a:r>
              <a:rPr lang="en-US" b="1" dirty="0" smtClean="0">
                <a:solidFill>
                  <a:srgbClr val="FF0000"/>
                </a:solidFill>
                <a:latin typeface="Times New Roman" pitchFamily="18" charset="0"/>
                <a:cs typeface="Times New Roman" pitchFamily="18" charset="0"/>
              </a:rPr>
              <a:t>Captopril</a:t>
            </a:r>
            <a:endParaRPr lang="en-US" b="1" dirty="0">
              <a:solidFill>
                <a:srgbClr val="FF0000"/>
              </a:solidFill>
              <a:latin typeface="Times New Roman" pitchFamily="18" charset="0"/>
              <a:cs typeface="Times New Roman" pitchFamily="18" charset="0"/>
            </a:endParaRPr>
          </a:p>
        </p:txBody>
      </p:sp>
      <p:cxnSp>
        <p:nvCxnSpPr>
          <p:cNvPr id="24" name="Straight Arrow Connector 23"/>
          <p:cNvCxnSpPr/>
          <p:nvPr/>
        </p:nvCxnSpPr>
        <p:spPr>
          <a:xfrm flipH="1">
            <a:off x="3273503" y="3427560"/>
            <a:ext cx="56473" cy="284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557338" y="3757228"/>
            <a:ext cx="604837" cy="8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50369" y="3707404"/>
            <a:ext cx="757237" cy="169277"/>
          </a:xfrm>
          <a:prstGeom prst="rect">
            <a:avLst/>
          </a:prstGeom>
          <a:solidFill>
            <a:schemeClr val="bg1"/>
          </a:solidFill>
        </p:spPr>
        <p:txBody>
          <a:bodyPr wrap="square" rtlCol="0">
            <a:spAutoFit/>
          </a:bodyPr>
          <a:lstStyle/>
          <a:p>
            <a:endParaRPr lang="en-US" sz="500" dirty="0"/>
          </a:p>
        </p:txBody>
      </p:sp>
      <p:sp>
        <p:nvSpPr>
          <p:cNvPr id="39" name="Arc 38"/>
          <p:cNvSpPr/>
          <p:nvPr/>
        </p:nvSpPr>
        <p:spPr>
          <a:xfrm rot="5400000">
            <a:off x="2967831" y="3542974"/>
            <a:ext cx="729000" cy="498139"/>
          </a:xfrm>
          <a:prstGeom prst="arc">
            <a:avLst>
              <a:gd name="adj1" fmla="val 10777783"/>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Arrow Connector 39"/>
          <p:cNvCxnSpPr/>
          <p:nvPr/>
        </p:nvCxnSpPr>
        <p:spPr>
          <a:xfrm>
            <a:off x="2936081" y="3753299"/>
            <a:ext cx="78819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108326" y="3561489"/>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pic>
        <p:nvPicPr>
          <p:cNvPr id="14" name="Picture 2" descr="C:\Users\Zeqir\Desktop\1281449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1945" y="-1"/>
            <a:ext cx="1212056" cy="78808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16" name="TextBox 15"/>
          <p:cNvSpPr txBox="1"/>
          <p:nvPr/>
        </p:nvSpPr>
        <p:spPr>
          <a:xfrm rot="10800000">
            <a:off x="0" y="784830"/>
            <a:ext cx="9144000" cy="246221"/>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rgbClr val="3DB612"/>
              </a:gs>
            </a:gsLst>
            <a:lin ang="5400000" scaled="1"/>
            <a:tileRect/>
          </a:gradFill>
        </p:spPr>
        <p:txBody>
          <a:bodyPr wrap="square" rtlCol="0">
            <a:spAutoFit/>
          </a:bodyPr>
          <a:lstStyle/>
          <a:p>
            <a:endParaRPr lang="en-US" sz="1000" dirty="0"/>
          </a:p>
        </p:txBody>
      </p:sp>
    </p:spTree>
    <p:extLst>
      <p:ext uri="{BB962C8B-B14F-4D97-AF65-F5344CB8AC3E}">
        <p14:creationId xmlns:p14="http://schemas.microsoft.com/office/powerpoint/2010/main" val="37574488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070092"/>
            <a:ext cx="3733800" cy="319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941" t="-10388" r="2941" b="10388"/>
          <a:stretch/>
        </p:blipFill>
        <p:spPr bwMode="auto">
          <a:xfrm>
            <a:off x="685800" y="898675"/>
            <a:ext cx="3886200" cy="330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62399" y="2725240"/>
            <a:ext cx="1600199" cy="1200329"/>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Heroin </a:t>
            </a:r>
            <a:r>
              <a:rPr lang="en-US" b="1" dirty="0">
                <a:solidFill>
                  <a:srgbClr val="FF0000"/>
                </a:solidFill>
                <a:latin typeface="Times New Roman" pitchFamily="18" charset="0"/>
                <a:cs typeface="Times New Roman" pitchFamily="18" charset="0"/>
              </a:rPr>
              <a:t>more potent than </a:t>
            </a:r>
            <a:r>
              <a:rPr lang="en-US" b="1" dirty="0" smtClean="0">
                <a:solidFill>
                  <a:srgbClr val="FF0000"/>
                </a:solidFill>
                <a:latin typeface="Times New Roman" pitchFamily="18" charset="0"/>
                <a:cs typeface="Times New Roman" pitchFamily="18" charset="0"/>
              </a:rPr>
              <a:t>Morphine</a:t>
            </a: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WHY?!</a:t>
            </a:r>
            <a:endParaRPr lang="en-US" b="1" dirty="0">
              <a:solidFill>
                <a:srgbClr val="FF0000"/>
              </a:solidFill>
              <a:latin typeface="Times New Roman" pitchFamily="18" charset="0"/>
              <a:cs typeface="Times New Roman" pitchFamily="18" charset="0"/>
            </a:endParaRPr>
          </a:p>
        </p:txBody>
      </p:sp>
      <p:sp>
        <p:nvSpPr>
          <p:cNvPr id="2" name="TextBox 1"/>
          <p:cNvSpPr txBox="1"/>
          <p:nvPr/>
        </p:nvSpPr>
        <p:spPr>
          <a:xfrm>
            <a:off x="762000" y="4266775"/>
            <a:ext cx="7848600" cy="2308324"/>
          </a:xfrm>
          <a:prstGeom prst="rect">
            <a:avLst/>
          </a:prstGeom>
          <a:noFill/>
        </p:spPr>
        <p:txBody>
          <a:bodyPr wrap="square" rtlCol="0">
            <a:spAutoFit/>
          </a:bodyPr>
          <a:lstStyle/>
          <a:p>
            <a:r>
              <a:rPr lang="en-US" dirty="0" smtClean="0">
                <a:latin typeface="Times New Roman" pitchFamily="18" charset="0"/>
                <a:cs typeface="Times New Roman" pitchFamily="18" charset="0"/>
              </a:rPr>
              <a:t>Heroin </a:t>
            </a:r>
            <a:r>
              <a:rPr lang="en-US" dirty="0">
                <a:latin typeface="Times New Roman" pitchFamily="18" charset="0"/>
                <a:cs typeface="Times New Roman" pitchFamily="18" charset="0"/>
              </a:rPr>
              <a:t>and Morphine have very similar chemical structure. Both have five same chiral centers with the same absolute configuration, but </a:t>
            </a:r>
            <a:r>
              <a:rPr lang="en-US" dirty="0" smtClean="0">
                <a:latin typeface="Times New Roman" pitchFamily="18" charset="0"/>
                <a:cs typeface="Times New Roman" pitchFamily="18" charset="0"/>
              </a:rPr>
              <a:t>heroin </a:t>
            </a:r>
            <a:r>
              <a:rPr lang="en-US" dirty="0">
                <a:latin typeface="Times New Roman" pitchFamily="18" charset="0"/>
                <a:cs typeface="Times New Roman" pitchFamily="18" charset="0"/>
              </a:rPr>
              <a:t>acts more in central nervous system because it passes easier the blood-brain barrier. This passing is done easier by acetyl groups whilst at morphine there are hydroxyl groups that are </a:t>
            </a:r>
            <a:r>
              <a:rPr lang="en-US" dirty="0" smtClean="0">
                <a:latin typeface="Times New Roman" pitchFamily="18" charset="0"/>
                <a:cs typeface="Times New Roman" pitchFamily="18" charset="0"/>
              </a:rPr>
              <a:t>more polar </a:t>
            </a:r>
            <a:r>
              <a:rPr lang="en-US" dirty="0">
                <a:latin typeface="Times New Roman" pitchFamily="18" charset="0"/>
                <a:cs typeface="Times New Roman" pitchFamily="18" charset="0"/>
              </a:rPr>
              <a:t>and that's why the morphine passing is more difficult through cell membranes, knowing that cell membranes have lipid nature (membranes where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polar substances are harder to pass). </a:t>
            </a:r>
          </a:p>
          <a:p>
            <a:endParaRPr lang="en-US" dirty="0" err="1">
              <a:latin typeface="Times New Roman" pitchFamily="18" charset="0"/>
              <a:cs typeface="Times New Roman" pitchFamily="18" charset="0"/>
            </a:endParaRPr>
          </a:p>
        </p:txBody>
      </p:sp>
      <p:sp>
        <p:nvSpPr>
          <p:cNvPr id="14" name="TextBox 13"/>
          <p:cNvSpPr txBox="1"/>
          <p:nvPr/>
        </p:nvSpPr>
        <p:spPr>
          <a:xfrm>
            <a:off x="3270250" y="3159788"/>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15" name="TextBox 14"/>
          <p:cNvSpPr txBox="1"/>
          <p:nvPr/>
        </p:nvSpPr>
        <p:spPr>
          <a:xfrm>
            <a:off x="2774950" y="2706190"/>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16" name="TextBox 15"/>
          <p:cNvSpPr txBox="1"/>
          <p:nvPr/>
        </p:nvSpPr>
        <p:spPr>
          <a:xfrm>
            <a:off x="2810691" y="2438400"/>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17" name="TextBox 16"/>
          <p:cNvSpPr txBox="1"/>
          <p:nvPr/>
        </p:nvSpPr>
        <p:spPr>
          <a:xfrm>
            <a:off x="3232150" y="2170321"/>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18" name="TextBox 17"/>
          <p:cNvSpPr txBox="1"/>
          <p:nvPr/>
        </p:nvSpPr>
        <p:spPr>
          <a:xfrm>
            <a:off x="3420291" y="1833920"/>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19" name="TextBox 18"/>
          <p:cNvSpPr txBox="1"/>
          <p:nvPr/>
        </p:nvSpPr>
        <p:spPr>
          <a:xfrm>
            <a:off x="6785791" y="2691170"/>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20" name="TextBox 19"/>
          <p:cNvSpPr txBox="1"/>
          <p:nvPr/>
        </p:nvSpPr>
        <p:spPr>
          <a:xfrm>
            <a:off x="7230067" y="2163773"/>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21" name="TextBox 20"/>
          <p:cNvSpPr txBox="1"/>
          <p:nvPr/>
        </p:nvSpPr>
        <p:spPr>
          <a:xfrm>
            <a:off x="6849067" y="2430473"/>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22" name="TextBox 21"/>
          <p:cNvSpPr txBox="1"/>
          <p:nvPr/>
        </p:nvSpPr>
        <p:spPr>
          <a:xfrm>
            <a:off x="7423150" y="1832739"/>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sp>
        <p:nvSpPr>
          <p:cNvPr id="24" name="TextBox 23"/>
          <p:cNvSpPr txBox="1"/>
          <p:nvPr/>
        </p:nvSpPr>
        <p:spPr>
          <a:xfrm>
            <a:off x="7062384" y="3136510"/>
            <a:ext cx="300082" cy="369332"/>
          </a:xfrm>
          <a:prstGeom prst="rect">
            <a:avLst/>
          </a:prstGeom>
          <a:noFill/>
        </p:spPr>
        <p:txBody>
          <a:bodyPr wrap="none" rtlCol="0">
            <a:spAutoFit/>
          </a:bodyPr>
          <a:lstStyle/>
          <a:p>
            <a:r>
              <a:rPr lang="en-US" b="1" dirty="0" smtClean="0">
                <a:solidFill>
                  <a:srgbClr val="FF0000"/>
                </a:solidFill>
                <a:latin typeface="+mj-lt"/>
                <a:cs typeface="Times New Roman" pitchFamily="18" charset="0"/>
              </a:rPr>
              <a:t>*</a:t>
            </a:r>
            <a:endParaRPr lang="en-US" b="1" dirty="0">
              <a:solidFill>
                <a:srgbClr val="FF0000"/>
              </a:solidFill>
              <a:latin typeface="+mj-lt"/>
              <a:cs typeface="Times New Roman" pitchFamily="18" charset="0"/>
            </a:endParaRPr>
          </a:p>
        </p:txBody>
      </p:sp>
      <p:pic>
        <p:nvPicPr>
          <p:cNvPr id="28" name="Picture 2" descr="C:\Users\Zeqir\Desktop\12814495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1945" y="-1"/>
            <a:ext cx="1212056" cy="78808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0" y="0"/>
            <a:ext cx="89154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30" name="TextBox 29"/>
          <p:cNvSpPr txBox="1"/>
          <p:nvPr/>
        </p:nvSpPr>
        <p:spPr>
          <a:xfrm rot="10800000">
            <a:off x="0" y="784830"/>
            <a:ext cx="9144000" cy="246221"/>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rgbClr val="3DB612"/>
              </a:gs>
            </a:gsLst>
            <a:lin ang="5400000" scaled="1"/>
            <a:tileRect/>
          </a:gradFill>
        </p:spPr>
        <p:txBody>
          <a:bodyPr wrap="square" rtlCol="0">
            <a:spAutoFit/>
          </a:bodyPr>
          <a:lstStyle/>
          <a:p>
            <a:endParaRPr lang="en-US" sz="1000" dirty="0"/>
          </a:p>
        </p:txBody>
      </p:sp>
    </p:spTree>
    <p:extLst>
      <p:ext uri="{BB962C8B-B14F-4D97-AF65-F5344CB8AC3E}">
        <p14:creationId xmlns:p14="http://schemas.microsoft.com/office/powerpoint/2010/main" val="20826880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bg1">
                  <a:lumMod val="75000"/>
                </a:schemeClr>
              </a:gs>
            </a:gsLst>
            <a:lin ang="5400000" scaled="1"/>
            <a:tileRect/>
          </a:gradFill>
        </p:spPr>
        <p:txBody>
          <a:bodyPr wrap="square" rtlCol="0">
            <a:spAutoFit/>
          </a:bodyPr>
          <a:lstStyle/>
          <a:p>
            <a:endParaRPr lang="en-US" sz="800" dirty="0"/>
          </a:p>
        </p:txBody>
      </p:sp>
      <p:pic>
        <p:nvPicPr>
          <p:cNvPr id="5122" name="Picture 2" descr="C:\Users\Zeqir\Desktop\2196_1hi.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1833" t="6176" r="13165" b="14512"/>
          <a:stretch/>
        </p:blipFill>
        <p:spPr bwMode="auto">
          <a:xfrm>
            <a:off x="8077200" y="-1"/>
            <a:ext cx="935804" cy="7848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88392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15" name="TextBox 14"/>
          <p:cNvSpPr txBox="1"/>
          <p:nvPr/>
        </p:nvSpPr>
        <p:spPr>
          <a:xfrm>
            <a:off x="878840" y="1007649"/>
            <a:ext cx="7666262" cy="1200329"/>
          </a:xfrm>
          <a:prstGeom prst="rect">
            <a:avLst/>
          </a:prstGeom>
          <a:noFill/>
        </p:spPr>
        <p:txBody>
          <a:bodyPr wrap="square" rtlCol="0">
            <a:spAutoFit/>
          </a:bodyPr>
          <a:lstStyle/>
          <a:p>
            <a:r>
              <a:rPr lang="en-US" b="1" dirty="0">
                <a:latin typeface="Times New Roman" pitchFamily="18" charset="0"/>
                <a:cs typeface="Times New Roman" pitchFamily="18" charset="0"/>
              </a:rPr>
              <a:t>Geometric </a:t>
            </a:r>
            <a:r>
              <a:rPr lang="en-US" b="1" dirty="0" err="1">
                <a:latin typeface="Times New Roman" pitchFamily="18" charset="0"/>
                <a:cs typeface="Times New Roman" pitchFamily="18" charset="0"/>
              </a:rPr>
              <a:t>Isomery</a:t>
            </a:r>
            <a:r>
              <a:rPr lang="en-US" dirty="0">
                <a:latin typeface="Times New Roman" pitchFamily="18" charset="0"/>
                <a:cs typeface="Times New Roman" pitchFamily="18" charset="0"/>
              </a:rPr>
              <a:t> - is as a result of free rotation impossibility of molecule parts around double-bonded C=C. </a:t>
            </a:r>
          </a:p>
          <a:p>
            <a:pPr marL="342900" indent="-342900">
              <a:buAutoNum type="arabicPeriod"/>
            </a:pPr>
            <a:r>
              <a:rPr lang="en-US" dirty="0" err="1" smtClean="0">
                <a:latin typeface="Times New Roman" pitchFamily="18" charset="0"/>
                <a:cs typeface="Times New Roman" pitchFamily="18" charset="0"/>
              </a:rPr>
              <a:t>Cis</a:t>
            </a:r>
            <a:r>
              <a:rPr lang="en-US" dirty="0" smtClean="0">
                <a:latin typeface="Times New Roman" pitchFamily="18" charset="0"/>
                <a:cs typeface="Times New Roman" pitchFamily="18" charset="0"/>
              </a:rPr>
              <a:t> Isomers (Z)</a:t>
            </a:r>
          </a:p>
          <a:p>
            <a:pPr marL="342900" indent="-342900">
              <a:buAutoNum type="arabicPeriod"/>
            </a:pPr>
            <a:r>
              <a:rPr lang="en-US" dirty="0" smtClean="0">
                <a:latin typeface="Times New Roman" pitchFamily="18" charset="0"/>
                <a:cs typeface="Times New Roman" pitchFamily="18" charset="0"/>
              </a:rPr>
              <a:t>Trans Isomers(E)</a:t>
            </a:r>
            <a:endParaRPr lang="en-US" dirty="0">
              <a:latin typeface="Times New Roman" pitchFamily="18" charset="0"/>
              <a:cs typeface="Times New Roman"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215554161"/>
              </p:ext>
            </p:extLst>
          </p:nvPr>
        </p:nvGraphicFramePr>
        <p:xfrm>
          <a:off x="3411220" y="1668418"/>
          <a:ext cx="2321560" cy="1633118"/>
        </p:xfrm>
        <a:graphic>
          <a:graphicData uri="http://schemas.openxmlformats.org/presentationml/2006/ole">
            <mc:AlternateContent xmlns:mc="http://schemas.openxmlformats.org/markup-compatibility/2006">
              <mc:Choice xmlns:v="urn:schemas-microsoft-com:vml" Requires="v">
                <p:oleObj spid="_x0000_s87044" name="CS ChemDraw Drawing" r:id="rId6" imgW="1193409" imgH="840303" progId="ChemDraw.Document.6.0">
                  <p:embed/>
                </p:oleObj>
              </mc:Choice>
              <mc:Fallback>
                <p:oleObj name="CS ChemDraw Drawing" r:id="rId6" imgW="1193409" imgH="840303" progId="ChemDraw.Document.6.0">
                  <p:embed/>
                  <p:pic>
                    <p:nvPicPr>
                      <p:cNvPr id="0" name=""/>
                      <p:cNvPicPr/>
                      <p:nvPr/>
                    </p:nvPicPr>
                    <p:blipFill>
                      <a:blip r:embed="rId7"/>
                      <a:stretch>
                        <a:fillRect/>
                      </a:stretch>
                    </p:blipFill>
                    <p:spPr>
                      <a:xfrm>
                        <a:off x="3411220" y="1668418"/>
                        <a:ext cx="2321560" cy="1633118"/>
                      </a:xfrm>
                      <a:prstGeom prst="rect">
                        <a:avLst/>
                      </a:prstGeom>
                      <a:noFill/>
                      <a:ln>
                        <a:solidFill>
                          <a:srgbClr val="FF0000">
                            <a:alpha val="50000"/>
                          </a:srgbClr>
                        </a:solid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333623536"/>
              </p:ext>
            </p:extLst>
          </p:nvPr>
        </p:nvGraphicFramePr>
        <p:xfrm>
          <a:off x="6032499" y="1651000"/>
          <a:ext cx="2401565" cy="1638300"/>
        </p:xfrm>
        <a:graphic>
          <a:graphicData uri="http://schemas.openxmlformats.org/presentationml/2006/ole">
            <mc:AlternateContent xmlns:mc="http://schemas.openxmlformats.org/markup-compatibility/2006">
              <mc:Choice xmlns:v="urn:schemas-microsoft-com:vml" Requires="v">
                <p:oleObj spid="_x0000_s87045" name="CS ChemDraw Drawing" r:id="rId8" imgW="1193409" imgH="813850" progId="ChemDraw.Document.6.0">
                  <p:embed/>
                </p:oleObj>
              </mc:Choice>
              <mc:Fallback>
                <p:oleObj name="CS ChemDraw Drawing" r:id="rId8" imgW="1193409" imgH="813850" progId="ChemDraw.Document.6.0">
                  <p:embed/>
                  <p:pic>
                    <p:nvPicPr>
                      <p:cNvPr id="0" name=""/>
                      <p:cNvPicPr/>
                      <p:nvPr/>
                    </p:nvPicPr>
                    <p:blipFill>
                      <a:blip r:embed="rId9"/>
                      <a:stretch>
                        <a:fillRect/>
                      </a:stretch>
                    </p:blipFill>
                    <p:spPr>
                      <a:xfrm>
                        <a:off x="6032499" y="1651000"/>
                        <a:ext cx="2401565" cy="1638300"/>
                      </a:xfrm>
                      <a:prstGeom prst="rect">
                        <a:avLst/>
                      </a:prstGeom>
                      <a:ln>
                        <a:solidFill>
                          <a:srgbClr val="FF0000">
                            <a:alpha val="50000"/>
                          </a:srgbClr>
                        </a:solidFill>
                      </a:ln>
                    </p:spPr>
                  </p:pic>
                </p:oleObj>
              </mc:Fallback>
            </mc:AlternateContent>
          </a:graphicData>
        </a:graphic>
      </p:graphicFrame>
      <p:sp>
        <p:nvSpPr>
          <p:cNvPr id="17" name="TextBox 16"/>
          <p:cNvSpPr txBox="1"/>
          <p:nvPr/>
        </p:nvSpPr>
        <p:spPr>
          <a:xfrm>
            <a:off x="3777968" y="3371334"/>
            <a:ext cx="1518364" cy="369332"/>
          </a:xfrm>
          <a:prstGeom prst="rect">
            <a:avLst/>
          </a:prstGeom>
          <a:noFill/>
        </p:spPr>
        <p:txBody>
          <a:bodyPr wrap="none" rtlCol="0">
            <a:spAutoFit/>
          </a:bodyPr>
          <a:lstStyle/>
          <a:p>
            <a:r>
              <a:rPr lang="en-US" dirty="0" smtClean="0">
                <a:latin typeface="Times New Roman" pitchFamily="18" charset="0"/>
                <a:cs typeface="Times New Roman" pitchFamily="18" charset="0"/>
              </a:rPr>
              <a:t>trans-2-butene</a:t>
            </a:r>
            <a:endParaRPr lang="en-US" dirty="0">
              <a:latin typeface="Times New Roman" pitchFamily="18" charset="0"/>
              <a:cs typeface="Times New Roman" pitchFamily="18" charset="0"/>
            </a:endParaRPr>
          </a:p>
        </p:txBody>
      </p:sp>
      <p:sp>
        <p:nvSpPr>
          <p:cNvPr id="19" name="TextBox 18"/>
          <p:cNvSpPr txBox="1"/>
          <p:nvPr/>
        </p:nvSpPr>
        <p:spPr>
          <a:xfrm>
            <a:off x="6533436" y="3429000"/>
            <a:ext cx="1326004" cy="369332"/>
          </a:xfrm>
          <a:prstGeom prst="rect">
            <a:avLst/>
          </a:prstGeom>
          <a:noFill/>
        </p:spPr>
        <p:txBody>
          <a:bodyPr wrap="none" rtlCol="0">
            <a:spAutoFit/>
          </a:bodyPr>
          <a:lstStyle/>
          <a:p>
            <a:r>
              <a:rPr lang="en-US" dirty="0" smtClean="0">
                <a:latin typeface="Times New Roman" pitchFamily="18" charset="0"/>
                <a:cs typeface="Times New Roman" pitchFamily="18" charset="0"/>
              </a:rPr>
              <a:t>cis-2-butene</a:t>
            </a:r>
            <a:endParaRPr lang="en-US" dirty="0">
              <a:latin typeface="Times New Roman" pitchFamily="18" charset="0"/>
              <a:cs typeface="Times New Roman" pitchFamily="18" charset="0"/>
            </a:endParaRPr>
          </a:p>
        </p:txBody>
      </p:sp>
      <p:sp>
        <p:nvSpPr>
          <p:cNvPr id="18" name="TextBox 17"/>
          <p:cNvSpPr txBox="1"/>
          <p:nvPr/>
        </p:nvSpPr>
        <p:spPr>
          <a:xfrm>
            <a:off x="907869" y="5671066"/>
            <a:ext cx="1909497" cy="369332"/>
          </a:xfrm>
          <a:prstGeom prst="rect">
            <a:avLst/>
          </a:prstGeom>
          <a:noFill/>
        </p:spPr>
        <p:txBody>
          <a:bodyPr wrap="none" rtlCol="0">
            <a:spAutoFit/>
          </a:bodyPr>
          <a:lstStyle/>
          <a:p>
            <a:r>
              <a:rPr lang="en-US" dirty="0" smtClean="0">
                <a:latin typeface="Times New Roman" pitchFamily="18" charset="0"/>
                <a:cs typeface="Times New Roman" pitchFamily="18" charset="0"/>
              </a:rPr>
              <a:t>Cyclic compounds</a:t>
            </a:r>
            <a:endParaRPr lang="en-US" dirty="0">
              <a:latin typeface="Times New Roman" pitchFamily="18" charset="0"/>
              <a:cs typeface="Times New Roman" pitchFamily="18"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155131400"/>
              </p:ext>
            </p:extLst>
          </p:nvPr>
        </p:nvGraphicFramePr>
        <p:xfrm>
          <a:off x="3790668" y="3734832"/>
          <a:ext cx="1595548" cy="2361168"/>
        </p:xfrm>
        <a:graphic>
          <a:graphicData uri="http://schemas.openxmlformats.org/presentationml/2006/ole">
            <mc:AlternateContent xmlns:mc="http://schemas.openxmlformats.org/markup-compatibility/2006">
              <mc:Choice xmlns:v="urn:schemas-microsoft-com:vml" Requires="v">
                <p:oleObj spid="_x0000_s87046" name="CS ChemDraw Drawing" r:id="rId10" imgW="827639" imgH="1224149" progId="ChemDraw.Document.6.0">
                  <p:embed/>
                </p:oleObj>
              </mc:Choice>
              <mc:Fallback>
                <p:oleObj name="CS ChemDraw Drawing" r:id="rId10" imgW="827639" imgH="1224149" progId="ChemDraw.Document.6.0">
                  <p:embed/>
                  <p:pic>
                    <p:nvPicPr>
                      <p:cNvPr id="0" name=""/>
                      <p:cNvPicPr/>
                      <p:nvPr/>
                    </p:nvPicPr>
                    <p:blipFill>
                      <a:blip r:embed="rId11"/>
                      <a:stretch>
                        <a:fillRect/>
                      </a:stretch>
                    </p:blipFill>
                    <p:spPr>
                      <a:xfrm>
                        <a:off x="3790668" y="3734832"/>
                        <a:ext cx="1595548" cy="2361168"/>
                      </a:xfrm>
                      <a:prstGeom prst="rect">
                        <a:avLst/>
                      </a:prstGeom>
                      <a:ln>
                        <a:solidFill>
                          <a:srgbClr val="FF0000">
                            <a:alpha val="50000"/>
                          </a:srgbClr>
                        </a:solidFill>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689577113"/>
              </p:ext>
            </p:extLst>
          </p:nvPr>
        </p:nvGraphicFramePr>
        <p:xfrm>
          <a:off x="6533436" y="3753366"/>
          <a:ext cx="1600200" cy="2368053"/>
        </p:xfrm>
        <a:graphic>
          <a:graphicData uri="http://schemas.openxmlformats.org/presentationml/2006/ole">
            <mc:AlternateContent xmlns:mc="http://schemas.openxmlformats.org/markup-compatibility/2006">
              <mc:Choice xmlns:v="urn:schemas-microsoft-com:vml" Requires="v">
                <p:oleObj spid="_x0000_s87047" name="CS ChemDraw Drawing" r:id="rId12" imgW="827639" imgH="1224149" progId="ChemDraw.Document.6.0">
                  <p:embed/>
                </p:oleObj>
              </mc:Choice>
              <mc:Fallback>
                <p:oleObj name="CS ChemDraw Drawing" r:id="rId12" imgW="827639" imgH="1224149" progId="ChemDraw.Document.6.0">
                  <p:embed/>
                  <p:pic>
                    <p:nvPicPr>
                      <p:cNvPr id="0" name=""/>
                      <p:cNvPicPr/>
                      <p:nvPr/>
                    </p:nvPicPr>
                    <p:blipFill>
                      <a:blip r:embed="rId13"/>
                      <a:stretch>
                        <a:fillRect/>
                      </a:stretch>
                    </p:blipFill>
                    <p:spPr>
                      <a:xfrm>
                        <a:off x="6533436" y="3753366"/>
                        <a:ext cx="1600200" cy="2368053"/>
                      </a:xfrm>
                      <a:prstGeom prst="rect">
                        <a:avLst/>
                      </a:prstGeom>
                      <a:ln>
                        <a:solidFill>
                          <a:srgbClr val="FF0000">
                            <a:alpha val="50000"/>
                          </a:srgbClr>
                        </a:solidFill>
                      </a:ln>
                    </p:spPr>
                  </p:pic>
                </p:oleObj>
              </mc:Fallback>
            </mc:AlternateContent>
          </a:graphicData>
        </a:graphic>
      </p:graphicFrame>
      <p:sp>
        <p:nvSpPr>
          <p:cNvPr id="22" name="Rectangle 21"/>
          <p:cNvSpPr/>
          <p:nvPr/>
        </p:nvSpPr>
        <p:spPr>
          <a:xfrm>
            <a:off x="4398775" y="6172200"/>
            <a:ext cx="3123484" cy="369332"/>
          </a:xfrm>
          <a:prstGeom prst="rect">
            <a:avLst/>
          </a:prstGeom>
        </p:spPr>
        <p:txBody>
          <a:bodyPr wrap="none">
            <a:spAutoFit/>
          </a:bodyPr>
          <a:lstStyle/>
          <a:p>
            <a:r>
              <a:rPr lang="en-US" dirty="0">
                <a:latin typeface="Times New Roman" pitchFamily="18" charset="0"/>
                <a:cs typeface="Times New Roman" pitchFamily="18" charset="0"/>
              </a:rPr>
              <a:t>1-chloro-2-methylcyclopentane</a:t>
            </a:r>
          </a:p>
        </p:txBody>
      </p:sp>
      <p:sp>
        <p:nvSpPr>
          <p:cNvPr id="24" name="TextBox 23"/>
          <p:cNvSpPr txBox="1"/>
          <p:nvPr/>
        </p:nvSpPr>
        <p:spPr>
          <a:xfrm>
            <a:off x="3765268" y="5486400"/>
            <a:ext cx="633507" cy="369332"/>
          </a:xfrm>
          <a:prstGeom prst="rect">
            <a:avLst/>
          </a:prstGeom>
          <a:noFill/>
        </p:spPr>
        <p:txBody>
          <a:bodyPr wrap="none" rtlCol="0">
            <a:spAutoFit/>
          </a:bodyPr>
          <a:lstStyle/>
          <a:p>
            <a:r>
              <a:rPr lang="en-US" dirty="0" smtClean="0">
                <a:latin typeface="Times New Roman" pitchFamily="18" charset="0"/>
                <a:cs typeface="Times New Roman" pitchFamily="18" charset="0"/>
              </a:rPr>
              <a:t>trans</a:t>
            </a:r>
            <a:endParaRPr lang="en-US" dirty="0">
              <a:latin typeface="Times New Roman" pitchFamily="18" charset="0"/>
              <a:cs typeface="Times New Roman" pitchFamily="18" charset="0"/>
            </a:endParaRPr>
          </a:p>
        </p:txBody>
      </p:sp>
      <p:sp>
        <p:nvSpPr>
          <p:cNvPr id="25" name="TextBox 24"/>
          <p:cNvSpPr txBox="1"/>
          <p:nvPr/>
        </p:nvSpPr>
        <p:spPr>
          <a:xfrm>
            <a:off x="6670745" y="5486400"/>
            <a:ext cx="441146"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cis</a:t>
            </a:r>
            <a:endParaRPr lang="en-US" dirty="0">
              <a:latin typeface="Times New Roman" pitchFamily="18" charset="0"/>
              <a:cs typeface="Times New Roman" pitchFamily="18" charset="0"/>
            </a:endParaRPr>
          </a:p>
        </p:txBody>
      </p:sp>
      <p:sp>
        <p:nvSpPr>
          <p:cNvPr id="23" name="TextBox 22"/>
          <p:cNvSpPr txBox="1"/>
          <p:nvPr/>
        </p:nvSpPr>
        <p:spPr>
          <a:xfrm>
            <a:off x="907869" y="3002002"/>
            <a:ext cx="2521131" cy="646331"/>
          </a:xfrm>
          <a:prstGeom prst="rect">
            <a:avLst/>
          </a:prstGeom>
          <a:noFill/>
        </p:spPr>
        <p:txBody>
          <a:bodyPr wrap="square" rtlCol="0">
            <a:spAutoFit/>
          </a:bodyPr>
          <a:lstStyle/>
          <a:p>
            <a:r>
              <a:rPr lang="en-US" b="1" dirty="0" smtClean="0">
                <a:latin typeface="Times New Roman" pitchFamily="18" charset="0"/>
                <a:cs typeface="Times New Roman" pitchFamily="18" charset="0"/>
              </a:rPr>
              <a:t>E-Z</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nomenclature according to priority </a:t>
            </a:r>
            <a:r>
              <a:rPr lang="en-US" dirty="0" smtClean="0">
                <a:latin typeface="Times New Roman" pitchFamily="18" charset="0"/>
                <a:cs typeface="Times New Roman" pitchFamily="18" charset="0"/>
              </a:rPr>
              <a:t>rule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055376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bg1">
                  <a:lumMod val="75000"/>
                </a:schemeClr>
              </a:gs>
            </a:gsLst>
            <a:lin ang="5400000" scaled="1"/>
            <a:tileRect/>
          </a:gradFill>
        </p:spPr>
        <p:txBody>
          <a:bodyPr wrap="square" rtlCol="0">
            <a:spAutoFit/>
          </a:bodyPr>
          <a:lstStyle/>
          <a:p>
            <a:endParaRPr lang="en-US" sz="800" dirty="0"/>
          </a:p>
        </p:txBody>
      </p:sp>
      <p:pic>
        <p:nvPicPr>
          <p:cNvPr id="5122" name="Picture 2" descr="C:\Users\Zeqir\Desktop\2196_1hi.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1833" t="6176" r="13165" b="14512"/>
          <a:stretch/>
        </p:blipFill>
        <p:spPr bwMode="auto">
          <a:xfrm>
            <a:off x="8077200" y="-1"/>
            <a:ext cx="935804" cy="7848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88392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3" name="Rectangle 2"/>
          <p:cNvSpPr/>
          <p:nvPr/>
        </p:nvSpPr>
        <p:spPr>
          <a:xfrm>
            <a:off x="914400" y="295405"/>
            <a:ext cx="4114800" cy="477054"/>
          </a:xfrm>
          <a:prstGeom prst="rect">
            <a:avLst/>
          </a:prstGeom>
        </p:spPr>
        <p:txBody>
          <a:bodyPr wrap="square">
            <a:spAutoFit/>
          </a:bodyPr>
          <a:lstStyle/>
          <a:p>
            <a:r>
              <a:rPr lang="en-US" sz="2500" b="1" dirty="0" smtClean="0">
                <a:ln w="0"/>
                <a:solidFill>
                  <a:schemeClr val="bg1"/>
                </a:solidFill>
                <a:effectLst>
                  <a:outerShdw blurRad="38100" dist="25400" dir="5400000" algn="ctr" rotWithShape="0">
                    <a:srgbClr val="6E747A">
                      <a:alpha val="43000"/>
                    </a:srgbClr>
                  </a:outerShdw>
                </a:effectLst>
              </a:rPr>
              <a:t>2. Types of projections</a:t>
            </a:r>
            <a:endParaRPr lang="en-US" sz="2500" b="1" dirty="0">
              <a:ln w="0"/>
              <a:solidFill>
                <a:schemeClr val="bg1"/>
              </a:solidFill>
              <a:effectLst>
                <a:outerShdw blurRad="38100" dist="25400" dir="5400000" algn="ctr" rotWithShape="0">
                  <a:srgbClr val="6E747A">
                    <a:alpha val="43000"/>
                  </a:srgbClr>
                </a:outerShdw>
              </a:effectLst>
            </a:endParaRPr>
          </a:p>
        </p:txBody>
      </p:sp>
      <p:sp>
        <p:nvSpPr>
          <p:cNvPr id="15" name="TextBox 14"/>
          <p:cNvSpPr txBox="1"/>
          <p:nvPr/>
        </p:nvSpPr>
        <p:spPr>
          <a:xfrm rot="10800000">
            <a:off x="914400" y="1057008"/>
            <a:ext cx="3352792" cy="400110"/>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bg1">
                  <a:lumMod val="75000"/>
                </a:schemeClr>
              </a:gs>
            </a:gsLst>
            <a:lin ang="5400000" scaled="1"/>
            <a:tileRect/>
          </a:gradFill>
        </p:spPr>
        <p:txBody>
          <a:bodyPr wrap="square" rtlCol="0">
            <a:spAutoFit/>
          </a:bodyPr>
          <a:lstStyle/>
          <a:p>
            <a:endParaRPr lang="en-US" sz="2000" dirty="0"/>
          </a:p>
        </p:txBody>
      </p:sp>
      <p:sp>
        <p:nvSpPr>
          <p:cNvPr id="16" name="TextBox 15"/>
          <p:cNvSpPr txBox="1"/>
          <p:nvPr/>
        </p:nvSpPr>
        <p:spPr>
          <a:xfrm>
            <a:off x="838192" y="1115501"/>
            <a:ext cx="3505207" cy="369332"/>
          </a:xfrm>
          <a:prstGeom prst="rect">
            <a:avLst/>
          </a:prstGeom>
          <a:noFill/>
        </p:spPr>
        <p:txBody>
          <a:bodyPr wrap="square" rtlCol="0">
            <a:spAutoFit/>
          </a:bodyPr>
          <a:lstStyle/>
          <a:p>
            <a:pPr algn="ctr"/>
            <a:r>
              <a:rPr lang="en-US" b="1" dirty="0" smtClean="0">
                <a:solidFill>
                  <a:schemeClr val="bg1"/>
                </a:solidFill>
                <a:latin typeface="Times New Roman" pitchFamily="18" charset="0"/>
                <a:cs typeface="Times New Roman" pitchFamily="18" charset="0"/>
              </a:rPr>
              <a:t>Projections with lines and wedges</a:t>
            </a:r>
          </a:p>
        </p:txBody>
      </p:sp>
      <p:sp>
        <p:nvSpPr>
          <p:cNvPr id="18" name="TextBox 17"/>
          <p:cNvSpPr txBox="1"/>
          <p:nvPr/>
        </p:nvSpPr>
        <p:spPr>
          <a:xfrm rot="10800000">
            <a:off x="4953000" y="1041619"/>
            <a:ext cx="3276600" cy="400110"/>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bg1">
                  <a:lumMod val="75000"/>
                </a:schemeClr>
              </a:gs>
            </a:gsLst>
            <a:lin ang="5400000" scaled="1"/>
            <a:tileRect/>
          </a:gradFill>
        </p:spPr>
        <p:txBody>
          <a:bodyPr wrap="square" rtlCol="0">
            <a:spAutoFit/>
          </a:bodyPr>
          <a:lstStyle/>
          <a:p>
            <a:endParaRPr lang="en-US" sz="2000" dirty="0"/>
          </a:p>
        </p:txBody>
      </p:sp>
      <p:sp>
        <p:nvSpPr>
          <p:cNvPr id="19" name="TextBox 18"/>
          <p:cNvSpPr txBox="1"/>
          <p:nvPr/>
        </p:nvSpPr>
        <p:spPr>
          <a:xfrm>
            <a:off x="4960620" y="1057008"/>
            <a:ext cx="3276600" cy="369332"/>
          </a:xfrm>
          <a:prstGeom prst="rect">
            <a:avLst/>
          </a:prstGeom>
          <a:noFill/>
        </p:spPr>
        <p:txBody>
          <a:bodyPr wrap="square" rtlCol="0">
            <a:spAutoFit/>
          </a:bodyPr>
          <a:lstStyle/>
          <a:p>
            <a:pPr algn="ctr"/>
            <a:r>
              <a:rPr lang="en-US" b="1" dirty="0" smtClean="0">
                <a:solidFill>
                  <a:schemeClr val="bg1"/>
                </a:solidFill>
                <a:latin typeface="Times New Roman" pitchFamily="18" charset="0"/>
                <a:cs typeface="Times New Roman" pitchFamily="18" charset="0"/>
              </a:rPr>
              <a:t>Fischer’s projections</a:t>
            </a:r>
          </a:p>
        </p:txBody>
      </p:sp>
      <p:sp>
        <p:nvSpPr>
          <p:cNvPr id="2" name="TextBox 1"/>
          <p:cNvSpPr txBox="1"/>
          <p:nvPr/>
        </p:nvSpPr>
        <p:spPr>
          <a:xfrm>
            <a:off x="914392" y="1472358"/>
            <a:ext cx="3352799" cy="1545369"/>
          </a:xfrm>
          <a:prstGeom prst="rect">
            <a:avLst/>
          </a:prstGeom>
          <a:solidFill>
            <a:schemeClr val="bg1">
              <a:lumMod val="85000"/>
            </a:schemeClr>
          </a:solidFill>
        </p:spPr>
        <p:txBody>
          <a:bodyPr wrap="square" rtlCol="0">
            <a:spAutoFit/>
          </a:bodyPr>
          <a:lstStyle/>
          <a:p>
            <a:endParaRPr lang="en-US" sz="9000" dirty="0"/>
          </a:p>
        </p:txBody>
      </p:sp>
      <p:sp>
        <p:nvSpPr>
          <p:cNvPr id="23" name="TextBox 22"/>
          <p:cNvSpPr txBox="1"/>
          <p:nvPr/>
        </p:nvSpPr>
        <p:spPr>
          <a:xfrm>
            <a:off x="4953000" y="1459619"/>
            <a:ext cx="3276600" cy="1477328"/>
          </a:xfrm>
          <a:prstGeom prst="rect">
            <a:avLst/>
          </a:prstGeom>
          <a:solidFill>
            <a:schemeClr val="bg1">
              <a:lumMod val="85000"/>
            </a:schemeClr>
          </a:solidFill>
        </p:spPr>
        <p:txBody>
          <a:bodyPr wrap="square" rtlCol="0">
            <a:spAutoFit/>
          </a:bodyPr>
          <a:lstStyle/>
          <a:p>
            <a:endParaRPr lang="en-US" sz="9000" dirty="0"/>
          </a:p>
        </p:txBody>
      </p:sp>
      <p:graphicFrame>
        <p:nvGraphicFramePr>
          <p:cNvPr id="22" name="Object 21"/>
          <p:cNvGraphicFramePr>
            <a:graphicFrameLocks noChangeAspect="1"/>
          </p:cNvGraphicFramePr>
          <p:nvPr>
            <p:extLst>
              <p:ext uri="{D42A27DB-BD31-4B8C-83A1-F6EECF244321}">
                <p14:modId xmlns:p14="http://schemas.microsoft.com/office/powerpoint/2010/main" val="2261667936"/>
              </p:ext>
            </p:extLst>
          </p:nvPr>
        </p:nvGraphicFramePr>
        <p:xfrm>
          <a:off x="5181600" y="1586659"/>
          <a:ext cx="990599" cy="1025978"/>
        </p:xfrm>
        <a:graphic>
          <a:graphicData uri="http://schemas.openxmlformats.org/presentationml/2006/ole">
            <mc:AlternateContent xmlns:mc="http://schemas.openxmlformats.org/markup-compatibility/2006">
              <mc:Choice xmlns:v="urn:schemas-microsoft-com:vml" Requires="v">
                <p:oleObj spid="_x0000_s70417" name="CS ChemDraw Drawing" r:id="rId6" imgW="755295" imgH="782807" progId="ChemDraw.Document.6.0">
                  <p:embed/>
                </p:oleObj>
              </mc:Choice>
              <mc:Fallback>
                <p:oleObj name="CS ChemDraw Drawing" r:id="rId6" imgW="755295" imgH="782807" progId="ChemDraw.Document.6.0">
                  <p:embed/>
                  <p:pic>
                    <p:nvPicPr>
                      <p:cNvPr id="0" name=""/>
                      <p:cNvPicPr/>
                      <p:nvPr/>
                    </p:nvPicPr>
                    <p:blipFill>
                      <a:blip r:embed="rId7"/>
                      <a:stretch>
                        <a:fillRect/>
                      </a:stretch>
                    </p:blipFill>
                    <p:spPr>
                      <a:xfrm>
                        <a:off x="5181600" y="1586659"/>
                        <a:ext cx="990599" cy="1025978"/>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277213690"/>
              </p:ext>
            </p:extLst>
          </p:nvPr>
        </p:nvGraphicFramePr>
        <p:xfrm>
          <a:off x="6805094" y="1556876"/>
          <a:ext cx="990600" cy="1025979"/>
        </p:xfrm>
        <a:graphic>
          <a:graphicData uri="http://schemas.openxmlformats.org/presentationml/2006/ole">
            <mc:AlternateContent xmlns:mc="http://schemas.openxmlformats.org/markup-compatibility/2006">
              <mc:Choice xmlns:v="urn:schemas-microsoft-com:vml" Requires="v">
                <p:oleObj spid="_x0000_s70418" name="CS ChemDraw Drawing" r:id="rId8" imgW="755295" imgH="782807" progId="ChemDraw.Document.6.0">
                  <p:embed/>
                </p:oleObj>
              </mc:Choice>
              <mc:Fallback>
                <p:oleObj name="CS ChemDraw Drawing" r:id="rId8" imgW="755295" imgH="782807" progId="ChemDraw.Document.6.0">
                  <p:embed/>
                  <p:pic>
                    <p:nvPicPr>
                      <p:cNvPr id="0" name=""/>
                      <p:cNvPicPr/>
                      <p:nvPr/>
                    </p:nvPicPr>
                    <p:blipFill>
                      <a:blip r:embed="rId9"/>
                      <a:stretch>
                        <a:fillRect/>
                      </a:stretch>
                    </p:blipFill>
                    <p:spPr>
                      <a:xfrm>
                        <a:off x="6805094" y="1556876"/>
                        <a:ext cx="990600" cy="1025979"/>
                      </a:xfrm>
                      <a:prstGeom prst="rect">
                        <a:avLst/>
                      </a:prstGeom>
                    </p:spPr>
                  </p:pic>
                </p:oleObj>
              </mc:Fallback>
            </mc:AlternateContent>
          </a:graphicData>
        </a:graphic>
      </p:graphicFrame>
      <p:sp>
        <p:nvSpPr>
          <p:cNvPr id="27" name="TextBox 26"/>
          <p:cNvSpPr txBox="1"/>
          <p:nvPr/>
        </p:nvSpPr>
        <p:spPr>
          <a:xfrm rot="10800000">
            <a:off x="914389" y="3050144"/>
            <a:ext cx="3352801" cy="400110"/>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bg1">
                  <a:lumMod val="75000"/>
                </a:schemeClr>
              </a:gs>
            </a:gsLst>
            <a:lin ang="5400000" scaled="1"/>
            <a:tileRect/>
          </a:gradFill>
        </p:spPr>
        <p:txBody>
          <a:bodyPr wrap="square" rtlCol="0">
            <a:spAutoFit/>
          </a:bodyPr>
          <a:lstStyle/>
          <a:p>
            <a:endParaRPr lang="en-US" sz="2000" dirty="0"/>
          </a:p>
        </p:txBody>
      </p:sp>
      <p:sp>
        <p:nvSpPr>
          <p:cNvPr id="28" name="TextBox 27"/>
          <p:cNvSpPr txBox="1"/>
          <p:nvPr/>
        </p:nvSpPr>
        <p:spPr>
          <a:xfrm>
            <a:off x="914400" y="3140573"/>
            <a:ext cx="3352790" cy="369332"/>
          </a:xfrm>
          <a:prstGeom prst="rect">
            <a:avLst/>
          </a:prstGeom>
          <a:noFill/>
        </p:spPr>
        <p:txBody>
          <a:bodyPr wrap="square" rtlCol="0">
            <a:spAutoFit/>
          </a:bodyPr>
          <a:lstStyle/>
          <a:p>
            <a:pPr algn="ctr"/>
            <a:r>
              <a:rPr lang="en-US" b="1" dirty="0" smtClean="0">
                <a:solidFill>
                  <a:schemeClr val="bg1"/>
                </a:solidFill>
                <a:latin typeface="Times New Roman" pitchFamily="18" charset="0"/>
                <a:cs typeface="Times New Roman" pitchFamily="18" charset="0"/>
              </a:rPr>
              <a:t>Newman’s projections</a:t>
            </a:r>
          </a:p>
        </p:txBody>
      </p:sp>
      <p:sp>
        <p:nvSpPr>
          <p:cNvPr id="29" name="TextBox 28"/>
          <p:cNvSpPr txBox="1"/>
          <p:nvPr/>
        </p:nvSpPr>
        <p:spPr>
          <a:xfrm>
            <a:off x="914394" y="3490498"/>
            <a:ext cx="3352796" cy="2910302"/>
          </a:xfrm>
          <a:prstGeom prst="rect">
            <a:avLst/>
          </a:prstGeom>
          <a:solidFill>
            <a:schemeClr val="bg1">
              <a:lumMod val="85000"/>
            </a:schemeClr>
          </a:solidFill>
        </p:spPr>
        <p:txBody>
          <a:bodyPr wrap="square" rtlCol="0">
            <a:spAutoFit/>
          </a:bodyPr>
          <a:lstStyle/>
          <a:p>
            <a:endParaRPr lang="en-US" sz="9000" dirty="0"/>
          </a:p>
        </p:txBody>
      </p:sp>
      <p:sp>
        <p:nvSpPr>
          <p:cNvPr id="31" name="TextBox 30"/>
          <p:cNvSpPr txBox="1"/>
          <p:nvPr/>
        </p:nvSpPr>
        <p:spPr>
          <a:xfrm>
            <a:off x="4953000" y="3460018"/>
            <a:ext cx="3284220" cy="2934576"/>
          </a:xfrm>
          <a:prstGeom prst="rect">
            <a:avLst/>
          </a:prstGeom>
          <a:solidFill>
            <a:schemeClr val="bg1">
              <a:lumMod val="85000"/>
            </a:schemeClr>
          </a:solidFill>
        </p:spPr>
        <p:txBody>
          <a:bodyPr wrap="square" rtlCol="0">
            <a:spAutoFit/>
          </a:bodyPr>
          <a:lstStyle/>
          <a:p>
            <a:endParaRPr lang="en-US" sz="9000" dirty="0"/>
          </a:p>
        </p:txBody>
      </p:sp>
      <p:sp>
        <p:nvSpPr>
          <p:cNvPr id="32" name="TextBox 31"/>
          <p:cNvSpPr txBox="1"/>
          <p:nvPr/>
        </p:nvSpPr>
        <p:spPr>
          <a:xfrm rot="10800000">
            <a:off x="4953000" y="3017729"/>
            <a:ext cx="3284220" cy="400110"/>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bg1">
                  <a:lumMod val="75000"/>
                </a:schemeClr>
              </a:gs>
            </a:gsLst>
            <a:lin ang="5400000" scaled="1"/>
            <a:tileRect/>
          </a:gradFill>
        </p:spPr>
        <p:txBody>
          <a:bodyPr wrap="square" rtlCol="0">
            <a:spAutoFit/>
          </a:bodyPr>
          <a:lstStyle/>
          <a:p>
            <a:endParaRPr lang="en-US" sz="2000" dirty="0"/>
          </a:p>
        </p:txBody>
      </p:sp>
      <p:sp>
        <p:nvSpPr>
          <p:cNvPr id="33" name="TextBox 32"/>
          <p:cNvSpPr txBox="1"/>
          <p:nvPr/>
        </p:nvSpPr>
        <p:spPr>
          <a:xfrm>
            <a:off x="4960620" y="3090687"/>
            <a:ext cx="3268980" cy="369332"/>
          </a:xfrm>
          <a:prstGeom prst="rect">
            <a:avLst/>
          </a:prstGeom>
          <a:noFill/>
        </p:spPr>
        <p:txBody>
          <a:bodyPr wrap="square" rtlCol="0">
            <a:spAutoFit/>
          </a:bodyPr>
          <a:lstStyle/>
          <a:p>
            <a:pPr algn="ctr"/>
            <a:r>
              <a:rPr lang="en-US" b="1" dirty="0" smtClean="0">
                <a:solidFill>
                  <a:schemeClr val="bg1"/>
                </a:solidFill>
                <a:latin typeface="Times New Roman" pitchFamily="18" charset="0"/>
                <a:cs typeface="Times New Roman" pitchFamily="18" charset="0"/>
              </a:rPr>
              <a:t>Haworth’s projections</a:t>
            </a:r>
          </a:p>
        </p:txBody>
      </p:sp>
      <p:pic>
        <p:nvPicPr>
          <p:cNvPr id="2065" name="Picture 17" descr="C:\Users\Zeqir\Desktop\Glucose_Haworth.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60620" y="3469909"/>
            <a:ext cx="1630680" cy="129988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960620" y="2603188"/>
            <a:ext cx="3268980" cy="338554"/>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Tartaric acid</a:t>
            </a:r>
            <a:endParaRPr lang="en-US" sz="1600" dirty="0">
              <a:latin typeface="Times New Roman" pitchFamily="18" charset="0"/>
              <a:cs typeface="Times New Roman" pitchFamily="18" charset="0"/>
            </a:endParaRPr>
          </a:p>
        </p:txBody>
      </p:sp>
      <p:sp>
        <p:nvSpPr>
          <p:cNvPr id="36" name="TextBox 35"/>
          <p:cNvSpPr txBox="1"/>
          <p:nvPr/>
        </p:nvSpPr>
        <p:spPr>
          <a:xfrm>
            <a:off x="6449967" y="3964177"/>
            <a:ext cx="1787253" cy="338554"/>
          </a:xfrm>
          <a:prstGeom prst="rect">
            <a:avLst/>
          </a:prstGeom>
          <a:noFill/>
        </p:spPr>
        <p:txBody>
          <a:bodyPr wrap="square" rtlCol="0">
            <a:spAutoFit/>
          </a:bodyPr>
          <a:lstStyle/>
          <a:p>
            <a:pPr algn="ctr"/>
            <a:r>
              <a:rPr lang="el-GR" sz="1600" dirty="0" smtClean="0">
                <a:latin typeface="Times New Roman" pitchFamily="18" charset="0"/>
                <a:cs typeface="Times New Roman" pitchFamily="18" charset="0"/>
              </a:rPr>
              <a:t>α</a:t>
            </a:r>
            <a:r>
              <a:rPr lang="en-US" sz="1600" dirty="0" smtClean="0">
                <a:latin typeface="Times New Roman" pitchFamily="18" charset="0"/>
                <a:cs typeface="Times New Roman" pitchFamily="18" charset="0"/>
              </a:rPr>
              <a:t> - Glucose</a:t>
            </a:r>
            <a:endParaRPr lang="en-US" sz="1600" dirty="0">
              <a:latin typeface="Times New Roman" pitchFamily="18" charset="0"/>
              <a:cs typeface="Times New Roman" pitchFamily="18" charset="0"/>
            </a:endParaRPr>
          </a:p>
        </p:txBody>
      </p:sp>
      <p:pic>
        <p:nvPicPr>
          <p:cNvPr id="2088" name="Picture 40" descr="C:\Users\Zeqir\Desktop\Newman_projection_butane - Copy.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6312" y="3516502"/>
            <a:ext cx="2908953" cy="1316685"/>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C:\Users\Zeqir\Desktop\Newman_projection_butane - Copy.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71515" y="4833187"/>
            <a:ext cx="2653257" cy="1342690"/>
          </a:xfrm>
          <a:prstGeom prst="rect">
            <a:avLst/>
          </a:prstGeom>
          <a:noFill/>
          <a:extLst>
            <a:ext uri="{909E8E84-426E-40DD-AFC4-6F175D3DCCD1}">
              <a14:hiddenFill xmlns:a14="http://schemas.microsoft.com/office/drawing/2010/main">
                <a:solidFill>
                  <a:srgbClr val="FFFFFF"/>
                </a:solidFill>
              </a14:hiddenFill>
            </a:ext>
          </a:extLst>
        </p:spPr>
      </p:pic>
      <p:pic>
        <p:nvPicPr>
          <p:cNvPr id="2104" name="Picture 56" descr="C:\Users\Zeqir\Desktop\D-Fructose_Haworth_svg.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9200" y="4837294"/>
            <a:ext cx="1761894" cy="151734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524443" y="5323761"/>
            <a:ext cx="1638300" cy="338554"/>
          </a:xfrm>
          <a:prstGeom prst="rect">
            <a:avLst/>
          </a:prstGeom>
          <a:noFill/>
        </p:spPr>
        <p:txBody>
          <a:bodyPr wrap="square" rtlCol="0">
            <a:spAutoFit/>
          </a:bodyPr>
          <a:lstStyle/>
          <a:p>
            <a:pPr algn="ctr"/>
            <a:r>
              <a:rPr lang="el-GR" sz="1600" dirty="0" smtClean="0">
                <a:latin typeface="Times New Roman" pitchFamily="18" charset="0"/>
                <a:cs typeface="Times New Roman" pitchFamily="18" charset="0"/>
              </a:rPr>
              <a:t>β</a:t>
            </a:r>
            <a:r>
              <a:rPr lang="en-US" sz="1600" dirty="0" smtClean="0">
                <a:latin typeface="Times New Roman" pitchFamily="18" charset="0"/>
                <a:cs typeface="Times New Roman" pitchFamily="18" charset="0"/>
              </a:rPr>
              <a:t> - Fructose</a:t>
            </a:r>
            <a:endParaRPr lang="en-US" sz="1600" dirty="0">
              <a:latin typeface="Times New Roman" pitchFamily="18" charset="0"/>
              <a:cs typeface="Times New Roman" pitchFamily="18"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1614233854"/>
              </p:ext>
            </p:extLst>
          </p:nvPr>
        </p:nvGraphicFramePr>
        <p:xfrm>
          <a:off x="2652983" y="1622021"/>
          <a:ext cx="1266446" cy="1273579"/>
        </p:xfrm>
        <a:graphic>
          <a:graphicData uri="http://schemas.openxmlformats.org/presentationml/2006/ole">
            <mc:AlternateContent xmlns:mc="http://schemas.openxmlformats.org/markup-compatibility/2006">
              <mc:Choice xmlns:v="urn:schemas-microsoft-com:vml" Requires="v">
                <p:oleObj spid="_x0000_s70419" name="CS ChemDraw Drawing" r:id="rId14" imgW="563367" imgH="566591" progId="ChemDraw.Document.6.0">
                  <p:embed/>
                </p:oleObj>
              </mc:Choice>
              <mc:Fallback>
                <p:oleObj name="CS ChemDraw Drawing" r:id="rId14" imgW="563367" imgH="566591" progId="ChemDraw.Document.6.0">
                  <p:embed/>
                  <p:pic>
                    <p:nvPicPr>
                      <p:cNvPr id="0" name=""/>
                      <p:cNvPicPr/>
                      <p:nvPr/>
                    </p:nvPicPr>
                    <p:blipFill>
                      <a:blip r:embed="rId15"/>
                      <a:stretch>
                        <a:fillRect/>
                      </a:stretch>
                    </p:blipFill>
                    <p:spPr>
                      <a:xfrm>
                        <a:off x="2652983" y="1622021"/>
                        <a:ext cx="1266446" cy="1273579"/>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10317216"/>
              </p:ext>
            </p:extLst>
          </p:nvPr>
        </p:nvGraphicFramePr>
        <p:xfrm>
          <a:off x="1119967" y="1622714"/>
          <a:ext cx="1318433" cy="1151137"/>
        </p:xfrm>
        <a:graphic>
          <a:graphicData uri="http://schemas.openxmlformats.org/presentationml/2006/ole">
            <mc:AlternateContent xmlns:mc="http://schemas.openxmlformats.org/markup-compatibility/2006">
              <mc:Choice xmlns:v="urn:schemas-microsoft-com:vml" Requires="v">
                <p:oleObj spid="_x0000_s70420" name="CS ChemDraw Drawing" r:id="rId16" imgW="525575" imgH="458347" progId="ChemDraw.Document.6.0">
                  <p:embed/>
                </p:oleObj>
              </mc:Choice>
              <mc:Fallback>
                <p:oleObj name="CS ChemDraw Drawing" r:id="rId16" imgW="525575" imgH="458347" progId="ChemDraw.Document.6.0">
                  <p:embed/>
                  <p:pic>
                    <p:nvPicPr>
                      <p:cNvPr id="0" name=""/>
                      <p:cNvPicPr/>
                      <p:nvPr/>
                    </p:nvPicPr>
                    <p:blipFill>
                      <a:blip r:embed="rId17"/>
                      <a:stretch>
                        <a:fillRect/>
                      </a:stretch>
                    </p:blipFill>
                    <p:spPr>
                      <a:xfrm>
                        <a:off x="1119967" y="1622714"/>
                        <a:ext cx="1318433" cy="1151137"/>
                      </a:xfrm>
                      <a:prstGeom prst="rect">
                        <a:avLst/>
                      </a:prstGeom>
                    </p:spPr>
                  </p:pic>
                </p:oleObj>
              </mc:Fallback>
            </mc:AlternateContent>
          </a:graphicData>
        </a:graphic>
      </p:graphicFrame>
      <p:sp>
        <p:nvSpPr>
          <p:cNvPr id="38" name="TextBox 37"/>
          <p:cNvSpPr txBox="1"/>
          <p:nvPr/>
        </p:nvSpPr>
        <p:spPr>
          <a:xfrm>
            <a:off x="922009" y="6069643"/>
            <a:ext cx="3352801" cy="338554"/>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Butane</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7149829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bg1">
                  <a:lumMod val="75000"/>
                </a:schemeClr>
              </a:gs>
            </a:gsLst>
            <a:lin ang="5400000" scaled="1"/>
            <a:tileRect/>
          </a:gradFill>
        </p:spPr>
        <p:txBody>
          <a:bodyPr wrap="square" rtlCol="0">
            <a:spAutoFit/>
          </a:bodyPr>
          <a:lstStyle/>
          <a:p>
            <a:endParaRPr lang="en-US" sz="800" dirty="0"/>
          </a:p>
        </p:txBody>
      </p:sp>
      <p:pic>
        <p:nvPicPr>
          <p:cNvPr id="5122" name="Picture 2" descr="C:\Users\Zeqir\Desktop\2196_1hi.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1833" t="6176" r="13165" b="14512"/>
          <a:stretch/>
        </p:blipFill>
        <p:spPr bwMode="auto">
          <a:xfrm>
            <a:off x="8077200" y="-1"/>
            <a:ext cx="935804" cy="7848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88392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15" name="TextBox 14"/>
          <p:cNvSpPr txBox="1"/>
          <p:nvPr/>
        </p:nvSpPr>
        <p:spPr>
          <a:xfrm rot="10800000">
            <a:off x="914400" y="1057008"/>
            <a:ext cx="3200400" cy="400110"/>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bg1">
                  <a:lumMod val="75000"/>
                </a:schemeClr>
              </a:gs>
            </a:gsLst>
            <a:lin ang="5400000" scaled="1"/>
            <a:tileRect/>
          </a:gradFill>
        </p:spPr>
        <p:txBody>
          <a:bodyPr wrap="square" rtlCol="0">
            <a:spAutoFit/>
          </a:bodyPr>
          <a:lstStyle/>
          <a:p>
            <a:endParaRPr lang="en-US" sz="2000" dirty="0"/>
          </a:p>
        </p:txBody>
      </p:sp>
      <p:sp>
        <p:nvSpPr>
          <p:cNvPr id="16" name="TextBox 15"/>
          <p:cNvSpPr txBox="1"/>
          <p:nvPr/>
        </p:nvSpPr>
        <p:spPr>
          <a:xfrm>
            <a:off x="914393" y="1075047"/>
            <a:ext cx="3200403" cy="369332"/>
          </a:xfrm>
          <a:prstGeom prst="rect">
            <a:avLst/>
          </a:prstGeom>
          <a:noFill/>
        </p:spPr>
        <p:txBody>
          <a:bodyPr wrap="square" rtlCol="0">
            <a:spAutoFit/>
          </a:bodyPr>
          <a:lstStyle/>
          <a:p>
            <a:pPr algn="ctr"/>
            <a:r>
              <a:rPr lang="en-US" b="1" dirty="0" smtClean="0">
                <a:solidFill>
                  <a:schemeClr val="bg1"/>
                </a:solidFill>
                <a:latin typeface="Times New Roman" pitchFamily="18" charset="0"/>
                <a:cs typeface="Times New Roman" pitchFamily="18" charset="0"/>
              </a:rPr>
              <a:t>Sawhorse projection</a:t>
            </a:r>
          </a:p>
        </p:txBody>
      </p:sp>
      <p:sp>
        <p:nvSpPr>
          <p:cNvPr id="18" name="TextBox 17"/>
          <p:cNvSpPr txBox="1"/>
          <p:nvPr/>
        </p:nvSpPr>
        <p:spPr>
          <a:xfrm rot="10800000">
            <a:off x="4953000" y="1041619"/>
            <a:ext cx="3276600" cy="400110"/>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chemeClr val="bg1">
                  <a:lumMod val="75000"/>
                </a:schemeClr>
              </a:gs>
            </a:gsLst>
            <a:lin ang="5400000" scaled="1"/>
            <a:tileRect/>
          </a:gradFill>
        </p:spPr>
        <p:txBody>
          <a:bodyPr wrap="square" rtlCol="0">
            <a:spAutoFit/>
          </a:bodyPr>
          <a:lstStyle/>
          <a:p>
            <a:endParaRPr lang="en-US" sz="2000" dirty="0"/>
          </a:p>
        </p:txBody>
      </p:sp>
      <p:sp>
        <p:nvSpPr>
          <p:cNvPr id="19" name="TextBox 18"/>
          <p:cNvSpPr txBox="1"/>
          <p:nvPr/>
        </p:nvSpPr>
        <p:spPr>
          <a:xfrm>
            <a:off x="4960620" y="1057008"/>
            <a:ext cx="3276600" cy="369332"/>
          </a:xfrm>
          <a:prstGeom prst="rect">
            <a:avLst/>
          </a:prstGeom>
          <a:noFill/>
        </p:spPr>
        <p:txBody>
          <a:bodyPr wrap="square" rtlCol="0">
            <a:spAutoFit/>
          </a:bodyPr>
          <a:lstStyle/>
          <a:p>
            <a:pPr algn="ctr"/>
            <a:r>
              <a:rPr lang="en-US" b="1" dirty="0" smtClean="0">
                <a:solidFill>
                  <a:schemeClr val="bg1"/>
                </a:solidFill>
                <a:latin typeface="Times New Roman" pitchFamily="18" charset="0"/>
                <a:cs typeface="Times New Roman" pitchFamily="18" charset="0"/>
              </a:rPr>
              <a:t>Chair and Boat projections</a:t>
            </a:r>
          </a:p>
        </p:txBody>
      </p:sp>
      <p:sp>
        <p:nvSpPr>
          <p:cNvPr id="30" name="TextBox 29"/>
          <p:cNvSpPr txBox="1"/>
          <p:nvPr/>
        </p:nvSpPr>
        <p:spPr>
          <a:xfrm>
            <a:off x="914399" y="1485694"/>
            <a:ext cx="3200397" cy="4991306"/>
          </a:xfrm>
          <a:prstGeom prst="rect">
            <a:avLst/>
          </a:prstGeom>
          <a:solidFill>
            <a:schemeClr val="bg1">
              <a:lumMod val="85000"/>
            </a:schemeClr>
          </a:solidFill>
        </p:spPr>
        <p:txBody>
          <a:bodyPr wrap="square" rtlCol="0">
            <a:spAutoFit/>
          </a:bodyPr>
          <a:lstStyle/>
          <a:p>
            <a:endParaRPr lang="en-US" sz="9000" dirty="0"/>
          </a:p>
        </p:txBody>
      </p:sp>
      <p:sp>
        <p:nvSpPr>
          <p:cNvPr id="34" name="TextBox 33"/>
          <p:cNvSpPr txBox="1"/>
          <p:nvPr/>
        </p:nvSpPr>
        <p:spPr>
          <a:xfrm>
            <a:off x="4953000" y="1472954"/>
            <a:ext cx="3284220" cy="5004046"/>
          </a:xfrm>
          <a:prstGeom prst="rect">
            <a:avLst/>
          </a:prstGeom>
          <a:solidFill>
            <a:schemeClr val="bg1">
              <a:lumMod val="85000"/>
            </a:schemeClr>
          </a:solidFill>
        </p:spPr>
        <p:txBody>
          <a:bodyPr wrap="square" rtlCol="0">
            <a:spAutoFit/>
          </a:bodyPr>
          <a:lstStyle/>
          <a:p>
            <a:endParaRPr lang="en-US" sz="9000" dirty="0"/>
          </a:p>
        </p:txBody>
      </p:sp>
      <p:graphicFrame>
        <p:nvGraphicFramePr>
          <p:cNvPr id="4" name="Object 3"/>
          <p:cNvGraphicFramePr>
            <a:graphicFrameLocks noChangeAspect="1"/>
          </p:cNvGraphicFramePr>
          <p:nvPr>
            <p:extLst>
              <p:ext uri="{D42A27DB-BD31-4B8C-83A1-F6EECF244321}">
                <p14:modId xmlns:p14="http://schemas.microsoft.com/office/powerpoint/2010/main" val="91441868"/>
              </p:ext>
            </p:extLst>
          </p:nvPr>
        </p:nvGraphicFramePr>
        <p:xfrm>
          <a:off x="1447800" y="1609519"/>
          <a:ext cx="1878878" cy="1036803"/>
        </p:xfrm>
        <a:graphic>
          <a:graphicData uri="http://schemas.openxmlformats.org/presentationml/2006/ole">
            <mc:AlternateContent xmlns:mc="http://schemas.openxmlformats.org/markup-compatibility/2006">
              <mc:Choice xmlns:v="urn:schemas-microsoft-com:vml" Requires="v">
                <p:oleObj spid="_x0000_s79215" name="CS ChemDraw Drawing" r:id="rId6" imgW="1133482" imgH="625976" progId="ChemDraw.Document.6.0">
                  <p:embed/>
                </p:oleObj>
              </mc:Choice>
              <mc:Fallback>
                <p:oleObj name="CS ChemDraw Drawing" r:id="rId6" imgW="1133482" imgH="625976" progId="ChemDraw.Document.6.0">
                  <p:embed/>
                  <p:pic>
                    <p:nvPicPr>
                      <p:cNvPr id="0" name=""/>
                      <p:cNvPicPr/>
                      <p:nvPr/>
                    </p:nvPicPr>
                    <p:blipFill>
                      <a:blip r:embed="rId7"/>
                      <a:stretch>
                        <a:fillRect/>
                      </a:stretch>
                    </p:blipFill>
                    <p:spPr>
                      <a:xfrm>
                        <a:off x="1447800" y="1609519"/>
                        <a:ext cx="1878878" cy="103680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32153878"/>
              </p:ext>
            </p:extLst>
          </p:nvPr>
        </p:nvGraphicFramePr>
        <p:xfrm>
          <a:off x="1447800" y="2819400"/>
          <a:ext cx="2069787" cy="838200"/>
        </p:xfrm>
        <a:graphic>
          <a:graphicData uri="http://schemas.openxmlformats.org/presentationml/2006/ole">
            <mc:AlternateContent xmlns:mc="http://schemas.openxmlformats.org/markup-compatibility/2006">
              <mc:Choice xmlns:v="urn:schemas-microsoft-com:vml" Requires="v">
                <p:oleObj spid="_x0000_s79216" name="CS ChemDraw Drawing" r:id="rId8" imgW="1278440" imgH="517733" progId="ChemDraw.Document.6.0">
                  <p:embed/>
                </p:oleObj>
              </mc:Choice>
              <mc:Fallback>
                <p:oleObj name="CS ChemDraw Drawing" r:id="rId8" imgW="1278440" imgH="517733" progId="ChemDraw.Document.6.0">
                  <p:embed/>
                  <p:pic>
                    <p:nvPicPr>
                      <p:cNvPr id="0" name=""/>
                      <p:cNvPicPr/>
                      <p:nvPr/>
                    </p:nvPicPr>
                    <p:blipFill>
                      <a:blip r:embed="rId9"/>
                      <a:stretch>
                        <a:fillRect/>
                      </a:stretch>
                    </p:blipFill>
                    <p:spPr>
                      <a:xfrm>
                        <a:off x="1447800" y="2819400"/>
                        <a:ext cx="2069787" cy="838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43404455"/>
              </p:ext>
            </p:extLst>
          </p:nvPr>
        </p:nvGraphicFramePr>
        <p:xfrm>
          <a:off x="1422006" y="3743222"/>
          <a:ext cx="2185176" cy="1066800"/>
        </p:xfrm>
        <a:graphic>
          <a:graphicData uri="http://schemas.openxmlformats.org/presentationml/2006/ole">
            <mc:AlternateContent xmlns:mc="http://schemas.openxmlformats.org/markup-compatibility/2006">
              <mc:Choice xmlns:v="urn:schemas-microsoft-com:vml" Requires="v">
                <p:oleObj spid="_x0000_s79217" name="CS ChemDraw Drawing" r:id="rId10" imgW="1278440" imgH="624626" progId="ChemDraw.Document.6.0">
                  <p:embed/>
                </p:oleObj>
              </mc:Choice>
              <mc:Fallback>
                <p:oleObj name="CS ChemDraw Drawing" r:id="rId10" imgW="1278440" imgH="624626" progId="ChemDraw.Document.6.0">
                  <p:embed/>
                  <p:pic>
                    <p:nvPicPr>
                      <p:cNvPr id="0" name=""/>
                      <p:cNvPicPr/>
                      <p:nvPr/>
                    </p:nvPicPr>
                    <p:blipFill>
                      <a:blip r:embed="rId11"/>
                      <a:stretch>
                        <a:fillRect/>
                      </a:stretch>
                    </p:blipFill>
                    <p:spPr>
                      <a:xfrm>
                        <a:off x="1422006" y="3743222"/>
                        <a:ext cx="2185176" cy="10668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6319550"/>
              </p:ext>
            </p:extLst>
          </p:nvPr>
        </p:nvGraphicFramePr>
        <p:xfrm>
          <a:off x="1381124" y="4995264"/>
          <a:ext cx="2057400" cy="939374"/>
        </p:xfrm>
        <a:graphic>
          <a:graphicData uri="http://schemas.openxmlformats.org/presentationml/2006/ole">
            <mc:AlternateContent xmlns:mc="http://schemas.openxmlformats.org/markup-compatibility/2006">
              <mc:Choice xmlns:v="urn:schemas-microsoft-com:vml" Requires="v">
                <p:oleObj spid="_x0000_s79218" name="CS ChemDraw Drawing" r:id="rId12" imgW="1133482" imgH="517733" progId="ChemDraw.Document.6.0">
                  <p:embed/>
                </p:oleObj>
              </mc:Choice>
              <mc:Fallback>
                <p:oleObj name="CS ChemDraw Drawing" r:id="rId12" imgW="1133482" imgH="517733" progId="ChemDraw.Document.6.0">
                  <p:embed/>
                  <p:pic>
                    <p:nvPicPr>
                      <p:cNvPr id="0" name=""/>
                      <p:cNvPicPr/>
                      <p:nvPr/>
                    </p:nvPicPr>
                    <p:blipFill>
                      <a:blip r:embed="rId13"/>
                      <a:stretch>
                        <a:fillRect/>
                      </a:stretch>
                    </p:blipFill>
                    <p:spPr>
                      <a:xfrm>
                        <a:off x="1381124" y="4995264"/>
                        <a:ext cx="2057400" cy="939374"/>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812849987"/>
              </p:ext>
            </p:extLst>
          </p:nvPr>
        </p:nvGraphicFramePr>
        <p:xfrm>
          <a:off x="5123964" y="1635603"/>
          <a:ext cx="2956560" cy="1977378"/>
        </p:xfrm>
        <a:graphic>
          <a:graphicData uri="http://schemas.openxmlformats.org/presentationml/2006/ole">
            <mc:AlternateContent xmlns:mc="http://schemas.openxmlformats.org/markup-compatibility/2006">
              <mc:Choice xmlns:v="urn:schemas-microsoft-com:vml" Requires="v">
                <p:oleObj spid="_x0000_s79219" name="CS ChemDraw Drawing" r:id="rId14" imgW="987174" imgH="660797" progId="ChemDraw.Document.6.0">
                  <p:embed/>
                </p:oleObj>
              </mc:Choice>
              <mc:Fallback>
                <p:oleObj name="CS ChemDraw Drawing" r:id="rId14" imgW="987174" imgH="660797" progId="ChemDraw.Document.6.0">
                  <p:embed/>
                  <p:pic>
                    <p:nvPicPr>
                      <p:cNvPr id="0" name=""/>
                      <p:cNvPicPr/>
                      <p:nvPr/>
                    </p:nvPicPr>
                    <p:blipFill>
                      <a:blip r:embed="rId15"/>
                      <a:stretch>
                        <a:fillRect/>
                      </a:stretch>
                    </p:blipFill>
                    <p:spPr>
                      <a:xfrm>
                        <a:off x="5123964" y="1635603"/>
                        <a:ext cx="2956560" cy="1977378"/>
                      </a:xfrm>
                      <a:prstGeom prst="rect">
                        <a:avLst/>
                      </a:prstGeom>
                    </p:spPr>
                  </p:pic>
                </p:oleObj>
              </mc:Fallback>
            </mc:AlternateContent>
          </a:graphicData>
        </a:graphic>
      </p:graphicFrame>
      <p:sp>
        <p:nvSpPr>
          <p:cNvPr id="21" name="TextBox 20"/>
          <p:cNvSpPr txBox="1"/>
          <p:nvPr/>
        </p:nvSpPr>
        <p:spPr>
          <a:xfrm>
            <a:off x="5662106" y="3483752"/>
            <a:ext cx="312906" cy="338554"/>
          </a:xfrm>
          <a:prstGeom prst="rect">
            <a:avLst/>
          </a:prstGeom>
          <a:noFill/>
        </p:spPr>
        <p:txBody>
          <a:bodyPr wrap="none" rtlCol="0">
            <a:spAutoFit/>
          </a:bodyPr>
          <a:lstStyle/>
          <a:p>
            <a:r>
              <a:rPr lang="en-US" sz="1600" b="1" dirty="0" smtClean="0">
                <a:solidFill>
                  <a:srgbClr val="FF0000"/>
                </a:solidFill>
                <a:latin typeface="+mj-lt"/>
                <a:cs typeface="Times New Roman" pitchFamily="18" charset="0"/>
              </a:rPr>
              <a:t>H</a:t>
            </a:r>
            <a:endParaRPr lang="en-US" sz="1600" b="1" dirty="0">
              <a:solidFill>
                <a:srgbClr val="FF0000"/>
              </a:solidFill>
              <a:latin typeface="+mj-lt"/>
              <a:cs typeface="Times New Roman" pitchFamily="18" charset="0"/>
            </a:endParaRPr>
          </a:p>
        </p:txBody>
      </p:sp>
      <p:sp>
        <p:nvSpPr>
          <p:cNvPr id="40" name="TextBox 39"/>
          <p:cNvSpPr txBox="1"/>
          <p:nvPr/>
        </p:nvSpPr>
        <p:spPr>
          <a:xfrm>
            <a:off x="6905625" y="3472279"/>
            <a:ext cx="312906" cy="338554"/>
          </a:xfrm>
          <a:prstGeom prst="rect">
            <a:avLst/>
          </a:prstGeom>
          <a:noFill/>
        </p:spPr>
        <p:txBody>
          <a:bodyPr wrap="none" rtlCol="0">
            <a:spAutoFit/>
          </a:bodyPr>
          <a:lstStyle/>
          <a:p>
            <a:r>
              <a:rPr lang="en-US" sz="1600" b="1" dirty="0" smtClean="0">
                <a:solidFill>
                  <a:srgbClr val="FF0000"/>
                </a:solidFill>
                <a:latin typeface="+mj-lt"/>
                <a:cs typeface="Times New Roman" pitchFamily="18" charset="0"/>
              </a:rPr>
              <a:t>H</a:t>
            </a:r>
            <a:endParaRPr lang="en-US" sz="1600" b="1" dirty="0">
              <a:solidFill>
                <a:srgbClr val="FF0000"/>
              </a:solidFill>
              <a:latin typeface="+mj-lt"/>
              <a:cs typeface="Times New Roman" pitchFamily="18" charset="0"/>
            </a:endParaRPr>
          </a:p>
        </p:txBody>
      </p:sp>
      <p:sp>
        <p:nvSpPr>
          <p:cNvPr id="41" name="TextBox 40"/>
          <p:cNvSpPr txBox="1"/>
          <p:nvPr/>
        </p:nvSpPr>
        <p:spPr>
          <a:xfrm>
            <a:off x="7235151" y="1441729"/>
            <a:ext cx="312906" cy="338554"/>
          </a:xfrm>
          <a:prstGeom prst="rect">
            <a:avLst/>
          </a:prstGeom>
          <a:noFill/>
        </p:spPr>
        <p:txBody>
          <a:bodyPr wrap="none" rtlCol="0">
            <a:spAutoFit/>
          </a:bodyPr>
          <a:lstStyle/>
          <a:p>
            <a:r>
              <a:rPr lang="en-US" sz="1600" b="1" dirty="0" smtClean="0">
                <a:solidFill>
                  <a:srgbClr val="FF0000"/>
                </a:solidFill>
                <a:latin typeface="+mj-lt"/>
                <a:cs typeface="Times New Roman" pitchFamily="18" charset="0"/>
              </a:rPr>
              <a:t>H</a:t>
            </a:r>
            <a:endParaRPr lang="en-US" sz="1600" b="1" dirty="0">
              <a:solidFill>
                <a:srgbClr val="FF0000"/>
              </a:solidFill>
              <a:latin typeface="+mj-lt"/>
              <a:cs typeface="Times New Roman" pitchFamily="18" charset="0"/>
            </a:endParaRPr>
          </a:p>
        </p:txBody>
      </p:sp>
      <p:sp>
        <p:nvSpPr>
          <p:cNvPr id="42" name="TextBox 41"/>
          <p:cNvSpPr txBox="1"/>
          <p:nvPr/>
        </p:nvSpPr>
        <p:spPr>
          <a:xfrm>
            <a:off x="6622266" y="3095625"/>
            <a:ext cx="312906" cy="338554"/>
          </a:xfrm>
          <a:prstGeom prst="rect">
            <a:avLst/>
          </a:prstGeom>
          <a:noFill/>
        </p:spPr>
        <p:txBody>
          <a:bodyPr wrap="none" rtlCol="0">
            <a:spAutoFit/>
          </a:bodyPr>
          <a:lstStyle/>
          <a:p>
            <a:r>
              <a:rPr lang="en-US" sz="1600" b="1" dirty="0" smtClean="0">
                <a:solidFill>
                  <a:srgbClr val="FF0000"/>
                </a:solidFill>
                <a:latin typeface="+mj-lt"/>
                <a:cs typeface="Times New Roman" pitchFamily="18" charset="0"/>
              </a:rPr>
              <a:t>H</a:t>
            </a:r>
            <a:endParaRPr lang="en-US" sz="1600" b="1" dirty="0">
              <a:solidFill>
                <a:srgbClr val="FF0000"/>
              </a:solidFill>
              <a:latin typeface="+mj-lt"/>
              <a:cs typeface="Times New Roman" pitchFamily="18" charset="0"/>
            </a:endParaRPr>
          </a:p>
        </p:txBody>
      </p:sp>
      <p:sp>
        <p:nvSpPr>
          <p:cNvPr id="43" name="TextBox 42"/>
          <p:cNvSpPr txBox="1"/>
          <p:nvPr/>
        </p:nvSpPr>
        <p:spPr>
          <a:xfrm>
            <a:off x="6278394" y="1773202"/>
            <a:ext cx="312906" cy="338554"/>
          </a:xfrm>
          <a:prstGeom prst="rect">
            <a:avLst/>
          </a:prstGeom>
          <a:noFill/>
        </p:spPr>
        <p:txBody>
          <a:bodyPr wrap="none" rtlCol="0">
            <a:spAutoFit/>
          </a:bodyPr>
          <a:lstStyle/>
          <a:p>
            <a:r>
              <a:rPr lang="en-US" sz="1600" b="1" dirty="0" smtClean="0">
                <a:solidFill>
                  <a:srgbClr val="FF0000"/>
                </a:solidFill>
                <a:latin typeface="+mj-lt"/>
                <a:cs typeface="Times New Roman" pitchFamily="18" charset="0"/>
              </a:rPr>
              <a:t>H</a:t>
            </a:r>
            <a:endParaRPr lang="en-US" sz="1600" b="1" dirty="0">
              <a:solidFill>
                <a:srgbClr val="FF0000"/>
              </a:solidFill>
              <a:latin typeface="+mj-lt"/>
              <a:cs typeface="Times New Roman" pitchFamily="18" charset="0"/>
            </a:endParaRPr>
          </a:p>
        </p:txBody>
      </p:sp>
      <p:sp>
        <p:nvSpPr>
          <p:cNvPr id="44" name="TextBox 43"/>
          <p:cNvSpPr txBox="1"/>
          <p:nvPr/>
        </p:nvSpPr>
        <p:spPr>
          <a:xfrm>
            <a:off x="5994062" y="1434648"/>
            <a:ext cx="312906" cy="338554"/>
          </a:xfrm>
          <a:prstGeom prst="rect">
            <a:avLst/>
          </a:prstGeom>
          <a:noFill/>
        </p:spPr>
        <p:txBody>
          <a:bodyPr wrap="none" rtlCol="0">
            <a:spAutoFit/>
          </a:bodyPr>
          <a:lstStyle/>
          <a:p>
            <a:r>
              <a:rPr lang="en-US" sz="1600" b="1" dirty="0" smtClean="0">
                <a:solidFill>
                  <a:srgbClr val="FF0000"/>
                </a:solidFill>
                <a:latin typeface="+mj-lt"/>
                <a:cs typeface="Times New Roman" pitchFamily="18" charset="0"/>
              </a:rPr>
              <a:t>H</a:t>
            </a:r>
            <a:endParaRPr lang="en-US" sz="1600" b="1" dirty="0">
              <a:solidFill>
                <a:srgbClr val="FF0000"/>
              </a:solidFill>
              <a:latin typeface="+mj-lt"/>
              <a:cs typeface="Times New Roman" pitchFamily="18" charset="0"/>
            </a:endParaRPr>
          </a:p>
        </p:txBody>
      </p:sp>
      <p:sp>
        <p:nvSpPr>
          <p:cNvPr id="45" name="TextBox 44"/>
          <p:cNvSpPr txBox="1"/>
          <p:nvPr/>
        </p:nvSpPr>
        <p:spPr>
          <a:xfrm>
            <a:off x="4960620" y="2531387"/>
            <a:ext cx="312906" cy="338554"/>
          </a:xfrm>
          <a:prstGeom prst="rect">
            <a:avLst/>
          </a:prstGeom>
          <a:noFill/>
        </p:spPr>
        <p:txBody>
          <a:bodyPr wrap="none" rtlCol="0">
            <a:spAutoFit/>
          </a:bodyPr>
          <a:lstStyle/>
          <a:p>
            <a:r>
              <a:rPr lang="en-US" sz="1600" b="1" dirty="0" smtClean="0">
                <a:solidFill>
                  <a:srgbClr val="00B0F0"/>
                </a:solidFill>
                <a:latin typeface="+mj-lt"/>
                <a:cs typeface="Times New Roman" pitchFamily="18" charset="0"/>
              </a:rPr>
              <a:t>H</a:t>
            </a:r>
            <a:endParaRPr lang="en-US" sz="1600" b="1" dirty="0">
              <a:solidFill>
                <a:srgbClr val="00B0F0"/>
              </a:solidFill>
              <a:latin typeface="+mj-lt"/>
              <a:cs typeface="Times New Roman" pitchFamily="18" charset="0"/>
            </a:endParaRPr>
          </a:p>
        </p:txBody>
      </p:sp>
      <p:sp>
        <p:nvSpPr>
          <p:cNvPr id="46" name="TextBox 45"/>
          <p:cNvSpPr txBox="1"/>
          <p:nvPr/>
        </p:nvSpPr>
        <p:spPr>
          <a:xfrm>
            <a:off x="5273526" y="2387054"/>
            <a:ext cx="312906" cy="338554"/>
          </a:xfrm>
          <a:prstGeom prst="rect">
            <a:avLst/>
          </a:prstGeom>
          <a:noFill/>
        </p:spPr>
        <p:txBody>
          <a:bodyPr wrap="none" rtlCol="0">
            <a:spAutoFit/>
          </a:bodyPr>
          <a:lstStyle/>
          <a:p>
            <a:r>
              <a:rPr lang="en-US" sz="1600" b="1" dirty="0" smtClean="0">
                <a:solidFill>
                  <a:srgbClr val="00B0F0"/>
                </a:solidFill>
                <a:latin typeface="+mj-lt"/>
                <a:cs typeface="Times New Roman" pitchFamily="18" charset="0"/>
              </a:rPr>
              <a:t>H</a:t>
            </a:r>
            <a:endParaRPr lang="en-US" sz="1600" b="1" dirty="0">
              <a:solidFill>
                <a:srgbClr val="00B0F0"/>
              </a:solidFill>
              <a:latin typeface="+mj-lt"/>
              <a:cs typeface="Times New Roman" pitchFamily="18" charset="0"/>
            </a:endParaRPr>
          </a:p>
        </p:txBody>
      </p:sp>
      <p:sp>
        <p:nvSpPr>
          <p:cNvPr id="47" name="TextBox 46"/>
          <p:cNvSpPr txBox="1"/>
          <p:nvPr/>
        </p:nvSpPr>
        <p:spPr>
          <a:xfrm>
            <a:off x="5939750" y="3239474"/>
            <a:ext cx="312906" cy="338554"/>
          </a:xfrm>
          <a:prstGeom prst="rect">
            <a:avLst/>
          </a:prstGeom>
          <a:noFill/>
        </p:spPr>
        <p:txBody>
          <a:bodyPr wrap="none" rtlCol="0">
            <a:spAutoFit/>
          </a:bodyPr>
          <a:lstStyle/>
          <a:p>
            <a:r>
              <a:rPr lang="en-US" sz="1600" b="1" dirty="0" smtClean="0">
                <a:solidFill>
                  <a:srgbClr val="00B0F0"/>
                </a:solidFill>
                <a:latin typeface="+mj-lt"/>
                <a:cs typeface="Times New Roman" pitchFamily="18" charset="0"/>
              </a:rPr>
              <a:t>H</a:t>
            </a:r>
            <a:endParaRPr lang="en-US" sz="1600" b="1" dirty="0">
              <a:solidFill>
                <a:srgbClr val="00B0F0"/>
              </a:solidFill>
              <a:latin typeface="+mj-lt"/>
              <a:cs typeface="Times New Roman" pitchFamily="18" charset="0"/>
            </a:endParaRPr>
          </a:p>
        </p:txBody>
      </p:sp>
      <p:sp>
        <p:nvSpPr>
          <p:cNvPr id="48" name="TextBox 47"/>
          <p:cNvSpPr txBox="1"/>
          <p:nvPr/>
        </p:nvSpPr>
        <p:spPr>
          <a:xfrm>
            <a:off x="6980609" y="1683008"/>
            <a:ext cx="312906" cy="338554"/>
          </a:xfrm>
          <a:prstGeom prst="rect">
            <a:avLst/>
          </a:prstGeom>
          <a:noFill/>
        </p:spPr>
        <p:txBody>
          <a:bodyPr wrap="none" rtlCol="0">
            <a:spAutoFit/>
          </a:bodyPr>
          <a:lstStyle/>
          <a:p>
            <a:r>
              <a:rPr lang="en-US" sz="1600" b="1" dirty="0" smtClean="0">
                <a:solidFill>
                  <a:srgbClr val="00B0F0"/>
                </a:solidFill>
                <a:latin typeface="+mj-lt"/>
                <a:cs typeface="Times New Roman" pitchFamily="18" charset="0"/>
              </a:rPr>
              <a:t>H</a:t>
            </a:r>
            <a:endParaRPr lang="en-US" sz="1600" b="1" dirty="0">
              <a:solidFill>
                <a:srgbClr val="00B0F0"/>
              </a:solidFill>
              <a:latin typeface="+mj-lt"/>
              <a:cs typeface="Times New Roman" pitchFamily="18" charset="0"/>
            </a:endParaRPr>
          </a:p>
        </p:txBody>
      </p:sp>
      <p:sp>
        <p:nvSpPr>
          <p:cNvPr id="49" name="TextBox 48"/>
          <p:cNvSpPr txBox="1"/>
          <p:nvPr/>
        </p:nvSpPr>
        <p:spPr>
          <a:xfrm>
            <a:off x="7924314" y="2348954"/>
            <a:ext cx="312906" cy="338554"/>
          </a:xfrm>
          <a:prstGeom prst="rect">
            <a:avLst/>
          </a:prstGeom>
          <a:noFill/>
        </p:spPr>
        <p:txBody>
          <a:bodyPr wrap="none" rtlCol="0">
            <a:spAutoFit/>
          </a:bodyPr>
          <a:lstStyle/>
          <a:p>
            <a:r>
              <a:rPr lang="en-US" sz="1600" b="1" dirty="0" smtClean="0">
                <a:solidFill>
                  <a:srgbClr val="00B0F0"/>
                </a:solidFill>
                <a:latin typeface="+mj-lt"/>
                <a:cs typeface="Times New Roman" pitchFamily="18" charset="0"/>
              </a:rPr>
              <a:t>H</a:t>
            </a:r>
            <a:endParaRPr lang="en-US" sz="1600" b="1" dirty="0">
              <a:solidFill>
                <a:srgbClr val="00B0F0"/>
              </a:solidFill>
              <a:latin typeface="+mj-lt"/>
              <a:cs typeface="Times New Roman" pitchFamily="18" charset="0"/>
            </a:endParaRPr>
          </a:p>
        </p:txBody>
      </p:sp>
      <p:sp>
        <p:nvSpPr>
          <p:cNvPr id="50" name="TextBox 49"/>
          <p:cNvSpPr txBox="1"/>
          <p:nvPr/>
        </p:nvSpPr>
        <p:spPr>
          <a:xfrm>
            <a:off x="7611408" y="2556331"/>
            <a:ext cx="312906" cy="338554"/>
          </a:xfrm>
          <a:prstGeom prst="rect">
            <a:avLst/>
          </a:prstGeom>
          <a:noFill/>
        </p:spPr>
        <p:txBody>
          <a:bodyPr wrap="none" rtlCol="0">
            <a:spAutoFit/>
          </a:bodyPr>
          <a:lstStyle/>
          <a:p>
            <a:r>
              <a:rPr lang="en-US" sz="1600" b="1" dirty="0" smtClean="0">
                <a:solidFill>
                  <a:srgbClr val="00B0F0"/>
                </a:solidFill>
                <a:latin typeface="+mj-lt"/>
                <a:cs typeface="Times New Roman" pitchFamily="18" charset="0"/>
              </a:rPr>
              <a:t>H</a:t>
            </a:r>
            <a:endParaRPr lang="en-US" sz="1600" b="1" dirty="0">
              <a:solidFill>
                <a:srgbClr val="00B0F0"/>
              </a:solidFill>
              <a:latin typeface="+mj-lt"/>
              <a:cs typeface="Times New Roman" pitchFamily="18" charset="0"/>
            </a:endParaRPr>
          </a:p>
        </p:txBody>
      </p:sp>
      <p:pic>
        <p:nvPicPr>
          <p:cNvPr id="3093" name="Picture 21" descr="C:\Users\Zeqir\Desktop\551px-Chair-Boat-Conformation_general_svg.png"/>
          <p:cNvPicPr>
            <a:picLocks noChangeAspect="1" noChangeArrowheads="1"/>
          </p:cNvPicPr>
          <p:nvPr/>
        </p:nvPicPr>
        <p:blipFill rotWithShape="1">
          <a:blip r:embed="rId16">
            <a:extLst>
              <a:ext uri="{28A0092B-C50C-407E-A947-70E740481C1C}">
                <a14:useLocalDpi xmlns:a14="http://schemas.microsoft.com/office/drawing/2010/main" val="0"/>
              </a:ext>
            </a:extLst>
          </a:blip>
          <a:srcRect l="51723" t="7143" r="1724" b="7143"/>
          <a:stretch/>
        </p:blipFill>
        <p:spPr bwMode="auto">
          <a:xfrm>
            <a:off x="5059356" y="4073928"/>
            <a:ext cx="3071508" cy="204767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5705475" y="4054775"/>
            <a:ext cx="288587" cy="338554"/>
          </a:xfrm>
          <a:prstGeom prst="rect">
            <a:avLst/>
          </a:prstGeom>
          <a:solidFill>
            <a:schemeClr val="bg1">
              <a:lumMod val="85000"/>
            </a:schemeClr>
          </a:solidFill>
        </p:spPr>
        <p:txBody>
          <a:bodyPr wrap="square" rtlCol="0">
            <a:spAutoFit/>
          </a:bodyPr>
          <a:lstStyle/>
          <a:p>
            <a:r>
              <a:rPr lang="en-US" sz="1600" b="1" dirty="0" smtClean="0">
                <a:solidFill>
                  <a:srgbClr val="00B0F0"/>
                </a:solidFill>
              </a:rPr>
              <a:t>H</a:t>
            </a:r>
            <a:endParaRPr lang="en-US" sz="1600" b="1" dirty="0">
              <a:solidFill>
                <a:srgbClr val="00B0F0"/>
              </a:solidFill>
            </a:endParaRPr>
          </a:p>
        </p:txBody>
      </p:sp>
      <p:sp>
        <p:nvSpPr>
          <p:cNvPr id="53" name="TextBox 52"/>
          <p:cNvSpPr txBox="1"/>
          <p:nvPr/>
        </p:nvSpPr>
        <p:spPr>
          <a:xfrm>
            <a:off x="7844548" y="4748669"/>
            <a:ext cx="288587" cy="338554"/>
          </a:xfrm>
          <a:prstGeom prst="rect">
            <a:avLst/>
          </a:prstGeom>
          <a:solidFill>
            <a:schemeClr val="bg1">
              <a:lumMod val="85000"/>
            </a:schemeClr>
          </a:solidFill>
        </p:spPr>
        <p:txBody>
          <a:bodyPr wrap="square" rtlCol="0">
            <a:spAutoFit/>
          </a:bodyPr>
          <a:lstStyle/>
          <a:p>
            <a:r>
              <a:rPr lang="en-US" sz="1600" b="1" dirty="0" smtClean="0">
                <a:solidFill>
                  <a:srgbClr val="00B0F0"/>
                </a:solidFill>
              </a:rPr>
              <a:t>H</a:t>
            </a:r>
            <a:endParaRPr lang="en-US" sz="1600" b="1" dirty="0">
              <a:solidFill>
                <a:srgbClr val="00B0F0"/>
              </a:solidFill>
            </a:endParaRPr>
          </a:p>
        </p:txBody>
      </p:sp>
      <p:sp>
        <p:nvSpPr>
          <p:cNvPr id="54" name="TextBox 53"/>
          <p:cNvSpPr txBox="1"/>
          <p:nvPr/>
        </p:nvSpPr>
        <p:spPr>
          <a:xfrm>
            <a:off x="7517862" y="5071219"/>
            <a:ext cx="288587" cy="338554"/>
          </a:xfrm>
          <a:prstGeom prst="rect">
            <a:avLst/>
          </a:prstGeom>
          <a:solidFill>
            <a:schemeClr val="bg1">
              <a:lumMod val="85000"/>
            </a:schemeClr>
          </a:solidFill>
        </p:spPr>
        <p:txBody>
          <a:bodyPr wrap="square" rtlCol="0">
            <a:spAutoFit/>
          </a:bodyPr>
          <a:lstStyle/>
          <a:p>
            <a:r>
              <a:rPr lang="en-US" sz="1600" b="1" dirty="0" smtClean="0">
                <a:solidFill>
                  <a:srgbClr val="00B0F0"/>
                </a:solidFill>
              </a:rPr>
              <a:t>H</a:t>
            </a:r>
            <a:endParaRPr lang="en-US" sz="1600" b="1" dirty="0">
              <a:solidFill>
                <a:srgbClr val="00B0F0"/>
              </a:solidFill>
            </a:endParaRPr>
          </a:p>
        </p:txBody>
      </p:sp>
      <p:sp>
        <p:nvSpPr>
          <p:cNvPr id="55" name="TextBox 54"/>
          <p:cNvSpPr txBox="1"/>
          <p:nvPr/>
        </p:nvSpPr>
        <p:spPr>
          <a:xfrm>
            <a:off x="7004928" y="4382776"/>
            <a:ext cx="288587" cy="338554"/>
          </a:xfrm>
          <a:prstGeom prst="rect">
            <a:avLst/>
          </a:prstGeom>
          <a:solidFill>
            <a:schemeClr val="bg1">
              <a:lumMod val="85000"/>
            </a:schemeClr>
          </a:solidFill>
        </p:spPr>
        <p:txBody>
          <a:bodyPr wrap="square" rtlCol="0">
            <a:spAutoFit/>
          </a:bodyPr>
          <a:lstStyle/>
          <a:p>
            <a:r>
              <a:rPr lang="en-US" sz="1600" b="1" dirty="0" smtClean="0">
                <a:solidFill>
                  <a:srgbClr val="00B0F0"/>
                </a:solidFill>
              </a:rPr>
              <a:t>H</a:t>
            </a:r>
            <a:endParaRPr lang="en-US" sz="1600" b="1" dirty="0">
              <a:solidFill>
                <a:srgbClr val="00B0F0"/>
              </a:solidFill>
            </a:endParaRPr>
          </a:p>
        </p:txBody>
      </p:sp>
      <p:sp>
        <p:nvSpPr>
          <p:cNvPr id="56" name="TextBox 55"/>
          <p:cNvSpPr txBox="1"/>
          <p:nvPr/>
        </p:nvSpPr>
        <p:spPr>
          <a:xfrm>
            <a:off x="5975012" y="5783045"/>
            <a:ext cx="288587" cy="338554"/>
          </a:xfrm>
          <a:prstGeom prst="rect">
            <a:avLst/>
          </a:prstGeom>
          <a:solidFill>
            <a:schemeClr val="bg1">
              <a:lumMod val="85000"/>
            </a:schemeClr>
          </a:solidFill>
        </p:spPr>
        <p:txBody>
          <a:bodyPr wrap="square" rtlCol="0">
            <a:spAutoFit/>
          </a:bodyPr>
          <a:lstStyle/>
          <a:p>
            <a:r>
              <a:rPr lang="en-US" sz="1600" b="1" dirty="0" smtClean="0">
                <a:solidFill>
                  <a:srgbClr val="00B0F0"/>
                </a:solidFill>
              </a:rPr>
              <a:t>H</a:t>
            </a:r>
            <a:endParaRPr lang="en-US" sz="1600" b="1" dirty="0">
              <a:solidFill>
                <a:srgbClr val="00B0F0"/>
              </a:solidFill>
            </a:endParaRPr>
          </a:p>
        </p:txBody>
      </p:sp>
      <p:sp>
        <p:nvSpPr>
          <p:cNvPr id="57" name="TextBox 56"/>
          <p:cNvSpPr txBox="1"/>
          <p:nvPr/>
        </p:nvSpPr>
        <p:spPr>
          <a:xfrm>
            <a:off x="6183144" y="5444491"/>
            <a:ext cx="288587" cy="338554"/>
          </a:xfrm>
          <a:prstGeom prst="rect">
            <a:avLst/>
          </a:prstGeom>
          <a:solidFill>
            <a:schemeClr val="bg1">
              <a:lumMod val="85000"/>
            </a:schemeClr>
          </a:solidFill>
        </p:spPr>
        <p:txBody>
          <a:bodyPr wrap="square" rtlCol="0">
            <a:spAutoFit/>
          </a:bodyPr>
          <a:lstStyle/>
          <a:p>
            <a:r>
              <a:rPr lang="en-US" sz="1600" b="1" dirty="0" smtClean="0">
                <a:solidFill>
                  <a:srgbClr val="00B0F0"/>
                </a:solidFill>
              </a:rPr>
              <a:t>H</a:t>
            </a:r>
            <a:endParaRPr lang="en-US" sz="1600" b="1" dirty="0">
              <a:solidFill>
                <a:srgbClr val="00B0F0"/>
              </a:solidFill>
            </a:endParaRPr>
          </a:p>
        </p:txBody>
      </p:sp>
      <p:sp>
        <p:nvSpPr>
          <p:cNvPr id="58" name="TextBox 57"/>
          <p:cNvSpPr txBox="1"/>
          <p:nvPr/>
        </p:nvSpPr>
        <p:spPr>
          <a:xfrm>
            <a:off x="7233528" y="4031724"/>
            <a:ext cx="288587" cy="338554"/>
          </a:xfrm>
          <a:prstGeom prst="rect">
            <a:avLst/>
          </a:prstGeom>
          <a:solidFill>
            <a:schemeClr val="bg1">
              <a:lumMod val="85000"/>
            </a:schemeClr>
          </a:solidFill>
        </p:spPr>
        <p:txBody>
          <a:bodyPr wrap="square" rtlCol="0">
            <a:spAutoFit/>
          </a:bodyPr>
          <a:lstStyle/>
          <a:p>
            <a:r>
              <a:rPr lang="en-US" sz="1600" b="1" dirty="0" smtClean="0">
                <a:solidFill>
                  <a:srgbClr val="FF0000"/>
                </a:solidFill>
              </a:rPr>
              <a:t>H</a:t>
            </a:r>
            <a:endParaRPr lang="en-US" sz="1600" b="1" dirty="0">
              <a:solidFill>
                <a:srgbClr val="FF0000"/>
              </a:solidFill>
            </a:endParaRPr>
          </a:p>
        </p:txBody>
      </p:sp>
      <p:sp>
        <p:nvSpPr>
          <p:cNvPr id="59" name="TextBox 58"/>
          <p:cNvSpPr txBox="1"/>
          <p:nvPr/>
        </p:nvSpPr>
        <p:spPr>
          <a:xfrm>
            <a:off x="6944941" y="5783045"/>
            <a:ext cx="288587" cy="338554"/>
          </a:xfrm>
          <a:prstGeom prst="rect">
            <a:avLst/>
          </a:prstGeom>
          <a:solidFill>
            <a:schemeClr val="bg1">
              <a:lumMod val="85000"/>
            </a:schemeClr>
          </a:solidFill>
        </p:spPr>
        <p:txBody>
          <a:bodyPr wrap="square" rtlCol="0">
            <a:spAutoFit/>
          </a:bodyPr>
          <a:lstStyle/>
          <a:p>
            <a:r>
              <a:rPr lang="en-US" sz="1600" b="1" dirty="0" smtClean="0">
                <a:solidFill>
                  <a:srgbClr val="FF0000"/>
                </a:solidFill>
              </a:rPr>
              <a:t>H</a:t>
            </a:r>
            <a:endParaRPr lang="en-US" sz="1600" b="1" dirty="0">
              <a:solidFill>
                <a:srgbClr val="FF0000"/>
              </a:solidFill>
            </a:endParaRPr>
          </a:p>
        </p:txBody>
      </p:sp>
      <p:sp>
        <p:nvSpPr>
          <p:cNvPr id="60" name="TextBox 59"/>
          <p:cNvSpPr txBox="1"/>
          <p:nvPr/>
        </p:nvSpPr>
        <p:spPr>
          <a:xfrm>
            <a:off x="6713706" y="5467887"/>
            <a:ext cx="288587" cy="338554"/>
          </a:xfrm>
          <a:prstGeom prst="rect">
            <a:avLst/>
          </a:prstGeom>
          <a:solidFill>
            <a:schemeClr val="bg1">
              <a:lumMod val="85000"/>
            </a:schemeClr>
          </a:solidFill>
        </p:spPr>
        <p:txBody>
          <a:bodyPr wrap="square" rtlCol="0">
            <a:spAutoFit/>
          </a:bodyPr>
          <a:lstStyle/>
          <a:p>
            <a:r>
              <a:rPr lang="en-US" sz="1600" b="1" dirty="0" smtClean="0">
                <a:solidFill>
                  <a:srgbClr val="FF0000"/>
                </a:solidFill>
              </a:rPr>
              <a:t>H</a:t>
            </a:r>
            <a:endParaRPr lang="en-US" sz="1600" b="1" dirty="0">
              <a:solidFill>
                <a:srgbClr val="FF0000"/>
              </a:solidFill>
            </a:endParaRPr>
          </a:p>
        </p:txBody>
      </p:sp>
      <p:sp>
        <p:nvSpPr>
          <p:cNvPr id="61" name="TextBox 60"/>
          <p:cNvSpPr txBox="1"/>
          <p:nvPr/>
        </p:nvSpPr>
        <p:spPr>
          <a:xfrm>
            <a:off x="5450732" y="5065613"/>
            <a:ext cx="348777" cy="338554"/>
          </a:xfrm>
          <a:prstGeom prst="rect">
            <a:avLst/>
          </a:prstGeom>
          <a:solidFill>
            <a:schemeClr val="bg1">
              <a:lumMod val="85000"/>
            </a:schemeClr>
          </a:solidFill>
        </p:spPr>
        <p:txBody>
          <a:bodyPr wrap="square" rtlCol="0">
            <a:spAutoFit/>
          </a:bodyPr>
          <a:lstStyle/>
          <a:p>
            <a:r>
              <a:rPr lang="en-US" sz="1600" b="1" dirty="0" smtClean="0">
                <a:solidFill>
                  <a:srgbClr val="FF0000"/>
                </a:solidFill>
              </a:rPr>
              <a:t>H</a:t>
            </a:r>
            <a:endParaRPr lang="en-US" sz="1600" b="1" dirty="0">
              <a:solidFill>
                <a:srgbClr val="FF0000"/>
              </a:solidFill>
            </a:endParaRPr>
          </a:p>
        </p:txBody>
      </p:sp>
      <p:sp>
        <p:nvSpPr>
          <p:cNvPr id="62" name="TextBox 61"/>
          <p:cNvSpPr txBox="1"/>
          <p:nvPr/>
        </p:nvSpPr>
        <p:spPr>
          <a:xfrm>
            <a:off x="5162145" y="4748669"/>
            <a:ext cx="288587" cy="338554"/>
          </a:xfrm>
          <a:prstGeom prst="rect">
            <a:avLst/>
          </a:prstGeom>
          <a:solidFill>
            <a:schemeClr val="bg1">
              <a:lumMod val="85000"/>
            </a:schemeClr>
          </a:solidFill>
        </p:spPr>
        <p:txBody>
          <a:bodyPr wrap="square" rtlCol="0">
            <a:spAutoFit/>
          </a:bodyPr>
          <a:lstStyle/>
          <a:p>
            <a:r>
              <a:rPr lang="en-US" sz="1600" b="1" dirty="0" smtClean="0">
                <a:solidFill>
                  <a:srgbClr val="FF0000"/>
                </a:solidFill>
              </a:rPr>
              <a:t>H</a:t>
            </a:r>
            <a:endParaRPr lang="en-US" sz="1600" b="1" dirty="0">
              <a:solidFill>
                <a:srgbClr val="FF0000"/>
              </a:solidFill>
            </a:endParaRPr>
          </a:p>
        </p:txBody>
      </p:sp>
      <p:sp>
        <p:nvSpPr>
          <p:cNvPr id="63" name="TextBox 62"/>
          <p:cNvSpPr txBox="1"/>
          <p:nvPr/>
        </p:nvSpPr>
        <p:spPr>
          <a:xfrm>
            <a:off x="5975013" y="4396141"/>
            <a:ext cx="288587" cy="338554"/>
          </a:xfrm>
          <a:prstGeom prst="rect">
            <a:avLst/>
          </a:prstGeom>
          <a:solidFill>
            <a:schemeClr val="bg1">
              <a:lumMod val="85000"/>
            </a:schemeClr>
          </a:solidFill>
        </p:spPr>
        <p:txBody>
          <a:bodyPr wrap="square" rtlCol="0">
            <a:spAutoFit/>
          </a:bodyPr>
          <a:lstStyle/>
          <a:p>
            <a:r>
              <a:rPr lang="en-US" sz="1600" b="1" dirty="0" smtClean="0">
                <a:solidFill>
                  <a:srgbClr val="FF0000"/>
                </a:solidFill>
              </a:rPr>
              <a:t>H</a:t>
            </a:r>
            <a:endParaRPr lang="en-US" sz="1600" b="1" dirty="0">
              <a:solidFill>
                <a:srgbClr val="FF0000"/>
              </a:solidFill>
            </a:endParaRPr>
          </a:p>
        </p:txBody>
      </p:sp>
      <p:sp>
        <p:nvSpPr>
          <p:cNvPr id="35" name="TextBox 34"/>
          <p:cNvSpPr txBox="1"/>
          <p:nvPr/>
        </p:nvSpPr>
        <p:spPr>
          <a:xfrm>
            <a:off x="914393" y="1575286"/>
            <a:ext cx="1276349" cy="276999"/>
          </a:xfrm>
          <a:prstGeom prst="rect">
            <a:avLst/>
          </a:prstGeom>
          <a:noFill/>
        </p:spPr>
        <p:txBody>
          <a:bodyPr wrap="square" rtlCol="0">
            <a:spAutoFit/>
          </a:bodyPr>
          <a:lstStyle/>
          <a:p>
            <a:r>
              <a:rPr lang="en-US" sz="1200" dirty="0" smtClean="0"/>
              <a:t>1. </a:t>
            </a:r>
            <a:r>
              <a:rPr lang="en-US" sz="1200" dirty="0" err="1" smtClean="0"/>
              <a:t>Syn</a:t>
            </a:r>
            <a:endParaRPr lang="en-US" sz="1200" dirty="0"/>
          </a:p>
        </p:txBody>
      </p:sp>
      <p:sp>
        <p:nvSpPr>
          <p:cNvPr id="65" name="TextBox 64"/>
          <p:cNvSpPr txBox="1"/>
          <p:nvPr/>
        </p:nvSpPr>
        <p:spPr>
          <a:xfrm>
            <a:off x="914392" y="2669232"/>
            <a:ext cx="1524007" cy="276999"/>
          </a:xfrm>
          <a:prstGeom prst="rect">
            <a:avLst/>
          </a:prstGeom>
          <a:noFill/>
        </p:spPr>
        <p:txBody>
          <a:bodyPr wrap="square" rtlCol="0">
            <a:spAutoFit/>
          </a:bodyPr>
          <a:lstStyle/>
          <a:p>
            <a:r>
              <a:rPr lang="en-US" sz="1200" dirty="0" smtClean="0"/>
              <a:t>2. Gauche </a:t>
            </a:r>
            <a:endParaRPr lang="en-US" sz="1200" dirty="0"/>
          </a:p>
        </p:txBody>
      </p:sp>
      <p:sp>
        <p:nvSpPr>
          <p:cNvPr id="66" name="TextBox 65"/>
          <p:cNvSpPr txBox="1"/>
          <p:nvPr/>
        </p:nvSpPr>
        <p:spPr>
          <a:xfrm>
            <a:off x="914391" y="3756027"/>
            <a:ext cx="1524007" cy="276999"/>
          </a:xfrm>
          <a:prstGeom prst="rect">
            <a:avLst/>
          </a:prstGeom>
          <a:noFill/>
        </p:spPr>
        <p:txBody>
          <a:bodyPr wrap="square" rtlCol="0">
            <a:spAutoFit/>
          </a:bodyPr>
          <a:lstStyle/>
          <a:p>
            <a:r>
              <a:rPr lang="en-US" sz="1200" dirty="0" smtClean="0"/>
              <a:t>3. Ecliptic</a:t>
            </a:r>
            <a:endParaRPr lang="en-US" sz="1200" dirty="0"/>
          </a:p>
        </p:txBody>
      </p:sp>
      <p:sp>
        <p:nvSpPr>
          <p:cNvPr id="67" name="TextBox 66"/>
          <p:cNvSpPr txBox="1"/>
          <p:nvPr/>
        </p:nvSpPr>
        <p:spPr>
          <a:xfrm>
            <a:off x="914390" y="4849442"/>
            <a:ext cx="1828810" cy="276999"/>
          </a:xfrm>
          <a:prstGeom prst="rect">
            <a:avLst/>
          </a:prstGeom>
          <a:noFill/>
        </p:spPr>
        <p:txBody>
          <a:bodyPr wrap="square" rtlCol="0">
            <a:spAutoFit/>
          </a:bodyPr>
          <a:lstStyle/>
          <a:p>
            <a:r>
              <a:rPr lang="en-US" sz="1200" dirty="0"/>
              <a:t>4</a:t>
            </a:r>
            <a:r>
              <a:rPr lang="en-US" sz="1200" dirty="0" smtClean="0"/>
              <a:t>. Anti </a:t>
            </a:r>
            <a:endParaRPr lang="en-US" sz="1200" dirty="0"/>
          </a:p>
        </p:txBody>
      </p:sp>
      <p:sp>
        <p:nvSpPr>
          <p:cNvPr id="51" name="TextBox 50"/>
          <p:cNvSpPr txBox="1"/>
          <p:nvPr/>
        </p:nvSpPr>
        <p:spPr>
          <a:xfrm>
            <a:off x="4960620" y="6121599"/>
            <a:ext cx="3268980" cy="338554"/>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Cyclohexane</a:t>
            </a:r>
            <a:endParaRPr lang="en-US" sz="1600" dirty="0">
              <a:latin typeface="Times New Roman" pitchFamily="18" charset="0"/>
              <a:cs typeface="Times New Roman" pitchFamily="18" charset="0"/>
            </a:endParaRPr>
          </a:p>
        </p:txBody>
      </p:sp>
      <p:sp>
        <p:nvSpPr>
          <p:cNvPr id="64" name="TextBox 63"/>
          <p:cNvSpPr txBox="1"/>
          <p:nvPr/>
        </p:nvSpPr>
        <p:spPr>
          <a:xfrm>
            <a:off x="922009" y="6069643"/>
            <a:ext cx="3192787" cy="338554"/>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Butane</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80346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rgbClr val="FBC08F"/>
              </a:gs>
            </a:gsLst>
            <a:lin ang="5400000" scaled="1"/>
            <a:tileRect/>
          </a:gradFill>
        </p:spPr>
        <p:txBody>
          <a:bodyPr wrap="square" rtlCol="0">
            <a:spAutoFit/>
          </a:bodyPr>
          <a:lstStyle/>
          <a:p>
            <a:endParaRPr lang="en-US" sz="800" dirty="0"/>
          </a:p>
        </p:txBody>
      </p:sp>
      <p:pic>
        <p:nvPicPr>
          <p:cNvPr id="4099" name="Picture 3" descr="C:\Users\Zeqir\Desktop\Carvone-Enantiomer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12608"/>
            <a:ext cx="914400" cy="77222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0"/>
            <a:ext cx="88392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64" name="Rectangle 63"/>
          <p:cNvSpPr/>
          <p:nvPr/>
        </p:nvSpPr>
        <p:spPr>
          <a:xfrm>
            <a:off x="914400" y="295405"/>
            <a:ext cx="5562600" cy="477054"/>
          </a:xfrm>
          <a:prstGeom prst="rect">
            <a:avLst/>
          </a:prstGeom>
        </p:spPr>
        <p:txBody>
          <a:bodyPr wrap="square">
            <a:spAutoFit/>
          </a:bodyPr>
          <a:lstStyle/>
          <a:p>
            <a:r>
              <a:rPr lang="en-US" sz="2500" b="1" dirty="0" smtClean="0">
                <a:ln w="0"/>
                <a:solidFill>
                  <a:schemeClr val="bg1"/>
                </a:solidFill>
                <a:effectLst>
                  <a:outerShdw blurRad="38100" dist="25400" dir="5400000" algn="ctr" rotWithShape="0">
                    <a:srgbClr val="6E747A">
                      <a:alpha val="43000"/>
                    </a:srgbClr>
                  </a:outerShdw>
                </a:effectLst>
              </a:rPr>
              <a:t>3. 1. Chirality - </a:t>
            </a:r>
            <a:r>
              <a:rPr lang="en-US" sz="2500" b="1" dirty="0" err="1" smtClean="0">
                <a:ln w="0"/>
                <a:solidFill>
                  <a:schemeClr val="bg1"/>
                </a:solidFill>
                <a:effectLst>
                  <a:outerShdw blurRad="38100" dist="25400" dir="5400000" algn="ctr" rotWithShape="0">
                    <a:srgbClr val="6E747A">
                      <a:alpha val="43000"/>
                    </a:srgbClr>
                  </a:outerShdw>
                </a:effectLst>
              </a:rPr>
              <a:t>Stereocenter</a:t>
            </a:r>
            <a:endParaRPr lang="en-US" sz="2500" b="1" dirty="0">
              <a:ln w="0"/>
              <a:solidFill>
                <a:schemeClr val="bg1"/>
              </a:solidFill>
              <a:effectLst>
                <a:outerShdw blurRad="38100" dist="25400" dir="5400000" algn="ctr" rotWithShape="0">
                  <a:srgbClr val="6E747A">
                    <a:alpha val="43000"/>
                  </a:srgbClr>
                </a:outerShdw>
              </a:effectLst>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914" y="1295400"/>
            <a:ext cx="3257120" cy="155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487" t="3388" r="1923" b="19112"/>
          <a:stretch/>
        </p:blipFill>
        <p:spPr bwMode="auto">
          <a:xfrm>
            <a:off x="914400" y="4038600"/>
            <a:ext cx="7382146" cy="232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33400" y="1189703"/>
            <a:ext cx="5181600" cy="2031325"/>
          </a:xfrm>
          <a:prstGeom prst="rect">
            <a:avLst/>
          </a:prstGeom>
          <a:noFill/>
        </p:spPr>
        <p:txBody>
          <a:bodyPr wrap="square" rtlCol="0">
            <a:spAutoFit/>
          </a:bodyPr>
          <a:lstStyle/>
          <a:p>
            <a:r>
              <a:rPr lang="en-US" b="1" dirty="0">
                <a:latin typeface="Times New Roman" pitchFamily="18" charset="0"/>
                <a:cs typeface="Times New Roman" pitchFamily="18" charset="0"/>
              </a:rPr>
              <a:t>Chirality</a:t>
            </a:r>
            <a:r>
              <a:rPr lang="en-US" dirty="0">
                <a:latin typeface="Times New Roman" pitchFamily="18" charset="0"/>
                <a:cs typeface="Times New Roman" pitchFamily="18" charset="0"/>
              </a:rPr>
              <a:t> - is a definition that refers to the molecule that cannot be </a:t>
            </a:r>
            <a:r>
              <a:rPr lang="en-US" dirty="0" smtClean="0">
                <a:latin typeface="Times New Roman" pitchFamily="18" charset="0"/>
                <a:cs typeface="Times New Roman" pitchFamily="18" charset="0"/>
              </a:rPr>
              <a:t>superimposed </a:t>
            </a:r>
            <a:r>
              <a:rPr lang="en-US" dirty="0">
                <a:latin typeface="Times New Roman" pitchFamily="18" charset="0"/>
                <a:cs typeface="Times New Roman" pitchFamily="18" charset="0"/>
              </a:rPr>
              <a:t>on its mirror image. A simple example of chirality is "hand model", one hand is the mirror image of the other hand, and they cannot be </a:t>
            </a:r>
            <a:r>
              <a:rPr lang="en-US" dirty="0" smtClean="0">
                <a:latin typeface="Times New Roman" pitchFamily="18" charset="0"/>
                <a:cs typeface="Times New Roman" pitchFamily="18" charset="0"/>
              </a:rPr>
              <a:t>superimposed</a:t>
            </a:r>
            <a:r>
              <a:rPr lang="en-US" dirty="0">
                <a:latin typeface="Times New Roman" pitchFamily="18" charset="0"/>
                <a:cs typeface="Times New Roman" pitchFamily="18" charset="0"/>
              </a:rPr>
              <a:t>. The word </a:t>
            </a:r>
            <a:r>
              <a:rPr lang="en-US" b="1" dirty="0">
                <a:latin typeface="Times New Roman" pitchFamily="18" charset="0"/>
                <a:cs typeface="Times New Roman" pitchFamily="18" charset="0"/>
              </a:rPr>
              <a:t>chirality</a:t>
            </a:r>
            <a:r>
              <a:rPr lang="en-US" dirty="0">
                <a:latin typeface="Times New Roman" pitchFamily="18" charset="0"/>
                <a:cs typeface="Times New Roman" pitchFamily="18" charset="0"/>
              </a:rPr>
              <a:t> is derived from the Greek (</a:t>
            </a:r>
            <a:r>
              <a:rPr lang="en-US" dirty="0" err="1">
                <a:latin typeface="Times New Roman" pitchFamily="18" charset="0"/>
                <a:cs typeface="Times New Roman" pitchFamily="18" charset="0"/>
              </a:rPr>
              <a:t>kheir</a:t>
            </a:r>
            <a:r>
              <a:rPr lang="en-US" dirty="0">
                <a:latin typeface="Times New Roman" pitchFamily="18" charset="0"/>
                <a:cs typeface="Times New Roman" pitchFamily="18" charset="0"/>
              </a:rPr>
              <a:t> - hand). </a:t>
            </a:r>
          </a:p>
          <a:p>
            <a:endParaRPr lang="en-US" dirty="0" smtClean="0">
              <a:latin typeface="Times New Roman" pitchFamily="18" charset="0"/>
              <a:cs typeface="Times New Roman" pitchFamily="18" charset="0"/>
            </a:endParaRPr>
          </a:p>
        </p:txBody>
      </p:sp>
      <p:sp>
        <p:nvSpPr>
          <p:cNvPr id="11" name="Rectangle 10"/>
          <p:cNvSpPr/>
          <p:nvPr/>
        </p:nvSpPr>
        <p:spPr>
          <a:xfrm>
            <a:off x="533399" y="3124200"/>
            <a:ext cx="8305799" cy="1200329"/>
          </a:xfrm>
          <a:prstGeom prst="rect">
            <a:avLst/>
          </a:prstGeom>
        </p:spPr>
        <p:txBody>
          <a:bodyPr wrap="square">
            <a:spAutoFit/>
          </a:bodyPr>
          <a:lstStyle/>
          <a:p>
            <a:r>
              <a:rPr lang="en-US" dirty="0">
                <a:latin typeface="Times New Roman" pitchFamily="18" charset="0"/>
                <a:cs typeface="Times New Roman" pitchFamily="18" charset="0"/>
              </a:rPr>
              <a:t>Most cases, molecule chirality is as a result of space orientation of four different substituents that are bonded to sp</a:t>
            </a:r>
            <a:r>
              <a:rPr lang="en-US" baseline="30000" dirty="0">
                <a:latin typeface="Times New Roman" pitchFamily="18" charset="0"/>
                <a:cs typeface="Times New Roman" pitchFamily="18" charset="0"/>
              </a:rPr>
              <a:t>3 </a:t>
            </a:r>
            <a:r>
              <a:rPr lang="en-US" dirty="0" err="1">
                <a:latin typeface="Times New Roman" pitchFamily="18" charset="0"/>
                <a:cs typeface="Times New Roman" pitchFamily="18" charset="0"/>
              </a:rPr>
              <a:t>hybridisation</a:t>
            </a:r>
            <a:r>
              <a:rPr lang="en-US" dirty="0">
                <a:latin typeface="Times New Roman" pitchFamily="18" charset="0"/>
                <a:cs typeface="Times New Roman" pitchFamily="18" charset="0"/>
              </a:rPr>
              <a:t> C atom, and with IUPAC </a:t>
            </a:r>
            <a:r>
              <a:rPr lang="en-US" dirty="0" smtClean="0">
                <a:latin typeface="Times New Roman" pitchFamily="18" charset="0"/>
                <a:cs typeface="Times New Roman" pitchFamily="18" charset="0"/>
              </a:rPr>
              <a:t>recommendation </a:t>
            </a:r>
            <a:r>
              <a:rPr lang="en-US" dirty="0">
                <a:latin typeface="Times New Roman" pitchFamily="18" charset="0"/>
                <a:cs typeface="Times New Roman" pitchFamily="18" charset="0"/>
              </a:rPr>
              <a:t>(1996) it is called as Chiral Center or </a:t>
            </a:r>
            <a:r>
              <a:rPr lang="en-US" dirty="0" err="1">
                <a:latin typeface="Times New Roman" pitchFamily="18" charset="0"/>
                <a:cs typeface="Times New Roman" pitchFamily="18" charset="0"/>
              </a:rPr>
              <a:t>Stereocenter</a:t>
            </a:r>
            <a:r>
              <a:rPr lang="en-US"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27641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rot="10800000">
            <a:off x="0" y="784830"/>
            <a:ext cx="9144000" cy="215444"/>
          </a:xfrm>
          <a:prstGeom prst="rect">
            <a:avLst/>
          </a:prstGeom>
          <a:gradFill flip="none" rotWithShape="1">
            <a:gsLst>
              <a:gs pos="0">
                <a:schemeClr val="tx1">
                  <a:lumMod val="85000"/>
                  <a:lumOff val="15000"/>
                </a:schemeClr>
              </a:gs>
              <a:gs pos="80000">
                <a:schemeClr val="tx1">
                  <a:lumMod val="85000"/>
                  <a:lumOff val="15000"/>
                </a:schemeClr>
              </a:gs>
              <a:gs pos="0">
                <a:schemeClr val="tx1">
                  <a:lumMod val="65000"/>
                  <a:lumOff val="35000"/>
                </a:schemeClr>
              </a:gs>
              <a:gs pos="81000">
                <a:srgbClr val="FBC08F"/>
              </a:gs>
            </a:gsLst>
            <a:lin ang="5400000" scaled="1"/>
            <a:tileRect/>
          </a:gradFill>
        </p:spPr>
        <p:txBody>
          <a:bodyPr wrap="square" rtlCol="0">
            <a:spAutoFit/>
          </a:bodyPr>
          <a:lstStyle/>
          <a:p>
            <a:endParaRPr lang="en-US" sz="800" dirty="0"/>
          </a:p>
        </p:txBody>
      </p:sp>
      <p:pic>
        <p:nvPicPr>
          <p:cNvPr id="4099" name="Picture 3" descr="C:\Users\Zeqir\Desktop\Carvone-Enantiomer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608"/>
            <a:ext cx="914400" cy="77222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0"/>
            <a:ext cx="8839200" cy="784830"/>
          </a:xfrm>
          <a:prstGeom prst="rect">
            <a:avLst/>
          </a:prstGeom>
          <a:gradFill flip="none" rotWithShape="1">
            <a:gsLst>
              <a:gs pos="0">
                <a:schemeClr val="tx1"/>
              </a:gs>
              <a:gs pos="95000">
                <a:schemeClr val="bg1">
                  <a:alpha val="0"/>
                  <a:lumMod val="0"/>
                  <a:lumOff val="100000"/>
                </a:schemeClr>
              </a:gs>
              <a:gs pos="81000">
                <a:schemeClr val="tx1">
                  <a:lumMod val="75000"/>
                  <a:lumOff val="25000"/>
                </a:schemeClr>
              </a:gs>
              <a:gs pos="72000">
                <a:schemeClr val="tx1"/>
              </a:gs>
            </a:gsLst>
            <a:lin ang="0" scaled="1"/>
            <a:tileRect/>
          </a:gradFill>
        </p:spPr>
        <p:txBody>
          <a:bodyPr wrap="square" rtlCol="0">
            <a:spAutoFit/>
          </a:bodyPr>
          <a:lstStyle/>
          <a:p>
            <a:endParaRPr lang="en-US" sz="4500" dirty="0"/>
          </a:p>
        </p:txBody>
      </p:sp>
      <p:sp>
        <p:nvSpPr>
          <p:cNvPr id="5" name="Rectangle 4"/>
          <p:cNvSpPr/>
          <p:nvPr/>
        </p:nvSpPr>
        <p:spPr>
          <a:xfrm>
            <a:off x="914400" y="295405"/>
            <a:ext cx="8153400" cy="477054"/>
          </a:xfrm>
          <a:prstGeom prst="rect">
            <a:avLst/>
          </a:prstGeom>
        </p:spPr>
        <p:txBody>
          <a:bodyPr wrap="square">
            <a:spAutoFit/>
          </a:bodyPr>
          <a:lstStyle/>
          <a:p>
            <a:r>
              <a:rPr lang="en-US" sz="2500" b="1" dirty="0" smtClean="0">
                <a:ln w="0"/>
                <a:solidFill>
                  <a:schemeClr val="bg1"/>
                </a:solidFill>
                <a:effectLst>
                  <a:outerShdw blurRad="38100" dist="25400" dir="5400000" algn="ctr" rotWithShape="0">
                    <a:srgbClr val="6E747A">
                      <a:alpha val="43000"/>
                    </a:srgbClr>
                  </a:outerShdw>
                </a:effectLst>
              </a:rPr>
              <a:t>3. </a:t>
            </a:r>
            <a:r>
              <a:rPr lang="en-US" sz="2500" b="1" dirty="0">
                <a:ln w="0"/>
                <a:solidFill>
                  <a:schemeClr val="bg1"/>
                </a:solidFill>
                <a:effectLst>
                  <a:outerShdw blurRad="38100" dist="25400" dir="5400000" algn="ctr" rotWithShape="0">
                    <a:srgbClr val="6E747A">
                      <a:alpha val="43000"/>
                    </a:srgbClr>
                  </a:outerShdw>
                </a:effectLst>
              </a:rPr>
              <a:t>2</a:t>
            </a:r>
            <a:r>
              <a:rPr lang="en-US" sz="2500" b="1" dirty="0" smtClean="0">
                <a:ln w="0"/>
                <a:solidFill>
                  <a:schemeClr val="bg1"/>
                </a:solidFill>
                <a:effectLst>
                  <a:outerShdw blurRad="38100" dist="25400" dir="5400000" algn="ctr" rotWithShape="0">
                    <a:srgbClr val="6E747A">
                      <a:alpha val="43000"/>
                    </a:srgbClr>
                  </a:outerShdw>
                </a:effectLst>
              </a:rPr>
              <a:t>. Chiral and achiral molecule</a:t>
            </a:r>
            <a:endParaRPr lang="en-US" sz="2000" b="1" dirty="0">
              <a:ln w="0"/>
              <a:solidFill>
                <a:schemeClr val="bg1"/>
              </a:solidFill>
              <a:effectLst>
                <a:outerShdw blurRad="38100" dist="25400" dir="5400000" algn="ctr" rotWithShape="0">
                  <a:srgbClr val="6E747A">
                    <a:alpha val="43000"/>
                  </a:srgbClr>
                </a:outerShdw>
              </a:effectLst>
            </a:endParaRPr>
          </a:p>
        </p:txBody>
      </p:sp>
      <p:sp>
        <p:nvSpPr>
          <p:cNvPr id="6" name="TextBox 5"/>
          <p:cNvSpPr txBox="1"/>
          <p:nvPr/>
        </p:nvSpPr>
        <p:spPr>
          <a:xfrm>
            <a:off x="776748" y="1189703"/>
            <a:ext cx="7605252" cy="2585323"/>
          </a:xfrm>
          <a:prstGeom prst="rect">
            <a:avLst/>
          </a:prstGeom>
          <a:noFill/>
        </p:spPr>
        <p:txBody>
          <a:bodyPr wrap="square" rtlCol="0">
            <a:spAutoFit/>
          </a:bodyPr>
          <a:lstStyle/>
          <a:p>
            <a:r>
              <a:rPr lang="en-US" dirty="0" smtClean="0">
                <a:latin typeface="Times New Roman" pitchFamily="18" charset="0"/>
                <a:cs typeface="Times New Roman" pitchFamily="18" charset="0"/>
              </a:rPr>
              <a:t>Molecular </a:t>
            </a:r>
            <a:r>
              <a:rPr lang="en-US" dirty="0">
                <a:latin typeface="Times New Roman" pitchFamily="18" charset="0"/>
                <a:cs typeface="Times New Roman" pitchFamily="18" charset="0"/>
              </a:rPr>
              <a:t>chirality for the first time has been reported in 1815 </a:t>
            </a:r>
            <a:r>
              <a:rPr lang="en-US" dirty="0" smtClean="0">
                <a:latin typeface="Times New Roman" pitchFamily="18" charset="0"/>
                <a:cs typeface="Times New Roman" pitchFamily="18" charset="0"/>
              </a:rPr>
              <a:t>by </a:t>
            </a:r>
            <a:r>
              <a:rPr lang="en-US" dirty="0">
                <a:latin typeface="Times New Roman" pitchFamily="18" charset="0"/>
                <a:cs typeface="Times New Roman" pitchFamily="18" charset="0"/>
              </a:rPr>
              <a:t>Jean Baptist </a:t>
            </a:r>
            <a:r>
              <a:rPr lang="en-US" dirty="0" err="1">
                <a:latin typeface="Times New Roman" pitchFamily="18" charset="0"/>
                <a:cs typeface="Times New Roman" pitchFamily="18" charset="0"/>
              </a:rPr>
              <a:t>Biot</a:t>
            </a:r>
            <a:r>
              <a:rPr lang="en-US" dirty="0">
                <a:latin typeface="Times New Roman" pitchFamily="18" charset="0"/>
                <a:cs typeface="Times New Roman" pitchFamily="18" charset="0"/>
              </a:rPr>
              <a:t>, who discovered rotation of polarized light plane during the passing of polarized light through sugar solution (optical activity).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 molecule can be chiral when:</a:t>
            </a:r>
          </a:p>
          <a:p>
            <a:r>
              <a:rPr lang="en-US" dirty="0" smtClean="0">
                <a:latin typeface="Times New Roman" pitchFamily="18" charset="0"/>
                <a:cs typeface="Times New Roman" pitchFamily="18" charset="0"/>
              </a:rPr>
              <a:t>1. </a:t>
            </a:r>
            <a:r>
              <a:rPr lang="en-US" dirty="0">
                <a:latin typeface="Times New Roman" pitchFamily="18" charset="0"/>
                <a:cs typeface="Times New Roman" pitchFamily="18" charset="0"/>
              </a:rPr>
              <a:t>Does not superpose with its mirror image</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2. </a:t>
            </a:r>
            <a:r>
              <a:rPr lang="en-US" dirty="0">
                <a:latin typeface="Times New Roman" pitchFamily="18" charset="0"/>
                <a:cs typeface="Times New Roman" pitchFamily="18" charset="0"/>
              </a:rPr>
              <a:t>I</a:t>
            </a:r>
            <a:r>
              <a:rPr lang="en-US" dirty="0" smtClean="0">
                <a:latin typeface="Times New Roman" pitchFamily="18" charset="0"/>
                <a:cs typeface="Times New Roman" pitchFamily="18" charset="0"/>
              </a:rPr>
              <a:t>t </a:t>
            </a:r>
            <a:r>
              <a:rPr lang="en-US" dirty="0">
                <a:latin typeface="Times New Roman" pitchFamily="18" charset="0"/>
                <a:cs typeface="Times New Roman" pitchFamily="18" charset="0"/>
              </a:rPr>
              <a:t>has </a:t>
            </a:r>
            <a:r>
              <a:rPr lang="en-US" dirty="0" err="1">
                <a:latin typeface="Times New Roman" pitchFamily="18" charset="0"/>
                <a:cs typeface="Times New Roman" pitchFamily="18" charset="0"/>
              </a:rPr>
              <a:t>Stereocenter</a:t>
            </a:r>
            <a:r>
              <a:rPr lang="en-US" dirty="0">
                <a:latin typeface="Times New Roman" pitchFamily="18" charset="0"/>
                <a:cs typeface="Times New Roman" pitchFamily="18" charset="0"/>
              </a:rPr>
              <a:t> (it is not necessary)</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3. </a:t>
            </a:r>
            <a:r>
              <a:rPr lang="en-US" dirty="0">
                <a:latin typeface="Times New Roman" pitchFamily="18" charset="0"/>
                <a:cs typeface="Times New Roman" pitchFamily="18" charset="0"/>
              </a:rPr>
              <a:t>I</a:t>
            </a:r>
            <a:r>
              <a:rPr lang="en-US" dirty="0" smtClean="0">
                <a:latin typeface="Times New Roman" pitchFamily="18" charset="0"/>
                <a:cs typeface="Times New Roman" pitchFamily="18" charset="0"/>
              </a:rPr>
              <a:t>t </a:t>
            </a:r>
            <a:r>
              <a:rPr lang="en-US" dirty="0">
                <a:latin typeface="Times New Roman" pitchFamily="18" charset="0"/>
                <a:cs typeface="Times New Roman" pitchFamily="18" charset="0"/>
              </a:rPr>
              <a:t>must not have any </a:t>
            </a:r>
            <a:r>
              <a:rPr lang="en-US" dirty="0" smtClean="0">
                <a:latin typeface="Times New Roman" pitchFamily="18" charset="0"/>
                <a:cs typeface="Times New Roman" pitchFamily="18" charset="0"/>
              </a:rPr>
              <a:t>symmetric </a:t>
            </a:r>
            <a:r>
              <a:rPr lang="en-US" dirty="0">
                <a:latin typeface="Times New Roman" pitchFamily="18" charset="0"/>
                <a:cs typeface="Times New Roman" pitchFamily="18" charset="0"/>
              </a:rPr>
              <a:t>elements (plane, center and axis).</a:t>
            </a:r>
          </a:p>
          <a:p>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930835610"/>
              </p:ext>
            </p:extLst>
          </p:nvPr>
        </p:nvGraphicFramePr>
        <p:xfrm>
          <a:off x="3374864" y="3741755"/>
          <a:ext cx="2584772" cy="2264144"/>
        </p:xfrm>
        <a:graphic>
          <a:graphicData uri="http://schemas.openxmlformats.org/presentationml/2006/ole">
            <mc:AlternateContent xmlns:mc="http://schemas.openxmlformats.org/markup-compatibility/2006">
              <mc:Choice xmlns:v="urn:schemas-microsoft-com:vml" Requires="v">
                <p:oleObj spid="_x0000_s77999" name="CS ChemDraw Drawing" r:id="rId5" imgW="1765683" imgH="1547529" progId="ChemDraw.Document.6.0">
                  <p:embed/>
                </p:oleObj>
              </mc:Choice>
              <mc:Fallback>
                <p:oleObj name="CS ChemDraw Drawing" r:id="rId5" imgW="1765683" imgH="1547529" progId="ChemDraw.Document.6.0">
                  <p:embed/>
                  <p:pic>
                    <p:nvPicPr>
                      <p:cNvPr id="0" name=""/>
                      <p:cNvPicPr/>
                      <p:nvPr/>
                    </p:nvPicPr>
                    <p:blipFill>
                      <a:blip r:embed="rId6"/>
                      <a:stretch>
                        <a:fillRect/>
                      </a:stretch>
                    </p:blipFill>
                    <p:spPr>
                      <a:xfrm>
                        <a:off x="3374864" y="3741755"/>
                        <a:ext cx="2584772" cy="2264144"/>
                      </a:xfrm>
                      <a:prstGeom prst="rect">
                        <a:avLst/>
                      </a:prstGeom>
                    </p:spPr>
                  </p:pic>
                </p:oleObj>
              </mc:Fallback>
            </mc:AlternateContent>
          </a:graphicData>
        </a:graphic>
      </p:graphicFrame>
      <p:sp>
        <p:nvSpPr>
          <p:cNvPr id="10" name="TextBox 9"/>
          <p:cNvSpPr txBox="1"/>
          <p:nvPr/>
        </p:nvSpPr>
        <p:spPr>
          <a:xfrm>
            <a:off x="964980" y="5955268"/>
            <a:ext cx="1928734" cy="646331"/>
          </a:xfrm>
          <a:prstGeom prst="rect">
            <a:avLst/>
          </a:prstGeom>
          <a:noFill/>
        </p:spPr>
        <p:txBody>
          <a:bodyPr wrap="none" rtlCol="0">
            <a:spAutoFit/>
          </a:bodyPr>
          <a:lstStyle/>
          <a:p>
            <a:pPr algn="ctr"/>
            <a:r>
              <a:rPr lang="en-US" dirty="0" smtClean="0">
                <a:solidFill>
                  <a:srgbClr val="FF0000"/>
                </a:solidFill>
                <a:latin typeface="Times New Roman" pitchFamily="18" charset="0"/>
                <a:cs typeface="Times New Roman" pitchFamily="18" charset="0"/>
              </a:rPr>
              <a:t>Plane of symmetry</a:t>
            </a:r>
          </a:p>
          <a:p>
            <a:pPr algn="ctr"/>
            <a:r>
              <a:rPr lang="en-US" dirty="0" smtClean="0">
                <a:solidFill>
                  <a:srgbClr val="FF0000"/>
                </a:solidFill>
                <a:latin typeface="Times New Roman" pitchFamily="18" charset="0"/>
                <a:cs typeface="Times New Roman" pitchFamily="18" charset="0"/>
              </a:rPr>
              <a:t>(Reflection)</a:t>
            </a:r>
            <a:endParaRPr lang="en-US" dirty="0">
              <a:solidFill>
                <a:srgbClr val="FF0000"/>
              </a:solidFill>
              <a:latin typeface="Times New Roman" pitchFamily="18" charset="0"/>
              <a:cs typeface="Times New Roman" pitchFamily="18" charset="0"/>
            </a:endParaRPr>
          </a:p>
        </p:txBody>
      </p:sp>
      <p:sp>
        <p:nvSpPr>
          <p:cNvPr id="14" name="TextBox 13"/>
          <p:cNvSpPr txBox="1"/>
          <p:nvPr/>
        </p:nvSpPr>
        <p:spPr>
          <a:xfrm>
            <a:off x="3556337" y="5966936"/>
            <a:ext cx="2031325" cy="646331"/>
          </a:xfrm>
          <a:prstGeom prst="rect">
            <a:avLst/>
          </a:prstGeom>
          <a:noFill/>
        </p:spPr>
        <p:txBody>
          <a:bodyPr wrap="none" rtlCol="0">
            <a:spAutoFit/>
          </a:bodyPr>
          <a:lstStyle/>
          <a:p>
            <a:pPr algn="ctr"/>
            <a:r>
              <a:rPr lang="en-US" dirty="0" smtClean="0">
                <a:solidFill>
                  <a:srgbClr val="FF0000"/>
                </a:solidFill>
                <a:latin typeface="Times New Roman" pitchFamily="18" charset="0"/>
                <a:cs typeface="Times New Roman" pitchFamily="18" charset="0"/>
              </a:rPr>
              <a:t>Center of symmetry</a:t>
            </a:r>
            <a:br>
              <a:rPr lang="en-US"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(Inversion)</a:t>
            </a:r>
            <a:endParaRPr lang="en-US" dirty="0">
              <a:solidFill>
                <a:srgbClr val="FF0000"/>
              </a:solidFill>
              <a:latin typeface="Times New Roman" pitchFamily="18" charset="0"/>
              <a:cs typeface="Times New Roman" pitchFamily="18" charset="0"/>
            </a:endParaRPr>
          </a:p>
        </p:txBody>
      </p:sp>
      <p:sp>
        <p:nvSpPr>
          <p:cNvPr id="15" name="TextBox 14"/>
          <p:cNvSpPr txBox="1"/>
          <p:nvPr/>
        </p:nvSpPr>
        <p:spPr>
          <a:xfrm>
            <a:off x="6237295" y="6005899"/>
            <a:ext cx="1851790" cy="646331"/>
          </a:xfrm>
          <a:prstGeom prst="rect">
            <a:avLst/>
          </a:prstGeom>
          <a:noFill/>
        </p:spPr>
        <p:txBody>
          <a:bodyPr wrap="none" rtlCol="0">
            <a:spAutoFit/>
          </a:bodyPr>
          <a:lstStyle/>
          <a:p>
            <a:pPr algn="ctr"/>
            <a:r>
              <a:rPr lang="en-US" dirty="0" smtClean="0">
                <a:solidFill>
                  <a:srgbClr val="FF0000"/>
                </a:solidFill>
                <a:latin typeface="Times New Roman" pitchFamily="18" charset="0"/>
                <a:cs typeface="Times New Roman" pitchFamily="18" charset="0"/>
              </a:rPr>
              <a:t>Axis of symmetry</a:t>
            </a:r>
          </a:p>
          <a:p>
            <a:pPr algn="ctr"/>
            <a:r>
              <a:rPr lang="en-US" dirty="0" smtClean="0">
                <a:solidFill>
                  <a:srgbClr val="FF0000"/>
                </a:solidFill>
                <a:latin typeface="Times New Roman" pitchFamily="18" charset="0"/>
                <a:cs typeface="Times New Roman" pitchFamily="18" charset="0"/>
              </a:rPr>
              <a:t>(Rotation)</a:t>
            </a:r>
            <a:endParaRPr lang="en-US" dirty="0">
              <a:solidFill>
                <a:srgbClr val="FF0000"/>
              </a:solidFill>
              <a:latin typeface="Times New Roman" pitchFamily="18" charset="0"/>
              <a:cs typeface="Times New Roman" pitchFamily="18" charset="0"/>
            </a:endParaRPr>
          </a:p>
        </p:txBody>
      </p:sp>
      <p:cxnSp>
        <p:nvCxnSpPr>
          <p:cNvPr id="7" name="Straight Connector 6"/>
          <p:cNvCxnSpPr/>
          <p:nvPr/>
        </p:nvCxnSpPr>
        <p:spPr>
          <a:xfrm>
            <a:off x="1202871" y="4648200"/>
            <a:ext cx="1452950" cy="725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62979" y="3870186"/>
            <a:ext cx="377026" cy="1015663"/>
          </a:xfrm>
          <a:prstGeom prst="rect">
            <a:avLst/>
          </a:prstGeom>
          <a:noFill/>
        </p:spPr>
        <p:txBody>
          <a:bodyPr wrap="none" rtlCol="0">
            <a:spAutoFit/>
          </a:bodyPr>
          <a:lstStyle/>
          <a:p>
            <a:pPr algn="ctr"/>
            <a:r>
              <a:rPr lang="en-US" sz="6000" dirty="0" smtClean="0">
                <a:solidFill>
                  <a:srgbClr val="FF0000"/>
                </a:solidFill>
                <a:latin typeface="Times New Roman" pitchFamily="18" charset="0"/>
                <a:cs typeface="Times New Roman" pitchFamily="18" charset="0"/>
              </a:rPr>
              <a:t>.</a:t>
            </a:r>
            <a:endParaRPr lang="en-US" sz="6000" dirty="0">
              <a:solidFill>
                <a:srgbClr val="FF0000"/>
              </a:solidFill>
              <a:latin typeface="Times New Roman" pitchFamily="18" charset="0"/>
              <a:cs typeface="Times New Roman"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655031507"/>
              </p:ext>
            </p:extLst>
          </p:nvPr>
        </p:nvGraphicFramePr>
        <p:xfrm>
          <a:off x="152400" y="3729785"/>
          <a:ext cx="3251200" cy="2249488"/>
        </p:xfrm>
        <a:graphic>
          <a:graphicData uri="http://schemas.openxmlformats.org/presentationml/2006/ole">
            <mc:AlternateContent xmlns:mc="http://schemas.openxmlformats.org/markup-compatibility/2006">
              <mc:Choice xmlns:v="urn:schemas-microsoft-com:vml" Requires="v">
                <p:oleObj spid="_x0000_s78000" name="CS ChemDraw Drawing" r:id="rId7" imgW="2202718" imgH="1527554" progId="ChemDraw.Document.6.0">
                  <p:embed/>
                </p:oleObj>
              </mc:Choice>
              <mc:Fallback>
                <p:oleObj name="CS ChemDraw Drawing" r:id="rId7" imgW="2202718" imgH="1527554" progId="ChemDraw.Document.6.0">
                  <p:embed/>
                  <p:pic>
                    <p:nvPicPr>
                      <p:cNvPr id="0" name=""/>
                      <p:cNvPicPr/>
                      <p:nvPr/>
                    </p:nvPicPr>
                    <p:blipFill>
                      <a:blip r:embed="rId8"/>
                      <a:stretch>
                        <a:fillRect/>
                      </a:stretch>
                    </p:blipFill>
                    <p:spPr>
                      <a:xfrm>
                        <a:off x="152400" y="3729785"/>
                        <a:ext cx="3251200" cy="2249488"/>
                      </a:xfrm>
                      <a:prstGeom prst="rect">
                        <a:avLst/>
                      </a:prstGeom>
                    </p:spPr>
                  </p:pic>
                </p:oleObj>
              </mc:Fallback>
            </mc:AlternateContent>
          </a:graphicData>
        </a:graphic>
      </p:graphicFrame>
      <p:pic>
        <p:nvPicPr>
          <p:cNvPr id="13354" name="Picture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6448" y="3632617"/>
            <a:ext cx="2724151" cy="223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a:xfrm>
            <a:off x="7200900" y="3519488"/>
            <a:ext cx="4763" cy="196691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959194" y="3962037"/>
            <a:ext cx="1295400" cy="1371600"/>
          </a:xfrm>
          <a:prstGeom prst="line">
            <a:avLst/>
          </a:prstGeom>
          <a:ln w="12700">
            <a:solidFill>
              <a:srgbClr val="FF0000">
                <a:alpha val="50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558540" y="4541520"/>
            <a:ext cx="2171700" cy="121920"/>
          </a:xfrm>
          <a:prstGeom prst="line">
            <a:avLst/>
          </a:prstGeom>
          <a:ln w="12700">
            <a:solidFill>
              <a:srgbClr val="FF0000">
                <a:alpha val="50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4328160" y="4431030"/>
            <a:ext cx="678180" cy="377190"/>
          </a:xfrm>
          <a:prstGeom prst="line">
            <a:avLst/>
          </a:prstGeom>
          <a:ln w="12700">
            <a:solidFill>
              <a:srgbClr val="FF0000">
                <a:alpha val="50000"/>
              </a:srgbClr>
            </a:solidFill>
            <a:prstDash val="sysDash"/>
          </a:ln>
        </p:spPr>
        <p:style>
          <a:lnRef idx="1">
            <a:schemeClr val="accent1"/>
          </a:lnRef>
          <a:fillRef idx="0">
            <a:schemeClr val="accent1"/>
          </a:fillRef>
          <a:effectRef idx="0">
            <a:schemeClr val="accent1"/>
          </a:effectRef>
          <a:fontRef idx="minor">
            <a:schemeClr val="tx1"/>
          </a:fontRef>
        </p:style>
      </p:cxnSp>
      <p:sp>
        <p:nvSpPr>
          <p:cNvPr id="4126" name="Rectangle 4125"/>
          <p:cNvSpPr/>
          <p:nvPr/>
        </p:nvSpPr>
        <p:spPr>
          <a:xfrm>
            <a:off x="5755397" y="5859779"/>
            <a:ext cx="3091424" cy="276999"/>
          </a:xfrm>
          <a:prstGeom prst="rect">
            <a:avLst/>
          </a:prstGeom>
        </p:spPr>
        <p:txBody>
          <a:bodyPr wrap="none">
            <a:spAutoFit/>
          </a:bodyPr>
          <a:lstStyle/>
          <a:p>
            <a:r>
              <a:rPr lang="en-US" sz="1200" dirty="0"/>
              <a:t>(1S,3S)-1,3-dibromo-1,3-dichloropropan-2-one</a:t>
            </a:r>
          </a:p>
        </p:txBody>
      </p:sp>
      <p:sp>
        <p:nvSpPr>
          <p:cNvPr id="64" name="Curved Right Arrow 63"/>
          <p:cNvSpPr/>
          <p:nvPr/>
        </p:nvSpPr>
        <p:spPr>
          <a:xfrm rot="16200000">
            <a:off x="7155555" y="3406980"/>
            <a:ext cx="100216" cy="269889"/>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6" name="Straight Connector 105"/>
          <p:cNvCxnSpPr/>
          <p:nvPr/>
        </p:nvCxnSpPr>
        <p:spPr>
          <a:xfrm flipH="1">
            <a:off x="3943350" y="4405313"/>
            <a:ext cx="1347788" cy="447675"/>
          </a:xfrm>
          <a:prstGeom prst="line">
            <a:avLst/>
          </a:prstGeom>
          <a:ln w="12700">
            <a:solidFill>
              <a:srgbClr val="FF0000">
                <a:alpha val="50000"/>
              </a:srgbClr>
            </a:solidFill>
            <a:prstDash val="sysDash"/>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340608" y="3346146"/>
            <a:ext cx="617477" cy="369332"/>
          </a:xfrm>
          <a:prstGeom prst="rect">
            <a:avLst/>
          </a:prstGeom>
          <a:noFill/>
        </p:spPr>
        <p:txBody>
          <a:bodyPr wrap="none" rtlCol="0">
            <a:spAutoFit/>
          </a:bodyPr>
          <a:lstStyle/>
          <a:p>
            <a:r>
              <a:rPr lang="en-US" b="1" dirty="0" smtClean="0">
                <a:solidFill>
                  <a:srgbClr val="FF0000"/>
                </a:solidFill>
              </a:rPr>
              <a:t>180</a:t>
            </a:r>
            <a:r>
              <a:rPr lang="en-US" b="1" baseline="30000" dirty="0" smtClean="0">
                <a:solidFill>
                  <a:srgbClr val="FF0000"/>
                </a:solidFill>
              </a:rPr>
              <a:t>o</a:t>
            </a:r>
            <a:endParaRPr lang="en-US" b="1" baseline="30000" dirty="0">
              <a:solidFill>
                <a:srgbClr val="FF0000"/>
              </a:solidFill>
            </a:endParaRPr>
          </a:p>
        </p:txBody>
      </p:sp>
      <p:sp>
        <p:nvSpPr>
          <p:cNvPr id="3" name="TextBox 2"/>
          <p:cNvSpPr txBox="1"/>
          <p:nvPr/>
        </p:nvSpPr>
        <p:spPr>
          <a:xfrm>
            <a:off x="2393839" y="5359568"/>
            <a:ext cx="1178528" cy="646331"/>
          </a:xfrm>
          <a:prstGeom prst="rect">
            <a:avLst/>
          </a:prstGeom>
          <a:noFill/>
        </p:spPr>
        <p:txBody>
          <a:bodyPr wrap="none" rtlCol="0">
            <a:spAutoFit/>
          </a:bodyPr>
          <a:lstStyle/>
          <a:p>
            <a:r>
              <a:rPr lang="en-US" dirty="0" err="1" smtClean="0">
                <a:solidFill>
                  <a:srgbClr val="FF0000"/>
                </a:solidFill>
                <a:latin typeface="Times New Roman" pitchFamily="18" charset="0"/>
                <a:cs typeface="Times New Roman" pitchFamily="18" charset="0"/>
              </a:rPr>
              <a:t>meso</a:t>
            </a:r>
            <a:r>
              <a:rPr lang="en-US" dirty="0" smtClean="0">
                <a:solidFill>
                  <a:srgbClr val="FF0000"/>
                </a:solidFill>
                <a:latin typeface="Times New Roman" pitchFamily="18" charset="0"/>
                <a:cs typeface="Times New Roman" pitchFamily="18" charset="0"/>
              </a:rPr>
              <a:t> form</a:t>
            </a:r>
          </a:p>
          <a:p>
            <a:endParaRPr lang="en-US" dirty="0"/>
          </a:p>
        </p:txBody>
      </p:sp>
      <p:sp>
        <p:nvSpPr>
          <p:cNvPr id="8" name="Rectangle 7"/>
          <p:cNvSpPr/>
          <p:nvPr/>
        </p:nvSpPr>
        <p:spPr>
          <a:xfrm>
            <a:off x="4566945" y="4964305"/>
            <a:ext cx="848309" cy="369332"/>
          </a:xfrm>
          <a:prstGeom prst="rect">
            <a:avLst/>
          </a:prstGeom>
        </p:spPr>
        <p:txBody>
          <a:bodyPr wrap="none">
            <a:spAutoFit/>
          </a:bodyPr>
          <a:lstStyle/>
          <a:p>
            <a:r>
              <a:rPr lang="en-US" dirty="0"/>
              <a:t>(2S,5R</a:t>
            </a:r>
            <a:r>
              <a:rPr lang="en-US" dirty="0" smtClean="0"/>
              <a:t>)</a:t>
            </a:r>
            <a:endParaRPr lang="en-US" dirty="0"/>
          </a:p>
        </p:txBody>
      </p:sp>
    </p:spTree>
    <p:extLst>
      <p:ext uri="{BB962C8B-B14F-4D97-AF65-F5344CB8AC3E}">
        <p14:creationId xmlns:p14="http://schemas.microsoft.com/office/powerpoint/2010/main" val="2974989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10330</TotalTime>
  <Words>3878</Words>
  <Application>Microsoft Office PowerPoint</Application>
  <PresentationFormat>On-screen Show (4:3)</PresentationFormat>
  <Paragraphs>456</Paragraphs>
  <Slides>47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4" baseType="lpstr">
      <vt:lpstr>Arial</vt:lpstr>
      <vt:lpstr>Calibri</vt:lpstr>
      <vt:lpstr>Calibri Light</vt:lpstr>
      <vt:lpstr>Cambria Math</vt:lpstr>
      <vt:lpstr>Times New Roman</vt:lpstr>
      <vt:lpstr>Office Theme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Zeqir</dc:creator>
  <cp:lastModifiedBy>TED</cp:lastModifiedBy>
  <cp:revision>756</cp:revision>
  <dcterms:created xsi:type="dcterms:W3CDTF">2014-11-05T22:18:20Z</dcterms:created>
  <dcterms:modified xsi:type="dcterms:W3CDTF">2017-02-03T00:08:14Z</dcterms:modified>
</cp:coreProperties>
</file>