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6" r:id="rId8"/>
    <p:sldId id="265" r:id="rId9"/>
    <p:sldId id="276" r:id="rId10"/>
    <p:sldId id="267" r:id="rId11"/>
    <p:sldId id="268" r:id="rId12"/>
    <p:sldId id="269" r:id="rId13"/>
    <p:sldId id="271" r:id="rId14"/>
    <p:sldId id="272" r:id="rId15"/>
    <p:sldId id="270" r:id="rId16"/>
    <p:sldId id="273" r:id="rId17"/>
    <p:sldId id="274" r:id="rId18"/>
    <p:sldId id="277" r:id="rId19"/>
    <p:sldId id="275" r:id="rId20"/>
  </p:sldIdLst>
  <p:sldSz cx="9144000" cy="6858000" type="screen4x3"/>
  <p:notesSz cx="6858000" cy="9144000"/>
  <p:custShowLst>
    <p:custShow name="Özel Gösteri 1" id="0">
      <p:sldLst>
        <p:sld r:id="rId2"/>
      </p:sldLst>
    </p:custShow>
    <p:custShow name="Kopya / Özel Gösteri 1" id="1">
      <p:sldLst>
        <p:sld r:id="rId2"/>
      </p:sldLst>
    </p:custShow>
  </p:custShowLst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7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23E1A9-28D1-4F9E-B103-79CD41B4C82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794287E1-9976-431D-89EA-0A533707E21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ncised901 Bd BT" pitchFamily="34" charset="0"/>
            </a:rPr>
            <a:t>Öğretim Durumunu </a:t>
          </a:r>
          <a:r>
            <a: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ncised901 Bd BT" pitchFamily="34" charset="0"/>
            </a:rPr>
            <a:t>Planlama</a:t>
          </a:r>
          <a:endParaRPr kumimoji="0" lang="tr-T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Incised901 Bd BT" pitchFamily="34" charset="0"/>
          </a:endParaRPr>
        </a:p>
      </dgm:t>
    </dgm:pt>
    <dgm:pt modelId="{01DABF08-C533-4EE7-B592-F366624AFEB4}" type="parTrans" cxnId="{95AFC20B-66AB-4F87-AA22-AE19DF6FAE28}">
      <dgm:prSet/>
      <dgm:spPr/>
      <dgm:t>
        <a:bodyPr/>
        <a:lstStyle/>
        <a:p>
          <a:endParaRPr lang="tr-TR"/>
        </a:p>
      </dgm:t>
    </dgm:pt>
    <dgm:pt modelId="{82E4E730-1A35-4856-B8CC-389D908855C8}" type="sibTrans" cxnId="{95AFC20B-66AB-4F87-AA22-AE19DF6FAE28}">
      <dgm:prSet/>
      <dgm:spPr/>
      <dgm:t>
        <a:bodyPr/>
        <a:lstStyle/>
        <a:p>
          <a:endParaRPr lang="tr-TR"/>
        </a:p>
      </dgm:t>
    </dgm:pt>
    <dgm:pt modelId="{274A0B73-68AD-4249-8D6F-19A7B1B8DF51}" type="pres">
      <dgm:prSet presAssocID="{3923E1A9-28D1-4F9E-B103-79CD41B4C82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7859353-2ADE-481A-8635-B3F1D9D333CA}" type="pres">
      <dgm:prSet presAssocID="{794287E1-9976-431D-89EA-0A533707E219}" presName="hierRoot1" presStyleCnt="0">
        <dgm:presLayoutVars>
          <dgm:hierBranch/>
        </dgm:presLayoutVars>
      </dgm:prSet>
      <dgm:spPr/>
    </dgm:pt>
    <dgm:pt modelId="{96979F0F-ABCA-4BB4-83A2-3BCED0BB7C7A}" type="pres">
      <dgm:prSet presAssocID="{794287E1-9976-431D-89EA-0A533707E219}" presName="rootComposite1" presStyleCnt="0"/>
      <dgm:spPr/>
    </dgm:pt>
    <dgm:pt modelId="{B92ED78F-A843-42E7-8F34-FD3522823BA9}" type="pres">
      <dgm:prSet presAssocID="{794287E1-9976-431D-89EA-0A533707E219}" presName="rootText1" presStyleLbl="node0" presStyleIdx="0" presStyleCnt="1" custScaleX="122110" custLinFactNeighborX="-463" custLinFactNeighborY="154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5B1184C-FCB2-4C7F-8E20-D1055593EC71}" type="pres">
      <dgm:prSet presAssocID="{794287E1-9976-431D-89EA-0A533707E219}" presName="rootConnector1" presStyleLbl="node1" presStyleIdx="0" presStyleCnt="0"/>
      <dgm:spPr/>
      <dgm:t>
        <a:bodyPr/>
        <a:lstStyle/>
        <a:p>
          <a:endParaRPr lang="tr-TR"/>
        </a:p>
      </dgm:t>
    </dgm:pt>
    <dgm:pt modelId="{2462A8EB-6F0E-40DF-ACE0-40B683D97B2D}" type="pres">
      <dgm:prSet presAssocID="{794287E1-9976-431D-89EA-0A533707E219}" presName="hierChild2" presStyleCnt="0"/>
      <dgm:spPr/>
    </dgm:pt>
    <dgm:pt modelId="{2037DC81-B491-4C0C-8180-29CDF1E80C5B}" type="pres">
      <dgm:prSet presAssocID="{794287E1-9976-431D-89EA-0A533707E219}" presName="hierChild3" presStyleCnt="0"/>
      <dgm:spPr/>
    </dgm:pt>
  </dgm:ptLst>
  <dgm:cxnLst>
    <dgm:cxn modelId="{2AC363D7-9E9D-4E6F-B968-7AE3B78C51FE}" type="presOf" srcId="{3923E1A9-28D1-4F9E-B103-79CD41B4C825}" destId="{274A0B73-68AD-4249-8D6F-19A7B1B8DF51}" srcOrd="0" destOrd="0" presId="urn:microsoft.com/office/officeart/2005/8/layout/orgChart1"/>
    <dgm:cxn modelId="{02F70312-5B6D-4FD2-B437-9F18FDE3AF05}" type="presOf" srcId="{794287E1-9976-431D-89EA-0A533707E219}" destId="{F5B1184C-FCB2-4C7F-8E20-D1055593EC71}" srcOrd="1" destOrd="0" presId="urn:microsoft.com/office/officeart/2005/8/layout/orgChart1"/>
    <dgm:cxn modelId="{95AFC20B-66AB-4F87-AA22-AE19DF6FAE28}" srcId="{3923E1A9-28D1-4F9E-B103-79CD41B4C825}" destId="{794287E1-9976-431D-89EA-0A533707E219}" srcOrd="0" destOrd="0" parTransId="{01DABF08-C533-4EE7-B592-F366624AFEB4}" sibTransId="{82E4E730-1A35-4856-B8CC-389D908855C8}"/>
    <dgm:cxn modelId="{8C6C8E9D-ACCC-44EA-9889-3F0B13ADB851}" type="presOf" srcId="{794287E1-9976-431D-89EA-0A533707E219}" destId="{B92ED78F-A843-42E7-8F34-FD3522823BA9}" srcOrd="0" destOrd="0" presId="urn:microsoft.com/office/officeart/2005/8/layout/orgChart1"/>
    <dgm:cxn modelId="{AAFE0D78-BA9F-49D1-A02D-6F5B0E6C1B2C}" type="presParOf" srcId="{274A0B73-68AD-4249-8D6F-19A7B1B8DF51}" destId="{B7859353-2ADE-481A-8635-B3F1D9D333CA}" srcOrd="0" destOrd="0" presId="urn:microsoft.com/office/officeart/2005/8/layout/orgChart1"/>
    <dgm:cxn modelId="{524905A4-D933-4D32-B0B7-BF0ADF0F1DDF}" type="presParOf" srcId="{B7859353-2ADE-481A-8635-B3F1D9D333CA}" destId="{96979F0F-ABCA-4BB4-83A2-3BCED0BB7C7A}" srcOrd="0" destOrd="0" presId="urn:microsoft.com/office/officeart/2005/8/layout/orgChart1"/>
    <dgm:cxn modelId="{2607632F-FCB9-4B8C-A4AF-E7396E6C275B}" type="presParOf" srcId="{96979F0F-ABCA-4BB4-83A2-3BCED0BB7C7A}" destId="{B92ED78F-A843-42E7-8F34-FD3522823BA9}" srcOrd="0" destOrd="0" presId="urn:microsoft.com/office/officeart/2005/8/layout/orgChart1"/>
    <dgm:cxn modelId="{D3E58AA7-A9A1-4597-942C-5B291F08173A}" type="presParOf" srcId="{96979F0F-ABCA-4BB4-83A2-3BCED0BB7C7A}" destId="{F5B1184C-FCB2-4C7F-8E20-D1055593EC71}" srcOrd="1" destOrd="0" presId="urn:microsoft.com/office/officeart/2005/8/layout/orgChart1"/>
    <dgm:cxn modelId="{56891F0D-920B-4390-B963-F85516AE5F2D}" type="presParOf" srcId="{B7859353-2ADE-481A-8635-B3F1D9D333CA}" destId="{2462A8EB-6F0E-40DF-ACE0-40B683D97B2D}" srcOrd="1" destOrd="0" presId="urn:microsoft.com/office/officeart/2005/8/layout/orgChart1"/>
    <dgm:cxn modelId="{43D6FE75-5F83-40F9-82CC-A47A7A76E43B}" type="presParOf" srcId="{B7859353-2ADE-481A-8635-B3F1D9D333CA}" destId="{2037DC81-B491-4C0C-8180-29CDF1E80C5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70C459-99FD-4693-B943-4DA584A038C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A420913-9CF6-4FB2-875D-EC1BB1A22030}">
      <dgm:prSet/>
      <dgm:spPr/>
      <dgm:t>
        <a:bodyPr/>
        <a:lstStyle/>
        <a:p>
          <a:pPr rtl="0"/>
          <a:r>
            <a:rPr lang="tr-TR" dirty="0" smtClean="0"/>
            <a:t>Kısaca cevap aranacak sorular</a:t>
          </a:r>
          <a:endParaRPr lang="tr-TR" dirty="0"/>
        </a:p>
      </dgm:t>
    </dgm:pt>
    <dgm:pt modelId="{4C177378-7D0C-4F20-AB15-ADC00712B7FE}" type="parTrans" cxnId="{CD15475C-83E2-4C37-B920-3A37F9DC6522}">
      <dgm:prSet/>
      <dgm:spPr/>
      <dgm:t>
        <a:bodyPr/>
        <a:lstStyle/>
        <a:p>
          <a:endParaRPr lang="tr-TR"/>
        </a:p>
      </dgm:t>
    </dgm:pt>
    <dgm:pt modelId="{D3D46129-6E1C-4BB5-8884-AC2DB4FF30CC}" type="sibTrans" cxnId="{CD15475C-83E2-4C37-B920-3A37F9DC6522}">
      <dgm:prSet/>
      <dgm:spPr/>
      <dgm:t>
        <a:bodyPr/>
        <a:lstStyle/>
        <a:p>
          <a:endParaRPr lang="tr-TR"/>
        </a:p>
      </dgm:t>
    </dgm:pt>
    <dgm:pt modelId="{E1E8E184-F75F-4A0E-B2E0-65AA0351BAA2}">
      <dgm:prSet/>
      <dgm:spPr/>
      <dgm:t>
        <a:bodyPr/>
        <a:lstStyle/>
        <a:p>
          <a:pPr rtl="0"/>
          <a:r>
            <a:rPr lang="tr-TR" dirty="0" smtClean="0"/>
            <a:t>Motivasyon</a:t>
          </a:r>
          <a:endParaRPr lang="tr-TR" dirty="0"/>
        </a:p>
      </dgm:t>
    </dgm:pt>
    <dgm:pt modelId="{641E51E3-527A-47EC-ADA6-F921D4A4A0EA}" type="parTrans" cxnId="{C9B3F791-2C83-44E2-B498-73985B01A3B1}">
      <dgm:prSet/>
      <dgm:spPr/>
      <dgm:t>
        <a:bodyPr/>
        <a:lstStyle/>
        <a:p>
          <a:endParaRPr lang="tr-TR"/>
        </a:p>
      </dgm:t>
    </dgm:pt>
    <dgm:pt modelId="{4FE659EC-3522-4DC5-9BFE-B242FBD13B45}" type="sibTrans" cxnId="{C9B3F791-2C83-44E2-B498-73985B01A3B1}">
      <dgm:prSet/>
      <dgm:spPr/>
      <dgm:t>
        <a:bodyPr/>
        <a:lstStyle/>
        <a:p>
          <a:endParaRPr lang="tr-TR"/>
        </a:p>
      </dgm:t>
    </dgm:pt>
    <dgm:pt modelId="{4A61A48F-31FD-4CA8-A2A9-24401C67E6EC}">
      <dgm:prSet/>
      <dgm:spPr/>
      <dgm:t>
        <a:bodyPr/>
        <a:lstStyle/>
        <a:p>
          <a:pPr rtl="0"/>
          <a:r>
            <a:rPr lang="tr-TR" dirty="0" smtClean="0"/>
            <a:t>Hedefler</a:t>
          </a:r>
          <a:endParaRPr lang="tr-TR" dirty="0"/>
        </a:p>
      </dgm:t>
    </dgm:pt>
    <dgm:pt modelId="{1C5B1E89-E33B-4077-945E-601F159AF0F5}" type="parTrans" cxnId="{000B49B2-C299-4264-835E-F7D3969BA0CA}">
      <dgm:prSet/>
      <dgm:spPr/>
      <dgm:t>
        <a:bodyPr/>
        <a:lstStyle/>
        <a:p>
          <a:endParaRPr lang="tr-TR"/>
        </a:p>
      </dgm:t>
    </dgm:pt>
    <dgm:pt modelId="{2125CD4E-CF6C-4F5D-9A91-0638DF7515A6}" type="sibTrans" cxnId="{000B49B2-C299-4264-835E-F7D3969BA0CA}">
      <dgm:prSet/>
      <dgm:spPr/>
      <dgm:t>
        <a:bodyPr/>
        <a:lstStyle/>
        <a:p>
          <a:endParaRPr lang="tr-TR"/>
        </a:p>
      </dgm:t>
    </dgm:pt>
    <dgm:pt modelId="{DAA6EA01-A231-473D-8F19-66A8FE1CFA97}">
      <dgm:prSet/>
      <dgm:spPr/>
      <dgm:t>
        <a:bodyPr/>
        <a:lstStyle/>
        <a:p>
          <a:pPr rtl="0"/>
          <a:r>
            <a:rPr lang="tr-TR" dirty="0" smtClean="0"/>
            <a:t>Ön koşul davranışlar</a:t>
          </a:r>
          <a:endParaRPr lang="tr-TR" dirty="0"/>
        </a:p>
      </dgm:t>
    </dgm:pt>
    <dgm:pt modelId="{6AEEDE14-AAB2-44A3-AA7F-C44461F3F195}" type="parTrans" cxnId="{D49C7416-354C-4D6F-9211-9B9213CEF5E9}">
      <dgm:prSet/>
      <dgm:spPr/>
      <dgm:t>
        <a:bodyPr/>
        <a:lstStyle/>
        <a:p>
          <a:endParaRPr lang="tr-TR"/>
        </a:p>
      </dgm:t>
    </dgm:pt>
    <dgm:pt modelId="{2291B4CE-DEEA-4F77-9BAB-4647253994F4}" type="sibTrans" cxnId="{D49C7416-354C-4D6F-9211-9B9213CEF5E9}">
      <dgm:prSet/>
      <dgm:spPr/>
      <dgm:t>
        <a:bodyPr/>
        <a:lstStyle/>
        <a:p>
          <a:endParaRPr lang="tr-TR"/>
        </a:p>
      </dgm:t>
    </dgm:pt>
    <dgm:pt modelId="{4CC2311C-EBD3-4178-8844-D0FEAF305EB9}">
      <dgm:prSet/>
      <dgm:spPr/>
      <dgm:t>
        <a:bodyPr/>
        <a:lstStyle/>
        <a:p>
          <a:pPr rtl="0"/>
          <a:r>
            <a:rPr lang="tr-TR" dirty="0" smtClean="0"/>
            <a:t>Ön bilgiler</a:t>
          </a:r>
          <a:endParaRPr lang="tr-TR" dirty="0"/>
        </a:p>
      </dgm:t>
    </dgm:pt>
    <dgm:pt modelId="{6ABDB107-3F4A-4470-A226-9AF033ED9B83}" type="parTrans" cxnId="{39FB9379-4A64-466B-9CE7-5A8E2DC997C1}">
      <dgm:prSet/>
      <dgm:spPr/>
      <dgm:t>
        <a:bodyPr/>
        <a:lstStyle/>
        <a:p>
          <a:endParaRPr lang="tr-TR"/>
        </a:p>
      </dgm:t>
    </dgm:pt>
    <dgm:pt modelId="{D67AEB4D-C835-4158-A9E7-5AF49217E8C8}" type="sibTrans" cxnId="{39FB9379-4A64-466B-9CE7-5A8E2DC997C1}">
      <dgm:prSet/>
      <dgm:spPr/>
      <dgm:t>
        <a:bodyPr/>
        <a:lstStyle/>
        <a:p>
          <a:endParaRPr lang="tr-TR"/>
        </a:p>
      </dgm:t>
    </dgm:pt>
    <dgm:pt modelId="{84D59896-B212-440C-A325-71443E4F7449}">
      <dgm:prSet/>
      <dgm:spPr/>
      <dgm:t>
        <a:bodyPr/>
        <a:lstStyle/>
        <a:p>
          <a:pPr rtl="0"/>
          <a:r>
            <a:rPr lang="tr-TR" dirty="0" smtClean="0"/>
            <a:t>Öğrencinin dikkatini konuya ve kazanımlara nasıl çekerim ve ders boyunca nasıl sürdürürüm?</a:t>
          </a:r>
          <a:endParaRPr lang="tr-TR" dirty="0"/>
        </a:p>
      </dgm:t>
    </dgm:pt>
    <dgm:pt modelId="{7F40E6D4-31BD-4222-9221-950344DF0FDA}" type="parTrans" cxnId="{AFC99F6A-AB6F-4CFC-A094-9C6370AF9597}">
      <dgm:prSet/>
      <dgm:spPr/>
      <dgm:t>
        <a:bodyPr/>
        <a:lstStyle/>
        <a:p>
          <a:endParaRPr lang="tr-TR"/>
        </a:p>
      </dgm:t>
    </dgm:pt>
    <dgm:pt modelId="{AAAADE14-AA4F-4432-ACBC-FC296A5FC28E}" type="sibTrans" cxnId="{AFC99F6A-AB6F-4CFC-A094-9C6370AF9597}">
      <dgm:prSet/>
      <dgm:spPr/>
      <dgm:t>
        <a:bodyPr/>
        <a:lstStyle/>
        <a:p>
          <a:endParaRPr lang="tr-TR"/>
        </a:p>
      </dgm:t>
    </dgm:pt>
    <dgm:pt modelId="{7B8BBA4E-362D-4133-AF38-2B9DCEF02973}">
      <dgm:prSet/>
      <dgm:spPr/>
      <dgm:t>
        <a:bodyPr/>
        <a:lstStyle/>
        <a:p>
          <a:pPr rtl="0"/>
          <a:r>
            <a:rPr lang="tr-TR" dirty="0" smtClean="0"/>
            <a:t>Dersin hedeflerinden nasıl haberdar edeceksiniz?</a:t>
          </a:r>
          <a:endParaRPr lang="tr-TR" dirty="0"/>
        </a:p>
      </dgm:t>
    </dgm:pt>
    <dgm:pt modelId="{33E261A6-7E75-4244-9533-293A4FAACC92}" type="parTrans" cxnId="{8F580DFF-2534-4A99-ADF1-DAEA2C392DD0}">
      <dgm:prSet/>
      <dgm:spPr/>
      <dgm:t>
        <a:bodyPr/>
        <a:lstStyle/>
        <a:p>
          <a:endParaRPr lang="tr-TR"/>
        </a:p>
      </dgm:t>
    </dgm:pt>
    <dgm:pt modelId="{D9DBA760-FBF8-4E8D-9C77-030054898A59}" type="sibTrans" cxnId="{8F580DFF-2534-4A99-ADF1-DAEA2C392DD0}">
      <dgm:prSet/>
      <dgm:spPr/>
      <dgm:t>
        <a:bodyPr/>
        <a:lstStyle/>
        <a:p>
          <a:endParaRPr lang="tr-TR"/>
        </a:p>
      </dgm:t>
    </dgm:pt>
    <dgm:pt modelId="{C16BF000-7BF7-4187-A001-A698140B884B}">
      <dgm:prSet/>
      <dgm:spPr/>
      <dgm:t>
        <a:bodyPr/>
        <a:lstStyle/>
        <a:p>
          <a:pPr rtl="0"/>
          <a:r>
            <a:rPr lang="tr-TR" dirty="0" smtClean="0"/>
            <a:t>Öğretime başlamak için gerekli ön koşul davranışları nasıl belirleyeceksiniz ve öğrenciler sahip değilse bunu nasıl çözeceksiniz?</a:t>
          </a:r>
          <a:endParaRPr lang="tr-TR" dirty="0"/>
        </a:p>
      </dgm:t>
    </dgm:pt>
    <dgm:pt modelId="{A7568CD4-7DBF-4182-ACA5-E7D5F27C3DCA}" type="parTrans" cxnId="{E94E98BD-F57E-4C49-BDEE-4D6679E0FE55}">
      <dgm:prSet/>
      <dgm:spPr/>
      <dgm:t>
        <a:bodyPr/>
        <a:lstStyle/>
        <a:p>
          <a:endParaRPr lang="tr-TR"/>
        </a:p>
      </dgm:t>
    </dgm:pt>
    <dgm:pt modelId="{302B9B08-FA6D-49CE-9357-088A2FA1A662}" type="sibTrans" cxnId="{E94E98BD-F57E-4C49-BDEE-4D6679E0FE55}">
      <dgm:prSet/>
      <dgm:spPr/>
      <dgm:t>
        <a:bodyPr/>
        <a:lstStyle/>
        <a:p>
          <a:endParaRPr lang="tr-TR"/>
        </a:p>
      </dgm:t>
    </dgm:pt>
    <dgm:pt modelId="{6E03182F-4E2B-4CA4-8771-6C41B2556072}">
      <dgm:prSet/>
      <dgm:spPr/>
      <dgm:t>
        <a:bodyPr/>
        <a:lstStyle/>
        <a:p>
          <a:pPr rtl="0"/>
          <a:r>
            <a:rPr lang="tr-TR" dirty="0" smtClean="0"/>
            <a:t>Önceki sahip oldukları davranışlarla, yeni derste kazanacakları davranışları nasıl ilişkilendireceksiniz?</a:t>
          </a:r>
          <a:endParaRPr lang="tr-TR" dirty="0"/>
        </a:p>
      </dgm:t>
    </dgm:pt>
    <dgm:pt modelId="{DF2C3879-7B72-41DF-9A17-3EB2232B3B9A}" type="parTrans" cxnId="{0C48B94A-8C11-469B-9A8F-9D21142DEAA9}">
      <dgm:prSet/>
      <dgm:spPr/>
      <dgm:t>
        <a:bodyPr/>
        <a:lstStyle/>
        <a:p>
          <a:endParaRPr lang="tr-TR"/>
        </a:p>
      </dgm:t>
    </dgm:pt>
    <dgm:pt modelId="{4C00CE0D-3284-4384-BB67-2F3531D05FEF}" type="sibTrans" cxnId="{0C48B94A-8C11-469B-9A8F-9D21142DEAA9}">
      <dgm:prSet/>
      <dgm:spPr/>
      <dgm:t>
        <a:bodyPr/>
        <a:lstStyle/>
        <a:p>
          <a:endParaRPr lang="tr-TR"/>
        </a:p>
      </dgm:t>
    </dgm:pt>
    <dgm:pt modelId="{7E7A0996-3041-46CA-84C3-AEFE00829A99}">
      <dgm:prSet/>
      <dgm:spPr/>
      <dgm:t>
        <a:bodyPr/>
        <a:lstStyle/>
        <a:p>
          <a:pPr rtl="0"/>
          <a:endParaRPr lang="tr-TR" dirty="0"/>
        </a:p>
      </dgm:t>
    </dgm:pt>
    <dgm:pt modelId="{789C1A93-118B-41D7-B4CF-115E4F30B57F}" type="sibTrans" cxnId="{86EC4CB8-D471-471B-A8E6-DA9D4B4AE0C0}">
      <dgm:prSet/>
      <dgm:spPr/>
      <dgm:t>
        <a:bodyPr/>
        <a:lstStyle/>
        <a:p>
          <a:endParaRPr lang="tr-TR"/>
        </a:p>
      </dgm:t>
    </dgm:pt>
    <dgm:pt modelId="{16A1DAD9-88EA-462B-934F-E4ACB0D5C494}" type="parTrans" cxnId="{86EC4CB8-D471-471B-A8E6-DA9D4B4AE0C0}">
      <dgm:prSet/>
      <dgm:spPr/>
      <dgm:t>
        <a:bodyPr/>
        <a:lstStyle/>
        <a:p>
          <a:endParaRPr lang="tr-TR"/>
        </a:p>
      </dgm:t>
    </dgm:pt>
    <dgm:pt modelId="{0F4C8E9A-2313-4482-965D-06D6615C61CF}" type="pres">
      <dgm:prSet presAssocID="{2D70C459-99FD-4693-B943-4DA584A038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D511B8A-234A-4207-AAAA-1AAD2F026D9B}" type="pres">
      <dgm:prSet presAssocID="{7E7A0996-3041-46CA-84C3-AEFE00829A99}" presName="composite" presStyleCnt="0"/>
      <dgm:spPr/>
    </dgm:pt>
    <dgm:pt modelId="{A4881FE5-A6F5-40D9-B15A-FB0EB71FAF8D}" type="pres">
      <dgm:prSet presAssocID="{7E7A0996-3041-46CA-84C3-AEFE00829A99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94F594-795C-4548-8EBD-6B060280BE01}" type="pres">
      <dgm:prSet presAssocID="{7E7A0996-3041-46CA-84C3-AEFE00829A99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636256-1556-4402-8231-6141614F3A0B}" type="pres">
      <dgm:prSet presAssocID="{789C1A93-118B-41D7-B4CF-115E4F30B57F}" presName="sp" presStyleCnt="0"/>
      <dgm:spPr/>
    </dgm:pt>
    <dgm:pt modelId="{AFFE14EF-649D-4BB8-B6B8-9B9A56565E39}" type="pres">
      <dgm:prSet presAssocID="{E1E8E184-F75F-4A0E-B2E0-65AA0351BAA2}" presName="composite" presStyleCnt="0"/>
      <dgm:spPr/>
    </dgm:pt>
    <dgm:pt modelId="{634EB28F-EECE-406A-B22F-3C86D8D22A02}" type="pres">
      <dgm:prSet presAssocID="{E1E8E184-F75F-4A0E-B2E0-65AA0351BAA2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B106ED7-DA31-48BA-970B-25F22867FA38}" type="pres">
      <dgm:prSet presAssocID="{E1E8E184-F75F-4A0E-B2E0-65AA0351BAA2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82E6E61-A5CD-456E-B043-B700D4C44B9E}" type="pres">
      <dgm:prSet presAssocID="{4FE659EC-3522-4DC5-9BFE-B242FBD13B45}" presName="sp" presStyleCnt="0"/>
      <dgm:spPr/>
    </dgm:pt>
    <dgm:pt modelId="{DF33CC90-F27E-4BA6-AF33-7C912C116B31}" type="pres">
      <dgm:prSet presAssocID="{4A61A48F-31FD-4CA8-A2A9-24401C67E6EC}" presName="composite" presStyleCnt="0"/>
      <dgm:spPr/>
    </dgm:pt>
    <dgm:pt modelId="{03DC1794-C294-4585-A610-AB6F60757EFB}" type="pres">
      <dgm:prSet presAssocID="{4A61A48F-31FD-4CA8-A2A9-24401C67E6EC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7066051-6DC3-4862-BF5B-2342057E1861}" type="pres">
      <dgm:prSet presAssocID="{4A61A48F-31FD-4CA8-A2A9-24401C67E6EC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7C4C7DD-F47F-4AEE-8550-DD7632A45717}" type="pres">
      <dgm:prSet presAssocID="{2125CD4E-CF6C-4F5D-9A91-0638DF7515A6}" presName="sp" presStyleCnt="0"/>
      <dgm:spPr/>
    </dgm:pt>
    <dgm:pt modelId="{FA8A4F45-84F2-4CE1-B044-56CF830F8B16}" type="pres">
      <dgm:prSet presAssocID="{DAA6EA01-A231-473D-8F19-66A8FE1CFA97}" presName="composite" presStyleCnt="0"/>
      <dgm:spPr/>
    </dgm:pt>
    <dgm:pt modelId="{0FCFD35F-371B-44B2-BC41-FB5AA2D208DA}" type="pres">
      <dgm:prSet presAssocID="{DAA6EA01-A231-473D-8F19-66A8FE1CFA9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EF0ADC5-68F1-4378-B393-00A8CDB3377B}" type="pres">
      <dgm:prSet presAssocID="{DAA6EA01-A231-473D-8F19-66A8FE1CFA97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BA4D92-EEA2-4A52-9293-71A6EC96FF4F}" type="pres">
      <dgm:prSet presAssocID="{2291B4CE-DEEA-4F77-9BAB-4647253994F4}" presName="sp" presStyleCnt="0"/>
      <dgm:spPr/>
    </dgm:pt>
    <dgm:pt modelId="{2769C814-3424-447F-AEA2-1E50A46B3C69}" type="pres">
      <dgm:prSet presAssocID="{4CC2311C-EBD3-4178-8844-D0FEAF305EB9}" presName="composite" presStyleCnt="0"/>
      <dgm:spPr/>
    </dgm:pt>
    <dgm:pt modelId="{9E695482-D806-4BA6-B815-CD3DD032623A}" type="pres">
      <dgm:prSet presAssocID="{4CC2311C-EBD3-4178-8844-D0FEAF305EB9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AB9B176-AD3E-4280-BFE9-0E2A25A19CC0}" type="pres">
      <dgm:prSet presAssocID="{4CC2311C-EBD3-4178-8844-D0FEAF305EB9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F580DFF-2534-4A99-ADF1-DAEA2C392DD0}" srcId="{4A61A48F-31FD-4CA8-A2A9-24401C67E6EC}" destId="{7B8BBA4E-362D-4133-AF38-2B9DCEF02973}" srcOrd="0" destOrd="0" parTransId="{33E261A6-7E75-4244-9533-293A4FAACC92}" sibTransId="{D9DBA760-FBF8-4E8D-9C77-030054898A59}"/>
    <dgm:cxn modelId="{161A9EA3-D790-4EC0-A6CC-547F05DAE1BE}" type="presOf" srcId="{7E7A0996-3041-46CA-84C3-AEFE00829A99}" destId="{A4881FE5-A6F5-40D9-B15A-FB0EB71FAF8D}" srcOrd="0" destOrd="0" presId="urn:microsoft.com/office/officeart/2005/8/layout/chevron2"/>
    <dgm:cxn modelId="{86EC4CB8-D471-471B-A8E6-DA9D4B4AE0C0}" srcId="{2D70C459-99FD-4693-B943-4DA584A038C9}" destId="{7E7A0996-3041-46CA-84C3-AEFE00829A99}" srcOrd="0" destOrd="0" parTransId="{16A1DAD9-88EA-462B-934F-E4ACB0D5C494}" sibTransId="{789C1A93-118B-41D7-B4CF-115E4F30B57F}"/>
    <dgm:cxn modelId="{306E58D6-5557-4E6F-9CA7-E1AA34DF51F5}" type="presOf" srcId="{DAA6EA01-A231-473D-8F19-66A8FE1CFA97}" destId="{0FCFD35F-371B-44B2-BC41-FB5AA2D208DA}" srcOrd="0" destOrd="0" presId="urn:microsoft.com/office/officeart/2005/8/layout/chevron2"/>
    <dgm:cxn modelId="{000B49B2-C299-4264-835E-F7D3969BA0CA}" srcId="{2D70C459-99FD-4693-B943-4DA584A038C9}" destId="{4A61A48F-31FD-4CA8-A2A9-24401C67E6EC}" srcOrd="2" destOrd="0" parTransId="{1C5B1E89-E33B-4077-945E-601F159AF0F5}" sibTransId="{2125CD4E-CF6C-4F5D-9A91-0638DF7515A6}"/>
    <dgm:cxn modelId="{AFC99F6A-AB6F-4CFC-A094-9C6370AF9597}" srcId="{E1E8E184-F75F-4A0E-B2E0-65AA0351BAA2}" destId="{84D59896-B212-440C-A325-71443E4F7449}" srcOrd="0" destOrd="0" parTransId="{7F40E6D4-31BD-4222-9221-950344DF0FDA}" sibTransId="{AAAADE14-AA4F-4432-ACBC-FC296A5FC28E}"/>
    <dgm:cxn modelId="{98605761-9D5B-4D62-9BD2-E1FC3A975C70}" type="presOf" srcId="{4A61A48F-31FD-4CA8-A2A9-24401C67E6EC}" destId="{03DC1794-C294-4585-A610-AB6F60757EFB}" srcOrd="0" destOrd="0" presId="urn:microsoft.com/office/officeart/2005/8/layout/chevron2"/>
    <dgm:cxn modelId="{D49C7416-354C-4D6F-9211-9B9213CEF5E9}" srcId="{2D70C459-99FD-4693-B943-4DA584A038C9}" destId="{DAA6EA01-A231-473D-8F19-66A8FE1CFA97}" srcOrd="3" destOrd="0" parTransId="{6AEEDE14-AAB2-44A3-AA7F-C44461F3F195}" sibTransId="{2291B4CE-DEEA-4F77-9BAB-4647253994F4}"/>
    <dgm:cxn modelId="{E94E98BD-F57E-4C49-BDEE-4D6679E0FE55}" srcId="{DAA6EA01-A231-473D-8F19-66A8FE1CFA97}" destId="{C16BF000-7BF7-4187-A001-A698140B884B}" srcOrd="0" destOrd="0" parTransId="{A7568CD4-7DBF-4182-ACA5-E7D5F27C3DCA}" sibTransId="{302B9B08-FA6D-49CE-9357-088A2FA1A662}"/>
    <dgm:cxn modelId="{4DB50157-6683-4582-8EC2-636F0DE0B3CD}" type="presOf" srcId="{84D59896-B212-440C-A325-71443E4F7449}" destId="{0B106ED7-DA31-48BA-970B-25F22867FA38}" srcOrd="0" destOrd="0" presId="urn:microsoft.com/office/officeart/2005/8/layout/chevron2"/>
    <dgm:cxn modelId="{C9B3F791-2C83-44E2-B498-73985B01A3B1}" srcId="{2D70C459-99FD-4693-B943-4DA584A038C9}" destId="{E1E8E184-F75F-4A0E-B2E0-65AA0351BAA2}" srcOrd="1" destOrd="0" parTransId="{641E51E3-527A-47EC-ADA6-F921D4A4A0EA}" sibTransId="{4FE659EC-3522-4DC5-9BFE-B242FBD13B45}"/>
    <dgm:cxn modelId="{5117FD05-C5AF-44E3-9FDD-4C9033856A88}" type="presOf" srcId="{2D70C459-99FD-4693-B943-4DA584A038C9}" destId="{0F4C8E9A-2313-4482-965D-06D6615C61CF}" srcOrd="0" destOrd="0" presId="urn:microsoft.com/office/officeart/2005/8/layout/chevron2"/>
    <dgm:cxn modelId="{EEEC6B5B-0B12-42C4-BE70-48D27EF6400B}" type="presOf" srcId="{6E03182F-4E2B-4CA4-8771-6C41B2556072}" destId="{AAB9B176-AD3E-4280-BFE9-0E2A25A19CC0}" srcOrd="0" destOrd="0" presId="urn:microsoft.com/office/officeart/2005/8/layout/chevron2"/>
    <dgm:cxn modelId="{D0E7B820-904F-40EB-B8BA-3FDF07BEB470}" type="presOf" srcId="{4CC2311C-EBD3-4178-8844-D0FEAF305EB9}" destId="{9E695482-D806-4BA6-B815-CD3DD032623A}" srcOrd="0" destOrd="0" presId="urn:microsoft.com/office/officeart/2005/8/layout/chevron2"/>
    <dgm:cxn modelId="{C35BED89-F56F-4A32-A46D-FF5935EE01A1}" type="presOf" srcId="{6A420913-9CF6-4FB2-875D-EC1BB1A22030}" destId="{DC94F594-795C-4548-8EBD-6B060280BE01}" srcOrd="0" destOrd="0" presId="urn:microsoft.com/office/officeart/2005/8/layout/chevron2"/>
    <dgm:cxn modelId="{CD15475C-83E2-4C37-B920-3A37F9DC6522}" srcId="{7E7A0996-3041-46CA-84C3-AEFE00829A99}" destId="{6A420913-9CF6-4FB2-875D-EC1BB1A22030}" srcOrd="0" destOrd="0" parTransId="{4C177378-7D0C-4F20-AB15-ADC00712B7FE}" sibTransId="{D3D46129-6E1C-4BB5-8884-AC2DB4FF30CC}"/>
    <dgm:cxn modelId="{0C261833-6512-40B6-94CB-08B90CE26318}" type="presOf" srcId="{E1E8E184-F75F-4A0E-B2E0-65AA0351BAA2}" destId="{634EB28F-EECE-406A-B22F-3C86D8D22A02}" srcOrd="0" destOrd="0" presId="urn:microsoft.com/office/officeart/2005/8/layout/chevron2"/>
    <dgm:cxn modelId="{10DC4571-D118-4E9D-8482-EB51A4C65D6E}" type="presOf" srcId="{7B8BBA4E-362D-4133-AF38-2B9DCEF02973}" destId="{97066051-6DC3-4862-BF5B-2342057E1861}" srcOrd="0" destOrd="0" presId="urn:microsoft.com/office/officeart/2005/8/layout/chevron2"/>
    <dgm:cxn modelId="{DAD6BE2E-0020-44F6-81C6-238FB9F7E695}" type="presOf" srcId="{C16BF000-7BF7-4187-A001-A698140B884B}" destId="{8EF0ADC5-68F1-4378-B393-00A8CDB3377B}" srcOrd="0" destOrd="0" presId="urn:microsoft.com/office/officeart/2005/8/layout/chevron2"/>
    <dgm:cxn modelId="{39FB9379-4A64-466B-9CE7-5A8E2DC997C1}" srcId="{2D70C459-99FD-4693-B943-4DA584A038C9}" destId="{4CC2311C-EBD3-4178-8844-D0FEAF305EB9}" srcOrd="4" destOrd="0" parTransId="{6ABDB107-3F4A-4470-A226-9AF033ED9B83}" sibTransId="{D67AEB4D-C835-4158-A9E7-5AF49217E8C8}"/>
    <dgm:cxn modelId="{0C48B94A-8C11-469B-9A8F-9D21142DEAA9}" srcId="{4CC2311C-EBD3-4178-8844-D0FEAF305EB9}" destId="{6E03182F-4E2B-4CA4-8771-6C41B2556072}" srcOrd="0" destOrd="0" parTransId="{DF2C3879-7B72-41DF-9A17-3EB2232B3B9A}" sibTransId="{4C00CE0D-3284-4384-BB67-2F3531D05FEF}"/>
    <dgm:cxn modelId="{9650E8E5-D834-49EF-8779-05B0F58765B5}" type="presParOf" srcId="{0F4C8E9A-2313-4482-965D-06D6615C61CF}" destId="{1D511B8A-234A-4207-AAAA-1AAD2F026D9B}" srcOrd="0" destOrd="0" presId="urn:microsoft.com/office/officeart/2005/8/layout/chevron2"/>
    <dgm:cxn modelId="{3A98B593-53FD-4F8C-AAF8-24ABEAA6E3AB}" type="presParOf" srcId="{1D511B8A-234A-4207-AAAA-1AAD2F026D9B}" destId="{A4881FE5-A6F5-40D9-B15A-FB0EB71FAF8D}" srcOrd="0" destOrd="0" presId="urn:microsoft.com/office/officeart/2005/8/layout/chevron2"/>
    <dgm:cxn modelId="{E12A7F3F-2A04-4B6E-8C01-D177B1FAAC7B}" type="presParOf" srcId="{1D511B8A-234A-4207-AAAA-1AAD2F026D9B}" destId="{DC94F594-795C-4548-8EBD-6B060280BE01}" srcOrd="1" destOrd="0" presId="urn:microsoft.com/office/officeart/2005/8/layout/chevron2"/>
    <dgm:cxn modelId="{34593E61-9596-4F82-BDA2-BD86AC50F91C}" type="presParOf" srcId="{0F4C8E9A-2313-4482-965D-06D6615C61CF}" destId="{EB636256-1556-4402-8231-6141614F3A0B}" srcOrd="1" destOrd="0" presId="urn:microsoft.com/office/officeart/2005/8/layout/chevron2"/>
    <dgm:cxn modelId="{F049140C-0231-4EBD-A630-6320D9F1D9B2}" type="presParOf" srcId="{0F4C8E9A-2313-4482-965D-06D6615C61CF}" destId="{AFFE14EF-649D-4BB8-B6B8-9B9A56565E39}" srcOrd="2" destOrd="0" presId="urn:microsoft.com/office/officeart/2005/8/layout/chevron2"/>
    <dgm:cxn modelId="{0848D9D3-6B06-4498-A347-78D07576F4ED}" type="presParOf" srcId="{AFFE14EF-649D-4BB8-B6B8-9B9A56565E39}" destId="{634EB28F-EECE-406A-B22F-3C86D8D22A02}" srcOrd="0" destOrd="0" presId="urn:microsoft.com/office/officeart/2005/8/layout/chevron2"/>
    <dgm:cxn modelId="{306FA32D-D90E-44E7-9CAE-790FA2FF14C2}" type="presParOf" srcId="{AFFE14EF-649D-4BB8-B6B8-9B9A56565E39}" destId="{0B106ED7-DA31-48BA-970B-25F22867FA38}" srcOrd="1" destOrd="0" presId="urn:microsoft.com/office/officeart/2005/8/layout/chevron2"/>
    <dgm:cxn modelId="{0B2AE608-810A-4066-8920-D633E5AE4890}" type="presParOf" srcId="{0F4C8E9A-2313-4482-965D-06D6615C61CF}" destId="{682E6E61-A5CD-456E-B043-B700D4C44B9E}" srcOrd="3" destOrd="0" presId="urn:microsoft.com/office/officeart/2005/8/layout/chevron2"/>
    <dgm:cxn modelId="{7B6FB416-F8FC-4E5F-B5CD-A9993C03739A}" type="presParOf" srcId="{0F4C8E9A-2313-4482-965D-06D6615C61CF}" destId="{DF33CC90-F27E-4BA6-AF33-7C912C116B31}" srcOrd="4" destOrd="0" presId="urn:microsoft.com/office/officeart/2005/8/layout/chevron2"/>
    <dgm:cxn modelId="{3AF07950-EC11-4BD2-B211-4A6D000BBB7C}" type="presParOf" srcId="{DF33CC90-F27E-4BA6-AF33-7C912C116B31}" destId="{03DC1794-C294-4585-A610-AB6F60757EFB}" srcOrd="0" destOrd="0" presId="urn:microsoft.com/office/officeart/2005/8/layout/chevron2"/>
    <dgm:cxn modelId="{1E295618-15AC-49E8-BFB2-6AFB78F92AC5}" type="presParOf" srcId="{DF33CC90-F27E-4BA6-AF33-7C912C116B31}" destId="{97066051-6DC3-4862-BF5B-2342057E1861}" srcOrd="1" destOrd="0" presId="urn:microsoft.com/office/officeart/2005/8/layout/chevron2"/>
    <dgm:cxn modelId="{B030E370-4098-4DD9-90DB-A7529792A480}" type="presParOf" srcId="{0F4C8E9A-2313-4482-965D-06D6615C61CF}" destId="{57C4C7DD-F47F-4AEE-8550-DD7632A45717}" srcOrd="5" destOrd="0" presId="urn:microsoft.com/office/officeart/2005/8/layout/chevron2"/>
    <dgm:cxn modelId="{5FF5D091-2DF8-4132-A390-FF6F163BB331}" type="presParOf" srcId="{0F4C8E9A-2313-4482-965D-06D6615C61CF}" destId="{FA8A4F45-84F2-4CE1-B044-56CF830F8B16}" srcOrd="6" destOrd="0" presId="urn:microsoft.com/office/officeart/2005/8/layout/chevron2"/>
    <dgm:cxn modelId="{8C574C6B-907F-46F9-BCED-FB4DE44674CB}" type="presParOf" srcId="{FA8A4F45-84F2-4CE1-B044-56CF830F8B16}" destId="{0FCFD35F-371B-44B2-BC41-FB5AA2D208DA}" srcOrd="0" destOrd="0" presId="urn:microsoft.com/office/officeart/2005/8/layout/chevron2"/>
    <dgm:cxn modelId="{BE2C9B58-A470-410F-9FB3-7664E69B80AE}" type="presParOf" srcId="{FA8A4F45-84F2-4CE1-B044-56CF830F8B16}" destId="{8EF0ADC5-68F1-4378-B393-00A8CDB3377B}" srcOrd="1" destOrd="0" presId="urn:microsoft.com/office/officeart/2005/8/layout/chevron2"/>
    <dgm:cxn modelId="{19AE9D2A-EB9A-4E2A-9103-154B4A925D2A}" type="presParOf" srcId="{0F4C8E9A-2313-4482-965D-06D6615C61CF}" destId="{8BBA4D92-EEA2-4A52-9293-71A6EC96FF4F}" srcOrd="7" destOrd="0" presId="urn:microsoft.com/office/officeart/2005/8/layout/chevron2"/>
    <dgm:cxn modelId="{741F26EC-8E51-44E9-B456-61E59FE3E37F}" type="presParOf" srcId="{0F4C8E9A-2313-4482-965D-06D6615C61CF}" destId="{2769C814-3424-447F-AEA2-1E50A46B3C69}" srcOrd="8" destOrd="0" presId="urn:microsoft.com/office/officeart/2005/8/layout/chevron2"/>
    <dgm:cxn modelId="{A5457D44-6E40-48AC-BD2B-F048A2FDACB1}" type="presParOf" srcId="{2769C814-3424-447F-AEA2-1E50A46B3C69}" destId="{9E695482-D806-4BA6-B815-CD3DD032623A}" srcOrd="0" destOrd="0" presId="urn:microsoft.com/office/officeart/2005/8/layout/chevron2"/>
    <dgm:cxn modelId="{B0BA070A-01DC-4119-AF70-CFD1A140282D}" type="presParOf" srcId="{2769C814-3424-447F-AEA2-1E50A46B3C69}" destId="{AAB9B176-AD3E-4280-BFE9-0E2A25A19CC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2ED78F-A843-42E7-8F34-FD3522823BA9}">
      <dsp:nvSpPr>
        <dsp:cNvPr id="0" name=""/>
        <dsp:cNvSpPr/>
      </dsp:nvSpPr>
      <dsp:spPr>
        <a:xfrm>
          <a:off x="810287" y="5274"/>
          <a:ext cx="7110727" cy="2911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65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ncised901 Bd BT" pitchFamily="34" charset="0"/>
            </a:rPr>
            <a:t>Öğretim Durumunu </a:t>
          </a:r>
          <a:r>
            <a:rPr kumimoji="0" lang="tr-TR" sz="65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ncised901 Bd BT" pitchFamily="34" charset="0"/>
            </a:rPr>
            <a:t>Planlama</a:t>
          </a:r>
          <a:endParaRPr kumimoji="0" lang="tr-TR" sz="65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Incised901 Bd BT" pitchFamily="34" charset="0"/>
          </a:endParaRPr>
        </a:p>
      </dsp:txBody>
      <dsp:txXfrm>
        <a:off x="810287" y="5274"/>
        <a:ext cx="7110727" cy="29116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881FE5-A6F5-40D9-B15A-FB0EB71FAF8D}">
      <dsp:nvSpPr>
        <dsp:cNvPr id="0" name=""/>
        <dsp:cNvSpPr/>
      </dsp:nvSpPr>
      <dsp:spPr>
        <a:xfrm rot="5400000">
          <a:off x="-150183" y="151836"/>
          <a:ext cx="1001220" cy="7008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 dirty="0"/>
        </a:p>
      </dsp:txBody>
      <dsp:txXfrm rot="-5400000">
        <a:off x="0" y="352080"/>
        <a:ext cx="700854" cy="300366"/>
      </dsp:txXfrm>
    </dsp:sp>
    <dsp:sp modelId="{DC94F594-795C-4548-8EBD-6B060280BE01}">
      <dsp:nvSpPr>
        <dsp:cNvPr id="0" name=""/>
        <dsp:cNvSpPr/>
      </dsp:nvSpPr>
      <dsp:spPr>
        <a:xfrm rot="5400000">
          <a:off x="4057478" y="-3354971"/>
          <a:ext cx="650793" cy="73640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Kısaca cevap aranacak sorular</a:t>
          </a:r>
          <a:endParaRPr lang="tr-TR" sz="1700" kern="1200" dirty="0"/>
        </a:p>
      </dsp:txBody>
      <dsp:txXfrm rot="-5400000">
        <a:off x="700855" y="33421"/>
        <a:ext cx="7332272" cy="587255"/>
      </dsp:txXfrm>
    </dsp:sp>
    <dsp:sp modelId="{634EB28F-EECE-406A-B22F-3C86D8D22A02}">
      <dsp:nvSpPr>
        <dsp:cNvPr id="0" name=""/>
        <dsp:cNvSpPr/>
      </dsp:nvSpPr>
      <dsp:spPr>
        <a:xfrm rot="5400000">
          <a:off x="-150183" y="1034830"/>
          <a:ext cx="1001220" cy="7008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Motivasyon</a:t>
          </a:r>
          <a:endParaRPr lang="tr-TR" sz="1000" kern="1200" dirty="0"/>
        </a:p>
      </dsp:txBody>
      <dsp:txXfrm rot="-5400000">
        <a:off x="0" y="1235074"/>
        <a:ext cx="700854" cy="300366"/>
      </dsp:txXfrm>
    </dsp:sp>
    <dsp:sp modelId="{0B106ED7-DA31-48BA-970B-25F22867FA38}">
      <dsp:nvSpPr>
        <dsp:cNvPr id="0" name=""/>
        <dsp:cNvSpPr/>
      </dsp:nvSpPr>
      <dsp:spPr>
        <a:xfrm rot="5400000">
          <a:off x="4057478" y="-2471976"/>
          <a:ext cx="650793" cy="73640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Öğrencinin dikkatini konuya ve kazanımlara nasıl çekerim ve ders boyunca nasıl sürdürürüm?</a:t>
          </a:r>
          <a:endParaRPr lang="tr-TR" sz="1700" kern="1200" dirty="0"/>
        </a:p>
      </dsp:txBody>
      <dsp:txXfrm rot="-5400000">
        <a:off x="700855" y="916416"/>
        <a:ext cx="7332272" cy="587255"/>
      </dsp:txXfrm>
    </dsp:sp>
    <dsp:sp modelId="{03DC1794-C294-4585-A610-AB6F60757EFB}">
      <dsp:nvSpPr>
        <dsp:cNvPr id="0" name=""/>
        <dsp:cNvSpPr/>
      </dsp:nvSpPr>
      <dsp:spPr>
        <a:xfrm rot="5400000">
          <a:off x="-150183" y="1917824"/>
          <a:ext cx="1001220" cy="7008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Hedefler</a:t>
          </a:r>
          <a:endParaRPr lang="tr-TR" sz="1000" kern="1200" dirty="0"/>
        </a:p>
      </dsp:txBody>
      <dsp:txXfrm rot="-5400000">
        <a:off x="0" y="2118068"/>
        <a:ext cx="700854" cy="300366"/>
      </dsp:txXfrm>
    </dsp:sp>
    <dsp:sp modelId="{97066051-6DC3-4862-BF5B-2342057E1861}">
      <dsp:nvSpPr>
        <dsp:cNvPr id="0" name=""/>
        <dsp:cNvSpPr/>
      </dsp:nvSpPr>
      <dsp:spPr>
        <a:xfrm rot="5400000">
          <a:off x="4057478" y="-1588982"/>
          <a:ext cx="650793" cy="73640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Dersin hedeflerinden nasıl haberdar edeceksiniz?</a:t>
          </a:r>
          <a:endParaRPr lang="tr-TR" sz="1700" kern="1200" dirty="0"/>
        </a:p>
      </dsp:txBody>
      <dsp:txXfrm rot="-5400000">
        <a:off x="700855" y="1799410"/>
        <a:ext cx="7332272" cy="587255"/>
      </dsp:txXfrm>
    </dsp:sp>
    <dsp:sp modelId="{0FCFD35F-371B-44B2-BC41-FB5AA2D208DA}">
      <dsp:nvSpPr>
        <dsp:cNvPr id="0" name=""/>
        <dsp:cNvSpPr/>
      </dsp:nvSpPr>
      <dsp:spPr>
        <a:xfrm rot="5400000">
          <a:off x="-150183" y="2800819"/>
          <a:ext cx="1001220" cy="7008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Ön koşul davranışlar</a:t>
          </a:r>
          <a:endParaRPr lang="tr-TR" sz="1000" kern="1200" dirty="0"/>
        </a:p>
      </dsp:txBody>
      <dsp:txXfrm rot="-5400000">
        <a:off x="0" y="3001063"/>
        <a:ext cx="700854" cy="300366"/>
      </dsp:txXfrm>
    </dsp:sp>
    <dsp:sp modelId="{8EF0ADC5-68F1-4378-B393-00A8CDB3377B}">
      <dsp:nvSpPr>
        <dsp:cNvPr id="0" name=""/>
        <dsp:cNvSpPr/>
      </dsp:nvSpPr>
      <dsp:spPr>
        <a:xfrm rot="5400000">
          <a:off x="4057478" y="-705988"/>
          <a:ext cx="650793" cy="73640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Öğretime başlamak için gerekli ön koşul davranışları nasıl belirleyeceksiniz ve öğrenciler sahip değilse bunu nasıl çözeceksiniz?</a:t>
          </a:r>
          <a:endParaRPr lang="tr-TR" sz="1700" kern="1200" dirty="0"/>
        </a:p>
      </dsp:txBody>
      <dsp:txXfrm rot="-5400000">
        <a:off x="700855" y="2682404"/>
        <a:ext cx="7332272" cy="587255"/>
      </dsp:txXfrm>
    </dsp:sp>
    <dsp:sp modelId="{9E695482-D806-4BA6-B815-CD3DD032623A}">
      <dsp:nvSpPr>
        <dsp:cNvPr id="0" name=""/>
        <dsp:cNvSpPr/>
      </dsp:nvSpPr>
      <dsp:spPr>
        <a:xfrm rot="5400000">
          <a:off x="-150183" y="3683813"/>
          <a:ext cx="1001220" cy="7008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Ön bilgiler</a:t>
          </a:r>
          <a:endParaRPr lang="tr-TR" sz="1000" kern="1200" dirty="0"/>
        </a:p>
      </dsp:txBody>
      <dsp:txXfrm rot="-5400000">
        <a:off x="0" y="3884057"/>
        <a:ext cx="700854" cy="300366"/>
      </dsp:txXfrm>
    </dsp:sp>
    <dsp:sp modelId="{AAB9B176-AD3E-4280-BFE9-0E2A25A19CC0}">
      <dsp:nvSpPr>
        <dsp:cNvPr id="0" name=""/>
        <dsp:cNvSpPr/>
      </dsp:nvSpPr>
      <dsp:spPr>
        <a:xfrm rot="5400000">
          <a:off x="4057478" y="177006"/>
          <a:ext cx="650793" cy="73640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Önceki sahip oldukları davranışlarla, yeni derste kazanacakları davranışları nasıl ilişkilendireceksiniz?</a:t>
          </a:r>
          <a:endParaRPr lang="tr-TR" sz="1700" kern="1200" dirty="0"/>
        </a:p>
      </dsp:txBody>
      <dsp:txXfrm rot="-5400000">
        <a:off x="700855" y="3565399"/>
        <a:ext cx="7332272" cy="587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Incised901 Bd BT" pitchFamily="34" charset="0"/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F0DA09B8-7D88-4693-AF22-852D40846ED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B6321-7DFF-4268-91D2-0C24AAD31CF6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313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2FC49-2406-459A-B4DB-689885886317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270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Başlık,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762000" y="6391275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F9792E2B-41F0-49FD-9C16-F565C7906CD0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452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762000" y="6391275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D70FFE23-3600-4832-B175-1C908C828D61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402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C84B6-CBE5-4C72-8738-E1F42CFB29FF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499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BB933-8111-4666-9878-E127D379BE7E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5767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92BEA-3E96-4DF4-BA7C-585A68759EE8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832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12D0F7-6BCD-48C3-9559-F65DE68A7919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72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1E86C-3F57-466B-AE4C-2855141E7E7A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7172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2FAAC-E336-47C1-8FE2-3CAA971672B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37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CD86A-D40B-4CDE-BC00-4028B109658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379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B1E2CE-9376-4BE0-8DE6-94736D06129F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6713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fld id="{051BE460-2597-4871-B214-61459C9326CF}" type="slidenum">
              <a:rPr lang="tr-TR"/>
              <a:pPr/>
              <a:t>‹#›</a:t>
            </a:fld>
            <a:endParaRPr lang="tr-TR"/>
          </a:p>
        </p:txBody>
      </p:sp>
      <p:grpSp>
        <p:nvGrpSpPr>
          <p:cNvPr id="13319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3320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Incised901 Bd B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Incised901 Bd B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Incised901 Bd B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Incised901 Bd B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Incised901 Bd B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Incised901 Bd B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Incised901 Bd B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Incised901 Bd BT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ÖĞRETİM DURUMLARINI PLANLAMA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III</a:t>
            </a:r>
            <a:r>
              <a:rPr lang="tr-TR" dirty="0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accent1"/>
                </a:solidFill>
              </a:rPr>
              <a:t>İçerik Sunusunun Planlanması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300" dirty="0"/>
              <a:t>Öğretimi planlarken aşırı bilgi yükünden kaçınılmalı.</a:t>
            </a:r>
          </a:p>
          <a:p>
            <a:pPr>
              <a:lnSpc>
                <a:spcPct val="90000"/>
              </a:lnSpc>
            </a:pPr>
            <a:r>
              <a:rPr lang="tr-TR" sz="2300" dirty="0"/>
              <a:t>Ders özeti	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Ders bitiminde konu özetlenmeli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Aralıklarla özet yap.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Bir bilgiyi ver öncekini özetle.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Daha sonraki derste ilk öğrenilen tekrarlanır ya da özetlenir.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300"/>
              <a:t>Tekrar yapılır</a:t>
            </a:r>
          </a:p>
          <a:p>
            <a:pPr>
              <a:lnSpc>
                <a:spcPct val="90000"/>
              </a:lnSpc>
            </a:pPr>
            <a:r>
              <a:rPr lang="tr-TR" sz="2300"/>
              <a:t>Kolaydan zora sıralama</a:t>
            </a:r>
          </a:p>
          <a:p>
            <a:pPr>
              <a:lnSpc>
                <a:spcPct val="90000"/>
              </a:lnSpc>
            </a:pPr>
            <a:r>
              <a:rPr lang="tr-TR" sz="2300"/>
              <a:t>Genelleme yapılır</a:t>
            </a:r>
          </a:p>
          <a:p>
            <a:pPr>
              <a:lnSpc>
                <a:spcPct val="90000"/>
              </a:lnSpc>
            </a:pPr>
            <a:r>
              <a:rPr lang="tr-TR" sz="2300"/>
              <a:t>Dikkat çekme.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Dersin önemli noktalarına dik.çek.</a:t>
            </a:r>
          </a:p>
          <a:p>
            <a:pPr>
              <a:lnSpc>
                <a:spcPct val="90000"/>
              </a:lnSpc>
            </a:pPr>
            <a:endParaRPr lang="tr-TR" sz="2300"/>
          </a:p>
          <a:p>
            <a:pPr lvl="1">
              <a:lnSpc>
                <a:spcPct val="90000"/>
              </a:lnSpc>
            </a:pPr>
            <a:endParaRPr lang="tr-TR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accent1"/>
                </a:solidFill>
              </a:rPr>
              <a:t> Alıştırmaların Planlanması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700" dirty="0"/>
              <a:t>Alıştırmaya öğrenci aktif olarak katılır,</a:t>
            </a:r>
          </a:p>
          <a:p>
            <a:r>
              <a:rPr lang="tr-TR" sz="2700" dirty="0"/>
              <a:t>Öğrencinin eksik ya da yanlışını görmesini sağlanır,</a:t>
            </a:r>
          </a:p>
          <a:p>
            <a:r>
              <a:rPr lang="tr-TR" sz="2700" dirty="0"/>
              <a:t>Öğrenilenlerin hatırlanmasını sağlanır,</a:t>
            </a:r>
          </a:p>
          <a:p>
            <a:r>
              <a:rPr lang="tr-TR" sz="2700" dirty="0"/>
              <a:t>Öğrenilenlerin bellekte uzun süre </a:t>
            </a:r>
            <a:r>
              <a:rPr lang="tr-TR" sz="2700" dirty="0" smtClean="0"/>
              <a:t>kalması </a:t>
            </a:r>
            <a:r>
              <a:rPr lang="tr-TR" sz="2700" dirty="0"/>
              <a:t>sağlanır,</a:t>
            </a:r>
          </a:p>
          <a:p>
            <a:r>
              <a:rPr lang="tr-TR" sz="2700" dirty="0"/>
              <a:t>Öğrencilerin bol alıştırma yapmaları </a:t>
            </a:r>
            <a:r>
              <a:rPr lang="tr-TR" sz="2700" dirty="0" smtClean="0"/>
              <a:t>sağlanır</a:t>
            </a:r>
            <a:endParaRPr lang="tr-TR" sz="2700" dirty="0"/>
          </a:p>
          <a:p>
            <a:endParaRPr lang="tr-TR" sz="2700" dirty="0"/>
          </a:p>
        </p:txBody>
      </p:sp>
      <p:sp>
        <p:nvSpPr>
          <p:cNvPr id="2" name="Dikdörtgen Belirtme Çizgisi 1"/>
          <p:cNvSpPr/>
          <p:nvPr/>
        </p:nvSpPr>
        <p:spPr>
          <a:xfrm>
            <a:off x="5292080" y="5589240"/>
            <a:ext cx="3312368" cy="93610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Uygulanmayan davranış kolay unutulur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accent1"/>
                </a:solidFill>
              </a:rPr>
              <a:t>Geri Bildirimin Planlanması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700" dirty="0"/>
              <a:t>Öğrenci ne zaman yanlış, ne zaman doğru yaptığını bilmeli</a:t>
            </a:r>
          </a:p>
          <a:p>
            <a:pPr lvl="1"/>
            <a:r>
              <a:rPr lang="tr-TR" sz="2200" dirty="0"/>
              <a:t>Geri bildirim kapsamlı olmalı (Yanlış demek yeterli değil).</a:t>
            </a:r>
          </a:p>
          <a:p>
            <a:pPr lvl="1"/>
            <a:r>
              <a:rPr lang="tr-TR" sz="2200" dirty="0"/>
              <a:t>Belirgin olmalı,</a:t>
            </a:r>
          </a:p>
          <a:p>
            <a:pPr lvl="1"/>
            <a:r>
              <a:rPr lang="tr-TR" sz="2200" dirty="0" smtClean="0"/>
              <a:t>Düzeltici </a:t>
            </a:r>
            <a:r>
              <a:rPr lang="tr-TR" sz="2200" dirty="0"/>
              <a:t>olmalı,</a:t>
            </a:r>
          </a:p>
          <a:p>
            <a:pPr lvl="1"/>
            <a:r>
              <a:rPr lang="tr-TR" sz="2200" dirty="0"/>
              <a:t>Anında verilmeli,</a:t>
            </a:r>
          </a:p>
          <a:p>
            <a:pPr lvl="1"/>
            <a:r>
              <a:rPr lang="tr-TR" sz="2200" dirty="0"/>
              <a:t>Pekiştirici </a:t>
            </a:r>
            <a:r>
              <a:rPr lang="tr-TR" sz="2200" dirty="0" smtClean="0"/>
              <a:t>olmalı.</a:t>
            </a:r>
            <a:endParaRPr lang="tr-TR" sz="2200" dirty="0"/>
          </a:p>
          <a:p>
            <a:pPr lvl="1"/>
            <a:endParaRPr lang="tr-T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Değerlendirmeyi Planlanma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Öğrencinin giriş davranışı ölçülecek mi? (Ne zaman)</a:t>
            </a:r>
          </a:p>
          <a:p>
            <a:r>
              <a:rPr lang="tr-TR"/>
              <a:t>Öğrencilere ön test uygulanacak mı?</a:t>
            </a:r>
          </a:p>
          <a:p>
            <a:r>
              <a:rPr lang="tr-TR"/>
              <a:t>Öğretim sırasında öğretim davranışı ölçülecek mi?</a:t>
            </a:r>
          </a:p>
          <a:p>
            <a:r>
              <a:rPr lang="tr-TR"/>
              <a:t>Son test uygulanacak mı?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accent1"/>
                </a:solidFill>
              </a:rPr>
              <a:t>Yöntem Seçimi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Öğrenciye kazandırılacak davranışın özelliğine göre seçilmeli,</a:t>
            </a:r>
          </a:p>
          <a:p>
            <a:r>
              <a:rPr lang="tr-TR"/>
              <a:t>Grubun büyüklüğü,</a:t>
            </a:r>
          </a:p>
          <a:p>
            <a:r>
              <a:rPr lang="tr-TR"/>
              <a:t>Zaman,</a:t>
            </a:r>
          </a:p>
          <a:p>
            <a:r>
              <a:rPr lang="tr-TR"/>
              <a:t>Öğretim ortamı,</a:t>
            </a:r>
          </a:p>
          <a:p>
            <a:r>
              <a:rPr lang="tr-TR"/>
              <a:t>Araç gereç durumu,</a:t>
            </a:r>
          </a:p>
          <a:p>
            <a:r>
              <a:rPr lang="tr-TR"/>
              <a:t>Öğretmen yeterliği ve tutumu,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04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Anlatım yöntemi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05000"/>
            <a:ext cx="4065587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300"/>
              <a:t>Öğrenci sayısının fazla olduğu sınıflarda, zamanın sınırlı olduğu durumlarda kullanılır.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Dikkat çekme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Önceki öğrenilen ile ilişki kurma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Öğrencileri güdüleme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Dersi özetleme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300">
                <a:solidFill>
                  <a:schemeClr val="hlink"/>
                </a:solidFill>
              </a:rPr>
              <a:t>Dezavantajı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İlgi çekmek zor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Derse öğrenci pasif katılır.</a:t>
            </a:r>
          </a:p>
          <a:p>
            <a:pPr>
              <a:lnSpc>
                <a:spcPct val="90000"/>
              </a:lnSpc>
            </a:pPr>
            <a:r>
              <a:rPr lang="tr-TR" sz="2300">
                <a:solidFill>
                  <a:schemeClr val="bg2"/>
                </a:solidFill>
              </a:rPr>
              <a:t>Nasıl etkili kullanılır.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Görsel materyalleri kullan(şekil,resim,grafik).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Ses tonu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Konu mantıksal bir çerçeveden anlatılır.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Bol tekrar kullan.</a:t>
            </a:r>
          </a:p>
        </p:txBody>
      </p:sp>
      <p:pic>
        <p:nvPicPr>
          <p:cNvPr id="58375" name="Picture 7" descr="1classroom-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60350"/>
            <a:ext cx="2519363" cy="169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Soru cevap yöntemi</a:t>
            </a:r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300" dirty="0">
                <a:solidFill>
                  <a:schemeClr val="bg2"/>
                </a:solidFill>
              </a:rPr>
              <a:t>Etkili kullanım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300" dirty="0">
              <a:solidFill>
                <a:schemeClr val="bg2"/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sz="2000" dirty="0"/>
              <a:t>Sorular tutarlı ve öğrencilerin cevap verebileceği kolaylıkta olmalı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Sorunun cevabı hep aynı kişi tarafından verilmemeli.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Sorular öğrencinin seviyesine göre olmalı.</a:t>
            </a:r>
          </a:p>
        </p:txBody>
      </p:sp>
      <p:sp>
        <p:nvSpPr>
          <p:cNvPr id="62473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300" dirty="0"/>
              <a:t>Yanlış ya da eksik veren öğrenciler ip uçları ile yönlendirilmeli.</a:t>
            </a:r>
          </a:p>
          <a:p>
            <a:pPr>
              <a:lnSpc>
                <a:spcPct val="90000"/>
              </a:lnSpc>
            </a:pPr>
            <a:endParaRPr lang="tr-TR" sz="2300" dirty="0"/>
          </a:p>
          <a:p>
            <a:pPr>
              <a:lnSpc>
                <a:spcPct val="90000"/>
              </a:lnSpc>
            </a:pPr>
            <a:r>
              <a:rPr lang="tr-TR" sz="2300" dirty="0"/>
              <a:t>Sorular herkese sorulacaksa tesadüfi kaldır.</a:t>
            </a:r>
          </a:p>
          <a:p>
            <a:pPr>
              <a:lnSpc>
                <a:spcPct val="90000"/>
              </a:lnSpc>
            </a:pPr>
            <a:r>
              <a:rPr lang="tr-TR" sz="2300" dirty="0"/>
              <a:t>Soru tüm sınıfa sorulmalı ve zaman verilmeli.</a:t>
            </a:r>
          </a:p>
          <a:p>
            <a:pPr>
              <a:lnSpc>
                <a:spcPct val="90000"/>
              </a:lnSpc>
            </a:pPr>
            <a:endParaRPr lang="tr-TR" sz="2300" dirty="0"/>
          </a:p>
        </p:txBody>
      </p:sp>
      <p:pic>
        <p:nvPicPr>
          <p:cNvPr id="62471" name="Picture 7" descr="1student2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248" y="260349"/>
            <a:ext cx="2339752" cy="16446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Gösterip yaptırma yöntemi</a:t>
            </a:r>
            <a:endParaRPr lang="tr-TR" dirty="0"/>
          </a:p>
        </p:txBody>
      </p:sp>
      <p:sp>
        <p:nvSpPr>
          <p:cNvPr id="66568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539552" y="1905000"/>
            <a:ext cx="3994348" cy="4332312"/>
          </a:xfrm>
        </p:spPr>
        <p:txBody>
          <a:bodyPr/>
          <a:lstStyle/>
          <a:p>
            <a:r>
              <a:rPr lang="tr-TR" sz="2000" dirty="0">
                <a:solidFill>
                  <a:schemeClr val="bg2"/>
                </a:solidFill>
              </a:rPr>
              <a:t>Etkili kullanım</a:t>
            </a:r>
          </a:p>
          <a:p>
            <a:pPr lvl="1"/>
            <a:r>
              <a:rPr lang="tr-TR" sz="2000" dirty="0"/>
              <a:t>Çalışma yaprakları hazırlanarak öğrencilere dağıtılmalı.</a:t>
            </a:r>
          </a:p>
          <a:p>
            <a:pPr lvl="1"/>
            <a:r>
              <a:rPr lang="tr-TR" sz="2000" dirty="0"/>
              <a:t>İşlem basamakları tahtaya yazılmalı.</a:t>
            </a:r>
          </a:p>
          <a:p>
            <a:pPr lvl="1"/>
            <a:r>
              <a:rPr lang="tr-TR" sz="2000" dirty="0"/>
              <a:t>Gösteri alanı herkesin görebileceği yerde olmalı.</a:t>
            </a:r>
          </a:p>
          <a:p>
            <a:pPr lvl="1"/>
            <a:r>
              <a:rPr lang="tr-TR" sz="2000" dirty="0"/>
              <a:t>Beceri aşamalı olarak </a:t>
            </a:r>
            <a:r>
              <a:rPr lang="tr-TR" sz="2000" dirty="0" smtClean="0"/>
              <a:t>gösterilmeli</a:t>
            </a:r>
            <a:endParaRPr lang="tr-TR" sz="2000" dirty="0"/>
          </a:p>
          <a:p>
            <a:pPr lvl="1"/>
            <a:r>
              <a:rPr lang="tr-TR" sz="2000" dirty="0" smtClean="0"/>
              <a:t>Yeterli zaman ve tekrarlama fırsatı verilmeli</a:t>
            </a:r>
          </a:p>
        </p:txBody>
      </p:sp>
      <p:pic>
        <p:nvPicPr>
          <p:cNvPr id="66567" name="Picture 7" descr="movit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2276475"/>
            <a:ext cx="3867150" cy="3305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773447" y="7488283"/>
            <a:ext cx="1943013" cy="1742055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1026" name="Picture 2" descr="mosston and ashworth spectrum of teaching style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43" y="99856"/>
            <a:ext cx="4740026" cy="3198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öğretim stilleri mosston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7" y="3240507"/>
            <a:ext cx="4788024" cy="3591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373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735013"/>
          </a:xfrm>
        </p:spPr>
        <p:txBody>
          <a:bodyPr/>
          <a:lstStyle/>
          <a:p>
            <a:pPr algn="ctr"/>
            <a:r>
              <a:rPr lang="tr-TR" dirty="0" smtClean="0"/>
              <a:t>ETKİNLİK</a:t>
            </a: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905000"/>
            <a:ext cx="7846640" cy="41162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700" dirty="0" smtClean="0"/>
              <a:t>3-4 </a:t>
            </a:r>
            <a:r>
              <a:rPr lang="tr-TR" sz="2700" dirty="0"/>
              <a:t>Kişilik Gruplar Oluşturulur.</a:t>
            </a:r>
          </a:p>
          <a:p>
            <a:pPr>
              <a:lnSpc>
                <a:spcPct val="80000"/>
              </a:lnSpc>
            </a:pPr>
            <a:r>
              <a:rPr lang="tr-TR" sz="2700" dirty="0" smtClean="0"/>
              <a:t>Ayakla vurma, adım </a:t>
            </a:r>
            <a:r>
              <a:rPr lang="tr-TR" sz="2700" dirty="0"/>
              <a:t>al sek </a:t>
            </a:r>
            <a:r>
              <a:rPr lang="tr-TR" sz="2700" dirty="0" smtClean="0"/>
              <a:t>becerisi,  atlama-konma</a:t>
            </a:r>
            <a:endParaRPr lang="tr-TR" sz="2700" dirty="0"/>
          </a:p>
          <a:p>
            <a:pPr lvl="1">
              <a:lnSpc>
                <a:spcPct val="80000"/>
              </a:lnSpc>
            </a:pPr>
            <a:r>
              <a:rPr lang="tr-TR" sz="2200" dirty="0"/>
              <a:t>Dikkat </a:t>
            </a:r>
            <a:r>
              <a:rPr lang="tr-TR" sz="2200" dirty="0" smtClean="0"/>
              <a:t>çekme (motivasyon) </a:t>
            </a:r>
            <a:r>
              <a:rPr lang="tr-TR" sz="2200" dirty="0"/>
              <a:t>(1 puan)</a:t>
            </a:r>
          </a:p>
          <a:p>
            <a:pPr lvl="1">
              <a:lnSpc>
                <a:spcPct val="80000"/>
              </a:lnSpc>
            </a:pPr>
            <a:r>
              <a:rPr lang="tr-TR" sz="2200" dirty="0"/>
              <a:t>Hareketi analiz </a:t>
            </a:r>
            <a:r>
              <a:rPr lang="tr-TR" sz="2200" dirty="0" smtClean="0"/>
              <a:t>etme (içerik sunusunu planlama) </a:t>
            </a:r>
            <a:r>
              <a:rPr lang="tr-TR" sz="2200" dirty="0"/>
              <a:t>(2 puan)</a:t>
            </a:r>
          </a:p>
          <a:p>
            <a:pPr lvl="1">
              <a:lnSpc>
                <a:spcPct val="80000"/>
              </a:lnSpc>
            </a:pPr>
            <a:r>
              <a:rPr lang="tr-TR" sz="2200" dirty="0"/>
              <a:t>Alıştırmalar (4 puan)</a:t>
            </a:r>
          </a:p>
          <a:p>
            <a:pPr lvl="2">
              <a:lnSpc>
                <a:spcPct val="80000"/>
              </a:lnSpc>
            </a:pPr>
            <a:r>
              <a:rPr lang="tr-TR" sz="2000" dirty="0"/>
              <a:t>Bireysel</a:t>
            </a:r>
          </a:p>
          <a:p>
            <a:pPr lvl="2">
              <a:lnSpc>
                <a:spcPct val="80000"/>
              </a:lnSpc>
            </a:pPr>
            <a:r>
              <a:rPr lang="tr-TR" sz="2000" dirty="0"/>
              <a:t>Eşli</a:t>
            </a:r>
          </a:p>
          <a:p>
            <a:pPr lvl="2">
              <a:lnSpc>
                <a:spcPct val="80000"/>
              </a:lnSpc>
            </a:pPr>
            <a:r>
              <a:rPr lang="tr-TR" sz="2000" dirty="0"/>
              <a:t>Araçlı</a:t>
            </a:r>
          </a:p>
          <a:p>
            <a:pPr lvl="2">
              <a:lnSpc>
                <a:spcPct val="80000"/>
              </a:lnSpc>
            </a:pPr>
            <a:r>
              <a:rPr lang="tr-TR" sz="2000" dirty="0"/>
              <a:t>Grup</a:t>
            </a:r>
          </a:p>
          <a:p>
            <a:pPr lvl="1">
              <a:lnSpc>
                <a:spcPct val="80000"/>
              </a:lnSpc>
            </a:pPr>
            <a:r>
              <a:rPr lang="tr-TR" sz="2200" dirty="0"/>
              <a:t>Geri bildirim planlaması (2 puan)</a:t>
            </a:r>
          </a:p>
          <a:p>
            <a:pPr lvl="1">
              <a:lnSpc>
                <a:spcPct val="80000"/>
              </a:lnSpc>
            </a:pPr>
            <a:r>
              <a:rPr lang="tr-TR" sz="2200" dirty="0"/>
              <a:t>Değerlendirme (1 puan)</a:t>
            </a:r>
          </a:p>
          <a:p>
            <a:pPr lvl="1">
              <a:lnSpc>
                <a:spcPct val="80000"/>
              </a:lnSpc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64122061"/>
              </p:ext>
            </p:extLst>
          </p:nvPr>
        </p:nvGraphicFramePr>
        <p:xfrm>
          <a:off x="206374" y="1754659"/>
          <a:ext cx="8785225" cy="2916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379" name="AutoShape 19"/>
          <p:cNvSpPr>
            <a:spLocks noChangeArrowheads="1"/>
          </p:cNvSpPr>
          <p:nvPr/>
        </p:nvSpPr>
        <p:spPr bwMode="auto">
          <a:xfrm>
            <a:off x="2339752" y="4941168"/>
            <a:ext cx="4103415" cy="1584177"/>
          </a:xfrm>
          <a:prstGeom prst="flowChartAlternateProcess">
            <a:avLst/>
          </a:prstGeom>
          <a:solidFill>
            <a:srgbClr val="E7F79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dirty="0">
                <a:latin typeface="Incised901 Bd BT" pitchFamily="34" charset="0"/>
              </a:rPr>
              <a:t>*Giriş etkinliklerini Planlama</a:t>
            </a:r>
          </a:p>
          <a:p>
            <a:pPr algn="ctr"/>
            <a:r>
              <a:rPr lang="tr-TR" dirty="0">
                <a:latin typeface="Incised901 Bd BT" pitchFamily="34" charset="0"/>
              </a:rPr>
              <a:t>*İçerik sunusunu planlama</a:t>
            </a:r>
          </a:p>
          <a:p>
            <a:pPr algn="ctr"/>
            <a:r>
              <a:rPr lang="tr-TR" dirty="0">
                <a:latin typeface="Incised901 Bd BT" pitchFamily="34" charset="0"/>
              </a:rPr>
              <a:t>*Alıştırmaları planlama</a:t>
            </a:r>
          </a:p>
          <a:p>
            <a:pPr algn="ctr"/>
            <a:r>
              <a:rPr lang="tr-TR" dirty="0">
                <a:latin typeface="Incised901 Bd BT" pitchFamily="34" charset="0"/>
              </a:rPr>
              <a:t>*Geri bildirimi Planlama</a:t>
            </a:r>
          </a:p>
          <a:p>
            <a:pPr algn="ctr"/>
            <a:r>
              <a:rPr lang="tr-TR" dirty="0">
                <a:latin typeface="Incised901 Bd BT" pitchFamily="34" charset="0"/>
              </a:rPr>
              <a:t>*Değerlendirmeyi planlama</a:t>
            </a:r>
          </a:p>
          <a:p>
            <a:pPr algn="ctr"/>
            <a:r>
              <a:rPr lang="tr-TR" dirty="0">
                <a:latin typeface="Incised901 Bd BT" pitchFamily="34" charset="0"/>
              </a:rPr>
              <a:t>Yöntem </a:t>
            </a:r>
            <a:r>
              <a:rPr lang="tr-TR" dirty="0" smtClean="0">
                <a:latin typeface="Incised901 Bd BT" pitchFamily="34" charset="0"/>
              </a:rPr>
              <a:t>seçimi</a:t>
            </a:r>
            <a:endParaRPr lang="tr-TR" dirty="0">
              <a:latin typeface="Incised901 Bd BT" pitchFamily="34" charset="0"/>
            </a:endParaRPr>
          </a:p>
        </p:txBody>
      </p:sp>
      <p:sp>
        <p:nvSpPr>
          <p:cNvPr id="15380" name="AutoShape 20"/>
          <p:cNvSpPr>
            <a:spLocks noChangeArrowheads="1"/>
          </p:cNvSpPr>
          <p:nvPr/>
        </p:nvSpPr>
        <p:spPr bwMode="auto">
          <a:xfrm rot="2488972">
            <a:off x="2336802" y="4470870"/>
            <a:ext cx="720725" cy="485775"/>
          </a:xfrm>
          <a:prstGeom prst="chevron">
            <a:avLst>
              <a:gd name="adj" fmla="val 53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pic>
        <p:nvPicPr>
          <p:cNvPr id="15381" name="Picture 21" descr="exerci15"/>
          <p:cNvPicPr>
            <a:picLocks noGrp="1" noChangeAspect="1" noChangeArrowheads="1"/>
          </p:cNvPicPr>
          <p:nvPr>
            <p:ph sz="half" idx="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95738" y="549275"/>
            <a:ext cx="1152525" cy="75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folHlink"/>
                </a:solidFill>
              </a:rPr>
              <a:t>III. Dersin Amaçları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700" dirty="0"/>
              <a:t>Öğretim durumlarını oluşturan temel aşamaları açıklayabilme</a:t>
            </a:r>
          </a:p>
          <a:p>
            <a:pPr>
              <a:lnSpc>
                <a:spcPct val="90000"/>
              </a:lnSpc>
            </a:pPr>
            <a:r>
              <a:rPr lang="tr-TR" sz="2700" dirty="0"/>
              <a:t>Özellikleri tanımlanan öğrencilere öğretim amaçlarını kazandıracak bir plan hazırlayabilme</a:t>
            </a:r>
          </a:p>
          <a:p>
            <a:pPr>
              <a:lnSpc>
                <a:spcPct val="90000"/>
              </a:lnSpc>
            </a:pPr>
            <a:r>
              <a:rPr lang="tr-TR" sz="2700" dirty="0"/>
              <a:t>Verilen öğretim durumuna uygun öğretim yöntemleri seçme</a:t>
            </a:r>
            <a:r>
              <a:rPr lang="tr-TR" sz="2700" dirty="0" smtClean="0"/>
              <a:t>.</a:t>
            </a:r>
            <a:endParaRPr lang="tr-TR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hlink"/>
                </a:solidFill>
              </a:rPr>
              <a:t>Tasarım ve geliştirme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 dirty="0"/>
              <a:t>Amaçlar çocuğa nasıl kazandırılacak?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dirty="0"/>
              <a:t>Öğretim durumlarının planlanması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dirty="0"/>
              <a:t>Öğretimin temel aşamaları</a:t>
            </a:r>
          </a:p>
          <a:p>
            <a:pPr lvl="1">
              <a:lnSpc>
                <a:spcPct val="80000"/>
              </a:lnSpc>
            </a:pPr>
            <a:r>
              <a:rPr lang="tr-TR" sz="2400" dirty="0"/>
              <a:t>Giriş</a:t>
            </a:r>
          </a:p>
          <a:p>
            <a:pPr lvl="1">
              <a:lnSpc>
                <a:spcPct val="80000"/>
              </a:lnSpc>
            </a:pPr>
            <a:r>
              <a:rPr lang="tr-TR" sz="2400" dirty="0"/>
              <a:t>Sunu</a:t>
            </a:r>
          </a:p>
          <a:p>
            <a:pPr lvl="1">
              <a:lnSpc>
                <a:spcPct val="80000"/>
              </a:lnSpc>
            </a:pPr>
            <a:r>
              <a:rPr lang="tr-TR" sz="2400" dirty="0"/>
              <a:t>Alıştırma</a:t>
            </a:r>
          </a:p>
          <a:p>
            <a:pPr lvl="1">
              <a:lnSpc>
                <a:spcPct val="80000"/>
              </a:lnSpc>
            </a:pPr>
            <a:r>
              <a:rPr lang="tr-TR" sz="2400" dirty="0" smtClean="0"/>
              <a:t>Geribildirim</a:t>
            </a:r>
            <a:endParaRPr lang="tr-TR" sz="2400" dirty="0"/>
          </a:p>
          <a:p>
            <a:pPr lvl="1">
              <a:lnSpc>
                <a:spcPct val="80000"/>
              </a:lnSpc>
            </a:pPr>
            <a:r>
              <a:rPr lang="tr-TR" sz="2400" dirty="0"/>
              <a:t>Değerlendirme</a:t>
            </a:r>
          </a:p>
          <a:p>
            <a:pPr lvl="1">
              <a:lnSpc>
                <a:spcPct val="80000"/>
              </a:lnSpc>
            </a:pPr>
            <a:endParaRPr lang="tr-TR" sz="2400" dirty="0"/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 rot="5400000">
            <a:off x="3770313" y="2430463"/>
            <a:ext cx="360362" cy="341312"/>
          </a:xfrm>
          <a:prstGeom prst="notchedRightArrow">
            <a:avLst>
              <a:gd name="adj1" fmla="val 50000"/>
              <a:gd name="adj2" fmla="val 263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 rot="5400000">
            <a:off x="3806825" y="3114676"/>
            <a:ext cx="287337" cy="341312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pic>
        <p:nvPicPr>
          <p:cNvPr id="18445" name="Picture 13" descr="dmbtest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35825" y="333375"/>
            <a:ext cx="952500" cy="1362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900"/>
              <a:t/>
            </a:r>
            <a:br>
              <a:rPr lang="tr-TR" sz="2900"/>
            </a:br>
            <a:r>
              <a:rPr lang="tr-TR" sz="2900"/>
              <a:t/>
            </a:r>
            <a:br>
              <a:rPr lang="tr-TR" sz="2900"/>
            </a:br>
            <a:r>
              <a:rPr lang="tr-TR" sz="2900">
                <a:solidFill>
                  <a:schemeClr val="hlink"/>
                </a:solidFill>
              </a:rPr>
              <a:t>Öğretimin temel aşamaları</a:t>
            </a:r>
            <a:r>
              <a:rPr lang="tr-TR" sz="2900"/>
              <a:t/>
            </a:r>
            <a:br>
              <a:rPr lang="tr-TR" sz="2900"/>
            </a:br>
            <a:endParaRPr lang="tr-TR" sz="290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500" dirty="0" smtClean="0">
                <a:solidFill>
                  <a:schemeClr val="bg2"/>
                </a:solidFill>
              </a:rPr>
              <a:t>Giriş</a:t>
            </a:r>
            <a:endParaRPr lang="tr-TR" sz="2500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</a:pPr>
            <a:endParaRPr lang="tr-TR" sz="2500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500" dirty="0"/>
              <a:t>Öğrencinin dikkati çekilir</a:t>
            </a:r>
            <a:r>
              <a:rPr lang="tr-TR" sz="25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tr-TR" sz="2500" dirty="0" smtClean="0"/>
              <a:t>Motivasyonu sağlama</a:t>
            </a:r>
            <a:endParaRPr lang="tr-TR" sz="2500" dirty="0"/>
          </a:p>
          <a:p>
            <a:pPr>
              <a:lnSpc>
                <a:spcPct val="80000"/>
              </a:lnSpc>
            </a:pPr>
            <a:r>
              <a:rPr lang="tr-TR" sz="2500" dirty="0"/>
              <a:t>Öğrenci hedeften haberdar edilir</a:t>
            </a:r>
            <a:r>
              <a:rPr lang="tr-TR" sz="25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tr-TR" sz="2500" dirty="0" smtClean="0"/>
              <a:t>Giriş davranışları saptanır.</a:t>
            </a:r>
          </a:p>
          <a:p>
            <a:pPr>
              <a:lnSpc>
                <a:spcPct val="80000"/>
              </a:lnSpc>
            </a:pPr>
            <a:r>
              <a:rPr lang="tr-TR" sz="2500" dirty="0" smtClean="0"/>
              <a:t>Yeni ve eski öğrenmeler arasında ilişki kurulur.</a:t>
            </a:r>
            <a:endParaRPr lang="tr-TR" sz="2500" dirty="0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500" dirty="0" smtClean="0">
                <a:solidFill>
                  <a:schemeClr val="bg2"/>
                </a:solidFill>
              </a:rPr>
              <a:t>Sunu</a:t>
            </a:r>
            <a:endParaRPr lang="tr-TR" sz="2500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500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2500" dirty="0"/>
              <a:t>Bilgi, olgu, kavram, kural, ilke ve yöntemlerin öğrenciye takdim edildiği bölümdür.</a:t>
            </a:r>
          </a:p>
          <a:p>
            <a:pPr lvl="1">
              <a:lnSpc>
                <a:spcPct val="90000"/>
              </a:lnSpc>
            </a:pPr>
            <a:r>
              <a:rPr lang="tr-TR" sz="2200" dirty="0"/>
              <a:t>Sunu </a:t>
            </a:r>
            <a:r>
              <a:rPr lang="tr-TR" sz="2200" dirty="0" err="1"/>
              <a:t>öğr</a:t>
            </a:r>
            <a:r>
              <a:rPr lang="tr-TR" sz="2200" dirty="0"/>
              <a:t>. kazandırılacak dav. ve giriş davranışına göre farklılık gösterir.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500" dirty="0"/>
          </a:p>
        </p:txBody>
      </p:sp>
      <p:pic>
        <p:nvPicPr>
          <p:cNvPr id="23560" name="Picture 8" descr="1teacher6-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33375"/>
            <a:ext cx="1714500" cy="215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Öğretimin temel aşamaları</a:t>
            </a:r>
            <a:br>
              <a:rPr lang="tr-TR"/>
            </a:br>
            <a:endParaRPr lang="tr-TR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700">
                <a:solidFill>
                  <a:schemeClr val="bg2"/>
                </a:solidFill>
              </a:rPr>
              <a:t>Alıştırma</a:t>
            </a:r>
          </a:p>
          <a:p>
            <a:pPr>
              <a:buFont typeface="Wingdings" pitchFamily="2" charset="2"/>
              <a:buNone/>
            </a:pPr>
            <a:endParaRPr lang="tr-TR" sz="2700">
              <a:solidFill>
                <a:schemeClr val="bg2"/>
              </a:solidFill>
            </a:endParaRPr>
          </a:p>
          <a:p>
            <a:r>
              <a:rPr lang="tr-TR" sz="2700"/>
              <a:t>Kazandırılmak istenen davranışın uygulanmasıdır.</a:t>
            </a:r>
          </a:p>
          <a:p>
            <a:endParaRPr lang="tr-TR" sz="2700"/>
          </a:p>
          <a:p>
            <a:endParaRPr lang="tr-TR" sz="2700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700">
                <a:solidFill>
                  <a:schemeClr val="bg2"/>
                </a:solidFill>
              </a:rPr>
              <a:t>Geri Bildirim</a:t>
            </a:r>
          </a:p>
          <a:p>
            <a:endParaRPr lang="tr-TR" sz="2700"/>
          </a:p>
          <a:p>
            <a:r>
              <a:rPr lang="tr-TR" sz="2700"/>
              <a:t>Öğrenci gösterdiği davranış hakkında bilgilendirilir.</a:t>
            </a:r>
          </a:p>
          <a:p>
            <a:endParaRPr lang="tr-TR" sz="2700"/>
          </a:p>
        </p:txBody>
      </p:sp>
      <p:pic>
        <p:nvPicPr>
          <p:cNvPr id="39943" name="Picture 7" descr="ballba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724400"/>
            <a:ext cx="9525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4" name="Picture 8" descr="b-b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4868863"/>
            <a:ext cx="95250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5" name="Picture 9" descr="grlbskb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508500"/>
            <a:ext cx="8763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6" name="Picture 10" descr="skat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508500"/>
            <a:ext cx="9525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Öğretimin temel aşamaları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tr-TR" sz="2700"/>
          </a:p>
          <a:p>
            <a:pPr>
              <a:buFont typeface="Wingdings" pitchFamily="2" charset="2"/>
              <a:buNone/>
            </a:pPr>
            <a:r>
              <a:rPr lang="tr-TR" sz="2700">
                <a:solidFill>
                  <a:schemeClr val="bg2"/>
                </a:solidFill>
              </a:rPr>
              <a:t>Değerlendirme</a:t>
            </a:r>
          </a:p>
          <a:p>
            <a:pPr>
              <a:buFont typeface="Wingdings" pitchFamily="2" charset="2"/>
              <a:buNone/>
            </a:pPr>
            <a:endParaRPr lang="tr-TR" sz="270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tr-TR" sz="2700"/>
              <a:t>Öğrencinin hedefe ulaşma düzeyi ölçülür.</a:t>
            </a:r>
          </a:p>
        </p:txBody>
      </p:sp>
      <p:pic>
        <p:nvPicPr>
          <p:cNvPr id="44039" name="Picture 7" descr="herseydebasarili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0450" y="2165350"/>
            <a:ext cx="3175000" cy="3517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accent1"/>
                </a:solidFill>
              </a:rPr>
              <a:t>Giriş Etkinliklerinin Planlanması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300"/>
              <a:t>Dikkat çekme ve bunun ders boyunca sürdürülmesi önemlidir.</a:t>
            </a:r>
          </a:p>
          <a:p>
            <a:pPr lvl="2">
              <a:lnSpc>
                <a:spcPct val="90000"/>
              </a:lnSpc>
            </a:pPr>
            <a:r>
              <a:rPr lang="tr-TR" sz="1800"/>
              <a:t>Ses yükseltme</a:t>
            </a:r>
          </a:p>
          <a:p>
            <a:pPr lvl="2">
              <a:lnSpc>
                <a:spcPct val="90000"/>
              </a:lnSpc>
            </a:pPr>
            <a:r>
              <a:rPr lang="tr-TR" sz="1800"/>
              <a:t>Problemden bahsetme</a:t>
            </a:r>
          </a:p>
          <a:p>
            <a:pPr lvl="2">
              <a:lnSpc>
                <a:spcPct val="90000"/>
              </a:lnSpc>
            </a:pPr>
            <a:r>
              <a:rPr lang="tr-TR" sz="1800"/>
              <a:t>İlgi çekici beyanda bulunma</a:t>
            </a:r>
          </a:p>
          <a:p>
            <a:pPr lvl="2">
              <a:lnSpc>
                <a:spcPct val="90000"/>
              </a:lnSpc>
            </a:pPr>
            <a:r>
              <a:rPr lang="tr-TR" sz="1800"/>
              <a:t>Fıkra ye da anektod anlatma</a:t>
            </a:r>
          </a:p>
          <a:p>
            <a:pPr lvl="2">
              <a:lnSpc>
                <a:spcPct val="90000"/>
              </a:lnSpc>
            </a:pPr>
            <a:r>
              <a:rPr lang="tr-TR" sz="1800"/>
              <a:t>Resim/film/tablo gösterimi</a:t>
            </a:r>
          </a:p>
          <a:p>
            <a:pPr lvl="2">
              <a:lnSpc>
                <a:spcPct val="90000"/>
              </a:lnSpc>
            </a:pPr>
            <a:endParaRPr lang="tr-TR" sz="1800"/>
          </a:p>
        </p:txBody>
      </p:sp>
      <p:sp>
        <p:nvSpPr>
          <p:cNvPr id="41993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300"/>
              <a:t>Öğrencilerin motivasyonunu artırmak için öğretim sonunda ne kazanacak onu söylemek gerekir.</a:t>
            </a:r>
          </a:p>
          <a:p>
            <a:pPr>
              <a:lnSpc>
                <a:spcPct val="90000"/>
              </a:lnSpc>
            </a:pPr>
            <a:r>
              <a:rPr lang="tr-TR" sz="2300"/>
              <a:t>Öğrenciler derste kendilerini neyin beklediğini bilirse daha dikkatli dinler.</a:t>
            </a:r>
          </a:p>
        </p:txBody>
      </p:sp>
      <p:pic>
        <p:nvPicPr>
          <p:cNvPr id="41994" name="Picture 10" descr="baseb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429000"/>
            <a:ext cx="1600200" cy="156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900" dirty="0"/>
              <a:t/>
            </a:r>
            <a:br>
              <a:rPr lang="tr-TR" sz="2900" dirty="0"/>
            </a:br>
            <a:r>
              <a:rPr lang="tr-TR" sz="2900" dirty="0"/>
              <a:t/>
            </a:r>
            <a:br>
              <a:rPr lang="tr-TR" sz="2900" dirty="0"/>
            </a:br>
            <a:r>
              <a:rPr lang="tr-TR" sz="2900" dirty="0">
                <a:solidFill>
                  <a:schemeClr val="hlink"/>
                </a:solidFill>
              </a:rPr>
              <a:t>Öğretimin temel </a:t>
            </a:r>
            <a:r>
              <a:rPr lang="tr-TR" sz="2900" dirty="0" smtClean="0">
                <a:solidFill>
                  <a:schemeClr val="hlink"/>
                </a:solidFill>
              </a:rPr>
              <a:t>aşamaları-Giriş Etkinlikleri</a:t>
            </a:r>
            <a:r>
              <a:rPr lang="tr-TR" sz="2900" dirty="0"/>
              <a:t/>
            </a:r>
            <a:br>
              <a:rPr lang="tr-TR" sz="2900" dirty="0"/>
            </a:br>
            <a:endParaRPr lang="tr-TR" sz="2900" dirty="0"/>
          </a:p>
        </p:txBody>
      </p:sp>
      <p:graphicFrame>
        <p:nvGraphicFramePr>
          <p:cNvPr id="3" name="Diyagram 2"/>
          <p:cNvGraphicFramePr/>
          <p:nvPr>
            <p:extLst/>
          </p:nvPr>
        </p:nvGraphicFramePr>
        <p:xfrm>
          <a:off x="611560" y="1844824"/>
          <a:ext cx="806489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99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üdyo">
  <a:themeElements>
    <a:clrScheme name="Stüdyo 4">
      <a:dk1>
        <a:srgbClr val="000000"/>
      </a:dk1>
      <a:lt1>
        <a:srgbClr val="FFFFFF"/>
      </a:lt1>
      <a:dk2>
        <a:srgbClr val="551A07"/>
      </a:dk2>
      <a:lt2>
        <a:srgbClr val="CC3300"/>
      </a:lt2>
      <a:accent1>
        <a:srgbClr val="F4B400"/>
      </a:accent1>
      <a:accent2>
        <a:srgbClr val="993300"/>
      </a:accent2>
      <a:accent3>
        <a:srgbClr val="FFFFFF"/>
      </a:accent3>
      <a:accent4>
        <a:srgbClr val="000000"/>
      </a:accent4>
      <a:accent5>
        <a:srgbClr val="F8D6AA"/>
      </a:accent5>
      <a:accent6>
        <a:srgbClr val="8A2D00"/>
      </a:accent6>
      <a:hlink>
        <a:srgbClr val="FF3300"/>
      </a:hlink>
      <a:folHlink>
        <a:srgbClr val="666699"/>
      </a:folHlink>
    </a:clrScheme>
    <a:fontScheme name="Stüdyo">
      <a:majorFont>
        <a:latin typeface="Incised901 Bd BT"/>
        <a:ea typeface=""/>
        <a:cs typeface=""/>
      </a:majorFont>
      <a:minorFont>
        <a:latin typeface="Incised901 Bd BT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üdy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üdy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üdy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üdy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üdy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üdy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üdy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üdy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üdy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üdy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625</TotalTime>
  <Words>615</Words>
  <Application>Microsoft Office PowerPoint</Application>
  <PresentationFormat>Ekran Gösterisi (4:3)</PresentationFormat>
  <Paragraphs>148</Paragraphs>
  <Slides>19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  <vt:variant>
        <vt:lpstr>Özel Gösteriler</vt:lpstr>
      </vt:variant>
      <vt:variant>
        <vt:i4>2</vt:i4>
      </vt:variant>
    </vt:vector>
  </HeadingPairs>
  <TitlesOfParts>
    <vt:vector size="27" baseType="lpstr">
      <vt:lpstr>Arial</vt:lpstr>
      <vt:lpstr>Incised901 Bd BT</vt:lpstr>
      <vt:lpstr>Tahoma</vt:lpstr>
      <vt:lpstr>Times New Roman</vt:lpstr>
      <vt:lpstr>Wingdings</vt:lpstr>
      <vt:lpstr>Stüdyo</vt:lpstr>
      <vt:lpstr>ÖĞRETİM DURUMLARINI PLANLAMA</vt:lpstr>
      <vt:lpstr>PowerPoint Sunusu</vt:lpstr>
      <vt:lpstr>III. Dersin Amaçları</vt:lpstr>
      <vt:lpstr>Tasarım ve geliştirme</vt:lpstr>
      <vt:lpstr>  Öğretimin temel aşamaları </vt:lpstr>
      <vt:lpstr>Öğretimin temel aşamaları </vt:lpstr>
      <vt:lpstr>Öğretimin temel aşamaları</vt:lpstr>
      <vt:lpstr>Giriş Etkinliklerinin Planlanması</vt:lpstr>
      <vt:lpstr>  Öğretimin temel aşamaları-Giriş Etkinlikleri </vt:lpstr>
      <vt:lpstr>İçerik Sunusunun Planlanması</vt:lpstr>
      <vt:lpstr> Alıştırmaların Planlanması</vt:lpstr>
      <vt:lpstr>Geri Bildirimin Planlanması</vt:lpstr>
      <vt:lpstr>Değerlendirmeyi Planlanma</vt:lpstr>
      <vt:lpstr>Yöntem Seçimi</vt:lpstr>
      <vt:lpstr>Anlatım yöntemi</vt:lpstr>
      <vt:lpstr>Soru cevap yöntemi</vt:lpstr>
      <vt:lpstr>Gösterip yaptırma yöntemi</vt:lpstr>
      <vt:lpstr>PowerPoint Sunusu</vt:lpstr>
      <vt:lpstr>ETKİNLİK</vt:lpstr>
      <vt:lpstr>Özel Gösteri 1</vt:lpstr>
      <vt:lpstr>Kopya / Özel Gösteri 1</vt:lpstr>
    </vt:vector>
  </TitlesOfParts>
  <Company>AU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ÖĞRETİM DDURUMLARINI PLANLAMA</dc:title>
  <dc:creator>kullanici</dc:creator>
  <cp:lastModifiedBy>Hidayet Suha Yüksel</cp:lastModifiedBy>
  <cp:revision>53</cp:revision>
  <dcterms:created xsi:type="dcterms:W3CDTF">2005-09-19T10:59:44Z</dcterms:created>
  <dcterms:modified xsi:type="dcterms:W3CDTF">2017-10-09T19:26:08Z</dcterms:modified>
</cp:coreProperties>
</file>