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 dirty="0"/>
              <a:t>	</a:t>
            </a:r>
            <a:r>
              <a:rPr lang="tr-TR" smtClean="0"/>
              <a:t>satış </a:t>
            </a:r>
            <a:r>
              <a:rPr lang="tr-TR" smtClean="0"/>
              <a:t>sözleşmesi -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Satış Sözleşmesi</a:t>
            </a:r>
          </a:p>
          <a:p>
            <a:r>
              <a:rPr lang="tr-TR" dirty="0" smtClean="0"/>
              <a:t>Mal Değişim (Trampa) Sözleşmesi</a:t>
            </a:r>
          </a:p>
          <a:p>
            <a:r>
              <a:rPr lang="tr-TR" dirty="0" smtClean="0"/>
              <a:t>Bağışlama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10302"/>
          </a:xfrm>
        </p:spPr>
        <p:txBody>
          <a:bodyPr/>
          <a:lstStyle/>
          <a:p>
            <a:r>
              <a:rPr lang="tr-TR" dirty="0"/>
              <a:t>TBK m. </a:t>
            </a:r>
            <a:r>
              <a:rPr lang="tr-TR" dirty="0" smtClean="0"/>
              <a:t>207: 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/>
              <a:t>sözleşmesi</a:t>
            </a:r>
            <a:r>
              <a:rPr lang="en-US" dirty="0"/>
              <a:t>, </a:t>
            </a:r>
            <a:r>
              <a:rPr lang="en-US" dirty="0" err="1" smtClean="0"/>
              <a:t>satıcının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zilyetlik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mülkiyetini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devretme</a:t>
            </a:r>
            <a:r>
              <a:rPr lang="en-US" dirty="0"/>
              <a:t>,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karşılık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borcunu</a:t>
            </a:r>
            <a:r>
              <a:rPr lang="en-US" dirty="0"/>
              <a:t> </a:t>
            </a:r>
            <a:r>
              <a:rPr lang="en-US" dirty="0" err="1"/>
              <a:t>üstlendiği</a:t>
            </a:r>
            <a:r>
              <a:rPr lang="en-US" dirty="0"/>
              <a:t> </a:t>
            </a:r>
            <a:r>
              <a:rPr lang="en-US" dirty="0" err="1"/>
              <a:t>sözleşmedir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endParaRPr lang="tr-TR" dirty="0" smtClean="0"/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Sözleşmesidir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Tam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İvazl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Sat</a:t>
            </a:r>
            <a:r>
              <a:rPr lang="tr-TR" dirty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Ani Edimli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Sebebe</a:t>
            </a:r>
            <a:r>
              <a:rPr lang="en-US" dirty="0" smtClean="0"/>
              <a:t> </a:t>
            </a:r>
            <a:r>
              <a:rPr lang="en-US" dirty="0" err="1" smtClean="0"/>
              <a:t>Bağl</a:t>
            </a:r>
            <a:r>
              <a:rPr lang="tr-TR" dirty="0" smtClean="0"/>
              <a:t>ı</a:t>
            </a:r>
            <a:r>
              <a:rPr lang="en-US" dirty="0" smtClean="0"/>
              <a:t> (</a:t>
            </a:r>
            <a:r>
              <a:rPr lang="en-US" dirty="0" err="1" smtClean="0"/>
              <a:t>İllî</a:t>
            </a:r>
            <a:r>
              <a:rPr lang="en-US" dirty="0" smtClean="0"/>
              <a:t>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14359"/>
          </a:xfrm>
        </p:spPr>
        <p:txBody>
          <a:bodyPr/>
          <a:lstStyle/>
          <a:p>
            <a:r>
              <a:rPr lang="en-US" dirty="0"/>
              <a:t>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 smtClean="0"/>
              <a:t>Sözleşmesinin</a:t>
            </a:r>
            <a:r>
              <a:rPr lang="tr-TR" dirty="0" smtClean="0"/>
              <a:t> Unsurları</a:t>
            </a:r>
          </a:p>
          <a:p>
            <a:pPr lvl="1"/>
            <a:r>
              <a:rPr lang="tr-TR" dirty="0" smtClean="0"/>
              <a:t>Satılan Mal (Satış Sözleşmesinin Konusu)</a:t>
            </a:r>
          </a:p>
          <a:p>
            <a:pPr lvl="2"/>
            <a:r>
              <a:rPr lang="en-US" dirty="0"/>
              <a:t>Mal </a:t>
            </a:r>
            <a:r>
              <a:rPr lang="en-US" dirty="0" err="1" smtClean="0"/>
              <a:t>kavramı</a:t>
            </a:r>
            <a:endParaRPr lang="tr-TR" dirty="0" smtClean="0"/>
          </a:p>
          <a:p>
            <a:pPr lvl="2"/>
            <a:r>
              <a:rPr lang="en-US" dirty="0" err="1"/>
              <a:t>Maddî</a:t>
            </a:r>
            <a:r>
              <a:rPr lang="en-US" dirty="0"/>
              <a:t> mal- </a:t>
            </a:r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mal </a:t>
            </a:r>
            <a:r>
              <a:rPr lang="en-US" dirty="0" err="1"/>
              <a:t>ayırımı</a:t>
            </a:r>
            <a:r>
              <a:rPr lang="en-US" dirty="0"/>
              <a:t> (</a:t>
            </a:r>
            <a:r>
              <a:rPr lang="en-US" dirty="0" err="1"/>
              <a:t>şey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 smtClean="0"/>
              <a:t>)</a:t>
            </a:r>
            <a:endParaRPr lang="tr-TR" dirty="0" smtClean="0"/>
          </a:p>
          <a:p>
            <a:pPr lvl="2"/>
            <a:r>
              <a:rPr lang="en-US" dirty="0" err="1"/>
              <a:t>Henüz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müstakbel</a:t>
            </a:r>
            <a:r>
              <a:rPr lang="en-US" dirty="0"/>
              <a:t> </a:t>
            </a:r>
            <a:r>
              <a:rPr lang="en-US" dirty="0" err="1" smtClean="0"/>
              <a:t>mallar</a:t>
            </a:r>
            <a:endParaRPr lang="tr-TR" dirty="0" smtClean="0"/>
          </a:p>
          <a:p>
            <a:pPr lvl="2"/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 smtClean="0"/>
              <a:t>mallar</a:t>
            </a:r>
            <a:endParaRPr lang="tr-TR" dirty="0" smtClean="0"/>
          </a:p>
          <a:p>
            <a:pPr lvl="2"/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 smtClean="0"/>
              <a:t>mallar</a:t>
            </a:r>
            <a:endParaRPr lang="tr-TR" dirty="0" smtClean="0"/>
          </a:p>
          <a:p>
            <a:pPr lvl="1"/>
            <a:r>
              <a:rPr lang="tr-TR" dirty="0" smtClean="0"/>
              <a:t>Bedel (Satış Parası)</a:t>
            </a:r>
          </a:p>
          <a:p>
            <a:pPr lvl="1"/>
            <a:r>
              <a:rPr lang="en-US" dirty="0" err="1" smtClean="0"/>
              <a:t>Taraflar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Anlaşmas</a:t>
            </a:r>
            <a:r>
              <a:rPr lang="tr-TR" dirty="0" smtClean="0"/>
              <a:t>ı</a:t>
            </a:r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44988"/>
          </a:xfrm>
        </p:spPr>
        <p:txBody>
          <a:bodyPr>
            <a:normAutofit/>
          </a:bodyPr>
          <a:lstStyle/>
          <a:p>
            <a:r>
              <a:rPr lang="tr-TR" dirty="0" smtClean="0"/>
              <a:t>Satış Sözleşmesinin Çeşitleri</a:t>
            </a:r>
          </a:p>
          <a:p>
            <a:pPr lvl="1"/>
            <a:r>
              <a:rPr lang="en-US" dirty="0" err="1" smtClean="0"/>
              <a:t>Konusuna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r>
              <a:rPr lang="tr-TR" dirty="0"/>
              <a:t>: </a:t>
            </a:r>
            <a:r>
              <a:rPr lang="tr-TR" dirty="0" smtClean="0"/>
              <a:t>Taşınır Satış Sözleşmesi -Taşınmaz Satış Sözleşmesi</a:t>
            </a:r>
          </a:p>
          <a:p>
            <a:pPr lvl="1"/>
            <a:r>
              <a:rPr lang="en-US" dirty="0" err="1" smtClean="0"/>
              <a:t>Ticarî</a:t>
            </a:r>
            <a:r>
              <a:rPr lang="en-US" dirty="0" smtClean="0"/>
              <a:t> Sat</a:t>
            </a:r>
            <a:r>
              <a:rPr lang="tr-TR" dirty="0" err="1" smtClean="0"/>
              <a:t>ış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- </a:t>
            </a:r>
            <a:r>
              <a:rPr lang="en-US" dirty="0" err="1" smtClean="0"/>
              <a:t>Ticarî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endParaRPr lang="tr-TR" dirty="0"/>
          </a:p>
          <a:p>
            <a:pPr lvl="1"/>
            <a:r>
              <a:rPr lang="en-US" dirty="0" err="1" smtClean="0"/>
              <a:t>Bedeli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Tarz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Türler</a:t>
            </a:r>
            <a:r>
              <a:rPr lang="tr-TR" dirty="0" smtClean="0"/>
              <a:t>i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err="1" smtClean="0"/>
              <a:t>lan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Teslim</a:t>
            </a:r>
            <a:r>
              <a:rPr lang="en-US" dirty="0" smtClean="0"/>
              <a:t> </a:t>
            </a:r>
            <a:r>
              <a:rPr lang="en-US" dirty="0" err="1" smtClean="0"/>
              <a:t>Tarz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endParaRPr lang="tr-TR" dirty="0"/>
          </a:p>
          <a:p>
            <a:pPr lvl="1"/>
            <a:r>
              <a:rPr lang="tr-TR" dirty="0" smtClean="0"/>
              <a:t>Sözleşmenin Kurulma Şartlarına Göre Satış Sözleşmesi Türleri</a:t>
            </a:r>
          </a:p>
          <a:p>
            <a:pPr lvl="1"/>
            <a:r>
              <a:rPr lang="en-US" dirty="0" err="1" smtClean="0"/>
              <a:t>Parça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</a:t>
            </a:r>
            <a:r>
              <a:rPr lang="tr-TR" dirty="0" smtClean="0"/>
              <a:t>ı</a:t>
            </a:r>
            <a:r>
              <a:rPr lang="en-US" dirty="0" smtClean="0"/>
              <a:t> - </a:t>
            </a:r>
            <a:r>
              <a:rPr lang="en-US" dirty="0" err="1" smtClean="0"/>
              <a:t>Çeşit</a:t>
            </a:r>
            <a:r>
              <a:rPr lang="en-US" dirty="0" smtClean="0"/>
              <a:t> Sat</a:t>
            </a:r>
            <a:r>
              <a:rPr lang="tr-TR" dirty="0" smtClean="0"/>
              <a:t>ışı</a:t>
            </a:r>
          </a:p>
          <a:p>
            <a:pPr lvl="1"/>
            <a:r>
              <a:rPr lang="tr-TR" dirty="0" smtClean="0"/>
              <a:t>Mülkiyeti Saklı Tutma Kaydıyla Satış Sözleşmesi Ve Uluslararası Satış Sözleşmeleri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Sözleşmesinde</a:t>
            </a:r>
            <a:r>
              <a:rPr lang="en-US" dirty="0" smtClean="0"/>
              <a:t> </a:t>
            </a:r>
            <a:r>
              <a:rPr lang="en-US" dirty="0" err="1" smtClean="0"/>
              <a:t>Yarar</a:t>
            </a:r>
            <a:r>
              <a:rPr lang="en-US" dirty="0" smtClean="0"/>
              <a:t> </a:t>
            </a:r>
            <a:r>
              <a:rPr lang="tr-TR" dirty="0" err="1"/>
              <a:t>v</a:t>
            </a:r>
            <a:r>
              <a:rPr lang="en-US" dirty="0" smtClean="0"/>
              <a:t>e </a:t>
            </a:r>
            <a:r>
              <a:rPr lang="en-US" dirty="0" err="1" smtClean="0"/>
              <a:t>Hasar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Geçmesi</a:t>
            </a:r>
            <a:endParaRPr lang="tr-TR" dirty="0" smtClean="0"/>
          </a:p>
          <a:p>
            <a:pPr lvl="1"/>
            <a:r>
              <a:rPr lang="tr-TR" dirty="0"/>
              <a:t>TBK m. </a:t>
            </a:r>
            <a:r>
              <a:rPr lang="tr-TR" dirty="0" smtClean="0"/>
              <a:t>208: </a:t>
            </a:r>
            <a:br>
              <a:rPr lang="tr-TR" dirty="0" smtClean="0"/>
            </a:br>
            <a:r>
              <a:rPr lang="tr-TR" dirty="0" smtClean="0"/>
              <a:t>«Kanundan</a:t>
            </a:r>
            <a:r>
              <a:rPr lang="tr-TR" dirty="0"/>
              <a:t>, durumun gereğinden veya sözleşmede öngörülen özel koşullardan doğan ayrık hâller dışında, satılanın yarar ve hasarı taşınır satışlarında zilyetliğin devri, taşınmaz satışlarında ise tescil anına kadar satıcıya aittir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en-US" dirty="0" err="1"/>
              <a:t>Taşınır</a:t>
            </a:r>
            <a:r>
              <a:rPr lang="en-US" dirty="0"/>
              <a:t> </a:t>
            </a:r>
            <a:r>
              <a:rPr lang="en-US" dirty="0" err="1"/>
              <a:t>satışlarında</a:t>
            </a:r>
            <a:r>
              <a:rPr lang="en-US" dirty="0"/>
              <a:t>,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zilyetliğini</a:t>
            </a:r>
            <a:r>
              <a:rPr lang="en-US" dirty="0"/>
              <a:t> </a:t>
            </a:r>
            <a:r>
              <a:rPr lang="en-US" dirty="0" err="1"/>
              <a:t>devralmada</a:t>
            </a:r>
            <a:r>
              <a:rPr lang="en-US" dirty="0"/>
              <a:t>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/>
              <a:t>düşmesi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zilyetliğin</a:t>
            </a:r>
            <a:r>
              <a:rPr lang="en-US" dirty="0"/>
              <a:t> </a:t>
            </a:r>
            <a:r>
              <a:rPr lang="en-US" dirty="0" err="1"/>
              <a:t>devri</a:t>
            </a:r>
            <a:r>
              <a:rPr lang="en-US" dirty="0"/>
              <a:t> </a:t>
            </a:r>
            <a:r>
              <a:rPr lang="en-US" dirty="0" err="1"/>
              <a:t>gerçekleşmişçesine</a:t>
            </a:r>
            <a:r>
              <a:rPr lang="en-US" dirty="0"/>
              <a:t>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hasarı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geçer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err="1"/>
              <a:t>Satıcı</a:t>
            </a:r>
            <a:r>
              <a:rPr lang="en-US" dirty="0"/>
              <a:t>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isteği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yerinden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gönderirse</a:t>
            </a:r>
            <a:r>
              <a:rPr lang="en-US" dirty="0"/>
              <a:t>,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hasar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taşıyıcıya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edildiği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geçer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  <a:endParaRPr lang="tr-TR" dirty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Sözleşmesinde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tr-TR" dirty="0"/>
              <a:t>v</a:t>
            </a:r>
            <a:r>
              <a:rPr lang="en-US" dirty="0"/>
              <a:t>e </a:t>
            </a:r>
            <a:r>
              <a:rPr lang="en-US" dirty="0" err="1"/>
              <a:t>Hasar</a:t>
            </a:r>
            <a:r>
              <a:rPr lang="tr-TR" dirty="0"/>
              <a:t>ı</a:t>
            </a:r>
            <a:r>
              <a:rPr lang="en-US" dirty="0"/>
              <a:t>n </a:t>
            </a:r>
            <a:r>
              <a:rPr lang="en-US" dirty="0" err="1"/>
              <a:t>Geçmesi</a:t>
            </a:r>
            <a:endParaRPr lang="tr-TR" dirty="0"/>
          </a:p>
          <a:p>
            <a:pPr lvl="1"/>
            <a:r>
              <a:rPr lang="tr-TR" dirty="0" smtClean="0"/>
              <a:t>Şartları</a:t>
            </a:r>
          </a:p>
          <a:p>
            <a:pPr lvl="2"/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kurulmuş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Hasar</a:t>
            </a:r>
            <a:r>
              <a:rPr lang="en-US" dirty="0"/>
              <a:t>,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kurulması</a:t>
            </a:r>
            <a:r>
              <a:rPr lang="en-US" dirty="0"/>
              <a:t> </a:t>
            </a:r>
            <a:r>
              <a:rPr lang="en-US" dirty="0" err="1"/>
              <a:t>anından</a:t>
            </a:r>
            <a:r>
              <a:rPr lang="en-US" dirty="0"/>
              <a:t> </a:t>
            </a:r>
            <a:r>
              <a:rPr lang="en-US" dirty="0" err="1"/>
              <a:t>satılan</a:t>
            </a:r>
            <a:r>
              <a:rPr lang="en-US" dirty="0"/>
              <a:t> </a:t>
            </a:r>
            <a:r>
              <a:rPr lang="en-US" dirty="0" err="1"/>
              <a:t>taşınırın</a:t>
            </a:r>
            <a:r>
              <a:rPr lang="en-US" dirty="0"/>
              <a:t> </a:t>
            </a:r>
            <a:r>
              <a:rPr lang="en-US" dirty="0" err="1"/>
              <a:t>zilyetliğinin</a:t>
            </a:r>
            <a:r>
              <a:rPr lang="en-US" dirty="0"/>
              <a:t> </a:t>
            </a:r>
            <a:r>
              <a:rPr lang="en-US" dirty="0" err="1"/>
              <a:t>devri</a:t>
            </a:r>
            <a:r>
              <a:rPr lang="en-US" dirty="0"/>
              <a:t>,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tescili</a:t>
            </a:r>
            <a:r>
              <a:rPr lang="en-US" dirty="0"/>
              <a:t> </a:t>
            </a:r>
            <a:r>
              <a:rPr lang="en-US" dirty="0" err="1"/>
              <a:t>anına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satıcıya</a:t>
            </a:r>
            <a:r>
              <a:rPr lang="en-US" dirty="0"/>
              <a:t> </a:t>
            </a:r>
            <a:r>
              <a:rPr lang="en-US" dirty="0" err="1" smtClean="0"/>
              <a:t>aittir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Hasar</a:t>
            </a:r>
            <a:r>
              <a:rPr lang="en-US" dirty="0"/>
              <a:t>, </a:t>
            </a:r>
            <a:r>
              <a:rPr lang="en-US" dirty="0" err="1"/>
              <a:t>taraflara</a:t>
            </a:r>
            <a:r>
              <a:rPr lang="en-US" dirty="0"/>
              <a:t> </a:t>
            </a:r>
            <a:r>
              <a:rPr lang="en-US" dirty="0" err="1"/>
              <a:t>yükletilemeyen</a:t>
            </a:r>
            <a:r>
              <a:rPr lang="en-US" dirty="0"/>
              <a:t>, </a:t>
            </a:r>
            <a:r>
              <a:rPr lang="en-US" dirty="0" err="1"/>
              <a:t>beklenmedik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 smtClean="0"/>
              <a:t>gelmelidir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/>
          <a:lstStyle/>
          <a:p>
            <a:r>
              <a:rPr lang="en-US" dirty="0"/>
              <a:t>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Sözleşmesinde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tr-TR" dirty="0"/>
              <a:t>v</a:t>
            </a:r>
            <a:r>
              <a:rPr lang="en-US" dirty="0"/>
              <a:t>e </a:t>
            </a:r>
            <a:r>
              <a:rPr lang="en-US" dirty="0" err="1"/>
              <a:t>Hasar</a:t>
            </a:r>
            <a:r>
              <a:rPr lang="tr-TR" dirty="0"/>
              <a:t>ı</a:t>
            </a:r>
            <a:r>
              <a:rPr lang="en-US" dirty="0"/>
              <a:t>n </a:t>
            </a:r>
            <a:r>
              <a:rPr lang="en-US" dirty="0" err="1"/>
              <a:t>Geçmesi</a:t>
            </a:r>
            <a:endParaRPr lang="tr-TR" dirty="0"/>
          </a:p>
          <a:p>
            <a:pPr lvl="1"/>
            <a:r>
              <a:rPr lang="tr-TR" dirty="0" smtClean="0"/>
              <a:t>İstisnalar</a:t>
            </a:r>
          </a:p>
          <a:p>
            <a:pPr lvl="2"/>
            <a:r>
              <a:rPr lang="en-US" dirty="0" err="1"/>
              <a:t>Durumun</a:t>
            </a:r>
            <a:r>
              <a:rPr lang="en-US" dirty="0"/>
              <a:t> </a:t>
            </a:r>
            <a:r>
              <a:rPr lang="en-US" dirty="0" err="1"/>
              <a:t>gereğinden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istisnalar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istisnalar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Kanundan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istisnalar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İfa</a:t>
            </a:r>
            <a:r>
              <a:rPr lang="en-US" dirty="0"/>
              <a:t> </a:t>
            </a:r>
            <a:r>
              <a:rPr lang="en-US" dirty="0" err="1"/>
              <a:t>yerinden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gönderilecek</a:t>
            </a:r>
            <a:r>
              <a:rPr lang="en-US" dirty="0"/>
              <a:t> </a:t>
            </a:r>
            <a:r>
              <a:rPr lang="en-US" dirty="0" err="1"/>
              <a:t>satışlarda</a:t>
            </a:r>
            <a:r>
              <a:rPr lang="en-US" dirty="0"/>
              <a:t> (</a:t>
            </a:r>
            <a:r>
              <a:rPr lang="en-US" dirty="0" err="1"/>
              <a:t>mesafeli</a:t>
            </a:r>
            <a:r>
              <a:rPr lang="en-US" dirty="0"/>
              <a:t> </a:t>
            </a:r>
            <a:r>
              <a:rPr lang="en-US" dirty="0" err="1"/>
              <a:t>satışlarda</a:t>
            </a:r>
            <a:r>
              <a:rPr lang="en-US" dirty="0"/>
              <a:t>)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hasar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taşıyıcıya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edildiği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 smtClean="0"/>
              <a:t>geçer</a:t>
            </a:r>
            <a:r>
              <a:rPr lang="tr-TR" dirty="0"/>
              <a:t>.</a:t>
            </a:r>
            <a:endParaRPr lang="tr-TR" dirty="0" smtClean="0"/>
          </a:p>
          <a:p>
            <a:pPr lvl="3"/>
            <a:r>
              <a:rPr lang="en-US" dirty="0" err="1"/>
              <a:t>Taşınır</a:t>
            </a:r>
            <a:r>
              <a:rPr lang="en-US" dirty="0"/>
              <a:t> </a:t>
            </a:r>
            <a:r>
              <a:rPr lang="en-US" dirty="0" err="1"/>
              <a:t>satışlarında</a:t>
            </a:r>
            <a:r>
              <a:rPr lang="en-US" dirty="0"/>
              <a:t> </a:t>
            </a:r>
            <a:r>
              <a:rPr lang="en-US" dirty="0" err="1"/>
              <a:t>hasar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zilyetliğini</a:t>
            </a:r>
            <a:r>
              <a:rPr lang="en-US" dirty="0"/>
              <a:t> </a:t>
            </a:r>
            <a:r>
              <a:rPr lang="en-US" dirty="0" err="1"/>
              <a:t>devralmakta</a:t>
            </a:r>
            <a:r>
              <a:rPr lang="en-US" dirty="0"/>
              <a:t>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/>
              <a:t>düşen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 smtClean="0"/>
              <a:t>geçe</a:t>
            </a:r>
            <a:r>
              <a:rPr lang="tr-TR" dirty="0" smtClean="0"/>
              <a:t>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1366</TotalTime>
  <Words>382</Words>
  <Application>Microsoft Office PowerPoint</Application>
  <PresentationFormat>Geniş ekran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Devir borcu doğuran sözleşmeler</vt:lpstr>
      <vt:lpstr>Satış Sözleşmesi</vt:lpstr>
      <vt:lpstr>Satış Sözleşmesi</vt:lpstr>
      <vt:lpstr>Satış Sözleşmesi</vt:lpstr>
      <vt:lpstr>Satış Sözleşmesi</vt:lpstr>
      <vt:lpstr>Satış Sözleşmesi</vt:lpstr>
      <vt:lpstr>Satış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25</cp:revision>
  <dcterms:created xsi:type="dcterms:W3CDTF">2020-07-01T13:53:34Z</dcterms:created>
  <dcterms:modified xsi:type="dcterms:W3CDTF">2021-03-19T19:06:26Z</dcterms:modified>
</cp:coreProperties>
</file>