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Devir borcu doğuran sözleşmeler</a:t>
            </a:r>
          </a:p>
          <a:p>
            <a:r>
              <a:rPr lang="tr-TR" dirty="0"/>
              <a:t>	</a:t>
            </a:r>
            <a:r>
              <a:rPr lang="tr-TR" smtClean="0"/>
              <a:t>satış </a:t>
            </a:r>
            <a:r>
              <a:rPr lang="tr-TR" smtClean="0"/>
              <a:t>sözleşmesi -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Devir borcu doğuran sözleşmeler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Satış Sözleşmesi</a:t>
            </a:r>
          </a:p>
          <a:p>
            <a:r>
              <a:rPr lang="tr-TR" dirty="0" smtClean="0"/>
              <a:t>Mal Değişim (Trampa) Sözleşmesi</a:t>
            </a:r>
          </a:p>
          <a:p>
            <a:r>
              <a:rPr lang="tr-TR" dirty="0" smtClean="0"/>
              <a:t>Bağışlama Sözleşmesi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466FE0-3649-514B-A96E-916D1185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Satış Sözleşmesi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AA03F5-B1F4-2A4F-BCDB-2AC5BA9FF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10302"/>
          </a:xfrm>
        </p:spPr>
        <p:txBody>
          <a:bodyPr/>
          <a:lstStyle/>
          <a:p>
            <a:r>
              <a:rPr lang="tr-TR" dirty="0"/>
              <a:t>TBK m. </a:t>
            </a:r>
            <a:r>
              <a:rPr lang="tr-TR" dirty="0" smtClean="0"/>
              <a:t>207: </a:t>
            </a:r>
            <a:r>
              <a:rPr lang="en-US" dirty="0" err="1" smtClean="0"/>
              <a:t>Satış</a:t>
            </a:r>
            <a:r>
              <a:rPr lang="en-US" dirty="0" smtClean="0"/>
              <a:t> </a:t>
            </a:r>
            <a:r>
              <a:rPr lang="en-US" dirty="0" err="1"/>
              <a:t>sözleşmesi</a:t>
            </a:r>
            <a:r>
              <a:rPr lang="en-US" dirty="0"/>
              <a:t>, </a:t>
            </a:r>
            <a:r>
              <a:rPr lang="en-US" dirty="0" err="1" smtClean="0"/>
              <a:t>satıcının</a:t>
            </a:r>
            <a:r>
              <a:rPr lang="en-US" dirty="0"/>
              <a:t>, </a:t>
            </a:r>
            <a:r>
              <a:rPr lang="en-US" dirty="0" err="1"/>
              <a:t>satılanın</a:t>
            </a:r>
            <a:r>
              <a:rPr lang="en-US" dirty="0"/>
              <a:t> </a:t>
            </a:r>
            <a:r>
              <a:rPr lang="en-US" dirty="0" err="1"/>
              <a:t>zilyetlik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mülkiyetini</a:t>
            </a:r>
            <a:r>
              <a:rPr lang="en-US" dirty="0"/>
              <a:t> </a:t>
            </a:r>
            <a:r>
              <a:rPr lang="en-US" dirty="0" err="1"/>
              <a:t>alıcıya</a:t>
            </a:r>
            <a:r>
              <a:rPr lang="en-US" dirty="0"/>
              <a:t> </a:t>
            </a:r>
            <a:r>
              <a:rPr lang="en-US" dirty="0" err="1"/>
              <a:t>devretme</a:t>
            </a:r>
            <a:r>
              <a:rPr lang="en-US" dirty="0"/>
              <a:t>, </a:t>
            </a:r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buna</a:t>
            </a:r>
            <a:r>
              <a:rPr lang="en-US" dirty="0"/>
              <a:t> </a:t>
            </a:r>
            <a:r>
              <a:rPr lang="en-US" dirty="0" err="1"/>
              <a:t>karşılık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bedel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borcunu</a:t>
            </a:r>
            <a:r>
              <a:rPr lang="en-US" dirty="0"/>
              <a:t> </a:t>
            </a:r>
            <a:r>
              <a:rPr lang="en-US" dirty="0" err="1"/>
              <a:t>üstlendiği</a:t>
            </a:r>
            <a:r>
              <a:rPr lang="en-US" dirty="0"/>
              <a:t> </a:t>
            </a:r>
            <a:r>
              <a:rPr lang="en-US" dirty="0" err="1"/>
              <a:t>sözleşmedir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Sözleşmesinin</a:t>
            </a:r>
            <a:r>
              <a:rPr lang="en-US" dirty="0" smtClean="0"/>
              <a:t> </a:t>
            </a:r>
            <a:r>
              <a:rPr lang="en-US" dirty="0" err="1" smtClean="0"/>
              <a:t>Nitelikleri</a:t>
            </a:r>
            <a:endParaRPr lang="tr-TR" dirty="0" smtClean="0"/>
          </a:p>
          <a:p>
            <a:pPr lvl="1"/>
            <a:r>
              <a:rPr lang="en-US" dirty="0" smtClean="0"/>
              <a:t>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Sözleşmesidir</a:t>
            </a:r>
            <a:r>
              <a:rPr lang="tr-TR" dirty="0" smtClean="0"/>
              <a:t>.</a:t>
            </a:r>
          </a:p>
          <a:p>
            <a:pPr lvl="1"/>
            <a:r>
              <a:rPr lang="en-US" dirty="0" smtClean="0"/>
              <a:t>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Sözleşmesi</a:t>
            </a:r>
            <a:r>
              <a:rPr lang="en-US" dirty="0" smtClean="0"/>
              <a:t> Tam </a:t>
            </a: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Tarafa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Yükleyen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İvazl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smtClean="0"/>
              <a:t>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Sözleşmesi</a:t>
            </a:r>
            <a:r>
              <a:rPr lang="en-US" dirty="0" smtClean="0"/>
              <a:t> R</a:t>
            </a:r>
            <a:r>
              <a:rPr lang="tr-TR" dirty="0" smtClean="0"/>
              <a:t>ı</a:t>
            </a:r>
            <a:r>
              <a:rPr lang="en-US" dirty="0" err="1" smtClean="0"/>
              <a:t>zai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smtClean="0"/>
              <a:t>Sat</a:t>
            </a:r>
            <a:r>
              <a:rPr lang="tr-TR" dirty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Sözleşmesi</a:t>
            </a:r>
            <a:r>
              <a:rPr lang="en-US" dirty="0" smtClean="0"/>
              <a:t> Ani Edimli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smtClean="0"/>
              <a:t>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Sebebe</a:t>
            </a:r>
            <a:r>
              <a:rPr lang="en-US" dirty="0" smtClean="0"/>
              <a:t> </a:t>
            </a:r>
            <a:r>
              <a:rPr lang="en-US" dirty="0" err="1" smtClean="0"/>
              <a:t>Bağl</a:t>
            </a:r>
            <a:r>
              <a:rPr lang="tr-TR" dirty="0" smtClean="0"/>
              <a:t>ı</a:t>
            </a:r>
            <a:r>
              <a:rPr lang="en-US" dirty="0" smtClean="0"/>
              <a:t> (</a:t>
            </a:r>
            <a:r>
              <a:rPr lang="en-US" dirty="0" err="1" smtClean="0"/>
              <a:t>İllî</a:t>
            </a:r>
            <a:r>
              <a:rPr lang="en-US" dirty="0" smtClean="0"/>
              <a:t>)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894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ADC04-3746-B240-863C-D8BB8479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Satış Sözleşmesi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5BC67-F519-104E-BD93-E64B9FE72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14359"/>
          </a:xfrm>
        </p:spPr>
        <p:txBody>
          <a:bodyPr/>
          <a:lstStyle/>
          <a:p>
            <a:r>
              <a:rPr lang="en-US" dirty="0"/>
              <a:t>Sat</a:t>
            </a:r>
            <a:r>
              <a:rPr lang="tr-TR" dirty="0"/>
              <a:t>ı</a:t>
            </a:r>
            <a:r>
              <a:rPr lang="en-US" dirty="0"/>
              <a:t>ş </a:t>
            </a:r>
            <a:r>
              <a:rPr lang="en-US" dirty="0" err="1" smtClean="0"/>
              <a:t>Sözleşmesinin</a:t>
            </a:r>
            <a:r>
              <a:rPr lang="tr-TR" dirty="0" smtClean="0"/>
              <a:t> Unsurları</a:t>
            </a:r>
          </a:p>
          <a:p>
            <a:pPr lvl="1"/>
            <a:r>
              <a:rPr lang="tr-TR" dirty="0" smtClean="0"/>
              <a:t>Satılan Mal (Satış Sözleşmesinin Konusu)</a:t>
            </a:r>
          </a:p>
          <a:p>
            <a:pPr lvl="2"/>
            <a:r>
              <a:rPr lang="en-US" dirty="0"/>
              <a:t>Mal </a:t>
            </a:r>
            <a:r>
              <a:rPr lang="en-US" dirty="0" err="1" smtClean="0"/>
              <a:t>kavramı</a:t>
            </a:r>
            <a:endParaRPr lang="tr-TR" dirty="0" smtClean="0"/>
          </a:p>
          <a:p>
            <a:pPr lvl="2"/>
            <a:r>
              <a:rPr lang="en-US" dirty="0" err="1"/>
              <a:t>Maddî</a:t>
            </a:r>
            <a:r>
              <a:rPr lang="en-US" dirty="0"/>
              <a:t> mal- </a:t>
            </a:r>
            <a:r>
              <a:rPr lang="en-US" dirty="0" err="1"/>
              <a:t>maddî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mal </a:t>
            </a:r>
            <a:r>
              <a:rPr lang="en-US" dirty="0" err="1"/>
              <a:t>ayırımı</a:t>
            </a:r>
            <a:r>
              <a:rPr lang="en-US" dirty="0"/>
              <a:t> (</a:t>
            </a:r>
            <a:r>
              <a:rPr lang="en-US" dirty="0" err="1"/>
              <a:t>şey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haklar</a:t>
            </a:r>
            <a:r>
              <a:rPr lang="en-US" dirty="0" smtClean="0"/>
              <a:t>)</a:t>
            </a:r>
            <a:endParaRPr lang="tr-TR" dirty="0" smtClean="0"/>
          </a:p>
          <a:p>
            <a:pPr lvl="2"/>
            <a:r>
              <a:rPr lang="en-US" dirty="0" err="1"/>
              <a:t>Henüz</a:t>
            </a:r>
            <a:r>
              <a:rPr lang="en-US" dirty="0"/>
              <a:t> </a:t>
            </a:r>
            <a:r>
              <a:rPr lang="en-US" dirty="0" err="1"/>
              <a:t>mevcut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müstakbel</a:t>
            </a:r>
            <a:r>
              <a:rPr lang="en-US" dirty="0"/>
              <a:t> </a:t>
            </a:r>
            <a:r>
              <a:rPr lang="en-US" dirty="0" err="1" smtClean="0"/>
              <a:t>mallar</a:t>
            </a:r>
            <a:endParaRPr lang="tr-TR" dirty="0" smtClean="0"/>
          </a:p>
          <a:p>
            <a:pPr lvl="2"/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 smtClean="0"/>
              <a:t>mallar</a:t>
            </a:r>
            <a:endParaRPr lang="tr-TR" dirty="0" smtClean="0"/>
          </a:p>
          <a:p>
            <a:pPr lvl="2"/>
            <a:r>
              <a:rPr lang="en-US" dirty="0" err="1"/>
              <a:t>Başkasına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 smtClean="0"/>
              <a:t>mallar</a:t>
            </a:r>
            <a:endParaRPr lang="tr-TR" dirty="0" smtClean="0"/>
          </a:p>
          <a:p>
            <a:pPr lvl="1"/>
            <a:r>
              <a:rPr lang="tr-TR" dirty="0" smtClean="0"/>
              <a:t>Bedel (Satış Parası)</a:t>
            </a:r>
          </a:p>
          <a:p>
            <a:pPr lvl="1"/>
            <a:r>
              <a:rPr lang="en-US" dirty="0" err="1" smtClean="0"/>
              <a:t>Taraflar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 smtClean="0"/>
              <a:t>Anlaşmas</a:t>
            </a:r>
            <a:r>
              <a:rPr lang="tr-TR" dirty="0" smtClean="0"/>
              <a:t>ı</a:t>
            </a:r>
          </a:p>
        </p:txBody>
      </p:sp>
    </p:spTree>
    <p:extLst>
      <p:ext uri="{BB962C8B-B14F-4D97-AF65-F5344CB8AC3E}">
        <p14:creationId xmlns:p14="http://schemas.microsoft.com/office/powerpoint/2010/main" val="312479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90A15C-E967-D246-A1F0-348C3DB7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Satış Sözleşmesi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334B4D-DB80-7143-8033-E678C433F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44988"/>
          </a:xfrm>
        </p:spPr>
        <p:txBody>
          <a:bodyPr>
            <a:normAutofit/>
          </a:bodyPr>
          <a:lstStyle/>
          <a:p>
            <a:r>
              <a:rPr lang="tr-TR" dirty="0" smtClean="0"/>
              <a:t>Satış Sözleşmesinin Çeşitleri</a:t>
            </a:r>
          </a:p>
          <a:p>
            <a:pPr lvl="1"/>
            <a:r>
              <a:rPr lang="en-US" dirty="0" err="1" smtClean="0"/>
              <a:t>Konusuna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Türleri</a:t>
            </a:r>
            <a:r>
              <a:rPr lang="tr-TR" dirty="0"/>
              <a:t>: </a:t>
            </a:r>
            <a:r>
              <a:rPr lang="tr-TR" dirty="0" smtClean="0"/>
              <a:t>Taşınır Satış Sözleşmesi -Taşınmaz Satış Sözleşmesi</a:t>
            </a:r>
          </a:p>
          <a:p>
            <a:pPr lvl="1"/>
            <a:r>
              <a:rPr lang="en-US" dirty="0" err="1" smtClean="0"/>
              <a:t>Ticarî</a:t>
            </a:r>
            <a:r>
              <a:rPr lang="en-US" dirty="0" smtClean="0"/>
              <a:t> Sat</a:t>
            </a:r>
            <a:r>
              <a:rPr lang="tr-TR" dirty="0" err="1" smtClean="0"/>
              <a:t>ış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- </a:t>
            </a:r>
            <a:r>
              <a:rPr lang="en-US" dirty="0" err="1" smtClean="0"/>
              <a:t>Ticarî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Sözleşmesi</a:t>
            </a:r>
            <a:endParaRPr lang="tr-TR" dirty="0"/>
          </a:p>
          <a:p>
            <a:pPr lvl="1"/>
            <a:r>
              <a:rPr lang="en-US" dirty="0" err="1" smtClean="0"/>
              <a:t>Bedeli</a:t>
            </a:r>
            <a:r>
              <a:rPr lang="en-US" dirty="0" smtClean="0"/>
              <a:t> </a:t>
            </a:r>
            <a:r>
              <a:rPr lang="en-US" dirty="0" err="1" smtClean="0"/>
              <a:t>Ödeme</a:t>
            </a:r>
            <a:r>
              <a:rPr lang="en-US" dirty="0" smtClean="0"/>
              <a:t> </a:t>
            </a:r>
            <a:r>
              <a:rPr lang="en-US" dirty="0" err="1" smtClean="0"/>
              <a:t>Tarz</a:t>
            </a:r>
            <a:r>
              <a:rPr lang="tr-TR" dirty="0" smtClean="0"/>
              <a:t>ı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Türler</a:t>
            </a:r>
            <a:r>
              <a:rPr lang="tr-TR" dirty="0" smtClean="0"/>
              <a:t>i</a:t>
            </a:r>
          </a:p>
          <a:p>
            <a:pPr lvl="1"/>
            <a:r>
              <a:rPr lang="en-US" dirty="0" smtClean="0"/>
              <a:t>Sat</a:t>
            </a:r>
            <a:r>
              <a:rPr lang="tr-TR" dirty="0" smtClean="0"/>
              <a:t>ı</a:t>
            </a:r>
            <a:r>
              <a:rPr lang="en-US" dirty="0" err="1" smtClean="0"/>
              <a:t>lan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 smtClean="0"/>
              <a:t>Teslim</a:t>
            </a:r>
            <a:r>
              <a:rPr lang="en-US" dirty="0" smtClean="0"/>
              <a:t> </a:t>
            </a:r>
            <a:r>
              <a:rPr lang="en-US" dirty="0" err="1" smtClean="0"/>
              <a:t>Tarz</a:t>
            </a:r>
            <a:r>
              <a:rPr lang="tr-TR" dirty="0" smtClean="0"/>
              <a:t>ı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Türleri</a:t>
            </a:r>
            <a:endParaRPr lang="tr-TR" dirty="0"/>
          </a:p>
          <a:p>
            <a:pPr lvl="1"/>
            <a:r>
              <a:rPr lang="tr-TR" dirty="0" smtClean="0"/>
              <a:t>Sözleşmenin Kurulma Şartlarına Göre Satış Sözleşmesi Türleri</a:t>
            </a:r>
          </a:p>
          <a:p>
            <a:pPr lvl="1"/>
            <a:r>
              <a:rPr lang="en-US" dirty="0" err="1" smtClean="0"/>
              <a:t>Parça</a:t>
            </a:r>
            <a:r>
              <a:rPr lang="en-US" dirty="0" smtClean="0"/>
              <a:t> Sat</a:t>
            </a:r>
            <a:r>
              <a:rPr lang="tr-TR" dirty="0" smtClean="0"/>
              <a:t>ı</a:t>
            </a:r>
            <a:r>
              <a:rPr lang="en-US" dirty="0" smtClean="0"/>
              <a:t>ş</a:t>
            </a:r>
            <a:r>
              <a:rPr lang="tr-TR" dirty="0" smtClean="0"/>
              <a:t>ı</a:t>
            </a:r>
            <a:r>
              <a:rPr lang="en-US" dirty="0" smtClean="0"/>
              <a:t> - </a:t>
            </a:r>
            <a:r>
              <a:rPr lang="en-US" dirty="0" err="1" smtClean="0"/>
              <a:t>Çeşit</a:t>
            </a:r>
            <a:r>
              <a:rPr lang="en-US" dirty="0" smtClean="0"/>
              <a:t> Sat</a:t>
            </a:r>
            <a:r>
              <a:rPr lang="tr-TR" dirty="0" smtClean="0"/>
              <a:t>ışı</a:t>
            </a:r>
          </a:p>
          <a:p>
            <a:pPr lvl="1"/>
            <a:r>
              <a:rPr lang="tr-TR" dirty="0" smtClean="0"/>
              <a:t>Mülkiyeti Saklı Tutma Kaydıyla Satış Sözleşmesi Ve Uluslararası Satış Sözleşmeleri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12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ABFF69-FE40-3D47-BF45-AA06D17B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Satış Sözleşmesi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B31409-3516-9F4E-9B87-B1DC51E7E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</a:t>
            </a:r>
            <a:r>
              <a:rPr lang="tr-TR" dirty="0" smtClean="0"/>
              <a:t>ı</a:t>
            </a:r>
            <a:r>
              <a:rPr lang="en-US" dirty="0" smtClean="0"/>
              <a:t>ş </a:t>
            </a:r>
            <a:r>
              <a:rPr lang="en-US" dirty="0" err="1" smtClean="0"/>
              <a:t>Sözleşmesinde</a:t>
            </a:r>
            <a:r>
              <a:rPr lang="en-US" dirty="0" smtClean="0"/>
              <a:t> </a:t>
            </a:r>
            <a:r>
              <a:rPr lang="en-US" dirty="0" err="1" smtClean="0"/>
              <a:t>Yarar</a:t>
            </a:r>
            <a:r>
              <a:rPr lang="en-US" dirty="0" smtClean="0"/>
              <a:t> </a:t>
            </a:r>
            <a:r>
              <a:rPr lang="tr-TR" dirty="0" err="1"/>
              <a:t>v</a:t>
            </a:r>
            <a:r>
              <a:rPr lang="en-US" dirty="0" smtClean="0"/>
              <a:t>e </a:t>
            </a:r>
            <a:r>
              <a:rPr lang="en-US" dirty="0" err="1" smtClean="0"/>
              <a:t>Hasar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 smtClean="0"/>
              <a:t>Geçmesi</a:t>
            </a:r>
            <a:endParaRPr lang="tr-TR" dirty="0" smtClean="0"/>
          </a:p>
          <a:p>
            <a:pPr lvl="1"/>
            <a:r>
              <a:rPr lang="tr-TR" dirty="0"/>
              <a:t>TBK m. </a:t>
            </a:r>
            <a:r>
              <a:rPr lang="tr-TR" dirty="0" smtClean="0"/>
              <a:t>208: </a:t>
            </a:r>
            <a:br>
              <a:rPr lang="tr-TR" dirty="0" smtClean="0"/>
            </a:br>
            <a:r>
              <a:rPr lang="tr-TR" dirty="0" smtClean="0"/>
              <a:t>«Kanundan</a:t>
            </a:r>
            <a:r>
              <a:rPr lang="tr-TR" dirty="0"/>
              <a:t>, durumun gereğinden veya sözleşmede öngörülen özel koşullardan doğan ayrık hâller dışında, satılanın yarar ve hasarı taşınır satışlarında zilyetliğin devri, taşınmaz satışlarında ise tescil anına kadar satıcıya aittir</a:t>
            </a:r>
            <a:r>
              <a:rPr lang="tr-TR" dirty="0" smtClean="0"/>
              <a:t>.</a:t>
            </a:r>
            <a:br>
              <a:rPr lang="tr-TR" dirty="0" smtClean="0"/>
            </a:br>
            <a:r>
              <a:rPr lang="en-US" dirty="0" err="1"/>
              <a:t>Taşınır</a:t>
            </a:r>
            <a:r>
              <a:rPr lang="en-US" dirty="0"/>
              <a:t> </a:t>
            </a:r>
            <a:r>
              <a:rPr lang="en-US" dirty="0" err="1"/>
              <a:t>satışlarında</a:t>
            </a:r>
            <a:r>
              <a:rPr lang="en-US" dirty="0"/>
              <a:t>, </a:t>
            </a:r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satılanın</a:t>
            </a:r>
            <a:r>
              <a:rPr lang="en-US" dirty="0"/>
              <a:t> </a:t>
            </a:r>
            <a:r>
              <a:rPr lang="en-US" dirty="0" err="1"/>
              <a:t>zilyetliğini</a:t>
            </a:r>
            <a:r>
              <a:rPr lang="en-US" dirty="0"/>
              <a:t> </a:t>
            </a:r>
            <a:r>
              <a:rPr lang="en-US" dirty="0" err="1"/>
              <a:t>devralmada</a:t>
            </a:r>
            <a:r>
              <a:rPr lang="en-US" dirty="0"/>
              <a:t> </a:t>
            </a:r>
            <a:r>
              <a:rPr lang="en-US" dirty="0" err="1"/>
              <a:t>temerrüde</a:t>
            </a:r>
            <a:r>
              <a:rPr lang="en-US" dirty="0"/>
              <a:t> </a:t>
            </a:r>
            <a:r>
              <a:rPr lang="en-US" dirty="0" err="1"/>
              <a:t>düşmesi</a:t>
            </a:r>
            <a:r>
              <a:rPr lang="en-US" dirty="0"/>
              <a:t> </a:t>
            </a:r>
            <a:r>
              <a:rPr lang="en-US" dirty="0" err="1"/>
              <a:t>durumunda</a:t>
            </a:r>
            <a:r>
              <a:rPr lang="en-US" dirty="0"/>
              <a:t> </a:t>
            </a:r>
            <a:r>
              <a:rPr lang="en-US" dirty="0" err="1"/>
              <a:t>zilyetliğin</a:t>
            </a:r>
            <a:r>
              <a:rPr lang="en-US" dirty="0"/>
              <a:t> </a:t>
            </a:r>
            <a:r>
              <a:rPr lang="en-US" dirty="0" err="1"/>
              <a:t>devri</a:t>
            </a:r>
            <a:r>
              <a:rPr lang="en-US" dirty="0"/>
              <a:t> </a:t>
            </a:r>
            <a:r>
              <a:rPr lang="en-US" dirty="0" err="1"/>
              <a:t>gerçekleşmişçesine</a:t>
            </a:r>
            <a:r>
              <a:rPr lang="en-US" dirty="0"/>
              <a:t> </a:t>
            </a:r>
            <a:r>
              <a:rPr lang="en-US" dirty="0" err="1"/>
              <a:t>satılanın</a:t>
            </a:r>
            <a:r>
              <a:rPr lang="en-US" dirty="0"/>
              <a:t> </a:t>
            </a:r>
            <a:r>
              <a:rPr lang="en-US" dirty="0" err="1"/>
              <a:t>yarar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hasarı</a:t>
            </a:r>
            <a:r>
              <a:rPr lang="en-US" dirty="0"/>
              <a:t> </a:t>
            </a:r>
            <a:r>
              <a:rPr lang="en-US" dirty="0" err="1"/>
              <a:t>alıcıya</a:t>
            </a:r>
            <a:r>
              <a:rPr lang="en-US" dirty="0"/>
              <a:t> </a:t>
            </a:r>
            <a:r>
              <a:rPr lang="en-US" dirty="0" err="1"/>
              <a:t>geçer</a:t>
            </a:r>
            <a:r>
              <a:rPr lang="en-US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err="1"/>
              <a:t>Satıcı</a:t>
            </a:r>
            <a:r>
              <a:rPr lang="en-US" dirty="0"/>
              <a:t> </a:t>
            </a:r>
            <a:r>
              <a:rPr lang="en-US" dirty="0" err="1"/>
              <a:t>alıcının</a:t>
            </a:r>
            <a:r>
              <a:rPr lang="en-US" dirty="0"/>
              <a:t> </a:t>
            </a:r>
            <a:r>
              <a:rPr lang="en-US" dirty="0" err="1"/>
              <a:t>isteği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satılanı</a:t>
            </a:r>
            <a:r>
              <a:rPr lang="en-US" dirty="0"/>
              <a:t> </a:t>
            </a:r>
            <a:r>
              <a:rPr lang="en-US" dirty="0" err="1"/>
              <a:t>ifa</a:t>
            </a:r>
            <a:r>
              <a:rPr lang="en-US" dirty="0"/>
              <a:t> </a:t>
            </a:r>
            <a:r>
              <a:rPr lang="en-US" dirty="0" err="1"/>
              <a:t>yerinden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yere</a:t>
            </a:r>
            <a:r>
              <a:rPr lang="en-US" dirty="0"/>
              <a:t> </a:t>
            </a:r>
            <a:r>
              <a:rPr lang="en-US" dirty="0" err="1"/>
              <a:t>gönderirse</a:t>
            </a:r>
            <a:r>
              <a:rPr lang="en-US" dirty="0"/>
              <a:t>, </a:t>
            </a:r>
            <a:r>
              <a:rPr lang="en-US" dirty="0" err="1"/>
              <a:t>yarar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hasar</a:t>
            </a:r>
            <a:r>
              <a:rPr lang="en-US" dirty="0"/>
              <a:t>, </a:t>
            </a:r>
            <a:r>
              <a:rPr lang="en-US" dirty="0" err="1"/>
              <a:t>satılanın</a:t>
            </a:r>
            <a:r>
              <a:rPr lang="en-US" dirty="0"/>
              <a:t> </a:t>
            </a:r>
            <a:r>
              <a:rPr lang="en-US" dirty="0" err="1"/>
              <a:t>taşıyıcıya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edildiği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alıcıya</a:t>
            </a:r>
            <a:r>
              <a:rPr lang="en-US" dirty="0"/>
              <a:t> </a:t>
            </a:r>
            <a:r>
              <a:rPr lang="en-US" dirty="0" err="1"/>
              <a:t>geçer</a:t>
            </a:r>
            <a:r>
              <a:rPr lang="en-US" dirty="0" smtClean="0"/>
              <a:t>.</a:t>
            </a:r>
            <a:r>
              <a:rPr lang="tr-TR" dirty="0" smtClean="0"/>
              <a:t>»</a:t>
            </a:r>
            <a:endParaRPr lang="tr-TR" dirty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2716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697DC-39D4-AE4A-8ABE-13D897AB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Satış Sözleşmesi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9E5434-5348-1C4B-9722-2903A11ED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Sat</a:t>
            </a:r>
            <a:r>
              <a:rPr lang="tr-TR" dirty="0"/>
              <a:t>ı</a:t>
            </a:r>
            <a:r>
              <a:rPr lang="en-US" dirty="0"/>
              <a:t>ş </a:t>
            </a:r>
            <a:r>
              <a:rPr lang="en-US" dirty="0" err="1"/>
              <a:t>Sözleşmesinde</a:t>
            </a:r>
            <a:r>
              <a:rPr lang="en-US" dirty="0"/>
              <a:t> </a:t>
            </a:r>
            <a:r>
              <a:rPr lang="en-US" dirty="0" err="1"/>
              <a:t>Yarar</a:t>
            </a:r>
            <a:r>
              <a:rPr lang="en-US" dirty="0"/>
              <a:t> </a:t>
            </a:r>
            <a:r>
              <a:rPr lang="tr-TR" dirty="0"/>
              <a:t>v</a:t>
            </a:r>
            <a:r>
              <a:rPr lang="en-US" dirty="0"/>
              <a:t>e </a:t>
            </a:r>
            <a:r>
              <a:rPr lang="en-US" dirty="0" err="1"/>
              <a:t>Hasar</a:t>
            </a:r>
            <a:r>
              <a:rPr lang="tr-TR" dirty="0"/>
              <a:t>ı</a:t>
            </a:r>
            <a:r>
              <a:rPr lang="en-US" dirty="0"/>
              <a:t>n </a:t>
            </a:r>
            <a:r>
              <a:rPr lang="en-US" dirty="0" err="1"/>
              <a:t>Geçmesi</a:t>
            </a:r>
            <a:endParaRPr lang="tr-TR" dirty="0"/>
          </a:p>
          <a:p>
            <a:pPr lvl="1"/>
            <a:r>
              <a:rPr lang="tr-TR" dirty="0" smtClean="0"/>
              <a:t>Şartları</a:t>
            </a:r>
          </a:p>
          <a:p>
            <a:pPr lvl="2"/>
            <a:r>
              <a:rPr lang="en-US" dirty="0" err="1"/>
              <a:t>Geçerli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kurulmuş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sözleşmesi</a:t>
            </a:r>
            <a:r>
              <a:rPr lang="en-US" dirty="0"/>
              <a:t> </a:t>
            </a:r>
            <a:r>
              <a:rPr lang="en-US" dirty="0" err="1"/>
              <a:t>mevcut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Hasar</a:t>
            </a:r>
            <a:r>
              <a:rPr lang="en-US" dirty="0"/>
              <a:t>, </a:t>
            </a: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kurulması</a:t>
            </a:r>
            <a:r>
              <a:rPr lang="en-US" dirty="0"/>
              <a:t> </a:t>
            </a:r>
            <a:r>
              <a:rPr lang="en-US" dirty="0" err="1"/>
              <a:t>anından</a:t>
            </a:r>
            <a:r>
              <a:rPr lang="en-US" dirty="0"/>
              <a:t> </a:t>
            </a:r>
            <a:r>
              <a:rPr lang="en-US" dirty="0" err="1"/>
              <a:t>satılan</a:t>
            </a:r>
            <a:r>
              <a:rPr lang="en-US" dirty="0"/>
              <a:t> </a:t>
            </a:r>
            <a:r>
              <a:rPr lang="en-US" dirty="0" err="1"/>
              <a:t>taşınırın</a:t>
            </a:r>
            <a:r>
              <a:rPr lang="en-US" dirty="0"/>
              <a:t> </a:t>
            </a:r>
            <a:r>
              <a:rPr lang="en-US" dirty="0" err="1"/>
              <a:t>zilyetliğinin</a:t>
            </a:r>
            <a:r>
              <a:rPr lang="en-US" dirty="0"/>
              <a:t> </a:t>
            </a:r>
            <a:r>
              <a:rPr lang="en-US" dirty="0" err="1"/>
              <a:t>devri</a:t>
            </a:r>
            <a:r>
              <a:rPr lang="en-US" dirty="0"/>
              <a:t>, </a:t>
            </a:r>
            <a:r>
              <a:rPr lang="en-US" dirty="0" err="1"/>
              <a:t>taşınmazın</a:t>
            </a:r>
            <a:r>
              <a:rPr lang="en-US" dirty="0"/>
              <a:t> </a:t>
            </a:r>
            <a:r>
              <a:rPr lang="en-US" dirty="0" err="1"/>
              <a:t>tescili</a:t>
            </a:r>
            <a:r>
              <a:rPr lang="en-US" dirty="0"/>
              <a:t> </a:t>
            </a:r>
            <a:r>
              <a:rPr lang="en-US" dirty="0" err="1"/>
              <a:t>anına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satıcıya</a:t>
            </a:r>
            <a:r>
              <a:rPr lang="en-US" dirty="0"/>
              <a:t> </a:t>
            </a:r>
            <a:r>
              <a:rPr lang="en-US" dirty="0" err="1" smtClean="0"/>
              <a:t>aittir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Hasar</a:t>
            </a:r>
            <a:r>
              <a:rPr lang="en-US" dirty="0"/>
              <a:t>, </a:t>
            </a:r>
            <a:r>
              <a:rPr lang="en-US" dirty="0" err="1"/>
              <a:t>taraflara</a:t>
            </a:r>
            <a:r>
              <a:rPr lang="en-US" dirty="0"/>
              <a:t> </a:t>
            </a:r>
            <a:r>
              <a:rPr lang="en-US" dirty="0" err="1"/>
              <a:t>yükletilemeyen</a:t>
            </a:r>
            <a:r>
              <a:rPr lang="en-US" dirty="0"/>
              <a:t>, </a:t>
            </a:r>
            <a:r>
              <a:rPr lang="en-US" dirty="0" err="1"/>
              <a:t>beklenmedik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olay</a:t>
            </a:r>
            <a:r>
              <a:rPr lang="en-US" dirty="0"/>
              <a:t> </a:t>
            </a:r>
            <a:r>
              <a:rPr lang="en-US" dirty="0" err="1"/>
              <a:t>sonunda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 smtClean="0"/>
              <a:t>gelmelidir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1671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A0CB61-A5AF-4346-BC52-57262F7F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Satış Sözleşmesi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5768B7-1625-C24A-B53C-CB4B7085C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2371"/>
          </a:xfrm>
        </p:spPr>
        <p:txBody>
          <a:bodyPr/>
          <a:lstStyle/>
          <a:p>
            <a:r>
              <a:rPr lang="en-US" dirty="0"/>
              <a:t>Sat</a:t>
            </a:r>
            <a:r>
              <a:rPr lang="tr-TR" dirty="0"/>
              <a:t>ı</a:t>
            </a:r>
            <a:r>
              <a:rPr lang="en-US" dirty="0"/>
              <a:t>ş </a:t>
            </a:r>
            <a:r>
              <a:rPr lang="en-US" dirty="0" err="1"/>
              <a:t>Sözleşmesinde</a:t>
            </a:r>
            <a:r>
              <a:rPr lang="en-US" dirty="0"/>
              <a:t> </a:t>
            </a:r>
            <a:r>
              <a:rPr lang="en-US" dirty="0" err="1"/>
              <a:t>Yarar</a:t>
            </a:r>
            <a:r>
              <a:rPr lang="en-US" dirty="0"/>
              <a:t> </a:t>
            </a:r>
            <a:r>
              <a:rPr lang="tr-TR" dirty="0"/>
              <a:t>v</a:t>
            </a:r>
            <a:r>
              <a:rPr lang="en-US" dirty="0"/>
              <a:t>e </a:t>
            </a:r>
            <a:r>
              <a:rPr lang="en-US" dirty="0" err="1"/>
              <a:t>Hasar</a:t>
            </a:r>
            <a:r>
              <a:rPr lang="tr-TR" dirty="0"/>
              <a:t>ı</a:t>
            </a:r>
            <a:r>
              <a:rPr lang="en-US" dirty="0"/>
              <a:t>n </a:t>
            </a:r>
            <a:r>
              <a:rPr lang="en-US" dirty="0" err="1"/>
              <a:t>Geçmesi</a:t>
            </a:r>
            <a:endParaRPr lang="tr-TR" dirty="0"/>
          </a:p>
          <a:p>
            <a:pPr lvl="1"/>
            <a:r>
              <a:rPr lang="tr-TR" dirty="0" smtClean="0"/>
              <a:t>İstisnalar</a:t>
            </a:r>
          </a:p>
          <a:p>
            <a:pPr lvl="2"/>
            <a:r>
              <a:rPr lang="en-US" dirty="0" err="1"/>
              <a:t>Durumun</a:t>
            </a:r>
            <a:r>
              <a:rPr lang="en-US" dirty="0"/>
              <a:t> </a:t>
            </a:r>
            <a:r>
              <a:rPr lang="en-US" dirty="0" err="1"/>
              <a:t>gereğinden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istisnalar</a:t>
            </a:r>
            <a:r>
              <a:rPr lang="en-US" dirty="0"/>
              <a:t> </a:t>
            </a:r>
            <a:endParaRPr lang="tr-TR" dirty="0" smtClean="0"/>
          </a:p>
          <a:p>
            <a:pPr lvl="2"/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istisnalar</a:t>
            </a:r>
            <a:r>
              <a:rPr lang="en-US" dirty="0"/>
              <a:t> </a:t>
            </a:r>
            <a:endParaRPr lang="tr-TR" dirty="0" smtClean="0"/>
          </a:p>
          <a:p>
            <a:pPr lvl="2"/>
            <a:r>
              <a:rPr lang="en-US" dirty="0" err="1"/>
              <a:t>Kanundan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istisnalar</a:t>
            </a:r>
            <a:r>
              <a:rPr lang="en-US" dirty="0"/>
              <a:t> </a:t>
            </a:r>
            <a:endParaRPr lang="tr-TR" dirty="0" smtClean="0"/>
          </a:p>
          <a:p>
            <a:pPr lvl="3"/>
            <a:r>
              <a:rPr lang="en-US" dirty="0" err="1"/>
              <a:t>İfa</a:t>
            </a:r>
            <a:r>
              <a:rPr lang="en-US" dirty="0"/>
              <a:t> </a:t>
            </a:r>
            <a:r>
              <a:rPr lang="en-US" dirty="0" err="1"/>
              <a:t>yerinden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yere</a:t>
            </a:r>
            <a:r>
              <a:rPr lang="en-US" dirty="0"/>
              <a:t> </a:t>
            </a:r>
            <a:r>
              <a:rPr lang="en-US" dirty="0" err="1"/>
              <a:t>gönderilecek</a:t>
            </a:r>
            <a:r>
              <a:rPr lang="en-US" dirty="0"/>
              <a:t> </a:t>
            </a:r>
            <a:r>
              <a:rPr lang="en-US" dirty="0" err="1"/>
              <a:t>satışlarda</a:t>
            </a:r>
            <a:r>
              <a:rPr lang="en-US" dirty="0"/>
              <a:t> (</a:t>
            </a:r>
            <a:r>
              <a:rPr lang="en-US" dirty="0" err="1"/>
              <a:t>mesafeli</a:t>
            </a:r>
            <a:r>
              <a:rPr lang="en-US" dirty="0"/>
              <a:t> </a:t>
            </a:r>
            <a:r>
              <a:rPr lang="en-US" dirty="0" err="1"/>
              <a:t>satışlarda</a:t>
            </a:r>
            <a:r>
              <a:rPr lang="en-US" dirty="0"/>
              <a:t>) </a:t>
            </a:r>
            <a:r>
              <a:rPr lang="en-US" dirty="0" err="1"/>
              <a:t>yarar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hasar</a:t>
            </a:r>
            <a:r>
              <a:rPr lang="en-US" dirty="0"/>
              <a:t>, </a:t>
            </a:r>
            <a:r>
              <a:rPr lang="en-US" dirty="0" err="1"/>
              <a:t>satılanın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taşıyıcıya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edildiği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alıcıya</a:t>
            </a:r>
            <a:r>
              <a:rPr lang="en-US" dirty="0"/>
              <a:t> </a:t>
            </a:r>
            <a:r>
              <a:rPr lang="en-US" dirty="0" err="1" smtClean="0"/>
              <a:t>geçer</a:t>
            </a:r>
            <a:r>
              <a:rPr lang="tr-TR" dirty="0"/>
              <a:t>.</a:t>
            </a:r>
            <a:endParaRPr lang="tr-TR" dirty="0" smtClean="0"/>
          </a:p>
          <a:p>
            <a:pPr lvl="3"/>
            <a:r>
              <a:rPr lang="en-US" dirty="0" err="1"/>
              <a:t>Taşınır</a:t>
            </a:r>
            <a:r>
              <a:rPr lang="en-US" dirty="0"/>
              <a:t> </a:t>
            </a:r>
            <a:r>
              <a:rPr lang="en-US" dirty="0" err="1"/>
              <a:t>satışlarında</a:t>
            </a:r>
            <a:r>
              <a:rPr lang="en-US" dirty="0"/>
              <a:t> </a:t>
            </a:r>
            <a:r>
              <a:rPr lang="en-US" dirty="0" err="1"/>
              <a:t>hasar</a:t>
            </a:r>
            <a:r>
              <a:rPr lang="en-US" dirty="0"/>
              <a:t>, </a:t>
            </a:r>
            <a:r>
              <a:rPr lang="en-US" dirty="0" err="1"/>
              <a:t>satılanın</a:t>
            </a:r>
            <a:r>
              <a:rPr lang="en-US" dirty="0"/>
              <a:t> </a:t>
            </a:r>
            <a:r>
              <a:rPr lang="en-US" dirty="0" err="1"/>
              <a:t>zilyetliğini</a:t>
            </a:r>
            <a:r>
              <a:rPr lang="en-US" dirty="0"/>
              <a:t> </a:t>
            </a:r>
            <a:r>
              <a:rPr lang="en-US" dirty="0" err="1"/>
              <a:t>devralmakta</a:t>
            </a:r>
            <a:r>
              <a:rPr lang="en-US" dirty="0"/>
              <a:t> </a:t>
            </a:r>
            <a:r>
              <a:rPr lang="en-US" dirty="0" err="1"/>
              <a:t>temerrüde</a:t>
            </a:r>
            <a:r>
              <a:rPr lang="en-US" dirty="0"/>
              <a:t> </a:t>
            </a:r>
            <a:r>
              <a:rPr lang="en-US" dirty="0" err="1"/>
              <a:t>düşen</a:t>
            </a:r>
            <a:r>
              <a:rPr lang="en-US" dirty="0"/>
              <a:t> </a:t>
            </a:r>
            <a:r>
              <a:rPr lang="en-US" dirty="0" err="1"/>
              <a:t>alıcıya</a:t>
            </a:r>
            <a:r>
              <a:rPr lang="en-US" dirty="0"/>
              <a:t> </a:t>
            </a:r>
            <a:r>
              <a:rPr lang="en-US" dirty="0" err="1" smtClean="0"/>
              <a:t>geçe</a:t>
            </a:r>
            <a:r>
              <a:rPr lang="tr-TR" dirty="0" smtClean="0"/>
              <a:t>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68499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1366</TotalTime>
  <Words>382</Words>
  <Application>Microsoft Office PowerPoint</Application>
  <PresentationFormat>Geniş ekran</PresentationFormat>
  <Paragraphs>52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BORÇLAR HUKUKU ÖZEL HÜKÜMLER</vt:lpstr>
      <vt:lpstr>Devir borcu doğuran sözleşmeler</vt:lpstr>
      <vt:lpstr>Satış Sözleşmesi</vt:lpstr>
      <vt:lpstr>Satış Sözleşmesi</vt:lpstr>
      <vt:lpstr>Satış Sözleşmesi</vt:lpstr>
      <vt:lpstr>Satış Sözleşmesi</vt:lpstr>
      <vt:lpstr>Satış Sözleşmesi</vt:lpstr>
      <vt:lpstr>Satış Sözleşmesi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25</cp:revision>
  <dcterms:created xsi:type="dcterms:W3CDTF">2020-07-01T13:53:34Z</dcterms:created>
  <dcterms:modified xsi:type="dcterms:W3CDTF">2021-03-19T19:06:26Z</dcterms:modified>
</cp:coreProperties>
</file>