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handoutMasterIdLst>
    <p:handoutMasterId r:id="rId24"/>
  </p:handoutMasterIdLst>
  <p:sldIdLst>
    <p:sldId id="291" r:id="rId2"/>
    <p:sldId id="296" r:id="rId3"/>
    <p:sldId id="320" r:id="rId4"/>
    <p:sldId id="314" r:id="rId5"/>
    <p:sldId id="303" r:id="rId6"/>
    <p:sldId id="315" r:id="rId7"/>
    <p:sldId id="316" r:id="rId8"/>
    <p:sldId id="317" r:id="rId9"/>
    <p:sldId id="304" r:id="rId10"/>
    <p:sldId id="306" r:id="rId11"/>
    <p:sldId id="307" r:id="rId12"/>
    <p:sldId id="308" r:id="rId13"/>
    <p:sldId id="309" r:id="rId14"/>
    <p:sldId id="310" r:id="rId15"/>
    <p:sldId id="305" r:id="rId16"/>
    <p:sldId id="318" r:id="rId17"/>
    <p:sldId id="319" r:id="rId18"/>
    <p:sldId id="300" r:id="rId19"/>
    <p:sldId id="311" r:id="rId20"/>
    <p:sldId id="312" r:id="rId21"/>
    <p:sldId id="313" r:id="rId22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96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0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4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8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0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mtClean="0"/>
              <a:t>X.HAFTA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Glukoneogenez</a:t>
            </a:r>
            <a:r>
              <a:rPr lang="tr-TR" sz="4000" dirty="0" smtClean="0"/>
              <a:t> ve </a:t>
            </a:r>
            <a:r>
              <a:rPr lang="tr-TR" sz="4000" dirty="0" err="1" smtClean="0"/>
              <a:t>glikoliz</a:t>
            </a:r>
            <a:r>
              <a:rPr lang="tr-TR" sz="4000" dirty="0" smtClean="0"/>
              <a:t> birçok basamağı ortak kullansalar da üç yolda yer alan enzimlerin </a:t>
            </a:r>
            <a:r>
              <a:rPr lang="tr-TR" sz="4000" dirty="0" err="1" smtClean="0"/>
              <a:t>geridönüşümü</a:t>
            </a:r>
            <a:r>
              <a:rPr lang="tr-TR" sz="4000" dirty="0" smtClean="0"/>
              <a:t> termodinamik açıdan aynı enzimlerle aşılamaz. Bu nedenle üç yolda yer alan enzimler başka yollarla aşılır.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64085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err="1" smtClean="0"/>
              <a:t>Glukoneogenezde</a:t>
            </a:r>
            <a:r>
              <a:rPr lang="tr-TR" sz="4000" dirty="0" smtClean="0"/>
              <a:t> aşılması gereken reaksiyonlar </a:t>
            </a:r>
            <a:r>
              <a:rPr lang="tr-TR" sz="4000" dirty="0" err="1" smtClean="0"/>
              <a:t>glikolizdeki</a:t>
            </a:r>
            <a:r>
              <a:rPr lang="tr-TR" sz="4000" dirty="0" smtClean="0"/>
              <a:t>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 </a:t>
            </a:r>
            <a:r>
              <a:rPr lang="tr-TR" sz="4000" dirty="0" err="1" smtClean="0"/>
              <a:t>kinaz</a:t>
            </a:r>
            <a:r>
              <a:rPr lang="tr-TR" sz="4000" dirty="0" smtClean="0"/>
              <a:t>, fosfofruktokinaz-1 ve </a:t>
            </a:r>
            <a:r>
              <a:rPr lang="tr-TR" sz="4000" dirty="0" err="1" smtClean="0"/>
              <a:t>hegzokinaz</a:t>
            </a:r>
            <a:r>
              <a:rPr lang="tr-TR" sz="4000" dirty="0" smtClean="0"/>
              <a:t> enzimleridir.</a:t>
            </a:r>
          </a:p>
          <a:p>
            <a:r>
              <a:rPr lang="tr-TR" sz="4000" dirty="0" err="1" smtClean="0"/>
              <a:t>Piruvattan</a:t>
            </a:r>
            <a:r>
              <a:rPr lang="tr-TR" sz="4000" dirty="0" smtClean="0"/>
              <a:t> </a:t>
            </a:r>
            <a:r>
              <a:rPr lang="tr-TR" sz="4000" dirty="0" err="1" smtClean="0"/>
              <a:t>fosfoenolpiruvata</a:t>
            </a:r>
            <a:r>
              <a:rPr lang="tr-TR" sz="4000" dirty="0" smtClean="0"/>
              <a:t> dönüşüm tek basamakla aşılamaz ve iki farklı yol bulunmaktadır.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45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2200" dirty="0" err="1" smtClean="0"/>
              <a:t>Piruvat</a:t>
            </a:r>
            <a:r>
              <a:rPr lang="tr-TR" sz="2200" dirty="0" smtClean="0"/>
              <a:t> + HCO</a:t>
            </a:r>
            <a:r>
              <a:rPr lang="tr-TR" sz="2200" baseline="-25000" dirty="0" smtClean="0"/>
              <a:t>3</a:t>
            </a:r>
            <a:r>
              <a:rPr lang="tr-TR" sz="2200" baseline="30000" dirty="0" smtClean="0"/>
              <a:t>- </a:t>
            </a:r>
            <a:r>
              <a:rPr lang="tr-TR" sz="2200" dirty="0" smtClean="0"/>
              <a:t>+</a:t>
            </a:r>
            <a:r>
              <a:rPr lang="tr-TR" sz="2200" dirty="0" smtClean="0"/>
              <a:t>ATP                       </a:t>
            </a:r>
            <a:r>
              <a:rPr lang="tr-TR" sz="2400" dirty="0" err="1" smtClean="0"/>
              <a:t>oksaloasetat</a:t>
            </a:r>
            <a:r>
              <a:rPr lang="tr-TR" sz="2400" dirty="0" smtClean="0"/>
              <a:t> </a:t>
            </a:r>
            <a:r>
              <a:rPr lang="tr-TR" sz="2400" dirty="0"/>
              <a:t>+ ADP + Pi</a:t>
            </a:r>
          </a:p>
          <a:p>
            <a:endParaRPr lang="tr-TR" sz="2200" dirty="0" smtClean="0"/>
          </a:p>
          <a:p>
            <a:pPr marL="0" indent="0">
              <a:buNone/>
            </a:pPr>
            <a:r>
              <a:rPr lang="tr-TR" dirty="0" err="1" smtClean="0"/>
              <a:t>Oksaloasetat</a:t>
            </a:r>
            <a:r>
              <a:rPr lang="tr-TR" dirty="0" smtClean="0"/>
              <a:t> </a:t>
            </a:r>
            <a:r>
              <a:rPr lang="tr-TR" dirty="0"/>
              <a:t>+ </a:t>
            </a:r>
            <a:r>
              <a:rPr lang="tr-TR" dirty="0" smtClean="0"/>
              <a:t>NADH </a:t>
            </a:r>
            <a:r>
              <a:rPr lang="tr-TR" dirty="0"/>
              <a:t>+ </a:t>
            </a:r>
            <a:r>
              <a:rPr lang="tr-TR" dirty="0" smtClean="0"/>
              <a:t>H</a:t>
            </a:r>
            <a:r>
              <a:rPr lang="tr-TR" baseline="30000" dirty="0" smtClean="0"/>
              <a:t>+     </a:t>
            </a:r>
            <a:r>
              <a:rPr lang="tr-TR" dirty="0" smtClean="0"/>
              <a:t>  </a:t>
            </a:r>
            <a:r>
              <a:rPr lang="tr-TR" dirty="0" smtClean="0"/>
              <a:t>                    </a:t>
            </a:r>
            <a:r>
              <a:rPr lang="tr-TR" dirty="0"/>
              <a:t>L-</a:t>
            </a:r>
            <a:r>
              <a:rPr lang="tr-TR" dirty="0" err="1"/>
              <a:t>malat</a:t>
            </a:r>
            <a:r>
              <a:rPr lang="tr-TR" dirty="0"/>
              <a:t> + NAD</a:t>
            </a:r>
            <a:r>
              <a:rPr lang="tr-TR" baseline="30000" dirty="0" smtClean="0"/>
              <a:t>+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L-</a:t>
            </a:r>
            <a:r>
              <a:rPr lang="tr-TR" dirty="0" err="1" smtClean="0"/>
              <a:t>malat</a:t>
            </a:r>
            <a:r>
              <a:rPr lang="tr-TR" dirty="0" smtClean="0"/>
              <a:t> </a:t>
            </a:r>
            <a:r>
              <a:rPr lang="tr-TR" dirty="0"/>
              <a:t>+ </a:t>
            </a:r>
            <a:r>
              <a:rPr lang="tr-TR" dirty="0" smtClean="0"/>
              <a:t>NAD</a:t>
            </a:r>
            <a:r>
              <a:rPr lang="tr-TR" baseline="30000" dirty="0" smtClean="0"/>
              <a:t>+                                       </a:t>
            </a:r>
            <a:r>
              <a:rPr lang="tr-TR" dirty="0" err="1" smtClean="0"/>
              <a:t>Oksaloasetat</a:t>
            </a:r>
            <a:r>
              <a:rPr lang="tr-TR" dirty="0" smtClean="0"/>
              <a:t> </a:t>
            </a:r>
            <a:r>
              <a:rPr lang="tr-TR" dirty="0"/>
              <a:t>+  NADH + H</a:t>
            </a:r>
            <a:r>
              <a:rPr lang="tr-TR" baseline="30000" dirty="0"/>
              <a:t>+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Enzimler</a:t>
            </a:r>
            <a:r>
              <a:rPr lang="tr-TR" dirty="0" smtClean="0"/>
              <a:t>; </a:t>
            </a:r>
            <a:r>
              <a:rPr lang="tr-TR" dirty="0" err="1" smtClean="0"/>
              <a:t>piruvat</a:t>
            </a:r>
            <a:r>
              <a:rPr lang="tr-TR" dirty="0" smtClean="0"/>
              <a:t> </a:t>
            </a:r>
            <a:r>
              <a:rPr lang="tr-TR" dirty="0" err="1" smtClean="0"/>
              <a:t>karboksilaz</a:t>
            </a:r>
            <a:r>
              <a:rPr lang="tr-TR" dirty="0" smtClean="0"/>
              <a:t>, </a:t>
            </a:r>
            <a:r>
              <a:rPr lang="tr-TR" dirty="0" err="1" smtClean="0"/>
              <a:t>malat</a:t>
            </a:r>
            <a:r>
              <a:rPr lang="tr-TR" dirty="0" smtClean="0"/>
              <a:t> </a:t>
            </a:r>
            <a:r>
              <a:rPr lang="tr-TR" dirty="0" err="1" smtClean="0"/>
              <a:t>dehidrogenaz</a:t>
            </a:r>
            <a:r>
              <a:rPr lang="tr-TR" dirty="0" smtClean="0"/>
              <a:t>, PEP </a:t>
            </a:r>
            <a:r>
              <a:rPr lang="tr-TR" dirty="0" err="1" smtClean="0"/>
              <a:t>karboksikinaz</a:t>
            </a:r>
            <a:r>
              <a:rPr lang="tr-TR" dirty="0" smtClean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</a:t>
            </a:r>
          </a:p>
        </p:txBody>
      </p:sp>
      <p:sp>
        <p:nvSpPr>
          <p:cNvPr id="2" name="Sağ Ok 1"/>
          <p:cNvSpPr/>
          <p:nvPr/>
        </p:nvSpPr>
        <p:spPr bwMode="auto">
          <a:xfrm>
            <a:off x="3491880" y="2515197"/>
            <a:ext cx="1224136" cy="1440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Sağ Ok 3"/>
          <p:cNvSpPr/>
          <p:nvPr/>
        </p:nvSpPr>
        <p:spPr bwMode="auto">
          <a:xfrm>
            <a:off x="3503177" y="3429000"/>
            <a:ext cx="1440160" cy="21602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Sağ Ok 4"/>
          <p:cNvSpPr/>
          <p:nvPr/>
        </p:nvSpPr>
        <p:spPr bwMode="auto">
          <a:xfrm>
            <a:off x="2339752" y="4170971"/>
            <a:ext cx="1440160" cy="21602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9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tr-TR" dirty="0" err="1"/>
              <a:t>Oksaloasetat</a:t>
            </a:r>
            <a:r>
              <a:rPr lang="tr-TR" dirty="0"/>
              <a:t> + </a:t>
            </a:r>
            <a:r>
              <a:rPr lang="tr-TR" dirty="0" smtClean="0"/>
              <a:t>GTP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PEP + CO</a:t>
            </a:r>
            <a:r>
              <a:rPr lang="tr-TR" baseline="-25000" dirty="0" smtClean="0"/>
              <a:t>2</a:t>
            </a:r>
            <a:r>
              <a:rPr lang="tr-TR" dirty="0" smtClean="0"/>
              <a:t> + GDP </a:t>
            </a:r>
          </a:p>
          <a:p>
            <a:r>
              <a:rPr lang="tr-TR" dirty="0" err="1"/>
              <a:t>Piruvat</a:t>
            </a:r>
            <a:r>
              <a:rPr lang="tr-TR" dirty="0"/>
              <a:t> + </a:t>
            </a:r>
            <a:r>
              <a:rPr lang="tr-TR" dirty="0" smtClean="0"/>
              <a:t>ATP+ GTP+ HCO</a:t>
            </a:r>
            <a:r>
              <a:rPr lang="tr-TR" baseline="-25000" dirty="0" smtClean="0"/>
              <a:t>3</a:t>
            </a:r>
            <a:r>
              <a:rPr lang="tr-TR" baseline="30000" dirty="0" smtClean="0"/>
              <a:t>-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               </a:t>
            </a:r>
            <a:r>
              <a:rPr lang="tr-TR" dirty="0" smtClean="0"/>
              <a:t>PEP </a:t>
            </a:r>
            <a:r>
              <a:rPr lang="tr-TR" dirty="0"/>
              <a:t>+ ADP + </a:t>
            </a:r>
            <a:r>
              <a:rPr lang="tr-TR" dirty="0" smtClean="0"/>
              <a:t>GDP + Pi</a:t>
            </a:r>
            <a:r>
              <a:rPr lang="tr-TR" dirty="0"/>
              <a:t> + </a:t>
            </a:r>
            <a:r>
              <a:rPr lang="tr-TR" dirty="0" smtClean="0"/>
              <a:t>CO</a:t>
            </a:r>
            <a:r>
              <a:rPr lang="tr-TR" baseline="-25000" dirty="0" smtClean="0"/>
              <a:t>2</a:t>
            </a:r>
          </a:p>
          <a:p>
            <a:pPr marL="0" indent="0">
              <a:buNone/>
            </a:pPr>
            <a:endParaRPr lang="tr-TR" baseline="-25000" dirty="0"/>
          </a:p>
          <a:p>
            <a:pPr marL="0" indent="0">
              <a:buNone/>
            </a:pPr>
            <a:r>
              <a:rPr lang="tr-TR" dirty="0" err="1" smtClean="0"/>
              <a:t>Sitozoldeki</a:t>
            </a:r>
            <a:r>
              <a:rPr lang="tr-TR" dirty="0" smtClean="0"/>
              <a:t> NADH/ NAD  konsantrasyon oranı PEP </a:t>
            </a:r>
            <a:r>
              <a:rPr lang="tr-TR" dirty="0" err="1" smtClean="0"/>
              <a:t>ın</a:t>
            </a:r>
            <a:r>
              <a:rPr lang="tr-TR" dirty="0" smtClean="0"/>
              <a:t> oluşum yolunu belirlemektedir.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endParaRPr lang="tr-TR" b="1" dirty="0" smtClean="0"/>
          </a:p>
        </p:txBody>
      </p:sp>
      <p:sp>
        <p:nvSpPr>
          <p:cNvPr id="4" name="Sağ Ok 3"/>
          <p:cNvSpPr/>
          <p:nvPr/>
        </p:nvSpPr>
        <p:spPr bwMode="auto">
          <a:xfrm>
            <a:off x="3203848" y="1772816"/>
            <a:ext cx="936104" cy="1440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Sağ Ok 4"/>
          <p:cNvSpPr/>
          <p:nvPr/>
        </p:nvSpPr>
        <p:spPr bwMode="auto">
          <a:xfrm>
            <a:off x="3851920" y="2780928"/>
            <a:ext cx="936104" cy="1440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2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Mitokondrideki konsantrasyon </a:t>
            </a:r>
            <a:r>
              <a:rPr lang="tr-TR" sz="4000" dirty="0" err="1" smtClean="0"/>
              <a:t>sitozoldeki</a:t>
            </a:r>
            <a:r>
              <a:rPr lang="tr-TR" sz="4000" dirty="0" smtClean="0"/>
              <a:t> NADH/NAD oranının 10</a:t>
            </a:r>
            <a:r>
              <a:rPr lang="tr-TR" sz="4000" baseline="30000" dirty="0" smtClean="0"/>
              <a:t>5 </a:t>
            </a:r>
            <a:r>
              <a:rPr lang="tr-TR" sz="4000" dirty="0" smtClean="0"/>
              <a:t>katıdır. Bu da </a:t>
            </a:r>
            <a:r>
              <a:rPr lang="tr-TR" sz="4000" dirty="0" err="1" smtClean="0"/>
              <a:t>piruvattan</a:t>
            </a:r>
            <a:r>
              <a:rPr lang="tr-TR" sz="4000" dirty="0" smtClean="0"/>
              <a:t> PEP </a:t>
            </a:r>
            <a:r>
              <a:rPr lang="tr-TR" sz="4000" dirty="0" err="1" smtClean="0"/>
              <a:t>ın</a:t>
            </a:r>
            <a:r>
              <a:rPr lang="tr-TR" sz="4000" dirty="0" smtClean="0"/>
              <a:t> oluşum yolunun tercihini belirlemektedir.</a:t>
            </a:r>
          </a:p>
          <a:p>
            <a:r>
              <a:rPr lang="tr-TR" sz="4000" dirty="0" smtClean="0"/>
              <a:t>Fosfofruktokinaz-1 enzimi früktoz 1,6-bifosfataz-1 enzimi tarafından 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14938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dönüştürülür (</a:t>
            </a:r>
            <a:r>
              <a:rPr lang="tr-TR" sz="4000" dirty="0"/>
              <a:t>f</a:t>
            </a:r>
            <a:r>
              <a:rPr lang="tr-TR" sz="4000" dirty="0" smtClean="0"/>
              <a:t>ruktoz-6-fosfat oluşumu).</a:t>
            </a:r>
          </a:p>
          <a:p>
            <a:endParaRPr lang="tr-TR" sz="4000" dirty="0" smtClean="0"/>
          </a:p>
          <a:p>
            <a:r>
              <a:rPr lang="tr-TR" sz="4000" dirty="0" smtClean="0"/>
              <a:t>Üçüncü baypas reaksiyonu ise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6-fosfataz tarafından gerçekleştirilir. Bu şekilde serbest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oluşur.</a:t>
            </a:r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T II: Intermediary Metabolism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04664"/>
            <a:ext cx="85689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87524" y="5805264"/>
            <a:ext cx="8554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https://www.google.com/url?sa=i&amp;url=https%3A%2F%2Fslideplayer.com%2Fslide%2F5333573%2F&amp;psig=AOvVaw2hsk3QIDBOdC-046ha9vRm&amp;ust=1589395958602000&amp;source=images&amp;cd=vfe&amp;ved=0CAIQjRxqFwoTCOCjh-X_rukCFQAAAAAdAAAAABBs</a:t>
            </a:r>
          </a:p>
        </p:txBody>
      </p:sp>
    </p:spTree>
    <p:extLst>
      <p:ext uri="{BB962C8B-B14F-4D97-AF65-F5344CB8AC3E}">
        <p14:creationId xmlns:p14="http://schemas.microsoft.com/office/powerpoint/2010/main" val="11203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uconeogenesis &amp; the Control of Blood Glucose - Bioenergetic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089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BU </a:t>
            </a:r>
            <a:r>
              <a:rPr lang="tr-TR" sz="3600" dirty="0" smtClean="0"/>
              <a:t>KONUNUN TÜM </a:t>
            </a:r>
            <a:r>
              <a:rPr lang="tr-TR" sz="3600" smtClean="0"/>
              <a:t>DETAYLARI BİYOKİMYASAL </a:t>
            </a:r>
            <a:r>
              <a:rPr lang="tr-TR" sz="3600" dirty="0" smtClean="0"/>
              <a:t>FORMÜLLER YAZILARAK ENZİM VE TOPLAM REAKSİYONLARLA BİRLİKTE AÇIKLANACAKTIR.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7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ONUNCU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tr-TR" sz="4000" dirty="0" smtClean="0"/>
          </a:p>
          <a:p>
            <a:r>
              <a:rPr lang="tr-TR" sz="4000" dirty="0" smtClean="0"/>
              <a:t>Memelilerde bazı dokuların </a:t>
            </a:r>
            <a:r>
              <a:rPr lang="tr-TR" sz="4000" dirty="0" err="1" smtClean="0"/>
              <a:t>metabolik</a:t>
            </a:r>
            <a:r>
              <a:rPr lang="tr-TR" sz="4000" dirty="0" smtClean="0"/>
              <a:t> aktifliklerini sürdürebilmeleri tamamen </a:t>
            </a:r>
            <a:r>
              <a:rPr lang="tr-TR" sz="4000" dirty="0" err="1" smtClean="0"/>
              <a:t>glukoza</a:t>
            </a:r>
            <a:r>
              <a:rPr lang="tr-TR" sz="4000" dirty="0" smtClean="0"/>
              <a:t> bağlıdır.</a:t>
            </a:r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0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luconeogenesis: Video, Anatomy, Definition &amp; Function | Os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3690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19" y="5521959"/>
            <a:ext cx="87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https://www.google.com/url?sa=i&amp;url=https%3A%2F%2Fwww.osmosis.org%2Flearn%2FGluconeogenesis&amp;psig=AOvVaw2hsk3QIDBOdC-046ha9vRm&amp;ust=1589395958602000&amp;source=images&amp;cd=vfe&amp;ved=0CAIQjRxqGAoTCOCjh-X_rukCFQAAAAAdAAAAABCNAQ</a:t>
            </a:r>
          </a:p>
        </p:txBody>
      </p:sp>
    </p:spTree>
    <p:extLst>
      <p:ext uri="{BB962C8B-B14F-4D97-AF65-F5344CB8AC3E}">
        <p14:creationId xmlns:p14="http://schemas.microsoft.com/office/powerpoint/2010/main" val="346225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uconeogenesis - Biochemistry - Medbullets Ste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331640" y="6165304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https://www.google.com/url?sa=i&amp;url=http%3A%2F%2Fstep1.medbullets.com%2Fbiochemistry%2F102052%2Fgluconeogenesis&amp;psig=AOvVaw2hsk3QIDBOdC-046ha9vRm&amp;ust=1589395958602000&amp;source=images&amp;cd=vfe&amp;ved=0CAIQjRxqFwoTCOCjh-X_rukCFQAAAAAdAAAAABAI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171087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İnsan beyni, eritrositler ve bazı dokular için kandan alınan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tek veya ana yakıt kaynağıdır.</a:t>
            </a:r>
          </a:p>
          <a:p>
            <a:r>
              <a:rPr lang="tr-TR" sz="4000" dirty="0" smtClean="0"/>
              <a:t>Bu nedenle </a:t>
            </a:r>
            <a:r>
              <a:rPr lang="tr-TR" sz="4000" dirty="0" err="1" smtClean="0"/>
              <a:t>karbohidrat</a:t>
            </a:r>
            <a:r>
              <a:rPr lang="tr-TR" sz="4000" dirty="0" smtClean="0"/>
              <a:t> olmayan kaynaklardan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sentezlenebilir.</a:t>
            </a:r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GLUCONEOGENESIS OCCURS CHIEFLY IN 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9612" y="56612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https://www.google.com/url?sa=i&amp;url=http%3A%2F%2Fglycogen-1.blogspot.com%2F2016%2F10%2Fnew-gluconeogenesis-occurs-chiefly-in.html&amp;psig=AOvVaw2hsk3QIDBOdC-046ha9vRm&amp;ust=1589395958602000&amp;source=images&amp;cd=vfe&amp;ved=0CAIQjRxqFwoTCOCjh-X_rukCFQAAAAAdAAAAABA-</a:t>
            </a:r>
          </a:p>
        </p:txBody>
      </p:sp>
    </p:spTree>
    <p:extLst>
      <p:ext uri="{BB962C8B-B14F-4D97-AF65-F5344CB8AC3E}">
        <p14:creationId xmlns:p14="http://schemas.microsoft.com/office/powerpoint/2010/main" val="21266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 3.4 - Gluconeogenesis - 202103 - UPO - StuDo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807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15616" y="551723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tudocu.com%2Fes%2Fdocument%2Funiversidad-pablo-de-olavide%2Fbioquimica-metabolismo-y-su-regulacion-docencia-en-ingles%2Fapuntes%2Funit-34-gluconeogenesis%2F6521747%2Fview&amp;psig=AOvVaw2hsk3QIDBOdC-046ha9vRm&amp;ust=1589395958602000&amp;source=images&amp;cd=vfe&amp;ved=0CAIQjRxqFwoTCOCjh-X_rukCFQAAAAAdAAAAABBC</a:t>
            </a:r>
          </a:p>
        </p:txBody>
      </p:sp>
    </p:spTree>
    <p:extLst>
      <p:ext uri="{BB962C8B-B14F-4D97-AF65-F5344CB8AC3E}">
        <p14:creationId xmlns:p14="http://schemas.microsoft.com/office/powerpoint/2010/main" val="211946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 GLUCONEOGENESIS PATHWAY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44817" cy="54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09433" y="5995592"/>
            <a:ext cx="7944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https://www.google.com/url?sa=i&amp;url=http%3A%2F%2Fglycogen-1.blogspot.com%2F2016%2F09%2Fnew-gluconeogenesis-pathway-video.html&amp;psig=AOvVaw2hsk3QIDBOdC-046ha9vRm&amp;ust=1589395958602000&amp;source=images&amp;cd=vfe&amp;ved=0CAIQjRxqFwoTCOCjh-X_rukCFQAAAAAdAAAAABBJ</a:t>
            </a:r>
          </a:p>
        </p:txBody>
      </p:sp>
    </p:spTree>
    <p:extLst>
      <p:ext uri="{BB962C8B-B14F-4D97-AF65-F5344CB8AC3E}">
        <p14:creationId xmlns:p14="http://schemas.microsoft.com/office/powerpoint/2010/main" val="311311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Glukoneogenez</a:t>
            </a:r>
            <a:r>
              <a:rPr lang="tr-TR" sz="4000" dirty="0" smtClean="0"/>
              <a:t> tüm hayvanlarda, bitkilerde ve mikroorganizmalarda görülür.</a:t>
            </a:r>
          </a:p>
          <a:p>
            <a:r>
              <a:rPr lang="tr-TR" sz="4000" dirty="0" err="1" smtClean="0"/>
              <a:t>Laktat</a:t>
            </a:r>
            <a:r>
              <a:rPr lang="tr-TR" sz="4000" dirty="0" smtClean="0"/>
              <a:t>,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 veya bazı amino asitlerden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oluşum yolları,</a:t>
            </a:r>
          </a:p>
          <a:p>
            <a:r>
              <a:rPr lang="tr-TR" sz="4000" dirty="0" smtClean="0"/>
              <a:t>Reaksiyonları ve enzimleri</a:t>
            </a:r>
          </a:p>
          <a:p>
            <a:endParaRPr lang="tr-TR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655</TotalTime>
  <Words>433</Words>
  <Application>Microsoft Office PowerPoint</Application>
  <PresentationFormat>Ekran Gösterisi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Arial Tur</vt:lpstr>
      <vt:lpstr>Tw Cen MT</vt:lpstr>
      <vt:lpstr>Damla</vt:lpstr>
      <vt:lpstr>B-309 BİYOKİMYA II </vt:lpstr>
      <vt:lpstr> ONUNCU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57</cp:revision>
  <dcterms:created xsi:type="dcterms:W3CDTF">2007-03-31T19:43:26Z</dcterms:created>
  <dcterms:modified xsi:type="dcterms:W3CDTF">2020-05-12T19:13:43Z</dcterms:modified>
</cp:coreProperties>
</file>