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7" r:id="rId1"/>
  </p:sldMasterIdLst>
  <p:notesMasterIdLst>
    <p:notesMasterId r:id="rId23"/>
  </p:notesMasterIdLst>
  <p:handoutMasterIdLst>
    <p:handoutMasterId r:id="rId24"/>
  </p:handoutMasterIdLst>
  <p:sldIdLst>
    <p:sldId id="291" r:id="rId2"/>
    <p:sldId id="296" r:id="rId3"/>
    <p:sldId id="320" r:id="rId4"/>
    <p:sldId id="314" r:id="rId5"/>
    <p:sldId id="303" r:id="rId6"/>
    <p:sldId id="315" r:id="rId7"/>
    <p:sldId id="316" r:id="rId8"/>
    <p:sldId id="317" r:id="rId9"/>
    <p:sldId id="304" r:id="rId10"/>
    <p:sldId id="306" r:id="rId11"/>
    <p:sldId id="307" r:id="rId12"/>
    <p:sldId id="308" r:id="rId13"/>
    <p:sldId id="309" r:id="rId14"/>
    <p:sldId id="310" r:id="rId15"/>
    <p:sldId id="305" r:id="rId16"/>
    <p:sldId id="318" r:id="rId17"/>
    <p:sldId id="319" r:id="rId18"/>
    <p:sldId id="300" r:id="rId19"/>
    <p:sldId id="311" r:id="rId20"/>
    <p:sldId id="312" r:id="rId21"/>
    <p:sldId id="313" r:id="rId22"/>
  </p:sldIdLst>
  <p:sldSz cx="9144000" cy="6858000" type="screen4x3"/>
  <p:notesSz cx="6858000" cy="9144000"/>
  <p:defaultTextStyle>
    <a:defPPr>
      <a:defRPr lang="tr-T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49E14DAF-25A7-49DA-BD38-FE76219F5B1B}" type="slidenum">
              <a:rPr lang="tr-TR"/>
              <a:pPr/>
              <a:t>‹#›</a:t>
            </a:fld>
            <a:endParaRPr lang="tr-TR">
              <a:latin typeface="Arial Tur" charset="-94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4588" y="687388"/>
            <a:ext cx="4568825" cy="342582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86BC2ECB-3FDC-41E3-839A-3B876EF82E67}" type="slidenum">
              <a:rPr lang="tr-TR"/>
              <a:pPr/>
              <a:t>‹#›</a:t>
            </a:fld>
            <a:endParaRPr lang="tr-TR">
              <a:latin typeface="Arial Tur" charset="-94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13259" y="1300786"/>
            <a:ext cx="6517482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13259" y="3886201"/>
            <a:ext cx="6517482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45CB3-61DA-4266-8F70-378C2C0B07A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9482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4289374"/>
            <a:ext cx="7773324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88558" y="698261"/>
            <a:ext cx="7366899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5108728"/>
            <a:ext cx="7773339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9202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204821"/>
            <a:ext cx="7773339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5440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872588"/>
            <a:ext cx="6977064" cy="2729915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610032"/>
            <a:ext cx="6564224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372797"/>
            <a:ext cx="7773339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737626" y="887859"/>
            <a:ext cx="546888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850130" y="3120015"/>
            <a:ext cx="553641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969648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2138722"/>
            <a:ext cx="7773339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662335"/>
            <a:ext cx="777333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3341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1605094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3"/>
            <a:ext cx="2474232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31" y="2943356"/>
            <a:ext cx="2474232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9292" y="2367093"/>
            <a:ext cx="246864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1012" y="2943356"/>
            <a:ext cx="2477513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2367093"/>
            <a:ext cx="24786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79974" y="2943356"/>
            <a:ext cx="247869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3004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31" y="610772"/>
            <a:ext cx="7773339" cy="1603922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31" y="4204820"/>
            <a:ext cx="2472307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331" y="2367093"/>
            <a:ext cx="2472307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31" y="4781082"/>
            <a:ext cx="2472307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69" y="4204820"/>
            <a:ext cx="247637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31011" y="2367093"/>
            <a:ext cx="2477514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11" y="4781081"/>
            <a:ext cx="2477514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4204820"/>
            <a:ext cx="247551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979974" y="2367093"/>
            <a:ext cx="2478696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9880" y="4781079"/>
            <a:ext cx="2478790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265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2367094"/>
            <a:ext cx="7773339" cy="342410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3491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609602"/>
            <a:ext cx="1914995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609602"/>
            <a:ext cx="5744043" cy="5181599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2507A-C22B-462E-9B17-1EB927F515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97860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7772870" cy="342410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A7484-E0F5-4D73-BB62-986ECDAAF5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389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828564"/>
            <a:ext cx="7763814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3657458"/>
            <a:ext cx="7763814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B0CAF-4D1C-4E34-B3D3-EB6CE65BEB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549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3829520" cy="342410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629150" y="2367093"/>
            <a:ext cx="3829050" cy="342410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BF530-55B0-4E7D-89BE-2E9C563026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6885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746" y="2371018"/>
            <a:ext cx="3655106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331" y="3051013"/>
            <a:ext cx="3829520" cy="274018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97317" y="2371018"/>
            <a:ext cx="3661353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629150" y="3051013"/>
            <a:ext cx="3829051" cy="274018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91325-7D32-43B7-9E56-E61E633148D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5831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F0236-E947-4C63-A0C5-F45D317E77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76098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ECF57-9784-48E3-9D28-0F4F6DB0F8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4228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2951766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808547" y="609601"/>
            <a:ext cx="4650122" cy="518159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2632852"/>
            <a:ext cx="2951767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3D0DA-1813-4487-9C6A-FF5E116029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3265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2" y="609600"/>
            <a:ext cx="4129618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04270" y="609601"/>
            <a:ext cx="3005851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2632853"/>
            <a:ext cx="4129604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E5512-2454-491E-916C-A35A7D91A6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3769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4"/>
            <a:ext cx="7773339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3" y="58832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31" y="5883276"/>
            <a:ext cx="50046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5883276"/>
            <a:ext cx="573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824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  <p:sldLayoutId id="2147483729" r:id="rId12"/>
    <p:sldLayoutId id="2147483730" r:id="rId13"/>
    <p:sldLayoutId id="2147483731" r:id="rId14"/>
    <p:sldLayoutId id="2147483732" r:id="rId15"/>
    <p:sldLayoutId id="2147483733" r:id="rId16"/>
    <p:sldLayoutId id="2147483734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8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B-309 BİYOKİMYA II </a:t>
            </a:r>
            <a:endParaRPr lang="en-US" dirty="0"/>
          </a:p>
        </p:txBody>
      </p:sp>
      <p:sp>
        <p:nvSpPr>
          <p:cNvPr id="93189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smtClean="0"/>
              <a:t>X.HAFTA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sz="4000" dirty="0" err="1" smtClean="0"/>
              <a:t>Glukoneogenez</a:t>
            </a:r>
            <a:r>
              <a:rPr lang="tr-TR" sz="4000" dirty="0" smtClean="0"/>
              <a:t> ve </a:t>
            </a:r>
            <a:r>
              <a:rPr lang="tr-TR" sz="4000" dirty="0" err="1" smtClean="0"/>
              <a:t>glikoliz</a:t>
            </a:r>
            <a:r>
              <a:rPr lang="tr-TR" sz="4000" dirty="0" smtClean="0"/>
              <a:t> birçok basamağı ortak kullansalar da üç yolda yer alan enzimlerin </a:t>
            </a:r>
            <a:r>
              <a:rPr lang="tr-TR" sz="4000" dirty="0" err="1" smtClean="0"/>
              <a:t>geridönüşümü</a:t>
            </a:r>
            <a:r>
              <a:rPr lang="tr-TR" sz="4000" dirty="0" smtClean="0"/>
              <a:t> termodinamik açıdan aynı enzimlerle aşılamaz. Bu nedenle üç yolda yer alan enzimler başka yollarla aşılır.</a:t>
            </a:r>
          </a:p>
          <a:p>
            <a:endParaRPr lang="tr-TR" b="1" dirty="0" smtClean="0"/>
          </a:p>
        </p:txBody>
      </p:sp>
    </p:spTree>
    <p:extLst>
      <p:ext uri="{BB962C8B-B14F-4D97-AF65-F5344CB8AC3E}">
        <p14:creationId xmlns:p14="http://schemas.microsoft.com/office/powerpoint/2010/main" val="36408560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sz="4000" dirty="0" err="1" smtClean="0"/>
              <a:t>Glukoneogenezde</a:t>
            </a:r>
            <a:r>
              <a:rPr lang="tr-TR" sz="4000" dirty="0" smtClean="0"/>
              <a:t> aşılması gereken reaksiyonlar </a:t>
            </a:r>
            <a:r>
              <a:rPr lang="tr-TR" sz="4000" dirty="0" err="1" smtClean="0"/>
              <a:t>glikolizdeki</a:t>
            </a:r>
            <a:r>
              <a:rPr lang="tr-TR" sz="4000" dirty="0" smtClean="0"/>
              <a:t> </a:t>
            </a:r>
            <a:r>
              <a:rPr lang="tr-TR" sz="4000" dirty="0" err="1" smtClean="0"/>
              <a:t>piruvat</a:t>
            </a:r>
            <a:r>
              <a:rPr lang="tr-TR" sz="4000" dirty="0" smtClean="0"/>
              <a:t> </a:t>
            </a:r>
            <a:r>
              <a:rPr lang="tr-TR" sz="4000" dirty="0" err="1" smtClean="0"/>
              <a:t>kinaz</a:t>
            </a:r>
            <a:r>
              <a:rPr lang="tr-TR" sz="4000" dirty="0" smtClean="0"/>
              <a:t>, fosfofruktokinaz-1 ve </a:t>
            </a:r>
            <a:r>
              <a:rPr lang="tr-TR" sz="4000" dirty="0" err="1" smtClean="0"/>
              <a:t>hegzokinaz</a:t>
            </a:r>
            <a:r>
              <a:rPr lang="tr-TR" sz="4000" dirty="0" smtClean="0"/>
              <a:t> enzimleridir.</a:t>
            </a:r>
          </a:p>
          <a:p>
            <a:r>
              <a:rPr lang="tr-TR" sz="4000" dirty="0" err="1" smtClean="0"/>
              <a:t>Piruvattan</a:t>
            </a:r>
            <a:r>
              <a:rPr lang="tr-TR" sz="4000" dirty="0" smtClean="0"/>
              <a:t> </a:t>
            </a:r>
            <a:r>
              <a:rPr lang="tr-TR" sz="4000" dirty="0" err="1" smtClean="0"/>
              <a:t>fosfoenolpiruvata</a:t>
            </a:r>
            <a:r>
              <a:rPr lang="tr-TR" sz="4000" dirty="0" smtClean="0"/>
              <a:t> dönüşüm tek basamakla aşılamaz ve iki farklı yol bulunmaktadır.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94555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sz="2200" dirty="0" err="1" smtClean="0"/>
              <a:t>Piruvat</a:t>
            </a:r>
            <a:r>
              <a:rPr lang="tr-TR" sz="2200" dirty="0" smtClean="0"/>
              <a:t> + HCO</a:t>
            </a:r>
            <a:r>
              <a:rPr lang="tr-TR" sz="2200" baseline="-25000" dirty="0" smtClean="0"/>
              <a:t>3</a:t>
            </a:r>
            <a:r>
              <a:rPr lang="tr-TR" sz="2200" baseline="30000" dirty="0" smtClean="0"/>
              <a:t>- </a:t>
            </a:r>
            <a:r>
              <a:rPr lang="tr-TR" sz="2200" dirty="0" smtClean="0"/>
              <a:t>+</a:t>
            </a:r>
            <a:r>
              <a:rPr lang="tr-TR" sz="2200" dirty="0" smtClean="0"/>
              <a:t>ATP                       </a:t>
            </a:r>
            <a:r>
              <a:rPr lang="tr-TR" sz="2400" dirty="0" err="1" smtClean="0"/>
              <a:t>oksaloasetat</a:t>
            </a:r>
            <a:r>
              <a:rPr lang="tr-TR" sz="2400" dirty="0" smtClean="0"/>
              <a:t> </a:t>
            </a:r>
            <a:r>
              <a:rPr lang="tr-TR" sz="2400" dirty="0"/>
              <a:t>+ ADP + Pi</a:t>
            </a:r>
          </a:p>
          <a:p>
            <a:endParaRPr lang="tr-TR" sz="2200" dirty="0" smtClean="0"/>
          </a:p>
          <a:p>
            <a:pPr marL="0" indent="0">
              <a:buNone/>
            </a:pPr>
            <a:r>
              <a:rPr lang="tr-TR" dirty="0" err="1" smtClean="0"/>
              <a:t>Oksaloasetat</a:t>
            </a:r>
            <a:r>
              <a:rPr lang="tr-TR" dirty="0" smtClean="0"/>
              <a:t> </a:t>
            </a:r>
            <a:r>
              <a:rPr lang="tr-TR" dirty="0"/>
              <a:t>+ </a:t>
            </a:r>
            <a:r>
              <a:rPr lang="tr-TR" dirty="0" smtClean="0"/>
              <a:t>NADH </a:t>
            </a:r>
            <a:r>
              <a:rPr lang="tr-TR" dirty="0"/>
              <a:t>+ </a:t>
            </a:r>
            <a:r>
              <a:rPr lang="tr-TR" dirty="0" smtClean="0"/>
              <a:t>H</a:t>
            </a:r>
            <a:r>
              <a:rPr lang="tr-TR" baseline="30000" dirty="0" smtClean="0"/>
              <a:t>+     </a:t>
            </a:r>
            <a:r>
              <a:rPr lang="tr-TR" dirty="0" smtClean="0"/>
              <a:t>  </a:t>
            </a:r>
            <a:r>
              <a:rPr lang="tr-TR" dirty="0" smtClean="0"/>
              <a:t>                    </a:t>
            </a:r>
            <a:r>
              <a:rPr lang="tr-TR" dirty="0"/>
              <a:t>L-</a:t>
            </a:r>
            <a:r>
              <a:rPr lang="tr-TR" dirty="0" err="1"/>
              <a:t>malat</a:t>
            </a:r>
            <a:r>
              <a:rPr lang="tr-TR" dirty="0"/>
              <a:t> + NAD</a:t>
            </a:r>
            <a:r>
              <a:rPr lang="tr-TR" baseline="30000" dirty="0" smtClean="0"/>
              <a:t>+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L-</a:t>
            </a:r>
            <a:r>
              <a:rPr lang="tr-TR" dirty="0" err="1" smtClean="0"/>
              <a:t>malat</a:t>
            </a:r>
            <a:r>
              <a:rPr lang="tr-TR" dirty="0" smtClean="0"/>
              <a:t> </a:t>
            </a:r>
            <a:r>
              <a:rPr lang="tr-TR" dirty="0"/>
              <a:t>+ </a:t>
            </a:r>
            <a:r>
              <a:rPr lang="tr-TR" dirty="0" smtClean="0"/>
              <a:t>NAD</a:t>
            </a:r>
            <a:r>
              <a:rPr lang="tr-TR" baseline="30000" dirty="0" smtClean="0"/>
              <a:t>+                                       </a:t>
            </a:r>
            <a:r>
              <a:rPr lang="tr-TR" dirty="0" err="1" smtClean="0"/>
              <a:t>Oksaloasetat</a:t>
            </a:r>
            <a:r>
              <a:rPr lang="tr-TR" dirty="0" smtClean="0"/>
              <a:t> </a:t>
            </a:r>
            <a:r>
              <a:rPr lang="tr-TR" dirty="0"/>
              <a:t>+  NADH + H</a:t>
            </a:r>
            <a:r>
              <a:rPr lang="tr-TR" baseline="30000" dirty="0"/>
              <a:t>+</a:t>
            </a:r>
            <a:r>
              <a:rPr lang="tr-TR" dirty="0"/>
              <a:t> 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Enzimler</a:t>
            </a:r>
            <a:r>
              <a:rPr lang="tr-TR" dirty="0" smtClean="0"/>
              <a:t>; </a:t>
            </a:r>
            <a:r>
              <a:rPr lang="tr-TR" dirty="0" err="1" smtClean="0"/>
              <a:t>piruvat</a:t>
            </a:r>
            <a:r>
              <a:rPr lang="tr-TR" dirty="0" smtClean="0"/>
              <a:t> </a:t>
            </a:r>
            <a:r>
              <a:rPr lang="tr-TR" dirty="0" err="1" smtClean="0"/>
              <a:t>karboksilaz</a:t>
            </a:r>
            <a:r>
              <a:rPr lang="tr-TR" dirty="0" smtClean="0"/>
              <a:t>, </a:t>
            </a:r>
            <a:r>
              <a:rPr lang="tr-TR" dirty="0" err="1" smtClean="0"/>
              <a:t>malat</a:t>
            </a:r>
            <a:r>
              <a:rPr lang="tr-TR" dirty="0" smtClean="0"/>
              <a:t> </a:t>
            </a:r>
            <a:r>
              <a:rPr lang="tr-TR" dirty="0" err="1" smtClean="0"/>
              <a:t>dehidrogenaz</a:t>
            </a:r>
            <a:r>
              <a:rPr lang="tr-TR" dirty="0" smtClean="0"/>
              <a:t>, PEP </a:t>
            </a:r>
            <a:r>
              <a:rPr lang="tr-TR" dirty="0" err="1" smtClean="0"/>
              <a:t>karboksikinaz</a:t>
            </a:r>
            <a:r>
              <a:rPr lang="tr-TR" dirty="0" smtClean="0"/>
              <a:t> </a:t>
            </a:r>
            <a:endParaRPr lang="tr-TR" dirty="0"/>
          </a:p>
          <a:p>
            <a:pPr marL="0" indent="0">
              <a:buNone/>
            </a:pPr>
            <a:r>
              <a:rPr lang="tr-TR" dirty="0" smtClean="0"/>
              <a:t>             </a:t>
            </a:r>
          </a:p>
        </p:txBody>
      </p:sp>
      <p:sp>
        <p:nvSpPr>
          <p:cNvPr id="2" name="Sağ Ok 1"/>
          <p:cNvSpPr/>
          <p:nvPr/>
        </p:nvSpPr>
        <p:spPr bwMode="auto">
          <a:xfrm>
            <a:off x="3491880" y="2515197"/>
            <a:ext cx="1224136" cy="144016"/>
          </a:xfrm>
          <a:prstGeom prst="rightArrow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" name="Sağ Ok 3"/>
          <p:cNvSpPr/>
          <p:nvPr/>
        </p:nvSpPr>
        <p:spPr bwMode="auto">
          <a:xfrm>
            <a:off x="3503177" y="3429000"/>
            <a:ext cx="1440160" cy="216024"/>
          </a:xfrm>
          <a:prstGeom prst="rightArrow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" name="Sağ Ok 4"/>
          <p:cNvSpPr/>
          <p:nvPr/>
        </p:nvSpPr>
        <p:spPr bwMode="auto">
          <a:xfrm>
            <a:off x="2339752" y="4170971"/>
            <a:ext cx="1440160" cy="216024"/>
          </a:xfrm>
          <a:prstGeom prst="rightArrow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15971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323528" y="1556792"/>
            <a:ext cx="8229600" cy="4525963"/>
          </a:xfrm>
        </p:spPr>
        <p:txBody>
          <a:bodyPr/>
          <a:lstStyle/>
          <a:p>
            <a:r>
              <a:rPr lang="tr-TR" dirty="0" err="1"/>
              <a:t>Oksaloasetat</a:t>
            </a:r>
            <a:r>
              <a:rPr lang="tr-TR" dirty="0"/>
              <a:t> + </a:t>
            </a:r>
            <a:r>
              <a:rPr lang="tr-TR" dirty="0" smtClean="0"/>
              <a:t>GTP              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                                   PEP + CO</a:t>
            </a:r>
            <a:r>
              <a:rPr lang="tr-TR" baseline="-25000" dirty="0" smtClean="0"/>
              <a:t>2</a:t>
            </a:r>
            <a:r>
              <a:rPr lang="tr-TR" dirty="0" smtClean="0"/>
              <a:t> + GDP </a:t>
            </a:r>
          </a:p>
          <a:p>
            <a:r>
              <a:rPr lang="tr-TR" dirty="0" err="1"/>
              <a:t>Piruvat</a:t>
            </a:r>
            <a:r>
              <a:rPr lang="tr-TR" dirty="0"/>
              <a:t> + </a:t>
            </a:r>
            <a:r>
              <a:rPr lang="tr-TR" dirty="0" smtClean="0"/>
              <a:t>ATP+ GTP+ HCO</a:t>
            </a:r>
            <a:r>
              <a:rPr lang="tr-TR" baseline="-25000" dirty="0" smtClean="0"/>
              <a:t>3</a:t>
            </a:r>
            <a:r>
              <a:rPr lang="tr-TR" baseline="30000" dirty="0" smtClean="0"/>
              <a:t>- 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                      </a:t>
            </a:r>
            <a:r>
              <a:rPr lang="tr-TR" dirty="0" smtClean="0"/>
              <a:t>PEP </a:t>
            </a:r>
            <a:r>
              <a:rPr lang="tr-TR" dirty="0"/>
              <a:t>+ ADP + </a:t>
            </a:r>
            <a:r>
              <a:rPr lang="tr-TR" dirty="0" smtClean="0"/>
              <a:t>GDP + Pi</a:t>
            </a:r>
            <a:r>
              <a:rPr lang="tr-TR" dirty="0"/>
              <a:t> + </a:t>
            </a:r>
            <a:r>
              <a:rPr lang="tr-TR" dirty="0" smtClean="0"/>
              <a:t>CO</a:t>
            </a:r>
            <a:r>
              <a:rPr lang="tr-TR" baseline="-25000" dirty="0" smtClean="0"/>
              <a:t>2</a:t>
            </a:r>
          </a:p>
          <a:p>
            <a:pPr marL="0" indent="0">
              <a:buNone/>
            </a:pPr>
            <a:endParaRPr lang="tr-TR" baseline="-25000" dirty="0"/>
          </a:p>
          <a:p>
            <a:pPr marL="0" indent="0">
              <a:buNone/>
            </a:pPr>
            <a:r>
              <a:rPr lang="tr-TR" dirty="0" err="1" smtClean="0"/>
              <a:t>Sitozoldeki</a:t>
            </a:r>
            <a:r>
              <a:rPr lang="tr-TR" dirty="0" smtClean="0"/>
              <a:t> NADH/ NAD  konsantrasyon oranı PEP </a:t>
            </a:r>
            <a:r>
              <a:rPr lang="tr-TR" dirty="0" err="1" smtClean="0"/>
              <a:t>ın</a:t>
            </a:r>
            <a:r>
              <a:rPr lang="tr-TR" dirty="0" smtClean="0"/>
              <a:t> oluşum yolunu belirlemektedir. </a:t>
            </a:r>
          </a:p>
          <a:p>
            <a:pPr marL="0" indent="0">
              <a:buNone/>
            </a:pPr>
            <a:r>
              <a:rPr lang="tr-TR" dirty="0" smtClean="0"/>
              <a:t> </a:t>
            </a:r>
            <a:endParaRPr lang="tr-TR" dirty="0"/>
          </a:p>
          <a:p>
            <a:pPr marL="0" indent="0">
              <a:buNone/>
            </a:pPr>
            <a:r>
              <a:rPr lang="tr-TR" dirty="0" smtClean="0"/>
              <a:t> </a:t>
            </a:r>
            <a:endParaRPr lang="tr-TR" dirty="0"/>
          </a:p>
          <a:p>
            <a:endParaRPr lang="tr-TR" b="1" dirty="0" smtClean="0"/>
          </a:p>
        </p:txBody>
      </p:sp>
      <p:sp>
        <p:nvSpPr>
          <p:cNvPr id="4" name="Sağ Ok 3"/>
          <p:cNvSpPr/>
          <p:nvPr/>
        </p:nvSpPr>
        <p:spPr bwMode="auto">
          <a:xfrm>
            <a:off x="3203848" y="1772816"/>
            <a:ext cx="936104" cy="144016"/>
          </a:xfrm>
          <a:prstGeom prst="rightArrow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" name="Sağ Ok 4"/>
          <p:cNvSpPr/>
          <p:nvPr/>
        </p:nvSpPr>
        <p:spPr bwMode="auto">
          <a:xfrm>
            <a:off x="3851920" y="2780928"/>
            <a:ext cx="936104" cy="144016"/>
          </a:xfrm>
          <a:prstGeom prst="rightArrow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49295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sz="4000" dirty="0" smtClean="0"/>
              <a:t>Mitokondrideki konsantrasyon </a:t>
            </a:r>
            <a:r>
              <a:rPr lang="tr-TR" sz="4000" dirty="0" err="1" smtClean="0"/>
              <a:t>sitozoldeki</a:t>
            </a:r>
            <a:r>
              <a:rPr lang="tr-TR" sz="4000" dirty="0" smtClean="0"/>
              <a:t> NADH/NAD oranının 10</a:t>
            </a:r>
            <a:r>
              <a:rPr lang="tr-TR" sz="4000" baseline="30000" dirty="0" smtClean="0"/>
              <a:t>5 </a:t>
            </a:r>
            <a:r>
              <a:rPr lang="tr-TR" sz="4000" dirty="0" smtClean="0"/>
              <a:t>katıdır. Bu da </a:t>
            </a:r>
            <a:r>
              <a:rPr lang="tr-TR" sz="4000" dirty="0" err="1" smtClean="0"/>
              <a:t>piruvattan</a:t>
            </a:r>
            <a:r>
              <a:rPr lang="tr-TR" sz="4000" dirty="0" smtClean="0"/>
              <a:t> PEP </a:t>
            </a:r>
            <a:r>
              <a:rPr lang="tr-TR" sz="4000" dirty="0" err="1" smtClean="0"/>
              <a:t>ın</a:t>
            </a:r>
            <a:r>
              <a:rPr lang="tr-TR" sz="4000" dirty="0" smtClean="0"/>
              <a:t> oluşum yolunun tercihini belirlemektedir.</a:t>
            </a:r>
          </a:p>
          <a:p>
            <a:r>
              <a:rPr lang="tr-TR" sz="4000" dirty="0" smtClean="0"/>
              <a:t>Fosfofruktokinaz-1 enzimi früktoz 1,6-bifosfataz-1 enzimi tarafından </a:t>
            </a:r>
          </a:p>
          <a:p>
            <a:endParaRPr lang="tr-TR" b="1" dirty="0" smtClean="0"/>
          </a:p>
        </p:txBody>
      </p:sp>
    </p:spTree>
    <p:extLst>
      <p:ext uri="{BB962C8B-B14F-4D97-AF65-F5344CB8AC3E}">
        <p14:creationId xmlns:p14="http://schemas.microsoft.com/office/powerpoint/2010/main" val="11493839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sz="4000" dirty="0" smtClean="0"/>
              <a:t>dönüştürülür (</a:t>
            </a:r>
            <a:r>
              <a:rPr lang="tr-TR" sz="4000" dirty="0"/>
              <a:t>f</a:t>
            </a:r>
            <a:r>
              <a:rPr lang="tr-TR" sz="4000" dirty="0" smtClean="0"/>
              <a:t>ruktoz-6-fosfat oluşumu).</a:t>
            </a:r>
          </a:p>
          <a:p>
            <a:endParaRPr lang="tr-TR" sz="4000" dirty="0" smtClean="0"/>
          </a:p>
          <a:p>
            <a:r>
              <a:rPr lang="tr-TR" sz="4000" dirty="0" smtClean="0"/>
              <a:t>Üçüncü baypas reaksiyonu ise </a:t>
            </a:r>
            <a:r>
              <a:rPr lang="tr-TR" sz="4000" dirty="0" err="1" smtClean="0"/>
              <a:t>Glukoz</a:t>
            </a:r>
            <a:r>
              <a:rPr lang="tr-TR" sz="4000" dirty="0" smtClean="0"/>
              <a:t> 6-fosfataz tarafından gerçekleştirilir. Bu şekilde serbest </a:t>
            </a:r>
            <a:r>
              <a:rPr lang="tr-TR" sz="4000" dirty="0" err="1" smtClean="0"/>
              <a:t>glukoz</a:t>
            </a:r>
            <a:r>
              <a:rPr lang="tr-TR" sz="4000" dirty="0" smtClean="0"/>
              <a:t> oluşur.</a:t>
            </a:r>
          </a:p>
          <a:p>
            <a:endParaRPr lang="tr-TR" sz="4000" dirty="0" smtClean="0"/>
          </a:p>
          <a:p>
            <a:endParaRPr lang="tr-TR" sz="4000" dirty="0" smtClean="0"/>
          </a:p>
          <a:p>
            <a:endParaRPr lang="tr-TR" b="1" dirty="0" smtClean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UNIT II: Intermediary Metabolism - ppt video online downloa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524" y="404664"/>
            <a:ext cx="8568952" cy="54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287524" y="5805264"/>
            <a:ext cx="855438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0000"/>
                </a:solidFill>
              </a:rPr>
              <a:t>https://www.google.com/url?sa=i&amp;url=https%3A%2F%2Fslideplayer.com%2Fslide%2F5333573%2F&amp;psig=AOvVaw2hsk3QIDBOdC-046ha9vRm&amp;ust=1589395958602000&amp;source=images&amp;cd=vfe&amp;ved=0CAIQjRxqFwoTCOCjh-X_rukCFQAAAAAdAAAAABBs</a:t>
            </a:r>
          </a:p>
        </p:txBody>
      </p:sp>
    </p:spTree>
    <p:extLst>
      <p:ext uri="{BB962C8B-B14F-4D97-AF65-F5344CB8AC3E}">
        <p14:creationId xmlns:p14="http://schemas.microsoft.com/office/powerpoint/2010/main" val="1120337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Gluconeogenesis &amp; the Control of Blood Glucose - Bioenergetics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16632"/>
            <a:ext cx="8208912" cy="6741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67686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457200" y="1285861"/>
            <a:ext cx="8229600" cy="392909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tr-TR" sz="3600" smtClean="0"/>
              <a:t>BU </a:t>
            </a:r>
            <a:r>
              <a:rPr lang="tr-TR" sz="3600" dirty="0" smtClean="0"/>
              <a:t>KONUNUN TÜM </a:t>
            </a:r>
            <a:r>
              <a:rPr lang="tr-TR" sz="3600" smtClean="0"/>
              <a:t>DETAYLARI BİYOKİMYASAL </a:t>
            </a:r>
            <a:r>
              <a:rPr lang="tr-TR" sz="3600" dirty="0" smtClean="0"/>
              <a:t>FORMÜLLER YAZILARAK ENZİM VE TOPLAM REAKSİYONLARLA BİRLİKTE AÇIKLANACAKTIR.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8" name="Rectangle 4"/>
          <p:cNvSpPr>
            <a:spLocks noGrp="1" noChangeArrowheads="1"/>
          </p:cNvSpPr>
          <p:nvPr>
            <p:ph type="ctrTitle"/>
          </p:nvPr>
        </p:nvSpPr>
        <p:spPr>
          <a:xfrm>
            <a:off x="785786" y="285728"/>
            <a:ext cx="7772400" cy="1736725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KAYNAKÇA</a:t>
            </a:r>
            <a:br>
              <a:rPr lang="tr-TR" dirty="0" smtClean="0"/>
            </a:br>
            <a:endParaRPr lang="en-US" dirty="0"/>
          </a:p>
        </p:txBody>
      </p:sp>
      <p:sp>
        <p:nvSpPr>
          <p:cNvPr id="93189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1928802"/>
            <a:ext cx="6400800" cy="3709998"/>
          </a:xfrm>
        </p:spPr>
        <p:txBody>
          <a:bodyPr/>
          <a:lstStyle/>
          <a:p>
            <a:pPr algn="just"/>
            <a:endParaRPr lang="tr-TR" dirty="0" smtClean="0"/>
          </a:p>
          <a:p>
            <a:pPr algn="just"/>
            <a:r>
              <a:rPr lang="tr-TR" b="1" dirty="0" smtClean="0"/>
              <a:t>Başlıca Kaynak</a:t>
            </a:r>
            <a:r>
              <a:rPr lang="tr-TR" dirty="0" smtClean="0"/>
              <a:t>: </a:t>
            </a:r>
            <a:r>
              <a:rPr lang="tr-TR" dirty="0" err="1" smtClean="0"/>
              <a:t>Lehnınger</a:t>
            </a:r>
            <a:r>
              <a:rPr lang="tr-TR" dirty="0" smtClean="0"/>
              <a:t> </a:t>
            </a:r>
            <a:r>
              <a:rPr lang="tr-TR" dirty="0" smtClean="0"/>
              <a:t>Biyokimyanın İlkeleri, </a:t>
            </a:r>
            <a:r>
              <a:rPr lang="tr-TR" dirty="0" err="1" smtClean="0"/>
              <a:t>Davıd</a:t>
            </a:r>
            <a:r>
              <a:rPr lang="tr-TR" dirty="0" smtClean="0"/>
              <a:t> </a:t>
            </a:r>
            <a:r>
              <a:rPr lang="tr-TR" dirty="0" err="1" smtClean="0"/>
              <a:t>L.Nelson</a:t>
            </a:r>
            <a:r>
              <a:rPr lang="tr-TR" dirty="0" smtClean="0"/>
              <a:t>, </a:t>
            </a:r>
            <a:r>
              <a:rPr lang="tr-TR" dirty="0" err="1" smtClean="0"/>
              <a:t>Mıchael</a:t>
            </a:r>
            <a:r>
              <a:rPr lang="tr-TR" dirty="0" smtClean="0"/>
              <a:t> </a:t>
            </a:r>
            <a:r>
              <a:rPr lang="tr-TR" dirty="0" smtClean="0"/>
              <a:t>M. </a:t>
            </a:r>
            <a:r>
              <a:rPr lang="tr-TR" dirty="0" err="1" smtClean="0"/>
              <a:t>Cox</a:t>
            </a:r>
            <a:r>
              <a:rPr lang="tr-TR" dirty="0" smtClean="0"/>
              <a:t>, Beşinci Baskıdan Çeviri, Çeviri Editörü; Y. Murat Elçin, </a:t>
            </a:r>
            <a:r>
              <a:rPr lang="tr-TR" dirty="0" err="1" smtClean="0"/>
              <a:t>Palme</a:t>
            </a:r>
            <a:r>
              <a:rPr lang="tr-TR" dirty="0" smtClean="0"/>
              <a:t> Yayıncılık, 2013.</a:t>
            </a:r>
          </a:p>
          <a:p>
            <a:pPr algn="just"/>
            <a:endParaRPr lang="tr-TR" dirty="0" smtClean="0"/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00754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ONUNCU HAFTA  DERS İÇERİĞİ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endParaRPr lang="tr-TR" sz="4000" dirty="0" smtClean="0"/>
          </a:p>
          <a:p>
            <a:r>
              <a:rPr lang="tr-TR" sz="4000" dirty="0" smtClean="0"/>
              <a:t>Memelilerde bazı dokuların </a:t>
            </a:r>
            <a:r>
              <a:rPr lang="tr-TR" sz="4000" dirty="0" err="1" smtClean="0"/>
              <a:t>metabolik</a:t>
            </a:r>
            <a:r>
              <a:rPr lang="tr-TR" sz="4000" dirty="0" smtClean="0"/>
              <a:t> aktifliklerini sürdürebilmeleri tamamen </a:t>
            </a:r>
            <a:r>
              <a:rPr lang="tr-TR" sz="4000" dirty="0" err="1" smtClean="0"/>
              <a:t>glukoza</a:t>
            </a:r>
            <a:r>
              <a:rPr lang="tr-TR" sz="4000" dirty="0" smtClean="0"/>
              <a:t> bağlıdır.</a:t>
            </a:r>
          </a:p>
          <a:p>
            <a:endParaRPr lang="tr-TR" b="1" dirty="0" smtClean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9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428728" y="714356"/>
            <a:ext cx="6400800" cy="5138758"/>
          </a:xfrm>
        </p:spPr>
        <p:txBody>
          <a:bodyPr/>
          <a:lstStyle/>
          <a:p>
            <a:pPr algn="just"/>
            <a:endParaRPr lang="tr-TR" dirty="0" smtClean="0"/>
          </a:p>
          <a:p>
            <a:pPr algn="just"/>
            <a:r>
              <a:rPr lang="en-US" dirty="0" smtClean="0"/>
              <a:t>Principles of Biochemistry, H. R. Horton, L. A. Moran, K. G. </a:t>
            </a:r>
            <a:r>
              <a:rPr lang="en-US" dirty="0" err="1" smtClean="0"/>
              <a:t>Scrimgeour</a:t>
            </a:r>
            <a:r>
              <a:rPr lang="en-US" dirty="0" smtClean="0"/>
              <a:t>, M. D. Perry, J. D. </a:t>
            </a:r>
            <a:r>
              <a:rPr lang="en-US" dirty="0" err="1" smtClean="0"/>
              <a:t>Rawn</a:t>
            </a:r>
            <a:r>
              <a:rPr lang="en-US" dirty="0" smtClean="0"/>
              <a:t>, Pearson </a:t>
            </a:r>
            <a:r>
              <a:rPr lang="en-US" dirty="0" err="1" smtClean="0"/>
              <a:t>Prentis</a:t>
            </a:r>
            <a:r>
              <a:rPr lang="en-US" dirty="0" smtClean="0"/>
              <a:t> Hall, 2006.</a:t>
            </a:r>
            <a:endParaRPr lang="tr-TR" dirty="0" smtClean="0"/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Color</a:t>
            </a:r>
            <a:r>
              <a:rPr lang="tr-TR" dirty="0" smtClean="0"/>
              <a:t> Atlas of </a:t>
            </a:r>
            <a:r>
              <a:rPr lang="tr-TR" dirty="0" err="1" smtClean="0"/>
              <a:t>Bıochemıstry</a:t>
            </a:r>
            <a:r>
              <a:rPr lang="tr-TR" dirty="0" smtClean="0"/>
              <a:t>, J. </a:t>
            </a:r>
            <a:r>
              <a:rPr lang="tr-TR" dirty="0" err="1" smtClean="0"/>
              <a:t>Koolman</a:t>
            </a:r>
            <a:r>
              <a:rPr lang="tr-TR" dirty="0" smtClean="0"/>
              <a:t>, K. H. </a:t>
            </a:r>
            <a:r>
              <a:rPr lang="tr-TR" dirty="0" err="1" smtClean="0"/>
              <a:t>Roehm</a:t>
            </a:r>
            <a:r>
              <a:rPr lang="tr-TR" dirty="0" smtClean="0"/>
              <a:t>, </a:t>
            </a:r>
            <a:r>
              <a:rPr lang="tr-TR" dirty="0" err="1" smtClean="0"/>
              <a:t>Georg</a:t>
            </a:r>
            <a:r>
              <a:rPr lang="tr-TR" dirty="0" smtClean="0"/>
              <a:t> </a:t>
            </a:r>
            <a:r>
              <a:rPr lang="tr-TR" dirty="0" err="1" smtClean="0"/>
              <a:t>Thıeme</a:t>
            </a:r>
            <a:r>
              <a:rPr lang="tr-TR" dirty="0" smtClean="0"/>
              <a:t> </a:t>
            </a:r>
            <a:r>
              <a:rPr lang="tr-TR" dirty="0" err="1" smtClean="0"/>
              <a:t>Verlag</a:t>
            </a:r>
            <a:r>
              <a:rPr lang="tr-TR" dirty="0" smtClean="0"/>
              <a:t>, 2005.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4964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9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500042"/>
            <a:ext cx="6400800" cy="5138758"/>
          </a:xfrm>
        </p:spPr>
        <p:txBody>
          <a:bodyPr/>
          <a:lstStyle/>
          <a:p>
            <a:pPr algn="just"/>
            <a:r>
              <a:rPr lang="tr-TR" dirty="0" err="1" smtClean="0"/>
              <a:t>Harper’s</a:t>
            </a:r>
            <a:r>
              <a:rPr lang="tr-TR" dirty="0" smtClean="0"/>
              <a:t> </a:t>
            </a:r>
            <a:r>
              <a:rPr lang="tr-TR" dirty="0" err="1" smtClean="0"/>
              <a:t>Illustrated</a:t>
            </a:r>
            <a:r>
              <a:rPr lang="tr-TR" dirty="0" smtClean="0"/>
              <a:t> </a:t>
            </a:r>
            <a:r>
              <a:rPr lang="tr-TR" dirty="0" err="1" smtClean="0"/>
              <a:t>Bıochemıstry</a:t>
            </a:r>
            <a:r>
              <a:rPr lang="tr-TR" dirty="0" smtClean="0"/>
              <a:t>, R. K. </a:t>
            </a:r>
            <a:r>
              <a:rPr lang="tr-TR" dirty="0" err="1" smtClean="0"/>
              <a:t>Murray</a:t>
            </a:r>
            <a:r>
              <a:rPr lang="tr-TR" dirty="0" smtClean="0"/>
              <a:t>, D. K. </a:t>
            </a:r>
            <a:r>
              <a:rPr lang="tr-TR" dirty="0" err="1" smtClean="0"/>
              <a:t>Granner</a:t>
            </a:r>
            <a:r>
              <a:rPr lang="tr-TR" dirty="0" smtClean="0"/>
              <a:t>, P. A. </a:t>
            </a:r>
            <a:r>
              <a:rPr lang="tr-TR" dirty="0" err="1" smtClean="0"/>
              <a:t>Mayes</a:t>
            </a:r>
            <a:r>
              <a:rPr lang="tr-TR" dirty="0" smtClean="0"/>
              <a:t>, V. W. </a:t>
            </a:r>
            <a:r>
              <a:rPr lang="tr-TR" dirty="0" err="1" smtClean="0"/>
              <a:t>Rodwell</a:t>
            </a:r>
            <a:r>
              <a:rPr lang="tr-TR" dirty="0" smtClean="0"/>
              <a:t>, </a:t>
            </a:r>
            <a:r>
              <a:rPr lang="tr-TR" dirty="0" err="1" smtClean="0"/>
              <a:t>Lange</a:t>
            </a:r>
            <a:r>
              <a:rPr lang="tr-TR" dirty="0" smtClean="0"/>
              <a:t> </a:t>
            </a:r>
            <a:r>
              <a:rPr lang="tr-TR" dirty="0" err="1" smtClean="0"/>
              <a:t>Medıcal</a:t>
            </a:r>
            <a:r>
              <a:rPr lang="tr-TR" dirty="0" smtClean="0"/>
              <a:t> </a:t>
            </a:r>
            <a:r>
              <a:rPr lang="tr-TR" dirty="0" err="1" smtClean="0"/>
              <a:t>Books</a:t>
            </a:r>
            <a:r>
              <a:rPr lang="tr-TR" dirty="0" smtClean="0"/>
              <a:t>/</a:t>
            </a:r>
            <a:r>
              <a:rPr lang="tr-TR" dirty="0" err="1" smtClean="0"/>
              <a:t>McGraw-Hıll</a:t>
            </a:r>
            <a:r>
              <a:rPr lang="tr-TR" dirty="0" smtClean="0"/>
              <a:t> </a:t>
            </a:r>
            <a:r>
              <a:rPr lang="tr-TR" dirty="0" err="1" smtClean="0"/>
              <a:t>Medıcal</a:t>
            </a:r>
            <a:r>
              <a:rPr lang="tr-TR" dirty="0" smtClean="0"/>
              <a:t> </a:t>
            </a:r>
            <a:r>
              <a:rPr lang="tr-TR" dirty="0" err="1" smtClean="0"/>
              <a:t>Publıshıng</a:t>
            </a:r>
            <a:r>
              <a:rPr lang="tr-TR" dirty="0" smtClean="0"/>
              <a:t> </a:t>
            </a:r>
            <a:r>
              <a:rPr lang="tr-TR" dirty="0" err="1" smtClean="0"/>
              <a:t>Dıvısıon</a:t>
            </a:r>
            <a:r>
              <a:rPr lang="tr-TR" dirty="0" smtClean="0"/>
              <a:t>, 2003.</a:t>
            </a:r>
          </a:p>
          <a:p>
            <a:pPr algn="just"/>
            <a:endParaRPr lang="tr-TR" dirty="0" smtClean="0"/>
          </a:p>
          <a:p>
            <a:pPr algn="just"/>
            <a:r>
              <a:rPr lang="en-US" dirty="0" smtClean="0"/>
              <a:t>Basic Concepts in Biochemistry, A Student’s Survival Guide, H. F. Gilbert, McGraw-Hill Health </a:t>
            </a:r>
            <a:r>
              <a:rPr lang="en-US" dirty="0" err="1" smtClean="0"/>
              <a:t>Proffesions</a:t>
            </a:r>
            <a:r>
              <a:rPr lang="en-US" dirty="0" smtClean="0"/>
              <a:t> Division, 2000.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28083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Gluconeogenesis: Video, Anatomy, Definition &amp; Function | Osmosi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80728"/>
            <a:ext cx="8736905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251519" y="5521959"/>
            <a:ext cx="87369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0000"/>
                </a:solidFill>
              </a:rPr>
              <a:t>https://www.google.com/url?sa=i&amp;url=https%3A%2F%2Fwww.osmosis.org%2Flearn%2FGluconeogenesis&amp;psig=AOvVaw2hsk3QIDBOdC-046ha9vRm&amp;ust=1589395958602000&amp;source=images&amp;cd=vfe&amp;ved=0CAIQjRxqGAoTCOCjh-X_rukCFQAAAAAdAAAAABCNAQ</a:t>
            </a:r>
          </a:p>
        </p:txBody>
      </p:sp>
    </p:spTree>
    <p:extLst>
      <p:ext uri="{BB962C8B-B14F-4D97-AF65-F5344CB8AC3E}">
        <p14:creationId xmlns:p14="http://schemas.microsoft.com/office/powerpoint/2010/main" val="34622573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luconeogenesis - Biochemistry - Medbullets Step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88640"/>
            <a:ext cx="6048672" cy="6210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1331640" y="6165304"/>
            <a:ext cx="669674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100" dirty="0">
                <a:solidFill>
                  <a:srgbClr val="FF0000"/>
                </a:solidFill>
              </a:rPr>
              <a:t>https://www.google.com/url?sa=i&amp;url=http%3A%2F%2Fstep1.medbullets.com%2Fbiochemistry%2F102052%2Fgluconeogenesis&amp;psig=AOvVaw2hsk3QIDBOdC-046ha9vRm&amp;ust=1589395958602000&amp;source=images&amp;cd=vfe&amp;ved=0CAIQjRxqFwoTCOCjh-X_rukCFQAAAAAdAAAAABAI</a:t>
            </a:r>
          </a:p>
        </p:txBody>
      </p:sp>
    </p:spTree>
    <p:extLst>
      <p:ext uri="{BB962C8B-B14F-4D97-AF65-F5344CB8AC3E}">
        <p14:creationId xmlns:p14="http://schemas.microsoft.com/office/powerpoint/2010/main" val="17108759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sz="4000" dirty="0" smtClean="0"/>
              <a:t>İnsan beyni, eritrositler ve bazı dokular için kandan alınan </a:t>
            </a:r>
            <a:r>
              <a:rPr lang="tr-TR" sz="4000" dirty="0" err="1" smtClean="0"/>
              <a:t>glukoz</a:t>
            </a:r>
            <a:r>
              <a:rPr lang="tr-TR" sz="4000" dirty="0" smtClean="0"/>
              <a:t> tek veya ana yakıt kaynağıdır.</a:t>
            </a:r>
          </a:p>
          <a:p>
            <a:r>
              <a:rPr lang="tr-TR" sz="4000" dirty="0" smtClean="0"/>
              <a:t>Bu nedenle </a:t>
            </a:r>
            <a:r>
              <a:rPr lang="tr-TR" sz="4000" dirty="0" err="1" smtClean="0"/>
              <a:t>karbohidrat</a:t>
            </a:r>
            <a:r>
              <a:rPr lang="tr-TR" sz="4000" dirty="0" smtClean="0"/>
              <a:t> olmayan kaynaklardan </a:t>
            </a:r>
            <a:r>
              <a:rPr lang="tr-TR" sz="4000" dirty="0" err="1" smtClean="0"/>
              <a:t>glukoz</a:t>
            </a:r>
            <a:r>
              <a:rPr lang="tr-TR" sz="4000" dirty="0" smtClean="0"/>
              <a:t> sentezlenebilir.</a:t>
            </a:r>
          </a:p>
          <a:p>
            <a:endParaRPr lang="tr-TR" b="1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NEW GLUCONEOGENESIS OCCURS CHIEFLY IN TH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692696"/>
            <a:ext cx="7344816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1079612" y="5661248"/>
            <a:ext cx="74168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0000"/>
                </a:solidFill>
              </a:rPr>
              <a:t>https://www.google.com/url?sa=i&amp;url=http%3A%2F%2Fglycogen-1.blogspot.com%2F2016%2F10%2Fnew-gluconeogenesis-occurs-chiefly-in.html&amp;psig=AOvVaw2hsk3QIDBOdC-046ha9vRm&amp;ust=1589395958602000&amp;source=images&amp;cd=vfe&amp;ved=0CAIQjRxqFwoTCOCjh-X_rukCFQAAAAAdAAAAABA-</a:t>
            </a:r>
          </a:p>
        </p:txBody>
      </p:sp>
    </p:spTree>
    <p:extLst>
      <p:ext uri="{BB962C8B-B14F-4D97-AF65-F5344CB8AC3E}">
        <p14:creationId xmlns:p14="http://schemas.microsoft.com/office/powerpoint/2010/main" val="21266671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UNIT 3.4 - Gluconeogenesis - 202103 - UPO - StuDo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764704"/>
            <a:ext cx="6480720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1115616" y="5517232"/>
            <a:ext cx="712879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0000"/>
                </a:solidFill>
              </a:rPr>
              <a:t>https://www.google.com/url?sa=i&amp;url=https%3A%2F%2Fwww.studocu.com%2Fes%2Fdocument%2Funiversidad-pablo-de-olavide%2Fbioquimica-metabolismo-y-su-regulacion-docencia-en-ingles%2Fapuntes%2Funit-34-gluconeogenesis%2F6521747%2Fview&amp;psig=AOvVaw2hsk3QIDBOdC-046ha9vRm&amp;ust=1589395958602000&amp;source=images&amp;cd=vfe&amp;ved=0CAIQjRxqFwoTCOCjh-X_rukCFQAAAAAdAAAAABBC</a:t>
            </a:r>
          </a:p>
        </p:txBody>
      </p:sp>
    </p:spTree>
    <p:extLst>
      <p:ext uri="{BB962C8B-B14F-4D97-AF65-F5344CB8AC3E}">
        <p14:creationId xmlns:p14="http://schemas.microsoft.com/office/powerpoint/2010/main" val="21194653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NEW GLUCONEOGENESIS PATHWAY VIDE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48680"/>
            <a:ext cx="7944817" cy="5446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709433" y="5995592"/>
            <a:ext cx="794481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0000"/>
                </a:solidFill>
              </a:rPr>
              <a:t>https://www.google.com/url?sa=i&amp;url=http%3A%2F%2Fglycogen-1.blogspot.com%2F2016%2F09%2Fnew-gluconeogenesis-pathway-video.html&amp;psig=AOvVaw2hsk3QIDBOdC-046ha9vRm&amp;ust=1589395958602000&amp;source=images&amp;cd=vfe&amp;ved=0CAIQjRxqFwoTCOCjh-X_rukCFQAAAAAdAAAAABBJ</a:t>
            </a:r>
          </a:p>
        </p:txBody>
      </p:sp>
    </p:spTree>
    <p:extLst>
      <p:ext uri="{BB962C8B-B14F-4D97-AF65-F5344CB8AC3E}">
        <p14:creationId xmlns:p14="http://schemas.microsoft.com/office/powerpoint/2010/main" val="31131145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sz="4000" dirty="0" err="1" smtClean="0"/>
              <a:t>Glukoneogenez</a:t>
            </a:r>
            <a:r>
              <a:rPr lang="tr-TR" sz="4000" dirty="0" smtClean="0"/>
              <a:t> tüm hayvanlarda, bitkilerde ve mikroorganizmalarda görülür.</a:t>
            </a:r>
          </a:p>
          <a:p>
            <a:r>
              <a:rPr lang="tr-TR" sz="4000" dirty="0" err="1" smtClean="0"/>
              <a:t>Laktat</a:t>
            </a:r>
            <a:r>
              <a:rPr lang="tr-TR" sz="4000" dirty="0" smtClean="0"/>
              <a:t>, </a:t>
            </a:r>
            <a:r>
              <a:rPr lang="tr-TR" sz="4000" dirty="0" err="1" smtClean="0"/>
              <a:t>piruvat</a:t>
            </a:r>
            <a:r>
              <a:rPr lang="tr-TR" sz="4000" dirty="0" smtClean="0"/>
              <a:t> veya bazı amino asitlerden </a:t>
            </a:r>
            <a:r>
              <a:rPr lang="tr-TR" sz="4000" dirty="0" err="1" smtClean="0"/>
              <a:t>glukoz</a:t>
            </a:r>
            <a:r>
              <a:rPr lang="tr-TR" sz="4000" dirty="0" smtClean="0"/>
              <a:t> oluşum yolları,</a:t>
            </a:r>
          </a:p>
          <a:p>
            <a:r>
              <a:rPr lang="tr-TR" sz="4000" dirty="0" smtClean="0"/>
              <a:t>Reaksiyonları ve enzimleri</a:t>
            </a:r>
          </a:p>
          <a:p>
            <a:endParaRPr lang="tr-TR" b="1" dirty="0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amla">
  <a:themeElements>
    <a:clrScheme name="Damla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Damla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l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Damla</Template>
  <TotalTime>655</TotalTime>
  <Words>433</Words>
  <Application>Microsoft Office PowerPoint</Application>
  <PresentationFormat>Ekran Gösterisi (4:3)</PresentationFormat>
  <Paragraphs>53</Paragraphs>
  <Slides>21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21</vt:i4>
      </vt:variant>
    </vt:vector>
  </HeadingPairs>
  <TitlesOfParts>
    <vt:vector size="25" baseType="lpstr">
      <vt:lpstr>Arial</vt:lpstr>
      <vt:lpstr>Arial Tur</vt:lpstr>
      <vt:lpstr>Tw Cen MT</vt:lpstr>
      <vt:lpstr>Damla</vt:lpstr>
      <vt:lpstr>B-309 BİYOKİMYA II </vt:lpstr>
      <vt:lpstr> ONUNCU HAFTA  DERS İÇERİĞİ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        KAYNAKÇA 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user</dc:creator>
  <cp:lastModifiedBy>Özlem Yıldırım</cp:lastModifiedBy>
  <cp:revision>57</cp:revision>
  <dcterms:created xsi:type="dcterms:W3CDTF">2007-03-31T19:43:26Z</dcterms:created>
  <dcterms:modified xsi:type="dcterms:W3CDTF">2020-05-12T19:13:43Z</dcterms:modified>
</cp:coreProperties>
</file>