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12"/>
  </p:notesMasterIdLst>
  <p:sldIdLst>
    <p:sldId id="258" r:id="rId2"/>
    <p:sldId id="259" r:id="rId3"/>
    <p:sldId id="261" r:id="rId4"/>
    <p:sldId id="262" r:id="rId5"/>
    <p:sldId id="257" r:id="rId6"/>
    <p:sldId id="264" r:id="rId7"/>
    <p:sldId id="263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2358B6-641C-4542-A861-D96C803F59F9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4B66E0-C97F-4721-9391-17B2F05E79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0584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photojournal.jpl.nasa.gov/catalog/PIA17046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https://en.wikipedia.org/wiki/Dwarf_planet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B66E0-C97F-4721-9391-17B2F05E791E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8354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https://www.bbvaopenmind.com/en/planets-of-the-solar-system-international-astronomical-union-definition/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B66E0-C97F-4721-9391-17B2F05E791E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4204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http://spaceguard.rm.iasf.cnr.it/NScience/neo/neo-what/com-oort.htm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B66E0-C97F-4721-9391-17B2F05E791E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68915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https://en.wikipedia.org/wiki/Oort_cloud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B66E0-C97F-4721-9391-17B2F05E791E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40387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https://en.wikipedia.org/wiki/Oort_cloud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B66E0-C97F-4721-9391-17B2F05E791E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65482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https://en.wikipedia.org/wiki/Oort_cloud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B66E0-C97F-4721-9391-17B2F05E791E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66048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tr-T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http://photojournal.jpl.nasa.gov/catalog/PIA17046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B66E0-C97F-4721-9391-17B2F05E791E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6002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22531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32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33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34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2 w 1722"/>
                <a:gd name="T1" fmla="*/ 66 h 66"/>
                <a:gd name="T2" fmla="*/ 1722 w 1722"/>
                <a:gd name="T3" fmla="*/ 60 h 66"/>
                <a:gd name="T4" fmla="*/ 0 w 1722"/>
                <a:gd name="T5" fmla="*/ 0 h 66"/>
                <a:gd name="T6" fmla="*/ 0 w 1722"/>
                <a:gd name="T7" fmla="*/ 48 h 66"/>
                <a:gd name="T8" fmla="*/ 1722 w 1722"/>
                <a:gd name="T9" fmla="*/ 66 h 66"/>
                <a:gd name="T10" fmla="*/ 1722 w 1722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35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36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5 w 975"/>
                <a:gd name="T1" fmla="*/ 48 h 101"/>
                <a:gd name="T2" fmla="*/ 975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5 w 975"/>
                <a:gd name="T9" fmla="*/ 48 h 101"/>
                <a:gd name="T10" fmla="*/ 975 w 975"/>
                <a:gd name="T11" fmla="*/ 4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37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41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41 w 2141"/>
                <a:gd name="T7" fmla="*/ 0 h 198"/>
                <a:gd name="T8" fmla="*/ 2141 w 2141"/>
                <a:gd name="T9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38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39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82 w 2517"/>
                <a:gd name="T1" fmla="*/ 276 h 276"/>
                <a:gd name="T2" fmla="*/ 2517 w 2517"/>
                <a:gd name="T3" fmla="*/ 204 h 276"/>
                <a:gd name="T4" fmla="*/ 2260 w 2517"/>
                <a:gd name="T5" fmla="*/ 0 h 276"/>
                <a:gd name="T6" fmla="*/ 0 w 2517"/>
                <a:gd name="T7" fmla="*/ 276 h 276"/>
                <a:gd name="T8" fmla="*/ 2182 w 2517"/>
                <a:gd name="T9" fmla="*/ 276 h 276"/>
                <a:gd name="T10" fmla="*/ 2182 w 2517"/>
                <a:gd name="T11" fmla="*/ 276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40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41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9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9 w 729"/>
                <a:gd name="T7" fmla="*/ 240 h 240"/>
                <a:gd name="T8" fmla="*/ 729 w 729"/>
                <a:gd name="T9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42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43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9 w 729"/>
                <a:gd name="T1" fmla="*/ 318 h 318"/>
                <a:gd name="T2" fmla="*/ 729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9 w 729"/>
                <a:gd name="T9" fmla="*/ 318 h 318"/>
                <a:gd name="T10" fmla="*/ 729 w 729"/>
                <a:gd name="T11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44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45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46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47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48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49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50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51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52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53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54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55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56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2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57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58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59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60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61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62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63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64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65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66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grpSp>
          <p:nvGrpSpPr>
            <p:cNvPr id="22567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22568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2569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22570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tr-TR" altLang="tr-TR" noProof="0" smtClean="0"/>
              <a:t>Click to edit Master title style</a:t>
            </a:r>
          </a:p>
        </p:txBody>
      </p:sp>
      <p:sp>
        <p:nvSpPr>
          <p:cNvPr id="22571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3600"/>
            </a:lvl1pPr>
          </a:lstStyle>
          <a:p>
            <a:pPr lvl="0"/>
            <a:r>
              <a:rPr lang="tr-TR" altLang="tr-TR" noProof="0" smtClean="0"/>
              <a:t>Click to edit Master subtitle style</a:t>
            </a:r>
          </a:p>
        </p:txBody>
      </p:sp>
      <p:sp>
        <p:nvSpPr>
          <p:cNvPr id="22572" name="Rectangle 4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22573" name="Rectangle 4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22574" name="Rectangle 4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55C4FE6-D34C-4E17-8F89-26444E715C8D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3FB1B3-7692-4E6B-B197-91033701206F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91727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541CE3-CE56-403D-9153-138BA33B56A6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58227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419770-35C0-463E-953E-680D132518EE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31579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5E3F37-2680-4496-B89C-C13106FF9D31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6420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02D920-83A3-4FC4-855D-F578A573861D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61266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585214-898A-4B71-BAE9-5AEAFBE4B1DD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33383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8695C-9BEC-4482-8039-0C40FF22FF38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61180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D0A0E9-1B02-43AA-9D9B-34A18D91A50A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04686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FF5E2B-B643-44AE-8CF0-14C85ED02C62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84093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D75E15-3047-432C-A94C-2D24079B4FCE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27283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21507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08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09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10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2 w 1722"/>
                <a:gd name="T1" fmla="*/ 66 h 66"/>
                <a:gd name="T2" fmla="*/ 1722 w 1722"/>
                <a:gd name="T3" fmla="*/ 60 h 66"/>
                <a:gd name="T4" fmla="*/ 0 w 1722"/>
                <a:gd name="T5" fmla="*/ 0 h 66"/>
                <a:gd name="T6" fmla="*/ 0 w 1722"/>
                <a:gd name="T7" fmla="*/ 48 h 66"/>
                <a:gd name="T8" fmla="*/ 1722 w 1722"/>
                <a:gd name="T9" fmla="*/ 66 h 66"/>
                <a:gd name="T10" fmla="*/ 1722 w 1722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11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12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5 w 975"/>
                <a:gd name="T1" fmla="*/ 48 h 101"/>
                <a:gd name="T2" fmla="*/ 975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5 w 975"/>
                <a:gd name="T9" fmla="*/ 48 h 101"/>
                <a:gd name="T10" fmla="*/ 975 w 975"/>
                <a:gd name="T11" fmla="*/ 4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13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41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41 w 2141"/>
                <a:gd name="T7" fmla="*/ 0 h 198"/>
                <a:gd name="T8" fmla="*/ 2141 w 2141"/>
                <a:gd name="T9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14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15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82 w 2517"/>
                <a:gd name="T1" fmla="*/ 276 h 276"/>
                <a:gd name="T2" fmla="*/ 2517 w 2517"/>
                <a:gd name="T3" fmla="*/ 204 h 276"/>
                <a:gd name="T4" fmla="*/ 2260 w 2517"/>
                <a:gd name="T5" fmla="*/ 0 h 276"/>
                <a:gd name="T6" fmla="*/ 0 w 2517"/>
                <a:gd name="T7" fmla="*/ 276 h 276"/>
                <a:gd name="T8" fmla="*/ 2182 w 2517"/>
                <a:gd name="T9" fmla="*/ 276 h 276"/>
                <a:gd name="T10" fmla="*/ 2182 w 2517"/>
                <a:gd name="T11" fmla="*/ 276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16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17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9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9 w 729"/>
                <a:gd name="T7" fmla="*/ 240 h 240"/>
                <a:gd name="T8" fmla="*/ 729 w 729"/>
                <a:gd name="T9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18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19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9 w 729"/>
                <a:gd name="T1" fmla="*/ 318 h 318"/>
                <a:gd name="T2" fmla="*/ 729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9 w 729"/>
                <a:gd name="T9" fmla="*/ 318 h 318"/>
                <a:gd name="T10" fmla="*/ 729 w 729"/>
                <a:gd name="T11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20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21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22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23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24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25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26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27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28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29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30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31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32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2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33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34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35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36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37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38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39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40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41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42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grpSp>
          <p:nvGrpSpPr>
            <p:cNvPr id="21543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21544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1545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21546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Click to edit Master title style</a:t>
            </a:r>
          </a:p>
        </p:txBody>
      </p:sp>
      <p:sp>
        <p:nvSpPr>
          <p:cNvPr id="21547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Click to edit Master text styles</a:t>
            </a:r>
          </a:p>
          <a:p>
            <a:pPr lvl="1"/>
            <a:r>
              <a:rPr lang="tr-TR" altLang="tr-TR" smtClean="0"/>
              <a:t>Second level</a:t>
            </a:r>
          </a:p>
          <a:p>
            <a:pPr lvl="2"/>
            <a:r>
              <a:rPr lang="tr-TR" altLang="tr-TR" smtClean="0"/>
              <a:t>Third level</a:t>
            </a:r>
          </a:p>
          <a:p>
            <a:pPr lvl="3"/>
            <a:r>
              <a:rPr lang="tr-TR" altLang="tr-TR" smtClean="0"/>
              <a:t>Fourth level</a:t>
            </a:r>
          </a:p>
          <a:p>
            <a:pPr lvl="4"/>
            <a:r>
              <a:rPr lang="tr-TR" altLang="tr-TR" smtClean="0"/>
              <a:t>Fifth level</a:t>
            </a:r>
          </a:p>
        </p:txBody>
      </p:sp>
      <p:sp>
        <p:nvSpPr>
          <p:cNvPr id="21548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tr-TR" altLang="tr-TR"/>
          </a:p>
        </p:txBody>
      </p:sp>
      <p:sp>
        <p:nvSpPr>
          <p:cNvPr id="21549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tr-TR" altLang="tr-TR"/>
          </a:p>
        </p:txBody>
      </p:sp>
      <p:sp>
        <p:nvSpPr>
          <p:cNvPr id="21550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AD7EFCDF-FE91-4296-A6A7-BE67F481A04D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anose="05000000000000000000" pitchFamily="2" charset="2"/>
        <a:buBlip>
          <a:blip r:embed="rId13"/>
        </a:buBlip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Blip>
          <a:blip r:embed="rId14"/>
        </a:buBlip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pitchFamily="2" charset="2"/>
        <a:buBlip>
          <a:blip r:embed="rId15"/>
        </a:buBlip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en/f/f3/InnerSolarSystem-en.pn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611188" y="404813"/>
            <a:ext cx="8064500" cy="6135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1300" b="1"/>
              <a:t>IAU (International Astronomy Union)’nın 2006 yazındaki 26. toplantısında Güneş sistemindeki “gezegen”lerin tanımı ele alındı. Plüto’nun prototip olarak belirlenen yeni bir tanım oluşturuldu.</a:t>
            </a:r>
          </a:p>
          <a:p>
            <a:pPr>
              <a:spcBef>
                <a:spcPct val="50000"/>
              </a:spcBef>
            </a:pPr>
            <a:r>
              <a:rPr lang="tr-TR" altLang="tr-TR" sz="1300" b="1"/>
              <a:t>Buna göre Güneş sisteminde bulunan “gezegen” ve diğer cisimler (uydular hariç) üç ayrı katagoriye ayrılır:</a:t>
            </a:r>
          </a:p>
          <a:p>
            <a:pPr>
              <a:spcBef>
                <a:spcPct val="50000"/>
              </a:spcBef>
            </a:pPr>
            <a:r>
              <a:rPr lang="tr-TR" altLang="tr-TR" sz="1300" b="1"/>
              <a:t>1- </a:t>
            </a:r>
            <a:r>
              <a:rPr lang="tr-TR" altLang="tr-TR" sz="1300" b="1">
                <a:solidFill>
                  <a:srgbClr val="FFFF66"/>
                </a:solidFill>
              </a:rPr>
              <a:t>“Gezegen” </a:t>
            </a:r>
          </a:p>
          <a:p>
            <a:pPr>
              <a:spcBef>
                <a:spcPct val="50000"/>
              </a:spcBef>
              <a:buFontTx/>
              <a:buAutoNum type="alphaLcParenBoth"/>
            </a:pPr>
            <a:r>
              <a:rPr lang="tr-TR" altLang="tr-TR" sz="1300" b="1"/>
              <a:t>Güneş’in etrafında dolanan bir yörüngeye sahip  </a:t>
            </a:r>
          </a:p>
          <a:p>
            <a:pPr>
              <a:spcBef>
                <a:spcPct val="50000"/>
              </a:spcBef>
              <a:buFontTx/>
              <a:buAutoNum type="alphaLcParenBoth"/>
            </a:pPr>
            <a:r>
              <a:rPr lang="tr-TR" altLang="tr-TR" sz="1300" b="1"/>
              <a:t>Hidrostatik dengede durumunda kalabilecek kadar yeterince kütleye sahip ve hemen hemen yuvarlak şekilli</a:t>
            </a:r>
          </a:p>
          <a:p>
            <a:pPr>
              <a:spcBef>
                <a:spcPct val="50000"/>
              </a:spcBef>
              <a:buFontTx/>
              <a:buAutoNum type="alphaLcParenBoth"/>
            </a:pPr>
            <a:r>
              <a:rPr lang="tr-TR" altLang="tr-TR" sz="1300" b="1"/>
              <a:t>Gezegen oluşma teorisine göre yörüngesini temizlemiş</a:t>
            </a:r>
          </a:p>
          <a:p>
            <a:pPr>
              <a:spcBef>
                <a:spcPct val="50000"/>
              </a:spcBef>
            </a:pPr>
            <a:r>
              <a:rPr lang="tr-TR" altLang="tr-TR" sz="1300" b="1"/>
              <a:t>      olan gök cismine denir. </a:t>
            </a:r>
          </a:p>
          <a:p>
            <a:pPr>
              <a:spcBef>
                <a:spcPct val="50000"/>
              </a:spcBef>
            </a:pPr>
            <a:endParaRPr lang="tr-TR" altLang="tr-TR" sz="800" b="1"/>
          </a:p>
          <a:p>
            <a:r>
              <a:rPr lang="tr-TR" altLang="tr-TR" sz="1300" b="1"/>
              <a:t>2- </a:t>
            </a:r>
            <a:r>
              <a:rPr lang="tr-TR" altLang="tr-TR" sz="1300" b="1">
                <a:solidFill>
                  <a:srgbClr val="FFFF66"/>
                </a:solidFill>
              </a:rPr>
              <a:t>“Cüce Gezegen” </a:t>
            </a:r>
          </a:p>
          <a:p>
            <a:endParaRPr lang="tr-TR" altLang="tr-TR" sz="1300" b="1">
              <a:solidFill>
                <a:srgbClr val="FFFF66"/>
              </a:solidFill>
            </a:endParaRPr>
          </a:p>
          <a:p>
            <a:pPr>
              <a:buFontTx/>
              <a:buAutoNum type="alphaLcParenBoth"/>
            </a:pPr>
            <a:r>
              <a:rPr lang="tr-TR" altLang="tr-TR" sz="1300" b="1"/>
              <a:t>  Güneş’in etrafında dolanan bir yörüngeye sahip</a:t>
            </a:r>
          </a:p>
          <a:p>
            <a:endParaRPr lang="tr-TR" altLang="tr-TR" sz="1300" b="1"/>
          </a:p>
          <a:p>
            <a:r>
              <a:rPr lang="tr-TR" altLang="tr-TR" sz="1300" b="1"/>
              <a:t>(b)  Hidrostatik dengede durumunda kalabilecek kadar yeterince kütleye sahip ve hemen hemen yuvarlak şekilli</a:t>
            </a:r>
          </a:p>
          <a:p>
            <a:endParaRPr lang="tr-TR" altLang="tr-TR" sz="1300" b="1"/>
          </a:p>
          <a:p>
            <a:r>
              <a:rPr lang="tr-TR" altLang="tr-TR" sz="1300" b="1"/>
              <a:t>(c) Gezegen oluşma teorisine göre yörüngesini temizlememiş</a:t>
            </a:r>
          </a:p>
          <a:p>
            <a:endParaRPr lang="tr-TR" altLang="tr-TR" sz="1300" b="1"/>
          </a:p>
          <a:p>
            <a:r>
              <a:rPr lang="tr-TR" altLang="tr-TR" sz="1300" b="1"/>
              <a:t>(d) Uydu olmayan</a:t>
            </a:r>
          </a:p>
          <a:p>
            <a:endParaRPr lang="tr-TR" altLang="tr-TR" sz="1300" b="1"/>
          </a:p>
          <a:p>
            <a:r>
              <a:rPr lang="tr-TR" altLang="tr-TR" sz="1300" b="1"/>
              <a:t>    bir gök cismine denir. </a:t>
            </a:r>
          </a:p>
          <a:p>
            <a:endParaRPr lang="tr-TR" altLang="tr-TR" sz="1300" b="1"/>
          </a:p>
          <a:p>
            <a:r>
              <a:rPr lang="tr-TR" altLang="tr-TR" sz="1300" b="1"/>
              <a:t>3- Güneş etrafında dolanan uydular hariç tüm diğer gök cisimlerine “</a:t>
            </a:r>
            <a:r>
              <a:rPr lang="tr-TR" altLang="tr-TR" sz="1300" b="1">
                <a:solidFill>
                  <a:srgbClr val="FFFF66"/>
                </a:solidFill>
              </a:rPr>
              <a:t>Güneş Sistemin Küçük Cisimleri</a:t>
            </a:r>
            <a:r>
              <a:rPr lang="tr-TR" altLang="tr-TR" sz="1300" b="1"/>
              <a:t>” olarak isimlendirilir.</a:t>
            </a:r>
          </a:p>
          <a:p>
            <a:pPr>
              <a:spcBef>
                <a:spcPct val="50000"/>
              </a:spcBef>
            </a:pPr>
            <a:endParaRPr lang="tr-TR" altLang="tr-TR" sz="13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upload.wikimedia.org/wikipedia/commons/thumb/d/da/PIA17046_-_Voyager_1_Goes_Interstellar.jpg/1280px-PIA17046_-_Voyager_1_Goes_Interstella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052736"/>
            <a:ext cx="7631559" cy="4251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7796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planets_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549275"/>
            <a:ext cx="9144000" cy="576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276475"/>
            <a:ext cx="8713788" cy="296545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1908175" y="836613"/>
            <a:ext cx="6553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4000" b="1">
                <a:latin typeface="Monotype Corsiva" panose="03010101010201010101" pitchFamily="66" charset="0"/>
              </a:rPr>
              <a:t>Cüce Gezegenler’in Özellikleri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060575"/>
            <a:ext cx="8532813" cy="305435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2339975" y="765175"/>
            <a:ext cx="6553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4000" b="1">
                <a:latin typeface="Monotype Corsiva" panose="03010101010201010101" pitchFamily="66" charset="0"/>
              </a:rPr>
              <a:t>Cüce Gezegen Adayları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250825" y="5338763"/>
            <a:ext cx="8713788" cy="147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1400" b="1">
                <a:solidFill>
                  <a:srgbClr val="FFFF66"/>
                </a:solidFill>
              </a:rPr>
              <a:t>Oort Bulutu:</a:t>
            </a:r>
            <a:r>
              <a:rPr lang="tr-TR" altLang="tr-TR" sz="1400" b="1"/>
              <a:t> Güneş’ten 50,000 ila 100,000 AB uzaklığında bulunan ve kuyrukluyıldızlar içeren bir küsel bölgedir. Güneş ile Plüto uzaklığı bir birim kabul edersek Güneş’ten 2000 birim ötede bulunur. Veya neredeyse 1 ışık yılı uzaklığındadır. Bu da en Güneş’e en yakın yıldız olan Proxima Centauri’nin uzaklığının dörte biri kadardır.</a:t>
            </a:r>
          </a:p>
          <a:p>
            <a:pPr>
              <a:spcBef>
                <a:spcPct val="50000"/>
              </a:spcBef>
            </a:pPr>
            <a:r>
              <a:rPr lang="tr-TR" altLang="tr-TR" sz="1400" b="1"/>
              <a:t>Oort bulutu, 5 milyar yıl çökerek Güneş ve 5 gezegenini oluşturulan bulutsudan arta kalan artıklar olduğu düşünülmektedir.</a:t>
            </a:r>
          </a:p>
        </p:txBody>
      </p:sp>
      <p:grpSp>
        <p:nvGrpSpPr>
          <p:cNvPr id="4105" name="Group 9"/>
          <p:cNvGrpSpPr>
            <a:grpSpLocks/>
          </p:cNvGrpSpPr>
          <p:nvPr/>
        </p:nvGrpSpPr>
        <p:grpSpPr bwMode="auto">
          <a:xfrm>
            <a:off x="2051050" y="476250"/>
            <a:ext cx="4968875" cy="4897438"/>
            <a:chOff x="1066" y="210"/>
            <a:chExt cx="3504" cy="3520"/>
          </a:xfrm>
        </p:grpSpPr>
        <p:pic>
          <p:nvPicPr>
            <p:cNvPr id="4102" name="Picture 6" descr="oort_bulutu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6" y="210"/>
              <a:ext cx="3504" cy="35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04" name="Text Box 8"/>
            <p:cNvSpPr txBox="1">
              <a:spLocks noChangeArrowheads="1"/>
            </p:cNvSpPr>
            <p:nvPr/>
          </p:nvSpPr>
          <p:spPr bwMode="auto">
            <a:xfrm>
              <a:off x="4060" y="1888"/>
              <a:ext cx="498" cy="1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tr-TR" altLang="tr-TR" sz="1200" b="1">
                  <a:solidFill>
                    <a:schemeClr val="bg1"/>
                  </a:solidFill>
                </a:rPr>
                <a:t>AB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600px-InnerSolarSystem-en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692150"/>
            <a:ext cx="4752975" cy="47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684213" y="5803900"/>
            <a:ext cx="8137525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>
                <a:solidFill>
                  <a:srgbClr val="FFFF66"/>
                </a:solidFill>
              </a:rPr>
              <a:t>Asteroid Kuşağı:</a:t>
            </a:r>
            <a:r>
              <a:rPr lang="tr-TR" altLang="tr-TR"/>
              <a:t> Mars ve Jüpiter gezegenleri arasında bulunan asteroidlerin bulunduğu bölgeye denir.</a:t>
            </a:r>
          </a:p>
          <a:p>
            <a:pPr>
              <a:spcBef>
                <a:spcPct val="50000"/>
              </a:spcBef>
            </a:pPr>
            <a:endParaRPr lang="tr-TR" alt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827088" y="476250"/>
            <a:ext cx="8135937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>
                <a:solidFill>
                  <a:srgbClr val="FFFF66"/>
                </a:solidFill>
              </a:rPr>
              <a:t>Kuiper Kuşağı:</a:t>
            </a:r>
            <a:r>
              <a:rPr lang="tr-TR" altLang="tr-TR"/>
              <a:t> Neptün gezegeni (30 AB) ile Güneş’ten  50 AB uzaklık arasındaki bölgeye denir. Buradaki ve dağılmış disk içinde bulunan cisimlere Trans-Neptün cisimleri olarak adlandırılır. </a:t>
            </a:r>
          </a:p>
        </p:txBody>
      </p:sp>
      <p:pic>
        <p:nvPicPr>
          <p:cNvPr id="10243" name="Picture 3" descr="kuiper_oo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688" y="1604963"/>
            <a:ext cx="5905500" cy="506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684213" y="1773238"/>
            <a:ext cx="8261350" cy="1604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b="1">
                <a:solidFill>
                  <a:srgbClr val="FFFF66"/>
                </a:solidFill>
              </a:rPr>
              <a:t>Dağılmış Disk:</a:t>
            </a:r>
            <a:r>
              <a:rPr lang="tr-TR" altLang="tr-TR" b="1"/>
              <a:t> Güneş Sisteminin çok uzak bölgeleridir. </a:t>
            </a:r>
          </a:p>
          <a:p>
            <a:pPr>
              <a:spcBef>
                <a:spcPct val="50000"/>
              </a:spcBef>
            </a:pPr>
            <a:r>
              <a:rPr lang="tr-TR" altLang="tr-TR" b="1"/>
              <a:t>Gezegen-benzeri buzlu cisimler içerir. Sınırının Güneşe en yakın kısmı </a:t>
            </a:r>
          </a:p>
          <a:p>
            <a:pPr>
              <a:spcBef>
                <a:spcPct val="50000"/>
              </a:spcBef>
            </a:pPr>
            <a:r>
              <a:rPr lang="tr-TR" altLang="tr-TR" b="1"/>
              <a:t>Kuiper kuşağının bir kısmını içerecek şekilde en uzak bölge ise Güneş’ten </a:t>
            </a:r>
          </a:p>
          <a:p>
            <a:pPr>
              <a:spcBef>
                <a:spcPct val="50000"/>
              </a:spcBef>
            </a:pPr>
            <a:r>
              <a:rPr lang="tr-TR" altLang="tr-TR" b="1"/>
              <a:t>70 AB’den daha ötededir.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oort_bulutu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260350"/>
            <a:ext cx="5688013" cy="5688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755650" y="6078538"/>
            <a:ext cx="8388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b="1"/>
              <a:t>Sedna, Oort Bulut’unda bulunan bir</a:t>
            </a:r>
            <a:r>
              <a:rPr lang="tr-TR" altLang="tr-TR"/>
              <a:t> </a:t>
            </a:r>
            <a:r>
              <a:rPr lang="tr-TR" altLang="tr-TR" b="1"/>
              <a:t>cisimdir ve yörünge yarıçapı 76 AB ile 928 AB arasında değişir.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am">
  <a:themeElements>
    <a:clrScheme name="Beam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Bea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Beam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Beam</Template>
  <TotalTime>249</TotalTime>
  <Words>353</Words>
  <Application>Microsoft Office PowerPoint</Application>
  <PresentationFormat>On-screen Show (4:3)</PresentationFormat>
  <Paragraphs>47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Monotype Corsiva</vt:lpstr>
      <vt:lpstr>Times New Roman</vt:lpstr>
      <vt:lpstr>Wingdings</vt:lpstr>
      <vt:lpstr>Beam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science.ankara.edu.tr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astpc210</dc:creator>
  <cp:lastModifiedBy>unicorn</cp:lastModifiedBy>
  <cp:revision>24</cp:revision>
  <dcterms:created xsi:type="dcterms:W3CDTF">2006-09-22T13:27:00Z</dcterms:created>
  <dcterms:modified xsi:type="dcterms:W3CDTF">2018-04-01T11:01:58Z</dcterms:modified>
</cp:coreProperties>
</file>