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0"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30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D676B55-6B76-45BB-9863-9AFF87181A99}"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946587-FE83-4C8A-8259-C4E2FD36232D}"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06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D676B55-6B76-45BB-9863-9AFF87181A99}"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946587-FE83-4C8A-8259-C4E2FD36232D}" type="slidenum">
              <a:rPr lang="tr-TR" smtClean="0"/>
              <a:t>‹#›</a:t>
            </a:fld>
            <a:endParaRPr lang="tr-TR"/>
          </a:p>
        </p:txBody>
      </p:sp>
    </p:spTree>
    <p:extLst>
      <p:ext uri="{BB962C8B-B14F-4D97-AF65-F5344CB8AC3E}">
        <p14:creationId xmlns:p14="http://schemas.microsoft.com/office/powerpoint/2010/main" val="2224446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D676B55-6B76-45BB-9863-9AFF87181A99}"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946587-FE83-4C8A-8259-C4E2FD36232D}" type="slidenum">
              <a:rPr lang="tr-TR" smtClean="0"/>
              <a:t>‹#›</a:t>
            </a:fld>
            <a:endParaRPr lang="tr-TR"/>
          </a:p>
        </p:txBody>
      </p:sp>
    </p:spTree>
    <p:extLst>
      <p:ext uri="{BB962C8B-B14F-4D97-AF65-F5344CB8AC3E}">
        <p14:creationId xmlns:p14="http://schemas.microsoft.com/office/powerpoint/2010/main" val="2780278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D676B55-6B76-45BB-9863-9AFF87181A99}"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946587-FE83-4C8A-8259-C4E2FD36232D}" type="slidenum">
              <a:rPr lang="tr-TR" smtClean="0"/>
              <a:t>‹#›</a:t>
            </a:fld>
            <a:endParaRPr lang="tr-TR"/>
          </a:p>
        </p:txBody>
      </p:sp>
    </p:spTree>
    <p:extLst>
      <p:ext uri="{BB962C8B-B14F-4D97-AF65-F5344CB8AC3E}">
        <p14:creationId xmlns:p14="http://schemas.microsoft.com/office/powerpoint/2010/main" val="790489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AD676B55-6B76-45BB-9863-9AFF87181A99}" type="datetimeFigureOut">
              <a:rPr lang="tr-TR" smtClean="0"/>
              <a:t>5.05.2019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946587-FE83-4C8A-8259-C4E2FD36232D}"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2277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D676B55-6B76-45BB-9863-9AFF87181A99}" type="datetimeFigureOut">
              <a:rPr lang="tr-TR" smtClean="0"/>
              <a:t>5.05.2019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946587-FE83-4C8A-8259-C4E2FD36232D}" type="slidenum">
              <a:rPr lang="tr-TR" smtClean="0"/>
              <a:t>‹#›</a:t>
            </a:fld>
            <a:endParaRPr lang="tr-TR"/>
          </a:p>
        </p:txBody>
      </p:sp>
    </p:spTree>
    <p:extLst>
      <p:ext uri="{BB962C8B-B14F-4D97-AF65-F5344CB8AC3E}">
        <p14:creationId xmlns:p14="http://schemas.microsoft.com/office/powerpoint/2010/main" val="1203170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D676B55-6B76-45BB-9863-9AFF87181A99}" type="datetimeFigureOut">
              <a:rPr lang="tr-TR" smtClean="0"/>
              <a:t>5.05.2019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6946587-FE83-4C8A-8259-C4E2FD36232D}" type="slidenum">
              <a:rPr lang="tr-TR" smtClean="0"/>
              <a:t>‹#›</a:t>
            </a:fld>
            <a:endParaRPr lang="tr-TR"/>
          </a:p>
        </p:txBody>
      </p:sp>
    </p:spTree>
    <p:extLst>
      <p:ext uri="{BB962C8B-B14F-4D97-AF65-F5344CB8AC3E}">
        <p14:creationId xmlns:p14="http://schemas.microsoft.com/office/powerpoint/2010/main" val="2935217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D676B55-6B76-45BB-9863-9AFF87181A99}" type="datetimeFigureOut">
              <a:rPr lang="tr-TR" smtClean="0"/>
              <a:t>5.05.2019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6946587-FE83-4C8A-8259-C4E2FD36232D}" type="slidenum">
              <a:rPr lang="tr-TR" smtClean="0"/>
              <a:t>‹#›</a:t>
            </a:fld>
            <a:endParaRPr lang="tr-TR"/>
          </a:p>
        </p:txBody>
      </p:sp>
    </p:spTree>
    <p:extLst>
      <p:ext uri="{BB962C8B-B14F-4D97-AF65-F5344CB8AC3E}">
        <p14:creationId xmlns:p14="http://schemas.microsoft.com/office/powerpoint/2010/main" val="3831585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D676B55-6B76-45BB-9863-9AFF87181A99}" type="datetimeFigureOut">
              <a:rPr lang="tr-TR" smtClean="0"/>
              <a:t>5.05.2019</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6946587-FE83-4C8A-8259-C4E2FD36232D}" type="slidenum">
              <a:rPr lang="tr-TR" smtClean="0"/>
              <a:t>‹#›</a:t>
            </a:fld>
            <a:endParaRPr lang="tr-TR"/>
          </a:p>
        </p:txBody>
      </p:sp>
    </p:spTree>
    <p:extLst>
      <p:ext uri="{BB962C8B-B14F-4D97-AF65-F5344CB8AC3E}">
        <p14:creationId xmlns:p14="http://schemas.microsoft.com/office/powerpoint/2010/main" val="4059749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D676B55-6B76-45BB-9863-9AFF87181A99}" type="datetimeFigureOut">
              <a:rPr lang="tr-TR" smtClean="0"/>
              <a:t>5.05.2019</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6946587-FE83-4C8A-8259-C4E2FD36232D}" type="slidenum">
              <a:rPr lang="tr-TR" smtClean="0"/>
              <a:t>‹#›</a:t>
            </a:fld>
            <a:endParaRPr lang="tr-TR"/>
          </a:p>
        </p:txBody>
      </p:sp>
    </p:spTree>
    <p:extLst>
      <p:ext uri="{BB962C8B-B14F-4D97-AF65-F5344CB8AC3E}">
        <p14:creationId xmlns:p14="http://schemas.microsoft.com/office/powerpoint/2010/main" val="3830183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AD676B55-6B76-45BB-9863-9AFF87181A99}" type="datetimeFigureOut">
              <a:rPr lang="tr-TR" smtClean="0"/>
              <a:t>5.05.2019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946587-FE83-4C8A-8259-C4E2FD36232D}" type="slidenum">
              <a:rPr lang="tr-TR" smtClean="0"/>
              <a:t>‹#›</a:t>
            </a:fld>
            <a:endParaRPr lang="tr-TR"/>
          </a:p>
        </p:txBody>
      </p:sp>
    </p:spTree>
    <p:extLst>
      <p:ext uri="{BB962C8B-B14F-4D97-AF65-F5344CB8AC3E}">
        <p14:creationId xmlns:p14="http://schemas.microsoft.com/office/powerpoint/2010/main" val="1949863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D676B55-6B76-45BB-9863-9AFF87181A99}" type="datetimeFigureOut">
              <a:rPr lang="tr-TR" smtClean="0"/>
              <a:t>5.05.2019</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6946587-FE83-4C8A-8259-C4E2FD36232D}"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9860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KÜLTÜREL ISLAHATÇILIK</a:t>
            </a:r>
            <a:endParaRPr lang="tr-TR" dirty="0"/>
          </a:p>
        </p:txBody>
      </p:sp>
    </p:spTree>
    <p:extLst>
      <p:ext uri="{BB962C8B-B14F-4D97-AF65-F5344CB8AC3E}">
        <p14:creationId xmlns:p14="http://schemas.microsoft.com/office/powerpoint/2010/main" val="25060701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SÜLEYMANCILIK</a:t>
            </a:r>
            <a:endParaRPr lang="tr-TR" dirty="0"/>
          </a:p>
        </p:txBody>
      </p:sp>
      <p:sp>
        <p:nvSpPr>
          <p:cNvPr id="3" name="İçerik Yer Tutucusu 2"/>
          <p:cNvSpPr>
            <a:spLocks noGrp="1"/>
          </p:cNvSpPr>
          <p:nvPr>
            <p:ph idx="1"/>
          </p:nvPr>
        </p:nvSpPr>
        <p:spPr>
          <a:xfrm>
            <a:off x="1097280" y="1845734"/>
            <a:ext cx="10058400" cy="4521612"/>
          </a:xfrm>
        </p:spPr>
        <p:txBody>
          <a:bodyPr>
            <a:normAutofit/>
          </a:bodyPr>
          <a:lstStyle/>
          <a:p>
            <a:pPr>
              <a:buFont typeface="Wingdings" panose="05000000000000000000" pitchFamily="2" charset="2"/>
              <a:buChar char="§"/>
            </a:pPr>
            <a:r>
              <a:rPr lang="tr-TR" sz="2200" dirty="0" smtClean="0"/>
              <a:t>Süleyman Hilmi Tunahan’ın kurucusu olduğu hareket, Nurculukla benzerlikler taşısa da gerek gelişim aşamaları ve sosyolojik tabanı bakımından gerekse faaliyet şekilleri bakımından farklılık arz eder. </a:t>
            </a:r>
          </a:p>
          <a:p>
            <a:pPr>
              <a:buFont typeface="Wingdings" panose="05000000000000000000" pitchFamily="2" charset="2"/>
              <a:buChar char="§"/>
            </a:pPr>
            <a:r>
              <a:rPr lang="tr-TR" sz="2200" dirty="0" smtClean="0"/>
              <a:t>Nurcular gibi ihtiyatlı ve tedbirli bir faaliyet tarzı benimsenmiştir. 90’lar sonrasında sağ partilere yönelik destekleri, toplumsal alandaki görünürlüklerini artırmıştır.</a:t>
            </a:r>
          </a:p>
          <a:p>
            <a:pPr>
              <a:buFont typeface="Wingdings" panose="05000000000000000000" pitchFamily="2" charset="2"/>
              <a:buChar char="§"/>
            </a:pPr>
            <a:r>
              <a:rPr lang="tr-TR" sz="2200" dirty="0" smtClean="0"/>
              <a:t>Nurculuktakinin aksine Süleymancılık, iç ihtilafları büyütmeden yoluna devam edebilmiştir.</a:t>
            </a:r>
          </a:p>
          <a:p>
            <a:pPr>
              <a:buFont typeface="Wingdings" panose="05000000000000000000" pitchFamily="2" charset="2"/>
              <a:buChar char="§"/>
            </a:pPr>
            <a:r>
              <a:rPr lang="tr-TR" sz="2200" dirty="0" smtClean="0"/>
              <a:t>Nurculardaki yazılı malzeme merkezli eğitimin aksine, Süleymancılıkta süreç içerisinde sözlü malzeme öne çıkmıştır. Bu durum ilkinin şehirli, ikincisinin ise taşralı bir görüntü vermesine yol açmıştır.</a:t>
            </a:r>
          </a:p>
          <a:p>
            <a:pPr>
              <a:buFont typeface="Wingdings" panose="05000000000000000000" pitchFamily="2" charset="2"/>
              <a:buChar char="§"/>
            </a:pPr>
            <a:r>
              <a:rPr lang="tr-TR" sz="2200" dirty="0" smtClean="0"/>
              <a:t>Nurculuğun aksine Süleymancılıkta tarikat eğilimi belirgin ve baskındır. </a:t>
            </a:r>
          </a:p>
          <a:p>
            <a:endParaRPr lang="tr-TR" dirty="0"/>
          </a:p>
        </p:txBody>
      </p:sp>
    </p:spTree>
    <p:extLst>
      <p:ext uri="{BB962C8B-B14F-4D97-AF65-F5344CB8AC3E}">
        <p14:creationId xmlns:p14="http://schemas.microsoft.com/office/powerpoint/2010/main" val="14554903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SÜLEYMAN HİLMİ TUNAHAN</a:t>
            </a:r>
            <a:endParaRPr lang="tr-TR" dirty="0"/>
          </a:p>
        </p:txBody>
      </p:sp>
      <p:sp>
        <p:nvSpPr>
          <p:cNvPr id="3" name="İçerik Yer Tutucusu 2"/>
          <p:cNvSpPr>
            <a:spLocks noGrp="1"/>
          </p:cNvSpPr>
          <p:nvPr>
            <p:ph idx="1"/>
          </p:nvPr>
        </p:nvSpPr>
        <p:spPr>
          <a:xfrm>
            <a:off x="1097280" y="1845734"/>
            <a:ext cx="10058400" cy="4209378"/>
          </a:xfrm>
        </p:spPr>
        <p:txBody>
          <a:bodyPr>
            <a:normAutofit/>
          </a:bodyPr>
          <a:lstStyle/>
          <a:p>
            <a:pPr>
              <a:buFont typeface="Wingdings" panose="05000000000000000000" pitchFamily="2" charset="2"/>
              <a:buChar char="§"/>
            </a:pPr>
            <a:r>
              <a:rPr lang="tr-TR" sz="2200" dirty="0" smtClean="0"/>
              <a:t>Bulgaristan’ın Silistre şehri civarında doğar, ilk ve orta tahsilini burada tamamlar. İstanbul’da sürdürdüğü yüksek tahsilini 1920’de tamamlar ve dersiam </a:t>
            </a:r>
            <a:r>
              <a:rPr lang="tr-TR" sz="2200" dirty="0" err="1" smtClean="0"/>
              <a:t>ünvanı</a:t>
            </a:r>
            <a:r>
              <a:rPr lang="tr-TR" sz="2200" dirty="0" smtClean="0"/>
              <a:t> elde eder. </a:t>
            </a:r>
          </a:p>
          <a:p>
            <a:pPr>
              <a:buFont typeface="Wingdings" panose="05000000000000000000" pitchFamily="2" charset="2"/>
              <a:buChar char="§"/>
            </a:pPr>
            <a:r>
              <a:rPr lang="tr-TR" sz="2200" dirty="0" smtClean="0"/>
              <a:t>1924’deki </a:t>
            </a:r>
            <a:r>
              <a:rPr lang="tr-TR" sz="2200" dirty="0" err="1" smtClean="0"/>
              <a:t>tevhid</a:t>
            </a:r>
            <a:r>
              <a:rPr lang="tr-TR" sz="2200" dirty="0" smtClean="0"/>
              <a:t>-i tedrisat kanununa kadar müderrislik yapar. Sonrasında işsiz kalır. </a:t>
            </a:r>
          </a:p>
          <a:p>
            <a:pPr>
              <a:buFont typeface="Wingdings" panose="05000000000000000000" pitchFamily="2" charset="2"/>
              <a:buChar char="§"/>
            </a:pPr>
            <a:r>
              <a:rPr lang="tr-TR" sz="2200" dirty="0" smtClean="0"/>
              <a:t>Süleymancılığın temeli de bu süreçte atılır. Harf devrimi sonrasında </a:t>
            </a:r>
            <a:r>
              <a:rPr lang="tr-TR" sz="2200" dirty="0" err="1" smtClean="0"/>
              <a:t>arapça</a:t>
            </a:r>
            <a:r>
              <a:rPr lang="tr-TR" sz="2200" dirty="0" smtClean="0"/>
              <a:t> </a:t>
            </a:r>
            <a:r>
              <a:rPr lang="tr-TR" sz="2200" dirty="0" err="1" smtClean="0"/>
              <a:t>alfebeyle</a:t>
            </a:r>
            <a:r>
              <a:rPr lang="tr-TR" sz="2200" dirty="0" smtClean="0"/>
              <a:t> yazılmış eserlerin yasaklanması, onu fahri ve gizli olarak Kuran ve </a:t>
            </a:r>
            <a:r>
              <a:rPr lang="tr-TR" sz="2200" dirty="0" err="1" smtClean="0"/>
              <a:t>arapça</a:t>
            </a:r>
            <a:r>
              <a:rPr lang="tr-TR" sz="2200" dirty="0" smtClean="0"/>
              <a:t> dersleri vermeye götürür. </a:t>
            </a:r>
          </a:p>
          <a:p>
            <a:pPr>
              <a:buFont typeface="Wingdings" panose="05000000000000000000" pitchFamily="2" charset="2"/>
              <a:buChar char="§"/>
            </a:pPr>
            <a:r>
              <a:rPr lang="tr-TR" sz="2200" dirty="0" smtClean="0"/>
              <a:t>Çevresinde bu amaçla bir topluluk oluşur, bundan dolayı da defalarca tutuklanır, yargılanır ve hapis yatar. </a:t>
            </a:r>
          </a:p>
          <a:p>
            <a:pPr>
              <a:buFont typeface="Wingdings" panose="05000000000000000000" pitchFamily="2" charset="2"/>
              <a:buChar char="§"/>
            </a:pPr>
            <a:r>
              <a:rPr lang="tr-TR" sz="2200" dirty="0" smtClean="0"/>
              <a:t>Nakşiliğin </a:t>
            </a:r>
            <a:r>
              <a:rPr lang="tr-TR" sz="2200" dirty="0" err="1" smtClean="0"/>
              <a:t>Müceddidiyye</a:t>
            </a:r>
            <a:r>
              <a:rPr lang="tr-TR" sz="2200" dirty="0" smtClean="0"/>
              <a:t> kolundan icazetlidir. Bununla birlikte klasik bir tarikat yapılanması olarak hareketini yapılandırmaz. </a:t>
            </a:r>
            <a:endParaRPr lang="tr-TR" sz="2200" dirty="0"/>
          </a:p>
        </p:txBody>
      </p:sp>
    </p:spTree>
    <p:extLst>
      <p:ext uri="{BB962C8B-B14F-4D97-AF65-F5344CB8AC3E}">
        <p14:creationId xmlns:p14="http://schemas.microsoft.com/office/powerpoint/2010/main" val="11815777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KURAN KURSU MERKEZLİ KURUMSALLAŞMA</a:t>
            </a:r>
            <a:endParaRPr lang="tr-TR" dirty="0"/>
          </a:p>
        </p:txBody>
      </p:sp>
      <p:sp>
        <p:nvSpPr>
          <p:cNvPr id="3" name="İçerik Yer Tutucusu 2"/>
          <p:cNvSpPr>
            <a:spLocks noGrp="1"/>
          </p:cNvSpPr>
          <p:nvPr>
            <p:ph idx="1"/>
          </p:nvPr>
        </p:nvSpPr>
        <p:spPr>
          <a:xfrm>
            <a:off x="1097280" y="2196790"/>
            <a:ext cx="10058400" cy="3672304"/>
          </a:xfrm>
        </p:spPr>
        <p:txBody>
          <a:bodyPr/>
          <a:lstStyle/>
          <a:p>
            <a:pPr>
              <a:buFont typeface="Wingdings" panose="05000000000000000000" pitchFamily="2" charset="2"/>
              <a:buChar char="§"/>
            </a:pPr>
            <a:r>
              <a:rPr lang="tr-TR" sz="2400" dirty="0" smtClean="0"/>
              <a:t>Demokrat parti iktidarı sonrasında Tunahan ve takipçileri rahatlarlar. 1951 yılında ilk yatılı kuran kursunu açarlar. 50 ile 60 arasındaki on yıllık süreçte yaklaşık 1000 kuran kursu açılır. </a:t>
            </a:r>
          </a:p>
          <a:p>
            <a:pPr>
              <a:buFont typeface="Wingdings" panose="05000000000000000000" pitchFamily="2" charset="2"/>
              <a:buChar char="§"/>
            </a:pPr>
            <a:r>
              <a:rPr lang="tr-TR" sz="2400" dirty="0" smtClean="0"/>
              <a:t>Tek parti dönemindeki din karşıtı politikalar nedeniyle oluşan imam-hatip açığı, Tunahan’ın yetiştirdiği öğrenciler tarafından doldurulur. </a:t>
            </a:r>
          </a:p>
          <a:p>
            <a:pPr>
              <a:buFont typeface="Wingdings" panose="05000000000000000000" pitchFamily="2" charset="2"/>
              <a:buChar char="§"/>
            </a:pPr>
            <a:r>
              <a:rPr lang="tr-TR" sz="2400" dirty="0" smtClean="0"/>
              <a:t>Diyanet’te görev alan bu kimseler sayesinde hareket, ağırlıklı olarak kırsalda geniş bir yayılım gösterir. </a:t>
            </a:r>
          </a:p>
          <a:p>
            <a:pPr>
              <a:buFont typeface="Wingdings" panose="05000000000000000000" pitchFamily="2" charset="2"/>
              <a:buChar char="§"/>
            </a:pPr>
            <a:r>
              <a:rPr lang="tr-TR" sz="2400" dirty="0" smtClean="0"/>
              <a:t>Kuran kurslarında, kuran ve hafızlık eğitiminin yanı sıra kabiliyetli olanlara basit bir şekilde </a:t>
            </a:r>
            <a:r>
              <a:rPr lang="tr-TR" sz="2400" dirty="0" err="1" smtClean="0"/>
              <a:t>içeriklendirilmiş</a:t>
            </a:r>
            <a:r>
              <a:rPr lang="tr-TR" sz="2400" dirty="0" smtClean="0"/>
              <a:t> temel bir medrese eğitimi de verilir. </a:t>
            </a:r>
          </a:p>
          <a:p>
            <a:pPr>
              <a:buFont typeface="Wingdings" panose="05000000000000000000" pitchFamily="2" charset="2"/>
              <a:buChar char="§"/>
            </a:pPr>
            <a:endParaRPr lang="tr-TR" dirty="0"/>
          </a:p>
        </p:txBody>
      </p:sp>
    </p:spTree>
    <p:extLst>
      <p:ext uri="{BB962C8B-B14F-4D97-AF65-F5344CB8AC3E}">
        <p14:creationId xmlns:p14="http://schemas.microsoft.com/office/powerpoint/2010/main" val="7614898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SÜLEYMANCILIK VE DİYANET </a:t>
            </a:r>
            <a:endParaRPr lang="tr-TR" dirty="0"/>
          </a:p>
        </p:txBody>
      </p:sp>
      <p:sp>
        <p:nvSpPr>
          <p:cNvPr id="3" name="İçerik Yer Tutucusu 2"/>
          <p:cNvSpPr>
            <a:spLocks noGrp="1"/>
          </p:cNvSpPr>
          <p:nvPr>
            <p:ph idx="1"/>
          </p:nvPr>
        </p:nvSpPr>
        <p:spPr>
          <a:xfrm>
            <a:off x="1097280" y="1845734"/>
            <a:ext cx="10332720" cy="4443554"/>
          </a:xfrm>
        </p:spPr>
        <p:txBody>
          <a:bodyPr>
            <a:normAutofit lnSpcReduction="10000"/>
          </a:bodyPr>
          <a:lstStyle/>
          <a:p>
            <a:pPr>
              <a:buFont typeface="Wingdings" panose="05000000000000000000" pitchFamily="2" charset="2"/>
              <a:buChar char="§"/>
            </a:pPr>
            <a:r>
              <a:rPr lang="tr-TR" sz="2100" dirty="0" smtClean="0"/>
              <a:t>Demokrat parti iktidarıyla birlikte açılan İmam-Hatiplere ve İlahiyat fakültesine Süleymancılar ilgi göstermez. Bu okullara laik din adamı yetiştirme projesi olarak yaklaşılır. </a:t>
            </a:r>
          </a:p>
          <a:p>
            <a:pPr>
              <a:buFont typeface="Wingdings" panose="05000000000000000000" pitchFamily="2" charset="2"/>
              <a:buChar char="§"/>
            </a:pPr>
            <a:r>
              <a:rPr lang="tr-TR" sz="2100" dirty="0" smtClean="0"/>
              <a:t>Bu okulların mezunlarının 1958’den itibaren imam ve öğretmen olarak atanmaya başlanması, daha sonra da bu işler için bu okullardan mezuniyet şartının getirilmesi Süleymancıları daha sert bir muhalefete iter. </a:t>
            </a:r>
          </a:p>
          <a:p>
            <a:pPr>
              <a:buFont typeface="Wingdings" panose="05000000000000000000" pitchFamily="2" charset="2"/>
              <a:buChar char="§"/>
            </a:pPr>
            <a:r>
              <a:rPr lang="tr-TR" sz="2100" dirty="0" smtClean="0"/>
              <a:t>1971’de bütün kuran kursu binalarının kullanım hakkının Diyanet’e devredilmesi, hareketin yaşadığı en büyük kurumsal krizdir. Bunun üzerine talebe yurtları adı altında faaliyetine devam eder. </a:t>
            </a:r>
          </a:p>
          <a:p>
            <a:pPr>
              <a:buFont typeface="Wingdings" panose="05000000000000000000" pitchFamily="2" charset="2"/>
              <a:buChar char="§"/>
            </a:pPr>
            <a:r>
              <a:rPr lang="tr-TR" sz="2100" dirty="0" smtClean="0"/>
              <a:t>Kemal Kaçar ve sonrasında hareket varlığını stabil bir şekilde sürdürür; Özal’la birlikte daha da rahatlar. </a:t>
            </a:r>
          </a:p>
          <a:p>
            <a:pPr>
              <a:buFont typeface="Wingdings" panose="05000000000000000000" pitchFamily="2" charset="2"/>
              <a:buChar char="§"/>
            </a:pPr>
            <a:r>
              <a:rPr lang="tr-TR" sz="2100" dirty="0" smtClean="0"/>
              <a:t>Hareketin belki de en önemli varlık zemini Avrupa’dır. Diyanet nedeniyle görev yapamayan elemanları 1960’lardan itibaren Avrupa’ya işçi olarak giden Türkler arasında faaliyet gösterir. Avrupa’da İKM adıyla teşkilatlanan ilk harekettir. </a:t>
            </a:r>
          </a:p>
          <a:p>
            <a:pPr>
              <a:buFont typeface="Wingdings" panose="05000000000000000000" pitchFamily="2" charset="2"/>
              <a:buChar char="§"/>
            </a:pPr>
            <a:endParaRPr lang="tr-TR" dirty="0"/>
          </a:p>
        </p:txBody>
      </p:sp>
    </p:spTree>
    <p:extLst>
      <p:ext uri="{BB962C8B-B14F-4D97-AF65-F5344CB8AC3E}">
        <p14:creationId xmlns:p14="http://schemas.microsoft.com/office/powerpoint/2010/main" val="3411985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3. NEDVETÜ’L-ULEMA</a:t>
            </a:r>
            <a:endParaRPr lang="tr-TR" sz="4000"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
            </a:pPr>
            <a:r>
              <a:rPr lang="tr-TR" sz="2400" dirty="0" smtClean="0"/>
              <a:t>Hint alt kıtasında kurulmuş bir eğitim yapılanmasıdır; ama bir eğitim kurumu olarak kalmamış ve toplumsal ıslahı merkeze alan bir oluşuma dönüşmüştür. </a:t>
            </a:r>
          </a:p>
          <a:p>
            <a:pPr>
              <a:buFont typeface="Wingdings" panose="05000000000000000000" pitchFamily="2" charset="2"/>
              <a:buChar char="§"/>
            </a:pPr>
            <a:r>
              <a:rPr lang="tr-TR" sz="2400" dirty="0" smtClean="0"/>
              <a:t>Günümüzde Hint alt kıtasında yüzün üzerinde şubesiyle faaliyetini sürdürmektedir ve oldukça etkindir. </a:t>
            </a:r>
          </a:p>
          <a:p>
            <a:pPr>
              <a:buFont typeface="Wingdings" panose="05000000000000000000" pitchFamily="2" charset="2"/>
              <a:buChar char="§"/>
            </a:pPr>
            <a:r>
              <a:rPr lang="tr-TR" sz="2400" dirty="0" smtClean="0"/>
              <a:t>Hareketin temeli, Muhammed Ali </a:t>
            </a:r>
            <a:r>
              <a:rPr lang="tr-TR" sz="2400" dirty="0" err="1" smtClean="0"/>
              <a:t>Mongeri</a:t>
            </a:r>
            <a:r>
              <a:rPr lang="tr-TR" sz="2400" dirty="0" smtClean="0"/>
              <a:t> önderliğinde 1892 yılında Encümen-i </a:t>
            </a:r>
            <a:r>
              <a:rPr lang="tr-TR" sz="2400" dirty="0" err="1" smtClean="0"/>
              <a:t>Nedvetü’l</a:t>
            </a:r>
            <a:r>
              <a:rPr lang="tr-TR" sz="2400" dirty="0" smtClean="0"/>
              <a:t>-Ulema derneği kapsamında toplanan alimler tarafından atılır. </a:t>
            </a:r>
          </a:p>
          <a:p>
            <a:pPr>
              <a:buFont typeface="Wingdings" panose="05000000000000000000" pitchFamily="2" charset="2"/>
              <a:buChar char="§"/>
            </a:pPr>
            <a:r>
              <a:rPr lang="tr-TR" sz="2400" dirty="0" smtClean="0"/>
              <a:t>Toplantının gayesi, mezhepler ve akımlar arasındaki ihtilafı ortadan kaldırmak, Batı orijinli eğitim sistemi ve fikirlerle mücadele, alternatif bir eğitim programı yürürlüğe koymak, böylelikle de İslam dünyasındaki gerilemeye son verme isteğidir. </a:t>
            </a:r>
          </a:p>
        </p:txBody>
      </p:sp>
    </p:spTree>
    <p:extLst>
      <p:ext uri="{BB962C8B-B14F-4D97-AF65-F5344CB8AC3E}">
        <p14:creationId xmlns:p14="http://schemas.microsoft.com/office/powerpoint/2010/main" val="19020395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700710" cy="1450757"/>
          </a:xfrm>
        </p:spPr>
        <p:txBody>
          <a:bodyPr>
            <a:normAutofit/>
          </a:bodyPr>
          <a:lstStyle/>
          <a:p>
            <a:r>
              <a:rPr lang="tr-TR" dirty="0" smtClean="0"/>
              <a:t>NEDVETÜ’L-ULEMA VE ORTA YOLCU ÇİZGİ</a:t>
            </a:r>
            <a:endParaRPr lang="tr-TR" dirty="0"/>
          </a:p>
        </p:txBody>
      </p:sp>
      <p:sp>
        <p:nvSpPr>
          <p:cNvPr id="3" name="İçerik Yer Tutucusu 2"/>
          <p:cNvSpPr>
            <a:spLocks noGrp="1"/>
          </p:cNvSpPr>
          <p:nvPr>
            <p:ph idx="1"/>
          </p:nvPr>
        </p:nvSpPr>
        <p:spPr>
          <a:xfrm>
            <a:off x="1097280" y="2051824"/>
            <a:ext cx="10058400" cy="3817270"/>
          </a:xfrm>
        </p:spPr>
        <p:txBody>
          <a:bodyPr/>
          <a:lstStyle/>
          <a:p>
            <a:pPr>
              <a:buFont typeface="Wingdings" panose="05000000000000000000" pitchFamily="2" charset="2"/>
              <a:buChar char="§"/>
            </a:pPr>
            <a:r>
              <a:rPr lang="tr-TR" sz="2400" dirty="0" smtClean="0"/>
              <a:t>Cemiyet, </a:t>
            </a:r>
            <a:r>
              <a:rPr lang="tr-TR" sz="2400" dirty="0" err="1" smtClean="0"/>
              <a:t>Diyobendiyye</a:t>
            </a:r>
            <a:r>
              <a:rPr lang="tr-TR" sz="2400" dirty="0" smtClean="0"/>
              <a:t> ve </a:t>
            </a:r>
            <a:r>
              <a:rPr lang="tr-TR" sz="2400" dirty="0" err="1" smtClean="0"/>
              <a:t>Birelviyye</a:t>
            </a:r>
            <a:r>
              <a:rPr lang="tr-TR" sz="2400" dirty="0" smtClean="0"/>
              <a:t> gibi </a:t>
            </a:r>
            <a:r>
              <a:rPr lang="tr-TR" sz="2400" dirty="0" err="1" smtClean="0"/>
              <a:t>gelenekselci</a:t>
            </a:r>
            <a:r>
              <a:rPr lang="tr-TR" sz="2400" dirty="0" smtClean="0"/>
              <a:t> akımlarla </a:t>
            </a:r>
            <a:r>
              <a:rPr lang="tr-TR" sz="2400" dirty="0" err="1" smtClean="0"/>
              <a:t>Aligarh</a:t>
            </a:r>
            <a:r>
              <a:rPr lang="tr-TR" sz="2400" dirty="0" smtClean="0"/>
              <a:t> Mektebi gibi </a:t>
            </a:r>
            <a:r>
              <a:rPr lang="tr-TR" sz="2400" dirty="0" err="1" smtClean="0"/>
              <a:t>modernist</a:t>
            </a:r>
            <a:r>
              <a:rPr lang="tr-TR" sz="2400" dirty="0" smtClean="0"/>
              <a:t> eğilimler arasında </a:t>
            </a:r>
            <a:r>
              <a:rPr lang="tr-TR" sz="2400" dirty="0" err="1" smtClean="0"/>
              <a:t>ortayolcu</a:t>
            </a:r>
            <a:r>
              <a:rPr lang="tr-TR" sz="2400" dirty="0" smtClean="0"/>
              <a:t> ve sentezci bir çizgi izler. </a:t>
            </a:r>
          </a:p>
          <a:p>
            <a:pPr>
              <a:buFont typeface="Wingdings" panose="05000000000000000000" pitchFamily="2" charset="2"/>
              <a:buChar char="§"/>
            </a:pPr>
            <a:r>
              <a:rPr lang="tr-TR" sz="2400" dirty="0" smtClean="0"/>
              <a:t>Bu amaçla 1898 yılında </a:t>
            </a:r>
            <a:r>
              <a:rPr lang="tr-TR" sz="2400" dirty="0" err="1" smtClean="0"/>
              <a:t>Leknev’de</a:t>
            </a:r>
            <a:r>
              <a:rPr lang="tr-TR" sz="2400" dirty="0" smtClean="0"/>
              <a:t> </a:t>
            </a:r>
            <a:r>
              <a:rPr lang="tr-TR" sz="2400" dirty="0" err="1" smtClean="0"/>
              <a:t>Darulülum</a:t>
            </a:r>
            <a:r>
              <a:rPr lang="tr-TR" sz="2400" dirty="0" smtClean="0"/>
              <a:t> adıyla bir medrese kurar.</a:t>
            </a:r>
          </a:p>
          <a:p>
            <a:pPr>
              <a:buFont typeface="Wingdings" panose="05000000000000000000" pitchFamily="2" charset="2"/>
              <a:buChar char="§"/>
            </a:pPr>
            <a:r>
              <a:rPr lang="tr-TR" sz="2400" dirty="0" smtClean="0"/>
              <a:t>Medrese müfredatının güncellenmesi, zengin bir kütüphane ve İslami davet için metinlerin yazılması gibi hususlar hareket noktası olarak belirlenir.</a:t>
            </a:r>
          </a:p>
          <a:p>
            <a:pPr>
              <a:buFont typeface="Wingdings" panose="05000000000000000000" pitchFamily="2" charset="2"/>
              <a:buChar char="§"/>
            </a:pPr>
            <a:r>
              <a:rPr lang="tr-TR" sz="2400" dirty="0" smtClean="0"/>
              <a:t>Arapçanın yanı sıra </a:t>
            </a:r>
            <a:r>
              <a:rPr lang="tr-TR" sz="2400" dirty="0" err="1" smtClean="0"/>
              <a:t>İngilizce’ye</a:t>
            </a:r>
            <a:r>
              <a:rPr lang="tr-TR" sz="2400" dirty="0" smtClean="0"/>
              <a:t> de zorunlu dil eğitimi kapsamında yer verilir. Amaç Batılı </a:t>
            </a:r>
            <a:r>
              <a:rPr lang="tr-TR" sz="2400" dirty="0" err="1" smtClean="0"/>
              <a:t>ideolijelere</a:t>
            </a:r>
            <a:r>
              <a:rPr lang="tr-TR" sz="2400" dirty="0" smtClean="0"/>
              <a:t> karşı donanımlı davet erleri yetiştirmektir. </a:t>
            </a:r>
          </a:p>
          <a:p>
            <a:pPr>
              <a:buFont typeface="Wingdings" panose="05000000000000000000" pitchFamily="2" charset="2"/>
              <a:buChar char="§"/>
            </a:pPr>
            <a:endParaRPr lang="tr-TR" dirty="0"/>
          </a:p>
        </p:txBody>
      </p:sp>
    </p:spTree>
    <p:extLst>
      <p:ext uri="{BB962C8B-B14F-4D97-AF65-F5344CB8AC3E}">
        <p14:creationId xmlns:p14="http://schemas.microsoft.com/office/powerpoint/2010/main" val="30074332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ŞİBLÎ NUMANİ </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
            </a:pPr>
            <a:r>
              <a:rPr lang="tr-TR" sz="2400" dirty="0" err="1" smtClean="0"/>
              <a:t>Nedvetü’l</a:t>
            </a:r>
            <a:r>
              <a:rPr lang="tr-TR" sz="2400" dirty="0" smtClean="0"/>
              <a:t>-Ulema, </a:t>
            </a:r>
            <a:r>
              <a:rPr lang="tr-TR" sz="2400" dirty="0" err="1" smtClean="0"/>
              <a:t>Şibli</a:t>
            </a:r>
            <a:r>
              <a:rPr lang="tr-TR" sz="2400" dirty="0" smtClean="0"/>
              <a:t> </a:t>
            </a:r>
            <a:r>
              <a:rPr lang="tr-TR" sz="2400" dirty="0" err="1" smtClean="0"/>
              <a:t>Numani’nin</a:t>
            </a:r>
            <a:r>
              <a:rPr lang="tr-TR" sz="2400" dirty="0" smtClean="0"/>
              <a:t> 1905’teki katılımı ile daha da güçlenir. </a:t>
            </a:r>
          </a:p>
          <a:p>
            <a:pPr>
              <a:buFont typeface="Wingdings" panose="05000000000000000000" pitchFamily="2" charset="2"/>
              <a:buChar char="§"/>
            </a:pPr>
            <a:r>
              <a:rPr lang="tr-TR" sz="2400" dirty="0" err="1" smtClean="0"/>
              <a:t>Numani</a:t>
            </a:r>
            <a:r>
              <a:rPr lang="tr-TR" sz="2400" dirty="0" smtClean="0"/>
              <a:t>, müspet ilimlerin </a:t>
            </a:r>
            <a:r>
              <a:rPr lang="tr-TR" sz="2400" dirty="0" err="1" smtClean="0"/>
              <a:t>Darululüm’un</a:t>
            </a:r>
            <a:r>
              <a:rPr lang="tr-TR" sz="2400" dirty="0" smtClean="0"/>
              <a:t> müfredatına dahil edilmesinde ve düzenlenmesinde büyük katkı sunar. </a:t>
            </a:r>
          </a:p>
          <a:p>
            <a:pPr>
              <a:buFont typeface="Wingdings" panose="05000000000000000000" pitchFamily="2" charset="2"/>
              <a:buChar char="§"/>
            </a:pPr>
            <a:r>
              <a:rPr lang="tr-TR" sz="2400" dirty="0" smtClean="0"/>
              <a:t>Materyalist ve pozitivist ideolojilere karşı İslam’ın savunusu gayesiyle geliştirdiği kelam müfredatı, Yeni İlmi Kelam çalışmalarına örnek oluşturur. </a:t>
            </a:r>
          </a:p>
          <a:p>
            <a:pPr>
              <a:buFont typeface="Wingdings" panose="05000000000000000000" pitchFamily="2" charset="2"/>
              <a:buChar char="§"/>
            </a:pPr>
            <a:r>
              <a:rPr lang="tr-TR" sz="2400" dirty="0" err="1" smtClean="0"/>
              <a:t>Numani’nin</a:t>
            </a:r>
            <a:r>
              <a:rPr lang="tr-TR" sz="2400" dirty="0" smtClean="0"/>
              <a:t> Sünnilik dışındaki mezheplere karşı toleranslı yaklaşımı da belirgindir. </a:t>
            </a:r>
          </a:p>
          <a:p>
            <a:pPr>
              <a:buFont typeface="Wingdings" panose="05000000000000000000" pitchFamily="2" charset="2"/>
              <a:buChar char="§"/>
            </a:pPr>
            <a:r>
              <a:rPr lang="tr-TR" sz="2400" dirty="0" smtClean="0"/>
              <a:t>Bu tavır, vefatından bir yıl önce </a:t>
            </a:r>
            <a:r>
              <a:rPr lang="tr-TR" sz="2400" dirty="0" err="1" smtClean="0"/>
              <a:t>Darululüm’dan</a:t>
            </a:r>
            <a:r>
              <a:rPr lang="tr-TR" sz="2400" dirty="0" smtClean="0"/>
              <a:t> ayrılmasına yol açar. </a:t>
            </a:r>
            <a:endParaRPr lang="tr-TR" sz="2400" dirty="0"/>
          </a:p>
        </p:txBody>
      </p:sp>
    </p:spTree>
    <p:extLst>
      <p:ext uri="{BB962C8B-B14F-4D97-AF65-F5344CB8AC3E}">
        <p14:creationId xmlns:p14="http://schemas.microsoft.com/office/powerpoint/2010/main" val="8602599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EBU’L-HASEN EN-NEDVİ</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
            </a:pPr>
            <a:r>
              <a:rPr lang="tr-TR" sz="2400" dirty="0" err="1" smtClean="0"/>
              <a:t>Nedvetü’l</a:t>
            </a:r>
            <a:r>
              <a:rPr lang="tr-TR" sz="2400" dirty="0" smtClean="0"/>
              <a:t>-Ulema hareketinin, etkileri günümüze de yansımış en büyük ismi </a:t>
            </a:r>
            <a:r>
              <a:rPr lang="tr-TR" sz="2400" dirty="0" err="1" smtClean="0"/>
              <a:t>Nedvi’dir</a:t>
            </a:r>
            <a:r>
              <a:rPr lang="tr-TR" sz="2400" dirty="0" smtClean="0"/>
              <a:t>.</a:t>
            </a:r>
          </a:p>
          <a:p>
            <a:pPr>
              <a:buFont typeface="Wingdings" panose="05000000000000000000" pitchFamily="2" charset="2"/>
              <a:buChar char="§"/>
            </a:pPr>
            <a:r>
              <a:rPr lang="tr-TR" sz="2400" dirty="0" err="1" smtClean="0"/>
              <a:t>Darululüm’dan</a:t>
            </a:r>
            <a:r>
              <a:rPr lang="tr-TR" sz="2400" dirty="0" smtClean="0"/>
              <a:t> mezun bir kimse olan </a:t>
            </a:r>
            <a:r>
              <a:rPr lang="tr-TR" sz="2400" dirty="0" err="1" smtClean="0"/>
              <a:t>Nedvi</a:t>
            </a:r>
            <a:r>
              <a:rPr lang="tr-TR" sz="2400" dirty="0" smtClean="0"/>
              <a:t>, neredeyse tüm ömrünü bu harekete adar.</a:t>
            </a:r>
          </a:p>
          <a:p>
            <a:pPr>
              <a:buFont typeface="Wingdings" panose="05000000000000000000" pitchFamily="2" charset="2"/>
              <a:buChar char="§"/>
            </a:pPr>
            <a:r>
              <a:rPr lang="tr-TR" sz="2400" dirty="0" smtClean="0"/>
              <a:t>İslam’ı bir bütün olarak anlama ve yaşama, ümmetin birliğini tesis etme çabası </a:t>
            </a:r>
            <a:r>
              <a:rPr lang="tr-TR" sz="2400" dirty="0" err="1" smtClean="0"/>
              <a:t>Nedvi’nin</a:t>
            </a:r>
            <a:r>
              <a:rPr lang="tr-TR" sz="2400" dirty="0" smtClean="0"/>
              <a:t> öne çıkan söylemleridir.</a:t>
            </a:r>
          </a:p>
          <a:p>
            <a:pPr>
              <a:buFont typeface="Wingdings" panose="05000000000000000000" pitchFamily="2" charset="2"/>
              <a:buChar char="§"/>
            </a:pPr>
            <a:r>
              <a:rPr lang="tr-TR" sz="2400" dirty="0" smtClean="0"/>
              <a:t>Belki bu söylemlerin bir yansıması olarak </a:t>
            </a:r>
            <a:r>
              <a:rPr lang="tr-TR" sz="2400" dirty="0" err="1" smtClean="0"/>
              <a:t>Suud</a:t>
            </a:r>
            <a:r>
              <a:rPr lang="tr-TR" sz="2400" dirty="0" smtClean="0"/>
              <a:t> </a:t>
            </a:r>
            <a:r>
              <a:rPr lang="tr-TR" sz="2400" dirty="0" err="1" smtClean="0"/>
              <a:t>Selefiliği</a:t>
            </a:r>
            <a:r>
              <a:rPr lang="tr-TR" sz="2400" dirty="0" smtClean="0"/>
              <a:t> ile yakın ilişkiler tesis etmiş, </a:t>
            </a:r>
            <a:r>
              <a:rPr lang="tr-TR" sz="2400" dirty="0" err="1" smtClean="0"/>
              <a:t>Mevdudi’nin</a:t>
            </a:r>
            <a:r>
              <a:rPr lang="tr-TR" sz="2400" dirty="0" smtClean="0"/>
              <a:t> kurduğu Cemaat-i İslami’nin kurucuları arasında yer almıştır. </a:t>
            </a:r>
            <a:endParaRPr lang="tr-TR" sz="2400" dirty="0"/>
          </a:p>
        </p:txBody>
      </p:sp>
    </p:spTree>
    <p:extLst>
      <p:ext uri="{BB962C8B-B14F-4D97-AF65-F5344CB8AC3E}">
        <p14:creationId xmlns:p14="http://schemas.microsoft.com/office/powerpoint/2010/main" val="10207224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4. MEDRESETÜ’L-ISLAH</a:t>
            </a:r>
            <a:endParaRPr lang="tr-TR" dirty="0"/>
          </a:p>
        </p:txBody>
      </p:sp>
      <p:sp>
        <p:nvSpPr>
          <p:cNvPr id="3" name="İçerik Yer Tutucusu 2"/>
          <p:cNvSpPr>
            <a:spLocks noGrp="1"/>
          </p:cNvSpPr>
          <p:nvPr>
            <p:ph idx="1"/>
          </p:nvPr>
        </p:nvSpPr>
        <p:spPr/>
        <p:txBody>
          <a:bodyPr/>
          <a:lstStyle/>
          <a:p>
            <a:pPr>
              <a:buFont typeface="Wingdings" panose="05000000000000000000" pitchFamily="2" charset="2"/>
              <a:buChar char="§"/>
            </a:pPr>
            <a:r>
              <a:rPr lang="tr-TR" sz="2400" dirty="0" err="1" smtClean="0"/>
              <a:t>Hind</a:t>
            </a:r>
            <a:r>
              <a:rPr lang="tr-TR" sz="2400" dirty="0" smtClean="0"/>
              <a:t> alt kıtasında </a:t>
            </a:r>
            <a:r>
              <a:rPr lang="tr-TR" sz="2400" dirty="0" err="1" smtClean="0"/>
              <a:t>Nedve</a:t>
            </a:r>
            <a:r>
              <a:rPr lang="tr-TR" sz="2400" dirty="0" smtClean="0"/>
              <a:t> hareketi ile benzerlikler taşıyan bir eğitim kurumu olarak </a:t>
            </a:r>
            <a:r>
              <a:rPr lang="tr-TR" sz="2400" dirty="0" smtClean="0"/>
              <a:t>1908’de kurulmuştur.</a:t>
            </a:r>
            <a:endParaRPr lang="tr-TR" sz="2400" dirty="0" smtClean="0"/>
          </a:p>
          <a:p>
            <a:pPr>
              <a:buFont typeface="Wingdings" panose="05000000000000000000" pitchFamily="2" charset="2"/>
              <a:buChar char="§"/>
            </a:pPr>
            <a:r>
              <a:rPr lang="tr-TR" sz="2400" dirty="0" smtClean="0"/>
              <a:t>Müslüman toplumun ıslahı ve yaşanan dini ve sosyal sorunların çözümü temel hedef olarak belirlenmiştir. </a:t>
            </a:r>
          </a:p>
          <a:p>
            <a:pPr>
              <a:buFont typeface="Wingdings" panose="05000000000000000000" pitchFamily="2" charset="2"/>
              <a:buChar char="§"/>
            </a:pPr>
            <a:r>
              <a:rPr lang="tr-TR" sz="2400" dirty="0" smtClean="0"/>
              <a:t>Kuruluşunda </a:t>
            </a:r>
            <a:r>
              <a:rPr lang="tr-TR" sz="2400" dirty="0" err="1" smtClean="0"/>
              <a:t>Hamidüddin</a:t>
            </a:r>
            <a:r>
              <a:rPr lang="tr-TR" sz="2400" dirty="0" smtClean="0"/>
              <a:t> </a:t>
            </a:r>
            <a:r>
              <a:rPr lang="tr-TR" sz="2400" dirty="0" err="1" smtClean="0"/>
              <a:t>Ferahi’nin</a:t>
            </a:r>
            <a:r>
              <a:rPr lang="tr-TR" sz="2400" dirty="0" smtClean="0"/>
              <a:t> etkisi büyüktür. </a:t>
            </a:r>
            <a:r>
              <a:rPr lang="tr-TR" sz="2400" dirty="0" err="1" smtClean="0"/>
              <a:t>Ferahi’nin</a:t>
            </a:r>
            <a:r>
              <a:rPr lang="tr-TR" sz="2400" dirty="0" smtClean="0"/>
              <a:t> bir müfessir olması, hareketin Kuran merkezli bir eğitim öğretim sistemi üzerinden inşa olmasını beraberinde getirmiştir. </a:t>
            </a:r>
          </a:p>
          <a:p>
            <a:pPr>
              <a:buFont typeface="Wingdings" panose="05000000000000000000" pitchFamily="2" charset="2"/>
              <a:buChar char="§"/>
            </a:pPr>
            <a:r>
              <a:rPr lang="tr-TR" sz="2400" dirty="0" smtClean="0"/>
              <a:t>Müfredatın tamamlayıcı </a:t>
            </a:r>
            <a:r>
              <a:rPr lang="tr-TR" sz="2400" dirty="0" err="1" smtClean="0"/>
              <a:t>müsbet</a:t>
            </a:r>
            <a:r>
              <a:rPr lang="tr-TR" sz="2400" dirty="0" smtClean="0"/>
              <a:t> ilimlerle nihai tanziminde ise </a:t>
            </a:r>
            <a:r>
              <a:rPr lang="tr-TR" sz="2400" dirty="0" err="1" smtClean="0"/>
              <a:t>Şibli</a:t>
            </a:r>
            <a:r>
              <a:rPr lang="tr-TR" sz="2400" dirty="0" smtClean="0"/>
              <a:t> </a:t>
            </a:r>
            <a:r>
              <a:rPr lang="tr-TR" sz="2400" dirty="0" err="1" smtClean="0"/>
              <a:t>Numani’nin</a:t>
            </a:r>
            <a:r>
              <a:rPr lang="tr-TR" sz="2400" dirty="0" smtClean="0"/>
              <a:t> etkisi büyüktür</a:t>
            </a:r>
            <a:r>
              <a:rPr lang="tr-TR" dirty="0" smtClean="0"/>
              <a:t>.</a:t>
            </a:r>
            <a:endParaRPr lang="tr-TR" dirty="0"/>
          </a:p>
        </p:txBody>
      </p:sp>
    </p:spTree>
    <p:extLst>
      <p:ext uri="{BB962C8B-B14F-4D97-AF65-F5344CB8AC3E}">
        <p14:creationId xmlns:p14="http://schemas.microsoft.com/office/powerpoint/2010/main" val="18337268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EMİN HASEN EL-ISLAHİ</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
            </a:pPr>
            <a:r>
              <a:rPr lang="tr-TR" sz="2400" dirty="0" err="1" smtClean="0"/>
              <a:t>Medresetü’l</a:t>
            </a:r>
            <a:r>
              <a:rPr lang="tr-TR" sz="2400" dirty="0" smtClean="0"/>
              <a:t>-Islah hareketi içerisinde yetişmiş ve daha sonra kendine özgü bir çizgi oluşturmuş bir isimdir. </a:t>
            </a:r>
          </a:p>
          <a:p>
            <a:pPr>
              <a:buFont typeface="Wingdings" panose="05000000000000000000" pitchFamily="2" charset="2"/>
              <a:buChar char="§"/>
            </a:pPr>
            <a:r>
              <a:rPr lang="tr-TR" sz="2400" dirty="0" smtClean="0"/>
              <a:t>Hareket içerisindeki konumu, </a:t>
            </a:r>
            <a:r>
              <a:rPr lang="tr-TR" sz="2400" dirty="0" err="1" smtClean="0"/>
              <a:t>Nedvi’nin</a:t>
            </a:r>
            <a:r>
              <a:rPr lang="tr-TR" sz="2400" dirty="0" smtClean="0"/>
              <a:t> </a:t>
            </a:r>
            <a:r>
              <a:rPr lang="tr-TR" sz="2400" dirty="0" err="1" smtClean="0"/>
              <a:t>Nedvetü’l</a:t>
            </a:r>
            <a:r>
              <a:rPr lang="tr-TR" sz="2400" dirty="0" smtClean="0"/>
              <a:t>-İslam içerisindeki konumuna benzer. </a:t>
            </a:r>
          </a:p>
          <a:p>
            <a:pPr>
              <a:buFont typeface="Wingdings" panose="05000000000000000000" pitchFamily="2" charset="2"/>
              <a:buChar char="§"/>
            </a:pPr>
            <a:r>
              <a:rPr lang="tr-TR" sz="2400" dirty="0" err="1" smtClean="0"/>
              <a:t>Islahi</a:t>
            </a:r>
            <a:r>
              <a:rPr lang="tr-TR" sz="2400" dirty="0" smtClean="0"/>
              <a:t>, toplumun ıslahının devletin ıslahından daha önemli olduğuna inanmış, bu nedenle de bir müddet birlikte hareket ettiği </a:t>
            </a:r>
            <a:r>
              <a:rPr lang="tr-TR" sz="2400" dirty="0" err="1" smtClean="0"/>
              <a:t>Mevdudi’den</a:t>
            </a:r>
            <a:r>
              <a:rPr lang="tr-TR" sz="2400" dirty="0" smtClean="0"/>
              <a:t> ayrılmıştır. </a:t>
            </a:r>
          </a:p>
          <a:p>
            <a:pPr>
              <a:buFont typeface="Wingdings" panose="05000000000000000000" pitchFamily="2" charset="2"/>
              <a:buChar char="§"/>
            </a:pPr>
            <a:r>
              <a:rPr lang="tr-TR" sz="2400" dirty="0" err="1" smtClean="0"/>
              <a:t>Halid</a:t>
            </a:r>
            <a:r>
              <a:rPr lang="tr-TR" sz="2400" dirty="0" smtClean="0"/>
              <a:t> </a:t>
            </a:r>
            <a:r>
              <a:rPr lang="tr-TR" sz="2400" dirty="0" err="1" smtClean="0"/>
              <a:t>Mesud</a:t>
            </a:r>
            <a:r>
              <a:rPr lang="tr-TR" sz="2400" dirty="0" smtClean="0"/>
              <a:t> </a:t>
            </a:r>
            <a:r>
              <a:rPr lang="tr-TR" sz="2400" dirty="0" err="1" smtClean="0"/>
              <a:t>Islahi</a:t>
            </a:r>
            <a:r>
              <a:rPr lang="tr-TR" sz="2400" dirty="0" smtClean="0"/>
              <a:t> ile birlikte </a:t>
            </a:r>
            <a:r>
              <a:rPr lang="tr-TR" sz="2400" dirty="0" err="1" smtClean="0"/>
              <a:t>Tedebbür</a:t>
            </a:r>
            <a:r>
              <a:rPr lang="tr-TR" sz="2400" dirty="0" smtClean="0"/>
              <a:t>-i Kuran-ı Hadis altında bir eğitim kurumu kurarlar. Buradaki faaliyeti, </a:t>
            </a:r>
            <a:r>
              <a:rPr lang="tr-TR" sz="2400" dirty="0" err="1" smtClean="0"/>
              <a:t>Tedebbür</a:t>
            </a:r>
            <a:r>
              <a:rPr lang="tr-TR" sz="2400" dirty="0" smtClean="0"/>
              <a:t>-i Kuran adıyla bir tefsirin ortaya çıkmasına zemin hazırlar. </a:t>
            </a:r>
            <a:endParaRPr lang="tr-TR" sz="2400" dirty="0"/>
          </a:p>
        </p:txBody>
      </p:sp>
    </p:spTree>
    <p:extLst>
      <p:ext uri="{BB962C8B-B14F-4D97-AF65-F5344CB8AC3E}">
        <p14:creationId xmlns:p14="http://schemas.microsoft.com/office/powerpoint/2010/main" val="2298877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KÜLTÜREL ISLAHÇILIK</a:t>
            </a:r>
            <a:endParaRPr lang="tr-TR" dirty="0"/>
          </a:p>
        </p:txBody>
      </p:sp>
      <p:sp>
        <p:nvSpPr>
          <p:cNvPr id="3" name="İçerik Yer Tutucusu 2"/>
          <p:cNvSpPr>
            <a:spLocks noGrp="1"/>
          </p:cNvSpPr>
          <p:nvPr>
            <p:ph idx="1"/>
          </p:nvPr>
        </p:nvSpPr>
        <p:spPr>
          <a:xfrm>
            <a:off x="1097280" y="2107580"/>
            <a:ext cx="10058400" cy="3568392"/>
          </a:xfrm>
        </p:spPr>
        <p:txBody>
          <a:bodyPr>
            <a:noAutofit/>
          </a:bodyPr>
          <a:lstStyle/>
          <a:p>
            <a:pPr>
              <a:buFont typeface="Wingdings" panose="05000000000000000000" pitchFamily="2" charset="2"/>
              <a:buChar char="§"/>
            </a:pPr>
            <a:r>
              <a:rPr lang="tr-TR" sz="2800" dirty="0" smtClean="0"/>
              <a:t>İnsanı ve toplumu merkeze alır; Toplumun tabandan tavana doğru ıslahını hedefler.</a:t>
            </a:r>
          </a:p>
          <a:p>
            <a:pPr>
              <a:buFont typeface="Wingdings" panose="05000000000000000000" pitchFamily="2" charset="2"/>
              <a:buChar char="§"/>
            </a:pPr>
            <a:r>
              <a:rPr lang="tr-TR" sz="2800" dirty="0" smtClean="0"/>
              <a:t>Eğitim-öğretim, basın-yayın, sivil toplum ve insani yardım kuruluşları gibi enstrümanlar üzerinden faaliyet gösterir.</a:t>
            </a:r>
          </a:p>
          <a:p>
            <a:pPr>
              <a:buFont typeface="Wingdings" panose="05000000000000000000" pitchFamily="2" charset="2"/>
              <a:buChar char="§"/>
            </a:pPr>
            <a:r>
              <a:rPr lang="tr-TR" sz="2800" dirty="0" smtClean="0"/>
              <a:t>Örgütlenme ön plandadır ve toplumsal alanın tamamında sıkı bir örgütlenmeye </a:t>
            </a:r>
            <a:r>
              <a:rPr lang="tr-TR" sz="2800" dirty="0" err="1" smtClean="0"/>
              <a:t>gidilir.İşadamları</a:t>
            </a:r>
            <a:r>
              <a:rPr lang="tr-TR" sz="2800" dirty="0" smtClean="0"/>
              <a:t> örgütleri, dernek ve vakıflar, öğrenci teşkilatları gibi organizasyonlar üzerinden hiyerarşik yapılanmalar gerçekleştirirler.</a:t>
            </a:r>
          </a:p>
        </p:txBody>
      </p:sp>
    </p:spTree>
    <p:extLst>
      <p:ext uri="{BB962C8B-B14F-4D97-AF65-F5344CB8AC3E}">
        <p14:creationId xmlns:p14="http://schemas.microsoft.com/office/powerpoint/2010/main" val="4522678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VAHİDÜDDİN HAN</a:t>
            </a:r>
            <a:endParaRPr lang="tr-TR" dirty="0"/>
          </a:p>
        </p:txBody>
      </p:sp>
      <p:sp>
        <p:nvSpPr>
          <p:cNvPr id="3" name="İçerik Yer Tutucusu 2"/>
          <p:cNvSpPr>
            <a:spLocks noGrp="1"/>
          </p:cNvSpPr>
          <p:nvPr>
            <p:ph idx="1"/>
          </p:nvPr>
        </p:nvSpPr>
        <p:spPr>
          <a:xfrm>
            <a:off x="1097280" y="1845734"/>
            <a:ext cx="10058400" cy="4499310"/>
          </a:xfrm>
        </p:spPr>
        <p:txBody>
          <a:bodyPr>
            <a:normAutofit/>
          </a:bodyPr>
          <a:lstStyle/>
          <a:p>
            <a:pPr>
              <a:buFont typeface="Wingdings" panose="05000000000000000000" pitchFamily="2" charset="2"/>
              <a:buChar char="§"/>
            </a:pPr>
            <a:r>
              <a:rPr lang="tr-TR" sz="2200" dirty="0" err="1" smtClean="0"/>
              <a:t>Medresetü’l</a:t>
            </a:r>
            <a:r>
              <a:rPr lang="tr-TR" sz="2200" dirty="0" smtClean="0"/>
              <a:t>-Islah içerisinde yetişmiştir. </a:t>
            </a:r>
          </a:p>
          <a:p>
            <a:pPr>
              <a:buFont typeface="Wingdings" panose="05000000000000000000" pitchFamily="2" charset="2"/>
              <a:buChar char="§"/>
            </a:pPr>
            <a:r>
              <a:rPr lang="tr-TR" sz="2200" dirty="0" err="1" smtClean="0"/>
              <a:t>Islahi</a:t>
            </a:r>
            <a:r>
              <a:rPr lang="tr-TR" sz="2200" dirty="0" smtClean="0"/>
              <a:t> gibi, o da bir müddet </a:t>
            </a:r>
            <a:r>
              <a:rPr lang="tr-TR" sz="2200" dirty="0" err="1" smtClean="0"/>
              <a:t>Mevdudi</a:t>
            </a:r>
            <a:r>
              <a:rPr lang="tr-TR" sz="2200" dirty="0" smtClean="0"/>
              <a:t> ile birlikte hareket etmiş, ancak daha sonra ayrılmıştır. </a:t>
            </a:r>
          </a:p>
          <a:p>
            <a:pPr>
              <a:buFont typeface="Wingdings" panose="05000000000000000000" pitchFamily="2" charset="2"/>
              <a:buChar char="§"/>
            </a:pPr>
            <a:r>
              <a:rPr lang="tr-TR" sz="2200" dirty="0" err="1" smtClean="0"/>
              <a:t>Mevdudi’ye</a:t>
            </a:r>
            <a:r>
              <a:rPr lang="tr-TR" sz="2200" dirty="0" smtClean="0"/>
              <a:t> yönelttiği en büyük eleştiri, Batı karşısındaki </a:t>
            </a:r>
            <a:r>
              <a:rPr lang="tr-TR" sz="2200" dirty="0" err="1" smtClean="0"/>
              <a:t>reaksiyoner</a:t>
            </a:r>
            <a:r>
              <a:rPr lang="tr-TR" sz="2200" dirty="0" smtClean="0"/>
              <a:t> tutumdur. O, bu tutumun hamasi bir söyleme zemin hazırladığını ve Müslüman toplumdaki bilinçlenmeye engel olduğunu düşünmektedir.</a:t>
            </a:r>
          </a:p>
          <a:p>
            <a:pPr>
              <a:buFont typeface="Wingdings" panose="05000000000000000000" pitchFamily="2" charset="2"/>
              <a:buChar char="§"/>
            </a:pPr>
            <a:r>
              <a:rPr lang="tr-TR" sz="2200" dirty="0" smtClean="0"/>
              <a:t>Bir müddet Tebliğ Cemaatine yakınlaşsa da Kuran merkezli ıslah düşüncesi nedeniyle ayrıldı ve kendi yolunu tuttu. </a:t>
            </a:r>
          </a:p>
          <a:p>
            <a:pPr>
              <a:buFont typeface="Wingdings" panose="05000000000000000000" pitchFamily="2" charset="2"/>
              <a:buChar char="§"/>
            </a:pPr>
            <a:r>
              <a:rPr lang="tr-TR" sz="2200" dirty="0" smtClean="0"/>
              <a:t>1976’da Yeni Delhi’de İslam Merkezi adıyla bir kurum kurdu ve Urduca bir dergi çıkardı. </a:t>
            </a:r>
          </a:p>
          <a:p>
            <a:pPr>
              <a:buFont typeface="Wingdings" panose="05000000000000000000" pitchFamily="2" charset="2"/>
              <a:buChar char="§"/>
            </a:pPr>
            <a:r>
              <a:rPr lang="tr-TR" sz="2200" dirty="0" smtClean="0"/>
              <a:t>İçinde yaşadığı Hint toplumuna uygun bir şekilde çoğulcu ve Müslüman olsun veya olmasın herkese hitap edebilen bir ıslah söylemi üzerinde durdu. </a:t>
            </a:r>
          </a:p>
          <a:p>
            <a:pPr>
              <a:buFont typeface="Wingdings" panose="05000000000000000000" pitchFamily="2" charset="2"/>
              <a:buChar char="§"/>
            </a:pPr>
            <a:endParaRPr lang="tr-TR" sz="2200" dirty="0"/>
          </a:p>
        </p:txBody>
      </p:sp>
    </p:spTree>
    <p:extLst>
      <p:ext uri="{BB962C8B-B14F-4D97-AF65-F5344CB8AC3E}">
        <p14:creationId xmlns:p14="http://schemas.microsoft.com/office/powerpoint/2010/main" val="28537964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CAVİD AHMED GAMİDİ</a:t>
            </a:r>
            <a:endParaRPr lang="tr-TR" dirty="0"/>
          </a:p>
        </p:txBody>
      </p:sp>
      <p:sp>
        <p:nvSpPr>
          <p:cNvPr id="3" name="İçerik Yer Tutucusu 2"/>
          <p:cNvSpPr>
            <a:spLocks noGrp="1"/>
          </p:cNvSpPr>
          <p:nvPr>
            <p:ph idx="1"/>
          </p:nvPr>
        </p:nvSpPr>
        <p:spPr>
          <a:xfrm>
            <a:off x="1097280" y="1845733"/>
            <a:ext cx="10058400" cy="4477007"/>
          </a:xfrm>
        </p:spPr>
        <p:txBody>
          <a:bodyPr>
            <a:normAutofit/>
          </a:bodyPr>
          <a:lstStyle/>
          <a:p>
            <a:pPr>
              <a:buFont typeface="Wingdings" panose="05000000000000000000" pitchFamily="2" charset="2"/>
              <a:buChar char="§"/>
            </a:pPr>
            <a:r>
              <a:rPr lang="tr-TR" sz="2200" dirty="0" err="1" smtClean="0"/>
              <a:t>Islahi</a:t>
            </a:r>
            <a:r>
              <a:rPr lang="tr-TR" sz="2200" dirty="0" smtClean="0"/>
              <a:t> ve </a:t>
            </a:r>
            <a:r>
              <a:rPr lang="tr-TR" sz="2200" dirty="0" err="1" smtClean="0"/>
              <a:t>Vahidüddin</a:t>
            </a:r>
            <a:r>
              <a:rPr lang="tr-TR" sz="2200" dirty="0" smtClean="0"/>
              <a:t> Han gibi </a:t>
            </a:r>
            <a:r>
              <a:rPr lang="tr-TR" sz="2200" dirty="0" err="1" smtClean="0"/>
              <a:t>Medresetü’l</a:t>
            </a:r>
            <a:r>
              <a:rPr lang="tr-TR" sz="2200" dirty="0" smtClean="0"/>
              <a:t>-Islah hareketi içerisinde yetişen, </a:t>
            </a:r>
            <a:r>
              <a:rPr lang="tr-TR" sz="2200" dirty="0" err="1" smtClean="0"/>
              <a:t>Mevdudi</a:t>
            </a:r>
            <a:r>
              <a:rPr lang="tr-TR" sz="2200" dirty="0" smtClean="0"/>
              <a:t> ile bir müddet hareket eden, sonrasında ise ona yönelttiği eleştiriler nedeniyle dışlanan bir kimsedir. </a:t>
            </a:r>
          </a:p>
          <a:p>
            <a:pPr>
              <a:buFont typeface="Wingdings" panose="05000000000000000000" pitchFamily="2" charset="2"/>
              <a:buChar char="§"/>
            </a:pPr>
            <a:r>
              <a:rPr lang="tr-TR" sz="2200" dirty="0" err="1" smtClean="0"/>
              <a:t>Mevdudi’ye</a:t>
            </a:r>
            <a:r>
              <a:rPr lang="tr-TR" sz="2200" dirty="0" smtClean="0"/>
              <a:t> yönelttiği eleştirilerin en önemlisi, onun siyasi bir İslam nizamı tesis etme çabasıdır. </a:t>
            </a:r>
            <a:r>
              <a:rPr lang="tr-TR" sz="2200" dirty="0" err="1" smtClean="0"/>
              <a:t>Gamidi’ye</a:t>
            </a:r>
            <a:r>
              <a:rPr lang="tr-TR" sz="2200" dirty="0" smtClean="0"/>
              <a:t> göre Müslümanlara düşen birinci ödev, Allah’a hakkıyla kulluk etmektir. </a:t>
            </a:r>
          </a:p>
          <a:p>
            <a:pPr>
              <a:buFont typeface="Wingdings" panose="05000000000000000000" pitchFamily="2" charset="2"/>
              <a:buChar char="§"/>
            </a:pPr>
            <a:r>
              <a:rPr lang="tr-TR" sz="2200" dirty="0" smtClean="0"/>
              <a:t>Bu ise bir mücadele ve savaş ortamından ziyade barış ortamını gerektirir. Davet bu sayede gerçekleştirilebilir. </a:t>
            </a:r>
          </a:p>
          <a:p>
            <a:pPr>
              <a:buFont typeface="Wingdings" panose="05000000000000000000" pitchFamily="2" charset="2"/>
              <a:buChar char="§"/>
            </a:pPr>
            <a:r>
              <a:rPr lang="tr-TR" sz="2200" dirty="0" err="1" smtClean="0"/>
              <a:t>Gamidi</a:t>
            </a:r>
            <a:r>
              <a:rPr lang="tr-TR" sz="2200" dirty="0" smtClean="0"/>
              <a:t>, cihadı en son çare olarak düşünür; fakat bunun da devlet tarafından gerçekleştirilebileceğini ileri sürer. </a:t>
            </a:r>
          </a:p>
          <a:p>
            <a:pPr>
              <a:buFont typeface="Wingdings" panose="05000000000000000000" pitchFamily="2" charset="2"/>
              <a:buChar char="§"/>
            </a:pPr>
            <a:r>
              <a:rPr lang="tr-TR" sz="2200" dirty="0" err="1" smtClean="0"/>
              <a:t>Gamidi</a:t>
            </a:r>
            <a:r>
              <a:rPr lang="tr-TR" sz="2200" dirty="0" smtClean="0"/>
              <a:t>, 1981 yılında el-</a:t>
            </a:r>
            <a:r>
              <a:rPr lang="tr-TR" sz="2200" dirty="0" err="1" smtClean="0"/>
              <a:t>Mevrid</a:t>
            </a:r>
            <a:r>
              <a:rPr lang="tr-TR" sz="2200" dirty="0" smtClean="0"/>
              <a:t> adıyla bir araştırma enstitüsü kurar ve </a:t>
            </a:r>
            <a:r>
              <a:rPr lang="tr-TR" sz="2200" dirty="0" err="1" smtClean="0"/>
              <a:t>İşrak</a:t>
            </a:r>
            <a:r>
              <a:rPr lang="tr-TR" sz="2200" dirty="0" smtClean="0"/>
              <a:t> ve Rönesans adı altında dergiler çıkarır. </a:t>
            </a:r>
            <a:endParaRPr lang="tr-TR" sz="2200" dirty="0"/>
          </a:p>
        </p:txBody>
      </p:sp>
    </p:spTree>
    <p:extLst>
      <p:ext uri="{BB962C8B-B14F-4D97-AF65-F5344CB8AC3E}">
        <p14:creationId xmlns:p14="http://schemas.microsoft.com/office/powerpoint/2010/main" val="7199183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5. MUHAMMEDİYYE</a:t>
            </a:r>
            <a:endParaRPr lang="tr-TR" dirty="0"/>
          </a:p>
        </p:txBody>
      </p:sp>
      <p:sp>
        <p:nvSpPr>
          <p:cNvPr id="3" name="İçerik Yer Tutucusu 2"/>
          <p:cNvSpPr>
            <a:spLocks noGrp="1"/>
          </p:cNvSpPr>
          <p:nvPr>
            <p:ph idx="1"/>
          </p:nvPr>
        </p:nvSpPr>
        <p:spPr>
          <a:xfrm>
            <a:off x="1097280" y="1845733"/>
            <a:ext cx="10058400" cy="4398949"/>
          </a:xfrm>
        </p:spPr>
        <p:txBody>
          <a:bodyPr>
            <a:noAutofit/>
          </a:bodyPr>
          <a:lstStyle/>
          <a:p>
            <a:pPr>
              <a:buFont typeface="Wingdings" panose="05000000000000000000" pitchFamily="2" charset="2"/>
              <a:buChar char="§"/>
            </a:pPr>
            <a:r>
              <a:rPr lang="tr-TR" sz="2400" dirty="0" smtClean="0"/>
              <a:t>Endonezya’nın Cava şehrinde 1912 yılında Hacı </a:t>
            </a:r>
            <a:r>
              <a:rPr lang="tr-TR" sz="2400" dirty="0" err="1" smtClean="0"/>
              <a:t>Ahmed</a:t>
            </a:r>
            <a:r>
              <a:rPr lang="tr-TR" sz="2400" dirty="0" smtClean="0"/>
              <a:t> </a:t>
            </a:r>
            <a:r>
              <a:rPr lang="tr-TR" sz="2400" dirty="0" err="1" smtClean="0"/>
              <a:t>Dahlan</a:t>
            </a:r>
            <a:r>
              <a:rPr lang="tr-TR" sz="2400" dirty="0" smtClean="0"/>
              <a:t> tarafından kurulur. </a:t>
            </a:r>
          </a:p>
          <a:p>
            <a:pPr>
              <a:buFont typeface="Wingdings" panose="05000000000000000000" pitchFamily="2" charset="2"/>
              <a:buChar char="§"/>
            </a:pPr>
            <a:r>
              <a:rPr lang="tr-TR" sz="2400" dirty="0" smtClean="0"/>
              <a:t>Medrese gelenekçiliğini temsil eden </a:t>
            </a:r>
            <a:r>
              <a:rPr lang="tr-TR" sz="2400" dirty="0" err="1" smtClean="0"/>
              <a:t>Nehdatu’l</a:t>
            </a:r>
            <a:r>
              <a:rPr lang="tr-TR" sz="2400" dirty="0" smtClean="0"/>
              <a:t>-Ulema hareketinden sonra Endonezya’da ikinci büyük harekettir. </a:t>
            </a:r>
          </a:p>
          <a:p>
            <a:pPr>
              <a:buFont typeface="Wingdings" panose="05000000000000000000" pitchFamily="2" charset="2"/>
              <a:buChar char="§"/>
            </a:pPr>
            <a:r>
              <a:rPr lang="tr-TR" sz="2400" dirty="0" smtClean="0"/>
              <a:t>Kuruluş gerekçesi, gerek misyonerlik faaliyetlerinin, gerek Batılı ideolojilerin ideolojik tazyiki ve gerekse yerel </a:t>
            </a:r>
            <a:r>
              <a:rPr lang="tr-TR" sz="2400" dirty="0" err="1" smtClean="0"/>
              <a:t>paganist</a:t>
            </a:r>
            <a:r>
              <a:rPr lang="tr-TR" sz="2400" dirty="0" smtClean="0"/>
              <a:t> unsurların tasavvufi kültürle birleşerek Müslümanlar arasında yaygınlaşması karşısında sistemli bir eğitim sistemi oluşturabilmektir. </a:t>
            </a:r>
          </a:p>
          <a:p>
            <a:pPr>
              <a:buFont typeface="Wingdings" panose="05000000000000000000" pitchFamily="2" charset="2"/>
              <a:buChar char="§"/>
            </a:pPr>
            <a:r>
              <a:rPr lang="tr-TR" sz="2400" dirty="0" smtClean="0"/>
              <a:t>Bu doğrultuda Kuran ve </a:t>
            </a:r>
            <a:r>
              <a:rPr lang="tr-TR" sz="2400" dirty="0" err="1" smtClean="0"/>
              <a:t>Sünnet’i</a:t>
            </a:r>
            <a:r>
              <a:rPr lang="tr-TR" sz="2400" dirty="0" smtClean="0"/>
              <a:t> modern gelişmeler ışığında yeniden yoruma tabi tutarak çağdaş Müslüman bireylerin ve bu bireylerden oluşacak ideal İslam toplumunun tesisi ana hedeftir. </a:t>
            </a:r>
            <a:endParaRPr lang="tr-TR" sz="2400" dirty="0"/>
          </a:p>
        </p:txBody>
      </p:sp>
    </p:spTree>
    <p:extLst>
      <p:ext uri="{BB962C8B-B14F-4D97-AF65-F5344CB8AC3E}">
        <p14:creationId xmlns:p14="http://schemas.microsoft.com/office/powerpoint/2010/main" val="17893010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MUHAMMEDİYYE’NİN TEMEL SÖYLEMİ</a:t>
            </a:r>
            <a:endParaRPr lang="tr-TR" dirty="0"/>
          </a:p>
        </p:txBody>
      </p:sp>
      <p:sp>
        <p:nvSpPr>
          <p:cNvPr id="3" name="İçerik Yer Tutucusu 2"/>
          <p:cNvSpPr>
            <a:spLocks noGrp="1"/>
          </p:cNvSpPr>
          <p:nvPr>
            <p:ph idx="1"/>
          </p:nvPr>
        </p:nvSpPr>
        <p:spPr>
          <a:xfrm>
            <a:off x="1097280" y="1845733"/>
            <a:ext cx="10058400" cy="4421251"/>
          </a:xfrm>
        </p:spPr>
        <p:txBody>
          <a:bodyPr>
            <a:normAutofit/>
          </a:bodyPr>
          <a:lstStyle/>
          <a:p>
            <a:pPr>
              <a:buFont typeface="Wingdings" panose="05000000000000000000" pitchFamily="2" charset="2"/>
              <a:buChar char="§"/>
            </a:pPr>
            <a:r>
              <a:rPr lang="tr-TR" sz="2200" dirty="0" smtClean="0"/>
              <a:t>Kurulan yeni medreselerde dini ilimlerin yanı sıra beşeri ve riyazi ilimlere de yer verildi. Geleneksek eğitim tarzı yerine, sıra ve tahtalı modern eğitim sistemi tercih edildi. </a:t>
            </a:r>
          </a:p>
          <a:p>
            <a:pPr>
              <a:buFont typeface="Wingdings" panose="05000000000000000000" pitchFamily="2" charset="2"/>
              <a:buChar char="§"/>
            </a:pPr>
            <a:r>
              <a:rPr lang="tr-TR" sz="2200" dirty="0" smtClean="0"/>
              <a:t>Kurucuları, Muhammed </a:t>
            </a:r>
            <a:r>
              <a:rPr lang="tr-TR" sz="2200" dirty="0" err="1" smtClean="0"/>
              <a:t>Abduh</a:t>
            </a:r>
            <a:r>
              <a:rPr lang="tr-TR" sz="2200" dirty="0" smtClean="0"/>
              <a:t> ve </a:t>
            </a:r>
            <a:r>
              <a:rPr lang="tr-TR" sz="2200" dirty="0" err="1" smtClean="0"/>
              <a:t>Reşid</a:t>
            </a:r>
            <a:r>
              <a:rPr lang="tr-TR" sz="2200" dirty="0" smtClean="0"/>
              <a:t> Rıza’nın etkisinde kalmış isimlerdi. </a:t>
            </a:r>
          </a:p>
          <a:p>
            <a:pPr>
              <a:buFont typeface="Wingdings" panose="05000000000000000000" pitchFamily="2" charset="2"/>
              <a:buChar char="§"/>
            </a:pPr>
            <a:r>
              <a:rPr lang="tr-TR" sz="2200" dirty="0" smtClean="0"/>
              <a:t>Mezhep taassubuna ve taklitçiliğe karşı mesafeli bir tavır benimsendi. Bu yüzden içtihada vurgu yapıldı.</a:t>
            </a:r>
          </a:p>
          <a:p>
            <a:pPr>
              <a:buFont typeface="Wingdings" panose="05000000000000000000" pitchFamily="2" charset="2"/>
              <a:buChar char="§"/>
            </a:pPr>
            <a:r>
              <a:rPr lang="tr-TR" sz="2200" dirty="0" smtClean="0"/>
              <a:t>Tarikatlara hep kuşkuyla yaklaşıldı ve tarikat şeyhlerinin dini otorite olarak görülmesine karşı çıkıldı. </a:t>
            </a:r>
          </a:p>
          <a:p>
            <a:pPr>
              <a:buFont typeface="Wingdings" panose="05000000000000000000" pitchFamily="2" charset="2"/>
              <a:buChar char="§"/>
            </a:pPr>
            <a:r>
              <a:rPr lang="tr-TR" sz="2200" dirty="0" smtClean="0"/>
              <a:t>Yanlış bulunan yerleşik inanç ve uygulamaların üzerine gitmekten çekinilmedi. Hatta Cuma ve bayram hutbelerinin Endonezya lisanında okunması şeklinde gelenekçilerden eleştiri alan uygulamalar gerçekleştirildi.</a:t>
            </a:r>
          </a:p>
        </p:txBody>
      </p:sp>
    </p:spTree>
    <p:extLst>
      <p:ext uri="{BB962C8B-B14F-4D97-AF65-F5344CB8AC3E}">
        <p14:creationId xmlns:p14="http://schemas.microsoft.com/office/powerpoint/2010/main" val="3212916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MUHAMMEDİYYE VE FAALİYET ZEMİNİ</a:t>
            </a:r>
            <a:endParaRPr lang="tr-TR" dirty="0"/>
          </a:p>
        </p:txBody>
      </p:sp>
      <p:sp>
        <p:nvSpPr>
          <p:cNvPr id="3" name="İçerik Yer Tutucusu 2"/>
          <p:cNvSpPr>
            <a:spLocks noGrp="1"/>
          </p:cNvSpPr>
          <p:nvPr>
            <p:ph idx="1"/>
          </p:nvPr>
        </p:nvSpPr>
        <p:spPr>
          <a:xfrm>
            <a:off x="1097280" y="1845733"/>
            <a:ext cx="10058400" cy="4343193"/>
          </a:xfrm>
        </p:spPr>
        <p:txBody>
          <a:bodyPr>
            <a:noAutofit/>
          </a:bodyPr>
          <a:lstStyle/>
          <a:p>
            <a:pPr>
              <a:buFont typeface="Wingdings" panose="05000000000000000000" pitchFamily="2" charset="2"/>
              <a:buChar char="§"/>
            </a:pPr>
            <a:r>
              <a:rPr lang="tr-TR" sz="2200" dirty="0" smtClean="0"/>
              <a:t>1938 yılında 852 şube ve 250 bin üyeye ulaştı. Bu sayı, 2000 yılında 8880 şube, 5000 okul, 33 üniversite ve 30 milyon üye şeklindedir.</a:t>
            </a:r>
          </a:p>
          <a:p>
            <a:pPr>
              <a:buFont typeface="Wingdings" panose="05000000000000000000" pitchFamily="2" charset="2"/>
              <a:buChar char="§"/>
            </a:pPr>
            <a:r>
              <a:rPr lang="tr-TR" sz="2200" dirty="0" smtClean="0"/>
              <a:t>Bu kadar hızlı büyümesi, siyasete mesafeli durmasıyla ilişkiliydi. Hatta gerektiğinde Hollanda sömürge yönetimiyle pragmatik ilişkiler tesis etmekten geri durmadı. Bu durum sonra da devam etti ve hareketin menfaatleri doğrultusunda zaman içerisinde farklı partiler desteklendi.</a:t>
            </a:r>
            <a:endParaRPr lang="tr-TR" sz="2200" dirty="0" smtClean="0"/>
          </a:p>
          <a:p>
            <a:pPr>
              <a:buFont typeface="Wingdings" panose="05000000000000000000" pitchFamily="2" charset="2"/>
              <a:buChar char="§"/>
            </a:pPr>
            <a:r>
              <a:rPr lang="tr-TR" sz="2200" dirty="0" err="1" smtClean="0"/>
              <a:t>Aişeyye</a:t>
            </a:r>
            <a:r>
              <a:rPr lang="tr-TR" sz="2200" dirty="0" smtClean="0"/>
              <a:t> adı altında oldukça aktif bir kadın kolu olan </a:t>
            </a:r>
            <a:r>
              <a:rPr lang="tr-TR" sz="2200" dirty="0" err="1" smtClean="0"/>
              <a:t>Muhammediyye</a:t>
            </a:r>
            <a:r>
              <a:rPr lang="tr-TR" sz="2200" dirty="0" smtClean="0"/>
              <a:t>, gençlik ve öğrenci kolları, dövüş spor </a:t>
            </a:r>
            <a:r>
              <a:rPr lang="tr-TR" sz="2200" dirty="0" err="1" smtClean="0"/>
              <a:t>külüpleri</a:t>
            </a:r>
            <a:r>
              <a:rPr lang="tr-TR" sz="2200" dirty="0" smtClean="0"/>
              <a:t> ve izci birimleriyle her türden kesime hitap etmektedir. </a:t>
            </a:r>
          </a:p>
          <a:p>
            <a:pPr>
              <a:buFont typeface="Wingdings" panose="05000000000000000000" pitchFamily="2" charset="2"/>
              <a:buChar char="§"/>
            </a:pPr>
            <a:r>
              <a:rPr lang="tr-TR" sz="2200" dirty="0" smtClean="0"/>
              <a:t>Halktan topladığı zekat ve yardımları, fakir yurtları, aşevleri ve yetimhaneler gibi yüzü yine halka dönük faaliyetlerde kullanmaktadır. </a:t>
            </a:r>
          </a:p>
          <a:p>
            <a:pPr>
              <a:buFont typeface="Wingdings" panose="05000000000000000000" pitchFamily="2" charset="2"/>
              <a:buChar char="§"/>
            </a:pPr>
            <a:r>
              <a:rPr lang="tr-TR" sz="2200" dirty="0" smtClean="0"/>
              <a:t>Hacca gitmek isteyip de gidemeyenlere destek olmakta, </a:t>
            </a:r>
            <a:r>
              <a:rPr lang="tr-TR" sz="2200" dirty="0"/>
              <a:t>ö</a:t>
            </a:r>
            <a:r>
              <a:rPr lang="tr-TR" sz="2200" dirty="0" smtClean="0"/>
              <a:t>zellikle de işlettikleri klinik ve hastaneler yoluyla halkın tüm kesimiyle muhatap olabilmektedirler. </a:t>
            </a:r>
            <a:endParaRPr lang="tr-TR" sz="2200" dirty="0"/>
          </a:p>
        </p:txBody>
      </p:sp>
    </p:spTree>
    <p:extLst>
      <p:ext uri="{BB962C8B-B14F-4D97-AF65-F5344CB8AC3E}">
        <p14:creationId xmlns:p14="http://schemas.microsoft.com/office/powerpoint/2010/main" val="4052711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KÜLTÜREL ISLAHÇI HAREKETLER</a:t>
            </a:r>
            <a:endParaRPr lang="tr-TR" dirty="0"/>
          </a:p>
        </p:txBody>
      </p:sp>
      <p:sp>
        <p:nvSpPr>
          <p:cNvPr id="3" name="İçerik Yer Tutucusu 2"/>
          <p:cNvSpPr>
            <a:spLocks noGrp="1"/>
          </p:cNvSpPr>
          <p:nvPr>
            <p:ph idx="1"/>
          </p:nvPr>
        </p:nvSpPr>
        <p:spPr/>
        <p:txBody>
          <a:bodyPr>
            <a:normAutofit/>
          </a:bodyPr>
          <a:lstStyle/>
          <a:p>
            <a:r>
              <a:rPr lang="tr-TR" sz="3000" dirty="0"/>
              <a:t>Kültürel </a:t>
            </a:r>
            <a:r>
              <a:rPr lang="tr-TR" sz="3000" dirty="0" err="1"/>
              <a:t>Islahçılık</a:t>
            </a:r>
            <a:r>
              <a:rPr lang="tr-TR" sz="3000" dirty="0"/>
              <a:t> altında; </a:t>
            </a:r>
            <a:endParaRPr lang="tr-TR" sz="3000" dirty="0" smtClean="0"/>
          </a:p>
          <a:p>
            <a:pPr lvl="1"/>
            <a:r>
              <a:rPr lang="tr-TR" sz="2400" dirty="0" smtClean="0"/>
              <a:t>1. Nurculuk</a:t>
            </a:r>
          </a:p>
          <a:p>
            <a:pPr lvl="1"/>
            <a:r>
              <a:rPr lang="tr-TR" sz="2400" dirty="0" smtClean="0"/>
              <a:t>2. Süleymancılık</a:t>
            </a:r>
          </a:p>
          <a:p>
            <a:pPr lvl="1"/>
            <a:r>
              <a:rPr lang="tr-TR" sz="2400" dirty="0" smtClean="0"/>
              <a:t>3. </a:t>
            </a:r>
            <a:r>
              <a:rPr lang="tr-TR" sz="2400" dirty="0" err="1" smtClean="0"/>
              <a:t>Nedvetü’l</a:t>
            </a:r>
            <a:r>
              <a:rPr lang="tr-TR" sz="2400" dirty="0" smtClean="0"/>
              <a:t>-Ulema</a:t>
            </a:r>
          </a:p>
          <a:p>
            <a:pPr lvl="1"/>
            <a:r>
              <a:rPr lang="tr-TR" sz="2400" dirty="0" smtClean="0"/>
              <a:t>4. </a:t>
            </a:r>
            <a:r>
              <a:rPr lang="tr-TR" sz="2400" dirty="0" err="1" smtClean="0"/>
              <a:t>Medresetü’l</a:t>
            </a:r>
            <a:r>
              <a:rPr lang="tr-TR" sz="2400" dirty="0" smtClean="0"/>
              <a:t>-Islah </a:t>
            </a:r>
          </a:p>
          <a:p>
            <a:pPr lvl="1"/>
            <a:r>
              <a:rPr lang="tr-TR" sz="2400" dirty="0" smtClean="0"/>
              <a:t>5. </a:t>
            </a:r>
            <a:r>
              <a:rPr lang="tr-TR" sz="2400" dirty="0" err="1" smtClean="0"/>
              <a:t>Muhammediyye</a:t>
            </a:r>
            <a:endParaRPr lang="tr-TR" sz="2400" dirty="0" smtClean="0"/>
          </a:p>
          <a:p>
            <a:r>
              <a:rPr lang="tr-TR" sz="3000" dirty="0"/>
              <a:t>h</a:t>
            </a:r>
            <a:r>
              <a:rPr lang="tr-TR" sz="3000" dirty="0" smtClean="0"/>
              <a:t>areketlerini ele almak mümkündür. </a:t>
            </a:r>
            <a:endParaRPr lang="tr-TR" sz="3000" dirty="0"/>
          </a:p>
        </p:txBody>
      </p:sp>
    </p:spTree>
    <p:extLst>
      <p:ext uri="{BB962C8B-B14F-4D97-AF65-F5344CB8AC3E}">
        <p14:creationId xmlns:p14="http://schemas.microsoft.com/office/powerpoint/2010/main" val="3925705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1. NURCULUK</a:t>
            </a:r>
            <a:endParaRPr lang="tr-TR" dirty="0"/>
          </a:p>
        </p:txBody>
      </p:sp>
      <p:sp>
        <p:nvSpPr>
          <p:cNvPr id="3" name="İçerik Yer Tutucusu 2"/>
          <p:cNvSpPr>
            <a:spLocks noGrp="1"/>
          </p:cNvSpPr>
          <p:nvPr>
            <p:ph idx="1"/>
          </p:nvPr>
        </p:nvSpPr>
        <p:spPr>
          <a:xfrm>
            <a:off x="1097280" y="1845733"/>
            <a:ext cx="10058400" cy="4432403"/>
          </a:xfrm>
        </p:spPr>
        <p:txBody>
          <a:bodyPr>
            <a:normAutofit lnSpcReduction="10000"/>
          </a:bodyPr>
          <a:lstStyle/>
          <a:p>
            <a:pPr>
              <a:buFont typeface="Wingdings" panose="05000000000000000000" pitchFamily="2" charset="2"/>
              <a:buChar char="§"/>
            </a:pPr>
            <a:r>
              <a:rPr lang="tr-TR" sz="2400" dirty="0" smtClean="0"/>
              <a:t>Sadece Türkiye’de değil, tüm </a:t>
            </a:r>
            <a:r>
              <a:rPr lang="tr-TR" sz="2400" dirty="0" err="1" smtClean="0"/>
              <a:t>islam</a:t>
            </a:r>
            <a:r>
              <a:rPr lang="tr-TR" sz="2400" dirty="0" smtClean="0"/>
              <a:t> aleminde kültürel </a:t>
            </a:r>
            <a:r>
              <a:rPr lang="tr-TR" sz="2400" dirty="0" err="1" smtClean="0"/>
              <a:t>ıslahçılığın</a:t>
            </a:r>
            <a:r>
              <a:rPr lang="tr-TR" sz="2400" dirty="0" smtClean="0"/>
              <a:t> en önemli örneklerinden biridir. </a:t>
            </a:r>
          </a:p>
          <a:p>
            <a:pPr>
              <a:buFont typeface="Wingdings" panose="05000000000000000000" pitchFamily="2" charset="2"/>
              <a:buChar char="§"/>
            </a:pPr>
            <a:r>
              <a:rPr lang="tr-TR" sz="2400" dirty="0" smtClean="0"/>
              <a:t>Nurculuğu, kurucusu Said-i Nursi’den bağımsız düşünmemek gerekir. Said-i Nursi’nin, dönemin koşullarının da etkisiyle yaşadığı değişimler, hareketin gelişim seyrini doğrudan etkilemiştir. </a:t>
            </a:r>
          </a:p>
          <a:p>
            <a:pPr>
              <a:buFont typeface="Wingdings" panose="05000000000000000000" pitchFamily="2" charset="2"/>
              <a:buChar char="§"/>
            </a:pPr>
            <a:r>
              <a:rPr lang="tr-TR" sz="2400" dirty="0" smtClean="0"/>
              <a:t>Rejim karşıtlığı suçlamasına maruz kalmamak için başlangıçtan itibaren ihtiyatlı ve tedbirli bir örgütlenme şekli benimsenmiştir.</a:t>
            </a:r>
          </a:p>
          <a:p>
            <a:pPr>
              <a:buFont typeface="Wingdings" panose="05000000000000000000" pitchFamily="2" charset="2"/>
              <a:buChar char="§"/>
            </a:pPr>
            <a:r>
              <a:rPr lang="tr-TR" sz="2400" dirty="0" smtClean="0"/>
              <a:t>Genellikle liberal sağ partilere destek vermiş, rejime karşı radikal bir tutum benimsemekten kaçınmıştır.</a:t>
            </a:r>
          </a:p>
          <a:p>
            <a:pPr>
              <a:buFont typeface="Wingdings" panose="05000000000000000000" pitchFamily="2" charset="2"/>
              <a:buChar char="§"/>
            </a:pPr>
            <a:r>
              <a:rPr lang="tr-TR" sz="2400" dirty="0" smtClean="0"/>
              <a:t>90’ların sonlarından itibaren toplumsal alanda çeşitli dernek, vakıf ve örgütlerle kurumsal görünürlüğünü daha da artırmıştır. </a:t>
            </a:r>
          </a:p>
          <a:p>
            <a:endParaRPr lang="tr-TR" dirty="0"/>
          </a:p>
        </p:txBody>
      </p:sp>
    </p:spTree>
    <p:extLst>
      <p:ext uri="{BB962C8B-B14F-4D97-AF65-F5344CB8AC3E}">
        <p14:creationId xmlns:p14="http://schemas.microsoft.com/office/powerpoint/2010/main" val="2620162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SAİD-İ NURSİ</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
            </a:pPr>
            <a:r>
              <a:rPr lang="tr-TR" sz="2400" dirty="0" err="1" smtClean="0"/>
              <a:t>Bitlis’nin</a:t>
            </a:r>
            <a:r>
              <a:rPr lang="tr-TR" sz="2400" dirty="0" smtClean="0"/>
              <a:t> Hizan ilçesi </a:t>
            </a:r>
            <a:r>
              <a:rPr lang="tr-TR" sz="2400" dirty="0" err="1" smtClean="0"/>
              <a:t>Nurs</a:t>
            </a:r>
            <a:r>
              <a:rPr lang="tr-TR" sz="2400" dirty="0" smtClean="0"/>
              <a:t> köyü doğumludur. </a:t>
            </a:r>
          </a:p>
          <a:p>
            <a:pPr>
              <a:buFont typeface="Wingdings" panose="05000000000000000000" pitchFamily="2" charset="2"/>
              <a:buChar char="§"/>
            </a:pPr>
            <a:r>
              <a:rPr lang="tr-TR" sz="2400" dirty="0" smtClean="0"/>
              <a:t>Tahsilini </a:t>
            </a:r>
            <a:r>
              <a:rPr lang="tr-TR" sz="2400" dirty="0" err="1" smtClean="0"/>
              <a:t>Tağ</a:t>
            </a:r>
            <a:r>
              <a:rPr lang="tr-TR" sz="2400" dirty="0" smtClean="0"/>
              <a:t> ve </a:t>
            </a:r>
            <a:r>
              <a:rPr lang="tr-TR" sz="2400" dirty="0" err="1" smtClean="0"/>
              <a:t>Norşin</a:t>
            </a:r>
            <a:r>
              <a:rPr lang="tr-TR" sz="2400" dirty="0" smtClean="0"/>
              <a:t> medreselerinde gerçekleştirir; sahip olduğu üstün zeka ve hafıza ile genç yaşta akranları arasında temayüz eder. </a:t>
            </a:r>
          </a:p>
          <a:p>
            <a:pPr>
              <a:buFont typeface="Wingdings" panose="05000000000000000000" pitchFamily="2" charset="2"/>
              <a:buChar char="§"/>
            </a:pPr>
            <a:r>
              <a:rPr lang="tr-TR" sz="2400" dirty="0" smtClean="0"/>
              <a:t>İki yıl konuk olduğu Van valisinin kütüphanesindeki fen ilimlerine dair eserleri inceleme imkanı bulur; bu ilgisini daha sonra İstanbul’da da devam eder. </a:t>
            </a:r>
          </a:p>
          <a:p>
            <a:pPr>
              <a:buFont typeface="Wingdings" panose="05000000000000000000" pitchFamily="2" charset="2"/>
              <a:buChar char="§"/>
            </a:pPr>
            <a:r>
              <a:rPr lang="tr-TR" sz="2400" dirty="0" smtClean="0"/>
              <a:t>Bu tecrübe, onu klasik medrese eğitimi ile fen ilimlerini sentezlemeye götürür. Aynı zamanda hem yazıldığı dönemde hem de sonrasında büyük etki bırakan Risale-i Nur külliyatının da ana zemini oluşturur. </a:t>
            </a:r>
          </a:p>
        </p:txBody>
      </p:sp>
    </p:spTree>
    <p:extLst>
      <p:ext uri="{BB962C8B-B14F-4D97-AF65-F5344CB8AC3E}">
        <p14:creationId xmlns:p14="http://schemas.microsoft.com/office/powerpoint/2010/main" val="33350261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ESKİ SAİD – YENİ SAİD</a:t>
            </a:r>
            <a:endParaRPr lang="tr-TR" dirty="0"/>
          </a:p>
        </p:txBody>
      </p:sp>
      <p:sp>
        <p:nvSpPr>
          <p:cNvPr id="3" name="İçerik Yer Tutucusu 2"/>
          <p:cNvSpPr>
            <a:spLocks noGrp="1"/>
          </p:cNvSpPr>
          <p:nvPr>
            <p:ph idx="1"/>
          </p:nvPr>
        </p:nvSpPr>
        <p:spPr>
          <a:xfrm>
            <a:off x="838199" y="1825625"/>
            <a:ext cx="11004395" cy="4497116"/>
          </a:xfrm>
        </p:spPr>
        <p:txBody>
          <a:bodyPr>
            <a:normAutofit lnSpcReduction="10000"/>
          </a:bodyPr>
          <a:lstStyle/>
          <a:p>
            <a:pPr>
              <a:buFont typeface="Wingdings" panose="05000000000000000000" pitchFamily="2" charset="2"/>
              <a:buChar char="§"/>
            </a:pPr>
            <a:r>
              <a:rPr lang="tr-TR" dirty="0" smtClean="0"/>
              <a:t>Said-i Nursi, otuzlu yaşlarında geldiği İstanbul’da oldukça aktif ve ıslahçı bir görüntü verir. Özgürlükleri ve anayasayı savunur. </a:t>
            </a:r>
          </a:p>
          <a:p>
            <a:pPr>
              <a:buFont typeface="Wingdings" panose="05000000000000000000" pitchFamily="2" charset="2"/>
              <a:buChar char="§"/>
            </a:pPr>
            <a:r>
              <a:rPr lang="tr-TR" dirty="0" smtClean="0"/>
              <a:t>II. Abdülhamid karşıtı çevre irtibat halinde olur; bundan dolayı gözetim altında tutulur. II. Meşrutiyet yönetimi sırasında dini gayelerden uzaklaştıkları gerekçesiyle ittihatçılarla yolunu ayırır. </a:t>
            </a:r>
          </a:p>
          <a:p>
            <a:pPr>
              <a:buFont typeface="Wingdings" panose="05000000000000000000" pitchFamily="2" charset="2"/>
              <a:buChar char="§"/>
            </a:pPr>
            <a:r>
              <a:rPr lang="tr-TR" dirty="0" smtClean="0"/>
              <a:t>I. Dünya savaşı sırasında talebelerinden oluşan milis güçlerle Ruslara karşı savaşır; ancak esir düşer ve iki yılı aşkın esir hayatı yaşar. Esaret sonrası da milli mücadeleyi destekler. 1920’de I. Meclis </a:t>
            </a:r>
            <a:r>
              <a:rPr lang="tr-TR" dirty="0" err="1" smtClean="0"/>
              <a:t>toplantısı’na</a:t>
            </a:r>
            <a:r>
              <a:rPr lang="tr-TR" dirty="0" smtClean="0"/>
              <a:t> davet edilir. </a:t>
            </a:r>
          </a:p>
          <a:p>
            <a:pPr>
              <a:buFont typeface="Wingdings" panose="05000000000000000000" pitchFamily="2" charset="2"/>
              <a:buChar char="§"/>
            </a:pPr>
            <a:r>
              <a:rPr lang="tr-TR" dirty="0" smtClean="0"/>
              <a:t>1923 yılında Ankara’dan ayrılıp Van’a gider ve inzivaya çekilir. Siyasete olan ilgisini ve bağını tümden kestiği bu süreç ve sonrasında kendini telif faaliyetine adar. </a:t>
            </a:r>
          </a:p>
          <a:p>
            <a:pPr>
              <a:buFont typeface="Wingdings" panose="05000000000000000000" pitchFamily="2" charset="2"/>
              <a:buChar char="§"/>
            </a:pPr>
            <a:r>
              <a:rPr lang="tr-TR" dirty="0" smtClean="0"/>
              <a:t>1925 yılında patlak veren Şeyh Said isyanı nedeniyle yargılanır ve uzun süreli bir sürgün hayatı yaşar. Burdur, Isparta Barla, Eskişehir, Kastamonu, Denizli, Afyon Emirdağ’da kimi kısa kimi uzun süreli olarak gözetim altında tutulur. </a:t>
            </a:r>
          </a:p>
          <a:p>
            <a:pPr>
              <a:buFont typeface="Wingdings" panose="05000000000000000000" pitchFamily="2" charset="2"/>
              <a:buChar char="§"/>
            </a:pPr>
            <a:r>
              <a:rPr lang="tr-TR" dirty="0" smtClean="0"/>
              <a:t>1960 yılında Urfa’da vefat eder. </a:t>
            </a:r>
            <a:r>
              <a:rPr lang="tr-TR" dirty="0" err="1" smtClean="0"/>
              <a:t>Naaşı</a:t>
            </a:r>
            <a:r>
              <a:rPr lang="tr-TR" dirty="0" smtClean="0"/>
              <a:t> buraya defnedilir, fakat 27 Mayıs darbesi sonrasında mezarı açılır ve </a:t>
            </a:r>
            <a:r>
              <a:rPr lang="tr-TR" dirty="0" err="1" smtClean="0"/>
              <a:t>naaşı</a:t>
            </a:r>
            <a:r>
              <a:rPr lang="tr-TR" dirty="0" smtClean="0"/>
              <a:t> bilinmeyen bir yere defnedilir.</a:t>
            </a:r>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19503463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SAİD-İ NURSİ’NİN ISLAHÇI SÖYLEMİ</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
            </a:pPr>
            <a:r>
              <a:rPr lang="tr-TR" sz="2400" dirty="0" smtClean="0"/>
              <a:t>Takipçileri tarafından asrın </a:t>
            </a:r>
            <a:r>
              <a:rPr lang="tr-TR" sz="2400" dirty="0" err="1" smtClean="0"/>
              <a:t>müceddidi</a:t>
            </a:r>
            <a:r>
              <a:rPr lang="tr-TR" sz="2400" dirty="0" smtClean="0"/>
              <a:t> olarak nitelenen Nursi, eserlerinde imanı merkeze alır. </a:t>
            </a:r>
          </a:p>
          <a:p>
            <a:pPr>
              <a:buFont typeface="Wingdings" panose="05000000000000000000" pitchFamily="2" charset="2"/>
              <a:buChar char="§"/>
            </a:pPr>
            <a:r>
              <a:rPr lang="tr-TR" sz="2400" dirty="0" smtClean="0"/>
              <a:t>Geleneksel İslam ile fen ilimlerini sentezlemeye çalışarak Materyalist söylemlere cephe alır. </a:t>
            </a:r>
          </a:p>
          <a:p>
            <a:pPr>
              <a:buFont typeface="Wingdings" panose="05000000000000000000" pitchFamily="2" charset="2"/>
              <a:buChar char="§"/>
            </a:pPr>
            <a:r>
              <a:rPr lang="tr-TR" sz="2400" dirty="0" smtClean="0"/>
              <a:t>Hedef kitlesi çoğunlukla gençlerdir. </a:t>
            </a:r>
          </a:p>
          <a:p>
            <a:pPr>
              <a:buFont typeface="Wingdings" panose="05000000000000000000" pitchFamily="2" charset="2"/>
              <a:buChar char="§"/>
            </a:pPr>
            <a:r>
              <a:rPr lang="tr-TR" sz="2400" dirty="0" smtClean="0"/>
              <a:t>Tasavvufi bir gelenek içinde yetişmesine karşın, tarikat tarzı bir yapılanmaya gitmez; aksine ıslahçı bir yaklaşım izler. </a:t>
            </a:r>
          </a:p>
          <a:p>
            <a:pPr>
              <a:buFont typeface="Wingdings" panose="05000000000000000000" pitchFamily="2" charset="2"/>
              <a:buChar char="§"/>
            </a:pPr>
            <a:r>
              <a:rPr lang="tr-TR" sz="2400" dirty="0" smtClean="0"/>
              <a:t>Siyasete hep mesafeli durur. Demokrat partinin politikalarını ise ehven-i </a:t>
            </a:r>
            <a:r>
              <a:rPr lang="tr-TR" sz="2400" dirty="0" err="1" smtClean="0"/>
              <a:t>şerr</a:t>
            </a:r>
            <a:r>
              <a:rPr lang="tr-TR" sz="2400" dirty="0" smtClean="0"/>
              <a:t> olarak mütalaa eder ve kısmen destekler. </a:t>
            </a:r>
          </a:p>
        </p:txBody>
      </p:sp>
    </p:spTree>
    <p:extLst>
      <p:ext uri="{BB962C8B-B14F-4D97-AF65-F5344CB8AC3E}">
        <p14:creationId xmlns:p14="http://schemas.microsoft.com/office/powerpoint/2010/main" val="27095858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RİSALE-İ NUR KÜLLİYATI</a:t>
            </a:r>
            <a:endParaRPr lang="tr-TR" dirty="0"/>
          </a:p>
        </p:txBody>
      </p:sp>
      <p:sp>
        <p:nvSpPr>
          <p:cNvPr id="3" name="İçerik Yer Tutucusu 2"/>
          <p:cNvSpPr>
            <a:spLocks noGrp="1"/>
          </p:cNvSpPr>
          <p:nvPr>
            <p:ph idx="1"/>
          </p:nvPr>
        </p:nvSpPr>
        <p:spPr/>
        <p:txBody>
          <a:bodyPr>
            <a:noAutofit/>
          </a:bodyPr>
          <a:lstStyle/>
          <a:p>
            <a:pPr>
              <a:buFont typeface="Wingdings" panose="05000000000000000000" pitchFamily="2" charset="2"/>
              <a:buChar char="§"/>
            </a:pPr>
            <a:r>
              <a:rPr lang="tr-TR" sz="2400" dirty="0" smtClean="0"/>
              <a:t>Nurculuk, her ne kadar Said-i Nursi’nin karizmatik önderliği ile gelişmişse de gerek onun hayatında gerekse sonrasında metin merkezli bir hareket olarak varlığını sürdürür. </a:t>
            </a:r>
          </a:p>
          <a:p>
            <a:pPr>
              <a:buFont typeface="Wingdings" panose="05000000000000000000" pitchFamily="2" charset="2"/>
              <a:buChar char="§"/>
            </a:pPr>
            <a:r>
              <a:rPr lang="tr-TR" sz="2400" dirty="0" smtClean="0"/>
              <a:t>Risale-i nur külliyatı adı verilen bu metinler, takipçileri tarafından Kuran’ın tefsiri olarak kabul edilir. </a:t>
            </a:r>
          </a:p>
          <a:p>
            <a:pPr>
              <a:buFont typeface="Wingdings" panose="05000000000000000000" pitchFamily="2" charset="2"/>
              <a:buChar char="§"/>
            </a:pPr>
            <a:r>
              <a:rPr lang="tr-TR" sz="2400" dirty="0" smtClean="0"/>
              <a:t>Metinler tam bir tefsirden ziyade konulu tefsir gibidir ve çoğunlukla da imanla ilgili meselelerdir. İbadetlerin </a:t>
            </a:r>
            <a:r>
              <a:rPr lang="tr-TR" sz="2400" dirty="0" err="1" smtClean="0"/>
              <a:t>makasıd</a:t>
            </a:r>
            <a:r>
              <a:rPr lang="tr-TR" sz="2400" dirty="0" smtClean="0"/>
              <a:t> ve hikmetiyle daha çok ilgilenir.</a:t>
            </a:r>
          </a:p>
          <a:p>
            <a:pPr>
              <a:buFont typeface="Wingdings" panose="05000000000000000000" pitchFamily="2" charset="2"/>
              <a:buChar char="§"/>
            </a:pPr>
            <a:r>
              <a:rPr lang="tr-TR" sz="2400" dirty="0" smtClean="0"/>
              <a:t>Bu metinler, hedef kitlenin çağdaş ideolojilerin meydan okuması karşısında bilinçlendirilmesini amaçlar. </a:t>
            </a:r>
          </a:p>
          <a:p>
            <a:pPr>
              <a:buFont typeface="Wingdings" panose="05000000000000000000" pitchFamily="2" charset="2"/>
              <a:buChar char="§"/>
            </a:pPr>
            <a:r>
              <a:rPr lang="tr-TR" sz="2400" dirty="0" smtClean="0"/>
              <a:t>Metinlerin nazmında </a:t>
            </a:r>
            <a:r>
              <a:rPr lang="tr-TR" sz="2400" dirty="0" err="1" smtClean="0"/>
              <a:t>işari</a:t>
            </a:r>
            <a:r>
              <a:rPr lang="tr-TR" sz="2400" dirty="0" smtClean="0"/>
              <a:t> metodun hakimiyeti en büyük eleştiri konusudur. </a:t>
            </a:r>
          </a:p>
        </p:txBody>
      </p:sp>
    </p:spTree>
    <p:extLst>
      <p:ext uri="{BB962C8B-B14F-4D97-AF65-F5344CB8AC3E}">
        <p14:creationId xmlns:p14="http://schemas.microsoft.com/office/powerpoint/2010/main" val="7823171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RİSALE-İ NUR MERKEZLİ FAALİYET</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
            </a:pPr>
            <a:r>
              <a:rPr lang="tr-TR" sz="2400" dirty="0" smtClean="0"/>
              <a:t>Risale-i nurlar, Nursi’nin takipçileri tarafından Dershane adı verilen mekanlarda okunurlar. Onun ilk talebeleri, bütün alt gruplar tarafından ağabeyler adı altında büyük tazim görür. </a:t>
            </a:r>
          </a:p>
          <a:p>
            <a:pPr>
              <a:buFont typeface="Wingdings" panose="05000000000000000000" pitchFamily="2" charset="2"/>
              <a:buChar char="§"/>
            </a:pPr>
            <a:r>
              <a:rPr lang="tr-TR" sz="2400" dirty="0" smtClean="0"/>
              <a:t>Bu kimseler aynı zamanda Nurculuk hareketinin kurumsallaşmasını gerçekleştiren kimselerdir.</a:t>
            </a:r>
          </a:p>
          <a:p>
            <a:pPr>
              <a:buFont typeface="Wingdings" panose="05000000000000000000" pitchFamily="2" charset="2"/>
              <a:buChar char="§"/>
            </a:pPr>
            <a:r>
              <a:rPr lang="tr-TR" sz="2400" dirty="0" smtClean="0"/>
              <a:t>Risale-i Nurların </a:t>
            </a:r>
            <a:r>
              <a:rPr lang="tr-TR" sz="2400" dirty="0" err="1" smtClean="0"/>
              <a:t>latin</a:t>
            </a:r>
            <a:r>
              <a:rPr lang="tr-TR" sz="2400" dirty="0" smtClean="0"/>
              <a:t> harfleriyle basımı konusunda hareket içerisinde fikir ayrılığı yaşanır. Daha sonra hangi siyasi partiye destek verileceği konusunda başka bir görüş ayrılığı yaşanır. </a:t>
            </a:r>
          </a:p>
          <a:p>
            <a:pPr>
              <a:buFont typeface="Wingdings" panose="05000000000000000000" pitchFamily="2" charset="2"/>
              <a:buChar char="§"/>
            </a:pPr>
            <a:r>
              <a:rPr lang="tr-TR" sz="2400" dirty="0" smtClean="0"/>
              <a:t>Okuyucular, Yazıcılar, Kırkıncı Hoca, Yeni Asya, Gülenciler, </a:t>
            </a:r>
            <a:r>
              <a:rPr lang="tr-TR" sz="2400" dirty="0" err="1" smtClean="0"/>
              <a:t>Med</a:t>
            </a:r>
            <a:r>
              <a:rPr lang="tr-TR" sz="2400" dirty="0" smtClean="0"/>
              <a:t>-Zehra gibi kendi içinde farklı gruplara ayrılırlar.</a:t>
            </a:r>
          </a:p>
          <a:p>
            <a:endParaRPr lang="tr-TR" dirty="0" smtClean="0"/>
          </a:p>
          <a:p>
            <a:endParaRPr lang="tr-TR" dirty="0"/>
          </a:p>
        </p:txBody>
      </p:sp>
    </p:spTree>
    <p:extLst>
      <p:ext uri="{BB962C8B-B14F-4D97-AF65-F5344CB8AC3E}">
        <p14:creationId xmlns:p14="http://schemas.microsoft.com/office/powerpoint/2010/main" val="3047391035"/>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230</TotalTime>
  <Words>2104</Words>
  <Application>Microsoft Office PowerPoint</Application>
  <PresentationFormat>Geniş ekran</PresentationFormat>
  <Paragraphs>133</Paragraphs>
  <Slides>24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Calibri</vt:lpstr>
      <vt:lpstr>Calibri Light</vt:lpstr>
      <vt:lpstr>Wingdings</vt:lpstr>
      <vt:lpstr>Geçmişe bakış</vt:lpstr>
      <vt:lpstr>KÜLTÜREL ISLAHATÇILIK</vt:lpstr>
      <vt:lpstr>KÜLTÜREL ISLAHÇILIK</vt:lpstr>
      <vt:lpstr>KÜLTÜREL ISLAHÇI HAREKETLER</vt:lpstr>
      <vt:lpstr>1. NURCULUK</vt:lpstr>
      <vt:lpstr>SAİD-İ NURSİ</vt:lpstr>
      <vt:lpstr>ESKİ SAİD – YENİ SAİD</vt:lpstr>
      <vt:lpstr>SAİD-İ NURSİ’NİN ISLAHÇI SÖYLEMİ</vt:lpstr>
      <vt:lpstr>RİSALE-İ NUR KÜLLİYATI</vt:lpstr>
      <vt:lpstr>RİSALE-İ NUR MERKEZLİ FAALİYET</vt:lpstr>
      <vt:lpstr>2. SÜLEYMANCILIK</vt:lpstr>
      <vt:lpstr>SÜLEYMAN HİLMİ TUNAHAN</vt:lpstr>
      <vt:lpstr>KURAN KURSU MERKEZLİ KURUMSALLAŞMA</vt:lpstr>
      <vt:lpstr>SÜLEYMANCILIK VE DİYANET </vt:lpstr>
      <vt:lpstr>3. NEDVETÜ’L-ULEMA</vt:lpstr>
      <vt:lpstr>NEDVETÜ’L-ULEMA VE ORTA YOLCU ÇİZGİ</vt:lpstr>
      <vt:lpstr>ŞİBLÎ NUMANİ </vt:lpstr>
      <vt:lpstr>EBU’L-HASEN EN-NEDVİ</vt:lpstr>
      <vt:lpstr>4. MEDRESETÜ’L-ISLAH</vt:lpstr>
      <vt:lpstr>EMİN HASEN EL-ISLAHİ</vt:lpstr>
      <vt:lpstr>VAHİDÜDDİN HAN</vt:lpstr>
      <vt:lpstr>CAVİD AHMED GAMİDİ</vt:lpstr>
      <vt:lpstr>5. MUHAMMEDİYYE</vt:lpstr>
      <vt:lpstr>MUHAMMEDİYYE’NİN TEMEL SÖYLEMİ</vt:lpstr>
      <vt:lpstr>MUHAMMEDİYYE VE FAALİYET ZEMİNİ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KÜLTÜREL ISLAHATÇILIK</dc:title>
  <dc:creator>user</dc:creator>
  <cp:lastModifiedBy>user</cp:lastModifiedBy>
  <cp:revision>23</cp:revision>
  <dcterms:created xsi:type="dcterms:W3CDTF">2019-05-05T11:47:16Z</dcterms:created>
  <dcterms:modified xsi:type="dcterms:W3CDTF">2019-05-05T15:37:51Z</dcterms:modified>
</cp:coreProperties>
</file>