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24" r:id="rId2"/>
    <p:sldId id="261" r:id="rId3"/>
    <p:sldId id="262" r:id="rId4"/>
    <p:sldId id="272" r:id="rId5"/>
    <p:sldId id="276" r:id="rId6"/>
    <p:sldId id="279" r:id="rId7"/>
    <p:sldId id="281" r:id="rId8"/>
    <p:sldId id="283" r:id="rId9"/>
    <p:sldId id="284" r:id="rId10"/>
    <p:sldId id="286" r:id="rId11"/>
    <p:sldId id="289" r:id="rId12"/>
    <p:sldId id="320" r:id="rId13"/>
    <p:sldId id="323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707CD-E9B2-434C-A33B-E954B8BFD4EC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46853-3195-44F3-A442-AB000A2C44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ED5E1-021F-445B-BB03-2F58D96BA67E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56CC-B388-4E39-84F2-06EA562400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Antibodies</a:t>
            </a:r>
            <a:r>
              <a:rPr lang="tr-TR" dirty="0" smtClean="0"/>
              <a:t> in </a:t>
            </a:r>
            <a:r>
              <a:rPr lang="tr-TR" dirty="0" err="1" smtClean="0"/>
              <a:t>Biomedical</a:t>
            </a:r>
            <a:r>
              <a:rPr lang="tr-TR" dirty="0" smtClean="0"/>
              <a:t> </a:t>
            </a:r>
            <a:r>
              <a:rPr lang="tr-TR" dirty="0" err="1" smtClean="0"/>
              <a:t>Engineering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smtClean="0"/>
              <a:t>Yılmazer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Chaperonins Facilitate Folding</a:t>
            </a:r>
          </a:p>
        </p:txBody>
      </p:sp>
      <p:sp>
        <p:nvSpPr>
          <p:cNvPr id="126979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 Structure Methods: </a:t>
            </a:r>
            <a:br>
              <a:rPr lang="en-US" dirty="0" smtClean="0">
                <a:solidFill>
                  <a:srgbClr val="2FB0DC"/>
                </a:solidFill>
              </a:rPr>
            </a:br>
            <a:r>
              <a:rPr lang="en-US" dirty="0" smtClean="0">
                <a:solidFill>
                  <a:srgbClr val="2FB0DC"/>
                </a:solidFill>
              </a:rPr>
              <a:t>X-Ray Crystallography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Steps needed: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Purify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Crystallize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Collect diffraction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Calculate electron density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Fit residues into density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Pros: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No size limits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Well-established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Cons: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Difficult for membrane proteins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Cannot see </a:t>
            </a:r>
            <a:r>
              <a:rPr lang="en-US" sz="2000" dirty="0" err="1" smtClean="0">
                <a:latin typeface="Arial" charset="0"/>
              </a:rPr>
              <a:t>hydrogens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32100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5943600" y="54864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https://www.youtube.com/watch?v=gLsC4wlrR2A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Chaperonins Facilitate Folding</a:t>
            </a:r>
          </a:p>
        </p:txBody>
      </p:sp>
      <p:sp>
        <p:nvSpPr>
          <p:cNvPr id="126979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 Structure Methods: </a:t>
            </a:r>
            <a:br>
              <a:rPr lang="en-US" dirty="0" smtClean="0">
                <a:solidFill>
                  <a:srgbClr val="2FB0DC"/>
                </a:solidFill>
              </a:rPr>
            </a:br>
            <a:r>
              <a:rPr lang="en-US" dirty="0" smtClean="0">
                <a:solidFill>
                  <a:srgbClr val="2FB0DC"/>
                </a:solidFill>
              </a:rPr>
              <a:t>X-Ray Crystallography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Steps needed: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Purify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Crystallize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Collect diffraction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Calculate electron density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Fit residues into density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Pros: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No size limits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Well-established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Cons: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Difficult for membrane proteins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Cannot see </a:t>
            </a:r>
            <a:r>
              <a:rPr lang="en-US" sz="2000" dirty="0" err="1" smtClean="0">
                <a:latin typeface="Arial" charset="0"/>
              </a:rPr>
              <a:t>hydrogens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32100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5943600" y="54864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https://www.youtube.com/watch?v=gLsC4wlrR2A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Humoral Immune System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5334000"/>
          </a:xfrm>
        </p:spPr>
        <p:txBody>
          <a:bodyPr/>
          <a:lstStyle/>
          <a:p>
            <a:pPr eaLnBrk="1" hangingPunct="1"/>
            <a:r>
              <a:rPr lang="en-US" sz="2800" smtClean="0"/>
              <a:t>Vertebrates also fight infections with soluble </a:t>
            </a:r>
            <a:r>
              <a:rPr lang="en-US" sz="2800" smtClean="0">
                <a:solidFill>
                  <a:srgbClr val="CC3300"/>
                </a:solidFill>
              </a:rPr>
              <a:t>antibodies</a:t>
            </a:r>
            <a:r>
              <a:rPr lang="en-US" sz="2800" smtClean="0"/>
              <a:t> that specifically bind </a:t>
            </a:r>
            <a:r>
              <a:rPr lang="en-US" sz="2800" smtClean="0">
                <a:solidFill>
                  <a:srgbClr val="FF9933"/>
                </a:solidFill>
              </a:rPr>
              <a:t>antigens</a:t>
            </a:r>
          </a:p>
          <a:p>
            <a:pPr lvl="1" eaLnBrk="1" hangingPunct="1"/>
            <a:r>
              <a:rPr lang="en-US" sz="2400" smtClean="0">
                <a:solidFill>
                  <a:srgbClr val="FF9933"/>
                </a:solidFill>
              </a:rPr>
              <a:t>Antigens</a:t>
            </a:r>
            <a:r>
              <a:rPr lang="en-US" sz="2400" smtClean="0"/>
              <a:t> are substances that stimulate production of antibodies</a:t>
            </a:r>
          </a:p>
          <a:p>
            <a:pPr lvl="2" eaLnBrk="1" hangingPunct="1"/>
            <a:r>
              <a:rPr lang="en-US" sz="2000" smtClean="0"/>
              <a:t>Typically macromolecular in nature</a:t>
            </a:r>
          </a:p>
          <a:p>
            <a:pPr lvl="2" eaLnBrk="1" hangingPunct="1"/>
            <a:r>
              <a:rPr lang="en-US" sz="2000" smtClean="0"/>
              <a:t>Recognized as foreign by the immune system</a:t>
            </a:r>
          </a:p>
          <a:p>
            <a:pPr lvl="2" eaLnBrk="1" hangingPunct="1"/>
            <a:r>
              <a:rPr lang="en-US" sz="2000" smtClean="0"/>
              <a:t>Coat proteins of bacteria and viruses</a:t>
            </a:r>
          </a:p>
          <a:p>
            <a:pPr lvl="2" eaLnBrk="1" hangingPunct="1"/>
            <a:r>
              <a:rPr lang="en-US" sz="2000" smtClean="0"/>
              <a:t>Surface carbohydrates of cells or viruses</a:t>
            </a:r>
          </a:p>
          <a:p>
            <a:pPr lvl="1" eaLnBrk="1" hangingPunct="1"/>
            <a:r>
              <a:rPr lang="en-US" sz="2400" smtClean="0">
                <a:solidFill>
                  <a:srgbClr val="CC3300"/>
                </a:solidFill>
              </a:rPr>
              <a:t>Antibodies</a:t>
            </a:r>
            <a:r>
              <a:rPr lang="en-US" sz="2400" smtClean="0"/>
              <a:t> are proteins that are produced by B cells and specifically bind to antigens</a:t>
            </a:r>
          </a:p>
          <a:p>
            <a:pPr lvl="2" eaLnBrk="1" hangingPunct="1"/>
            <a:r>
              <a:rPr lang="en-US" sz="2000" smtClean="0"/>
              <a:t>Binding will mark the antigen for destruction or interfere with its function</a:t>
            </a:r>
          </a:p>
          <a:p>
            <a:pPr lvl="2" eaLnBrk="1" hangingPunct="1"/>
            <a:r>
              <a:rPr lang="en-US" sz="2000" smtClean="0"/>
              <a:t>A given antibody will bind to a small region (epitope) of the antigen</a:t>
            </a:r>
          </a:p>
          <a:p>
            <a:pPr lvl="2" eaLnBrk="1" hangingPunct="1"/>
            <a:r>
              <a:rPr lang="en-US" sz="2000" smtClean="0"/>
              <a:t>One antigen can have several epitopes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Antibodies: Immunoglobulin G</a:t>
            </a:r>
          </a:p>
        </p:txBody>
      </p:sp>
      <p:sp>
        <p:nvSpPr>
          <p:cNvPr id="104451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Arial" charset="0"/>
              </a:rPr>
              <a:t>Fab: fragment, antigen binding</a:t>
            </a:r>
          </a:p>
          <a:p>
            <a:pPr eaLnBrk="1" hangingPunct="1"/>
            <a:endParaRPr lang="en-US" sz="2800">
              <a:latin typeface="Arial" charset="0"/>
            </a:endParaRPr>
          </a:p>
          <a:p>
            <a:pPr eaLnBrk="1" hangingPunct="1"/>
            <a:r>
              <a:rPr lang="en-US" sz="2800">
                <a:latin typeface="Arial" charset="0"/>
              </a:rPr>
              <a:t>Variable domain differs in antibodies from different B-cells 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Antibody Techniques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ELISA</a:t>
            </a:r>
          </a:p>
          <a:p>
            <a:r>
              <a:rPr lang="tr-TR" dirty="0" smtClean="0"/>
              <a:t>Western</a:t>
            </a:r>
          </a:p>
          <a:p>
            <a:r>
              <a:rPr lang="tr-TR" dirty="0" smtClean="0"/>
              <a:t>IF</a:t>
            </a:r>
          </a:p>
          <a:p>
            <a:r>
              <a:rPr lang="tr-TR" dirty="0" smtClean="0"/>
              <a:t>IHC</a:t>
            </a:r>
          </a:p>
          <a:p>
            <a:r>
              <a:rPr lang="tr-TR" dirty="0" err="1" smtClean="0"/>
              <a:t>Chip</a:t>
            </a:r>
            <a:r>
              <a:rPr lang="tr-TR" dirty="0" smtClean="0"/>
              <a:t>-</a:t>
            </a:r>
            <a:r>
              <a:rPr lang="tr-TR" dirty="0" err="1" smtClean="0"/>
              <a:t>Seq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109571" name="Line 4"/>
          <p:cNvSpPr>
            <a:spLocks noChangeShapeType="1"/>
          </p:cNvSpPr>
          <p:nvPr/>
        </p:nvSpPr>
        <p:spPr bwMode="auto">
          <a:xfrm>
            <a:off x="304800" y="1371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Stability and Folding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228600" y="990600"/>
            <a:ext cx="8534400" cy="581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A protein’s function depends on its three-dimensional structure.</a:t>
            </a: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Loss of structural integrity with accompanying loss of activity is called </a:t>
            </a:r>
            <a:r>
              <a:rPr lang="en-US" sz="2800" dirty="0" err="1">
                <a:solidFill>
                  <a:srgbClr val="1119FF"/>
                </a:solidFill>
                <a:latin typeface="Arial" charset="0"/>
              </a:rPr>
              <a:t>denaturation</a:t>
            </a:r>
            <a:endParaRPr lang="en-US" sz="2800" dirty="0">
              <a:solidFill>
                <a:srgbClr val="1119FF"/>
              </a:solidFill>
              <a:latin typeface="Arial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Proteins can be denatured by 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heat or cold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pH extremes 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organic solvents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chaotropic</a:t>
            </a:r>
            <a:r>
              <a:rPr lang="en-US" sz="2800" dirty="0">
                <a:latin typeface="Arial" charset="0"/>
              </a:rPr>
              <a:t> agents: urea and </a:t>
            </a:r>
            <a:r>
              <a:rPr lang="en-US" sz="2800" dirty="0" err="1">
                <a:latin typeface="Arial" charset="0"/>
              </a:rPr>
              <a:t>guanidinium</a:t>
            </a:r>
            <a:r>
              <a:rPr lang="en-US" sz="2800" dirty="0">
                <a:latin typeface="Arial" charset="0"/>
              </a:rPr>
              <a:t> hydrochloride</a:t>
            </a:r>
            <a:endParaRPr lang="en-US" sz="2800" dirty="0">
              <a:latin typeface="Times New Roman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en-US" sz="2800" dirty="0">
              <a:latin typeface="Arial" charset="0"/>
            </a:endParaRP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533400" y="838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52400" y="1143000"/>
            <a:ext cx="8305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Ribonuclease is a small protein that contains 8 cysteins linked via four disulfide bonds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Urea in the presence of 2-mercaptoethanol fully denatures ribonuclease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When urea and 2-mercaptoethanol are removed, the protein spontaneously refolds, and the correct disulfide bonds are reformed   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3333FF"/>
                </a:solidFill>
                <a:latin typeface="Arial" charset="0"/>
              </a:rPr>
              <a:t>The sequence alone determines the native conformation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Quite “simple” experiment, but so important it earned Chris Anfinsen the 1972 Chemistry Nobel Prize</a:t>
            </a:r>
          </a:p>
        </p:txBody>
      </p:sp>
      <p:sp>
        <p:nvSpPr>
          <p:cNvPr id="11776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Ribonuclease Refolding Experiment</a:t>
            </a:r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533400" y="990600"/>
            <a:ext cx="82296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Can Proteins Fold So Fast?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5181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Proteins fold to the lowest-energy fold in the microsecond to second time scales.  How can they find the right fold so fast?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It is mathematically impossible for protein folding to occur by randomly trying every conformation until the lowest energy one is found (</a:t>
            </a:r>
            <a:r>
              <a:rPr lang="en-US" sz="2400" dirty="0" err="1" smtClean="0">
                <a:solidFill>
                  <a:srgbClr val="0F1AFF"/>
                </a:solidFill>
                <a:latin typeface="Arial" charset="0"/>
              </a:rPr>
              <a:t>Levinthal’s</a:t>
            </a:r>
            <a:r>
              <a:rPr lang="en-US" sz="2400" dirty="0" smtClean="0">
                <a:solidFill>
                  <a:srgbClr val="0F1AFF"/>
                </a:solidFill>
                <a:latin typeface="Arial" charset="0"/>
              </a:rPr>
              <a:t> paradox</a:t>
            </a:r>
            <a:r>
              <a:rPr lang="en-US" sz="2400" dirty="0" smtClean="0">
                <a:latin typeface="Arial" charset="0"/>
              </a:rPr>
              <a:t>)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Search for the minimum is not random because the </a:t>
            </a:r>
            <a:r>
              <a:rPr lang="en-US" sz="2400" dirty="0" smtClean="0">
                <a:solidFill>
                  <a:srgbClr val="0F1AFF"/>
                </a:solidFill>
                <a:latin typeface="Arial" charset="0"/>
              </a:rPr>
              <a:t>direction toward the native structure is thermodynamically most favorable</a:t>
            </a:r>
          </a:p>
        </p:txBody>
      </p:sp>
      <p:sp>
        <p:nvSpPr>
          <p:cNvPr id="120836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Protein </a:t>
            </a:r>
            <a:r>
              <a:rPr lang="tr-TR" dirty="0" err="1" smtClean="0"/>
              <a:t>Folding</a:t>
            </a:r>
            <a:r>
              <a:rPr lang="tr-TR" dirty="0" smtClean="0"/>
              <a:t>: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help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+mj-lt"/>
              </a:rPr>
              <a:t>Chaperones</a:t>
            </a:r>
            <a:r>
              <a:rPr lang="en-US" dirty="0" smtClean="0">
                <a:latin typeface="+mj-lt"/>
              </a:rPr>
              <a:t> perform many functions, from folding to degradation to aiding in protein assembly. </a:t>
            </a:r>
            <a:endParaRPr lang="tr-TR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 are a class of chaperones that assist in folding of (largely) newly synthesized proteins with the help of ATP, i.e. all </a:t>
            </a:r>
            <a:r>
              <a:rPr lang="en-US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 can be referred to as chaperones, however, all chaperones need not be </a:t>
            </a:r>
            <a:r>
              <a:rPr lang="en-US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.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Chaperones Prevent Misfolding </a:t>
            </a:r>
          </a:p>
        </p:txBody>
      </p:sp>
      <p:sp>
        <p:nvSpPr>
          <p:cNvPr id="123907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427</Words>
  <Application>Microsoft Office PowerPoint</Application>
  <PresentationFormat>Ekran Gösterisi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Antibodies in Biomedical Engineering</vt:lpstr>
      <vt:lpstr>Humoral Immune System</vt:lpstr>
      <vt:lpstr>Antibodies: Immunoglobulin G</vt:lpstr>
      <vt:lpstr>Antibody Techniques</vt:lpstr>
      <vt:lpstr>Protein Stability and Folding</vt:lpstr>
      <vt:lpstr>Ribonuclease Refolding Experiment</vt:lpstr>
      <vt:lpstr>How Can Proteins Fold So Fast?</vt:lpstr>
      <vt:lpstr>Protein Folding:need help?</vt:lpstr>
      <vt:lpstr>Chaperones Prevent Misfolding </vt:lpstr>
      <vt:lpstr>Chaperonins Facilitate Folding</vt:lpstr>
      <vt:lpstr>Protein Structure Methods:  X-Ray Crystallography</vt:lpstr>
      <vt:lpstr>Chaperonins Facilitate Folding</vt:lpstr>
      <vt:lpstr>Protein Structure Methods:  X-Ray Crystallography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3</cp:revision>
  <dcterms:created xsi:type="dcterms:W3CDTF">2018-02-12T14:33:35Z</dcterms:created>
  <dcterms:modified xsi:type="dcterms:W3CDTF">2018-02-13T20:59:48Z</dcterms:modified>
</cp:coreProperties>
</file>