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90" r:id="rId4"/>
    <p:sldId id="317" r:id="rId5"/>
    <p:sldId id="318" r:id="rId6"/>
    <p:sldId id="314" r:id="rId7"/>
    <p:sldId id="319" r:id="rId8"/>
    <p:sldId id="320" r:id="rId9"/>
    <p:sldId id="321" r:id="rId10"/>
    <p:sldId id="31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/>
              <a:t>Kaynaklar 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3200" dirty="0"/>
              <a:t>Büyüköztürk, Ş. Çokluk-</a:t>
            </a:r>
            <a:r>
              <a:rPr lang="tr-TR" sz="3200" dirty="0" err="1"/>
              <a:t>Bökeoğlu</a:t>
            </a:r>
            <a:r>
              <a:rPr lang="tr-TR" sz="3200" dirty="0"/>
              <a:t>, Ö. Köklü, N. (2016). Sosyal Bilimler için İstatistik. Ankara: </a:t>
            </a:r>
            <a:r>
              <a:rPr lang="tr-TR" sz="3200" dirty="0" err="1"/>
              <a:t>Pegem</a:t>
            </a:r>
            <a:r>
              <a:rPr lang="tr-TR" sz="3200" dirty="0"/>
              <a:t> Akademi Yayıncılık. </a:t>
            </a:r>
          </a:p>
          <a:p>
            <a:pPr algn="just"/>
            <a:r>
              <a:rPr lang="tr-TR" sz="3200" dirty="0"/>
              <a:t>Büyüköztürk, Ş. (1995). </a:t>
            </a:r>
            <a:r>
              <a:rPr lang="tr-TR" sz="3200" dirty="0" err="1"/>
              <a:t>Kestirisel</a:t>
            </a:r>
            <a:r>
              <a:rPr lang="tr-TR" sz="3200" dirty="0"/>
              <a:t> istatistik. Ankara Üniversitesi Eğitim Bilimleri Fakültesi Dergisi, 26 (1), 409-28.</a:t>
            </a:r>
          </a:p>
          <a:p>
            <a:pPr algn="just"/>
            <a:r>
              <a:rPr lang="tr-TR" sz="3200" dirty="0"/>
              <a:t>Büyüköztürk, Ş. (2017) Sosyal Bilimler için Veri Analizi El Kitabı: İstatistik, Araştırma Deseni SPSS Uygulamaları ve Yorum. Ankara: </a:t>
            </a:r>
            <a:r>
              <a:rPr lang="tr-TR" sz="3200" dirty="0" err="1"/>
              <a:t>Pegem</a:t>
            </a:r>
            <a:r>
              <a:rPr lang="tr-TR" sz="3200" dirty="0"/>
              <a:t> Akademi Yayıncılık. </a:t>
            </a:r>
          </a:p>
          <a:p>
            <a:r>
              <a:rPr lang="tr-TR" sz="3200" dirty="0"/>
              <a:t>Çokluk, Ö. Şekercioğlu, G. Büyüköztürk, Ş. (2016). Sosyal Bilimler İçin Çok Değişkenli İstatistik SPSS ve LISREL Uygulamaları. Ankara: </a:t>
            </a:r>
            <a:r>
              <a:rPr lang="tr-TR" sz="3200" dirty="0" err="1"/>
              <a:t>Pegem</a:t>
            </a:r>
            <a:r>
              <a:rPr lang="tr-TR" sz="3200" dirty="0"/>
              <a:t> Akademi Yayıncılık.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611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ANOVA DESENLERİ</a:t>
            </a:r>
            <a:r>
              <a:rPr lang="tr-TR" sz="3200" b="1" dirty="0" smtClean="0"/>
              <a:t>: </a:t>
            </a:r>
            <a:r>
              <a:rPr lang="tr-TR" sz="3200" b="1" dirty="0" err="1" smtClean="0"/>
              <a:t>Kovaryans</a:t>
            </a:r>
            <a:r>
              <a:rPr lang="tr-TR" sz="3200" b="1" dirty="0" smtClean="0"/>
              <a:t> Analizi (ANCOVA)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Bir araştırmada etkisi test edilen bir faktörün ya da faktörlerin dışında, bağımlı değişken ile ilişkisi bulunan bir değişkenin ya da değişkenlerin istatistiksel olarak kontrol edilmesini sağlayan bir tekniktir (Büyüköztürk</a:t>
            </a:r>
            <a:r>
              <a:rPr lang="tr-TR" dirty="0"/>
              <a:t>, 2004</a:t>
            </a:r>
            <a:r>
              <a:rPr lang="tr-TR" dirty="0" smtClean="0"/>
              <a:t>).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ANOVA ile regresyonun birleşimidir.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Özellikle </a:t>
            </a:r>
            <a:r>
              <a:rPr lang="tr-TR" dirty="0" err="1" smtClean="0"/>
              <a:t>öntest-sontest</a:t>
            </a:r>
            <a:r>
              <a:rPr lang="tr-TR" dirty="0" smtClean="0"/>
              <a:t> kontrol gruplu modellerde </a:t>
            </a:r>
            <a:r>
              <a:rPr lang="tr-TR" dirty="0" err="1" smtClean="0"/>
              <a:t>öntestin</a:t>
            </a:r>
            <a:r>
              <a:rPr lang="tr-TR" dirty="0" smtClean="0"/>
              <a:t> etkisine göre düzeltilmiş </a:t>
            </a:r>
            <a:r>
              <a:rPr lang="tr-TR" dirty="0" err="1" smtClean="0"/>
              <a:t>sontest</a:t>
            </a:r>
            <a:r>
              <a:rPr lang="tr-TR" dirty="0" smtClean="0"/>
              <a:t> puanlarının karşılaştırılmasında yaygın olarak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6939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ANOVA DESENLERİ: </a:t>
            </a:r>
            <a:r>
              <a:rPr lang="tr-TR" sz="3200" b="1" dirty="0" err="1"/>
              <a:t>Kovaryans</a:t>
            </a:r>
            <a:r>
              <a:rPr lang="tr-TR" sz="3200" b="1" dirty="0"/>
              <a:t> Analizi (ANCOVA)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01288"/>
            <a:ext cx="10515600" cy="477567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000" dirty="0" smtClean="0"/>
              <a:t>Varsayımlar</a:t>
            </a:r>
            <a:endParaRPr lang="tr-TR" sz="3000" b="1" dirty="0" smtClean="0"/>
          </a:p>
          <a:p>
            <a:pPr lvl="1">
              <a:lnSpc>
                <a:spcPct val="150000"/>
              </a:lnSpc>
            </a:pPr>
            <a:r>
              <a:rPr lang="tr-TR" sz="3000" dirty="0" err="1" smtClean="0"/>
              <a:t>Seçkisiz</a:t>
            </a:r>
            <a:r>
              <a:rPr lang="tr-TR" sz="3000" dirty="0" smtClean="0"/>
              <a:t> bir desende bağımlı değişken ve ortak değişken arasında doğrusal bir ilişki vardır.</a:t>
            </a:r>
          </a:p>
          <a:p>
            <a:pPr lvl="1">
              <a:lnSpc>
                <a:spcPct val="150000"/>
              </a:lnSpc>
            </a:pPr>
            <a:r>
              <a:rPr lang="tr-TR" sz="3000" dirty="0" err="1"/>
              <a:t>Gruplariçi</a:t>
            </a:r>
            <a:r>
              <a:rPr lang="tr-TR" sz="3000" dirty="0"/>
              <a:t> regresyon eğimleri eşittir</a:t>
            </a:r>
            <a:r>
              <a:rPr lang="tr-TR" sz="30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tr-TR" sz="3000" dirty="0" smtClean="0"/>
              <a:t>Bir faktöre göre oluşan grupların her biri için bağımlı değişkene ait puanların evrendeki </a:t>
            </a:r>
            <a:r>
              <a:rPr lang="tr-TR" sz="3000" dirty="0" err="1" smtClean="0"/>
              <a:t>varyansları</a:t>
            </a:r>
            <a:r>
              <a:rPr lang="tr-TR" sz="3000" dirty="0" smtClean="0"/>
              <a:t> eşittir ve dağılımı normaldir.</a:t>
            </a:r>
          </a:p>
          <a:p>
            <a:pPr lvl="1">
              <a:lnSpc>
                <a:spcPct val="150000"/>
              </a:lnSpc>
            </a:pPr>
            <a:r>
              <a:rPr lang="tr-TR" sz="3000" dirty="0" smtClean="0"/>
              <a:t>Ortalama puanları karşılaştırılacak örneklemler </a:t>
            </a:r>
            <a:r>
              <a:rPr lang="tr-TR" sz="3000" dirty="0"/>
              <a:t>ilişkisizdir (Büyüköztürk, 2004</a:t>
            </a:r>
            <a:r>
              <a:rPr lang="tr-TR" sz="3000" dirty="0" smtClean="0"/>
              <a:t>). 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26412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/>
              <a:t>ANOVA DESENLERİ: </a:t>
            </a:r>
            <a:r>
              <a:rPr lang="tr-TR" sz="4000" b="1" dirty="0" err="1"/>
              <a:t>Kovaryans</a:t>
            </a:r>
            <a:r>
              <a:rPr lang="tr-TR" sz="4000" b="1" dirty="0"/>
              <a:t> Analizi (ANCOVA)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SPSS uygulaması </a:t>
            </a:r>
          </a:p>
          <a:p>
            <a:pPr algn="just"/>
            <a:r>
              <a:rPr lang="tr-TR" dirty="0" smtClean="0"/>
              <a:t>Örnek: Daha </a:t>
            </a:r>
            <a:r>
              <a:rPr lang="tr-TR" dirty="0"/>
              <a:t>önce alınan matematik dersi sayısı kontrol edildiğinde, erkeklerin matematik başarısı kızlardan yüksek midir? </a:t>
            </a:r>
            <a:endParaRPr lang="tr-TR" dirty="0" smtClean="0"/>
          </a:p>
          <a:p>
            <a:pPr lvl="0" algn="just"/>
            <a:r>
              <a:rPr lang="tr-TR" dirty="0"/>
              <a:t>“</a:t>
            </a:r>
            <a:r>
              <a:rPr lang="tr-TR" dirty="0" err="1"/>
              <a:t>Analyze</a:t>
            </a:r>
            <a:r>
              <a:rPr lang="tr-TR" dirty="0"/>
              <a:t>” dan “General </a:t>
            </a:r>
            <a:r>
              <a:rPr lang="tr-TR" dirty="0" err="1"/>
              <a:t>Linear</a:t>
            </a:r>
            <a:r>
              <a:rPr lang="tr-TR" dirty="0"/>
              <a:t> Model” ve buradan “</a:t>
            </a:r>
            <a:r>
              <a:rPr lang="tr-TR" dirty="0" err="1"/>
              <a:t>Univariate</a:t>
            </a:r>
            <a:r>
              <a:rPr lang="tr-TR" dirty="0"/>
              <a:t>...” komutunu tıklayın.</a:t>
            </a:r>
          </a:p>
          <a:p>
            <a:pPr marL="0" indent="0" algn="just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4348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/>
              <a:t>ANOVA DESENLERİ: </a:t>
            </a:r>
            <a:r>
              <a:rPr lang="tr-TR" sz="4000" b="1" dirty="0" err="1"/>
              <a:t>Kovaryans</a:t>
            </a:r>
            <a:r>
              <a:rPr lang="tr-TR" sz="4000" b="1" dirty="0"/>
              <a:t> Analizi (ANCOVA)</a:t>
            </a:r>
            <a:endParaRPr lang="tr-TR" sz="40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89563" y="1288473"/>
            <a:ext cx="5763491" cy="509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374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ANOVA </a:t>
            </a:r>
            <a:r>
              <a:rPr lang="tr-TR" sz="3200" b="1" dirty="0"/>
              <a:t>DESENLERİ: </a:t>
            </a:r>
            <a:r>
              <a:rPr lang="tr-TR" sz="3200" b="1" dirty="0" smtClean="0"/>
              <a:t>Çok Değişkenli </a:t>
            </a:r>
            <a:r>
              <a:rPr lang="tr-TR" sz="3200" b="1" dirty="0" err="1"/>
              <a:t>Varyans</a:t>
            </a:r>
            <a:r>
              <a:rPr lang="tr-TR" sz="3200" b="1" dirty="0"/>
              <a:t> Analizi (MANOVA)</a:t>
            </a:r>
            <a:br>
              <a:rPr lang="tr-TR" sz="3200" b="1" dirty="0"/>
            </a:b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Çok </a:t>
            </a:r>
            <a:r>
              <a:rPr lang="tr-TR" dirty="0"/>
              <a:t>Değişkenli </a:t>
            </a:r>
            <a:r>
              <a:rPr lang="tr-TR" dirty="0" err="1"/>
              <a:t>Varyans</a:t>
            </a:r>
            <a:r>
              <a:rPr lang="tr-TR" dirty="0"/>
              <a:t> Analizi </a:t>
            </a:r>
            <a:r>
              <a:rPr lang="tr-TR" dirty="0" smtClean="0"/>
              <a:t>(MANOVA), </a:t>
            </a:r>
            <a:r>
              <a:rPr lang="tr-TR" dirty="0"/>
              <a:t>birden fazla bağımlı değişkenin bulunduğu </a:t>
            </a:r>
            <a:r>
              <a:rPr lang="tr-TR" dirty="0" smtClean="0"/>
              <a:t>durumlarda kullanılır. Bağımsız gruplar için tek Faktörlü </a:t>
            </a:r>
            <a:r>
              <a:rPr lang="tr-TR" dirty="0" err="1" smtClean="0"/>
              <a:t>ANOVA'dan</a:t>
            </a:r>
            <a:r>
              <a:rPr lang="tr-TR" dirty="0" smtClean="0"/>
              <a:t> farkı</a:t>
            </a:r>
            <a:r>
              <a:rPr lang="tr-TR" dirty="0"/>
              <a:t>, birden fazla bağımlı değişkenin </a:t>
            </a:r>
            <a:r>
              <a:rPr lang="tr-TR" dirty="0" smtClean="0"/>
              <a:t>eşzamanlı incelenmesine olanak sağlamasıdır.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6692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Çok Değişkenli </a:t>
            </a:r>
            <a:r>
              <a:rPr lang="tr-TR" b="1" dirty="0" err="1"/>
              <a:t>Varyans</a:t>
            </a:r>
            <a:r>
              <a:rPr lang="tr-TR" b="1" dirty="0"/>
              <a:t> Analizi (MANOVA)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Varsayımları</a:t>
            </a:r>
            <a:r>
              <a:rPr lang="tr-TR" b="1" dirty="0"/>
              <a:t>: </a:t>
            </a:r>
            <a:endParaRPr lang="tr-TR" dirty="0"/>
          </a:p>
          <a:p>
            <a:pPr lvl="0" algn="just"/>
            <a:r>
              <a:rPr lang="tr-TR" dirty="0"/>
              <a:t>Her bir örneklemdeki gözlemler </a:t>
            </a:r>
            <a:r>
              <a:rPr lang="tr-TR" dirty="0" err="1"/>
              <a:t>seçkisizdir</a:t>
            </a:r>
            <a:r>
              <a:rPr lang="tr-TR" dirty="0"/>
              <a:t> ve diğerinden bağımsızdır</a:t>
            </a:r>
            <a:r>
              <a:rPr lang="tr-TR" dirty="0" smtClean="0"/>
              <a:t>.</a:t>
            </a:r>
            <a:endParaRPr lang="tr-TR" dirty="0"/>
          </a:p>
          <a:p>
            <a:pPr lvl="0" algn="just"/>
            <a:r>
              <a:rPr lang="tr-TR" dirty="0"/>
              <a:t>Tüm bağımlı değişkenlere ilişkin gözlemler her  grupta çok değişkenli normal dağılım gösterir</a:t>
            </a:r>
            <a:r>
              <a:rPr lang="tr-TR" dirty="0" smtClean="0"/>
              <a:t>.</a:t>
            </a:r>
            <a:endParaRPr lang="tr-TR" dirty="0"/>
          </a:p>
          <a:p>
            <a:pPr lvl="0" algn="just"/>
            <a:r>
              <a:rPr lang="tr-TR" dirty="0"/>
              <a:t>Her grupta bağımlı değişkenler için evren </a:t>
            </a:r>
            <a:r>
              <a:rPr lang="tr-TR" dirty="0" err="1"/>
              <a:t>kovaryans</a:t>
            </a:r>
            <a:r>
              <a:rPr lang="tr-TR" dirty="0"/>
              <a:t> matrisleri homojendir. </a:t>
            </a:r>
          </a:p>
          <a:p>
            <a:pPr lvl="0" algn="just"/>
            <a:r>
              <a:rPr lang="tr-TR" dirty="0" smtClean="0"/>
              <a:t>Bağımlı </a:t>
            </a:r>
            <a:r>
              <a:rPr lang="tr-TR" dirty="0"/>
              <a:t>değişkenlerin ikili kombinasyonları arasındaki ilişkiler doğrusaldır. </a:t>
            </a:r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3600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Çok Değişkenli </a:t>
            </a:r>
            <a:r>
              <a:rPr lang="tr-TR" b="1" dirty="0" err="1"/>
              <a:t>Varyans</a:t>
            </a:r>
            <a:r>
              <a:rPr lang="tr-TR" b="1" dirty="0"/>
              <a:t> Analizi (MANOVA)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SPSS uygulaması </a:t>
            </a:r>
          </a:p>
          <a:p>
            <a:r>
              <a:rPr lang="tr-TR" dirty="0" smtClean="0"/>
              <a:t>Örnek</a:t>
            </a:r>
            <a:r>
              <a:rPr lang="tr-TR" dirty="0"/>
              <a:t>: Bir işçi grubunun üretkenlik (verimlilik) düzeyleri ile ilgili bir çalışma yapılıyor. </a:t>
            </a:r>
            <a:r>
              <a:rPr lang="tr-TR" u="sng" dirty="0"/>
              <a:t>Gelir düzeyleri </a:t>
            </a:r>
            <a:r>
              <a:rPr lang="tr-TR" dirty="0"/>
              <a:t>(Bağımlı değişken-1) ve </a:t>
            </a:r>
            <a:r>
              <a:rPr lang="tr-TR" u="sng" dirty="0"/>
              <a:t>çalışma saatleri </a:t>
            </a:r>
            <a:r>
              <a:rPr lang="tr-TR" dirty="0"/>
              <a:t>(Bağımlı değişken-2) farklı </a:t>
            </a:r>
            <a:r>
              <a:rPr lang="tr-TR" u="sng" dirty="0"/>
              <a:t>yaş gruplarındaki </a:t>
            </a:r>
            <a:r>
              <a:rPr lang="tr-TR" dirty="0"/>
              <a:t>(Bağımsız değişken) işçilerde ölçülüyor.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diğer deyişle farklı yaş kategorilerinde gelir düzeyi ve çalışma saatlerinin anlamlı fark gösterip göstermediğini belirlemekle ilgileniyoruz. </a:t>
            </a:r>
            <a:endParaRPr lang="tr-TR" dirty="0" smtClean="0"/>
          </a:p>
          <a:p>
            <a:pPr marL="228600" lvl="2">
              <a:spcBef>
                <a:spcPts val="1000"/>
              </a:spcBef>
            </a:pPr>
            <a:r>
              <a:rPr lang="tr-TR" dirty="0"/>
              <a:t>“</a:t>
            </a:r>
            <a:r>
              <a:rPr lang="tr-TR" dirty="0" err="1"/>
              <a:t>Analyze</a:t>
            </a:r>
            <a:r>
              <a:rPr lang="tr-TR" dirty="0"/>
              <a:t>” dan “General </a:t>
            </a:r>
            <a:r>
              <a:rPr lang="tr-TR" dirty="0" err="1"/>
              <a:t>Linear</a:t>
            </a:r>
            <a:r>
              <a:rPr lang="tr-TR" dirty="0"/>
              <a:t> Model” ve buradan da ”</a:t>
            </a:r>
            <a:r>
              <a:rPr lang="tr-TR" dirty="0" err="1"/>
              <a:t>Multivariate</a:t>
            </a:r>
            <a:r>
              <a:rPr lang="tr-TR" dirty="0"/>
              <a:t>..”  komutunu tıklayın.</a:t>
            </a:r>
            <a:endParaRPr lang="tr-TR" sz="3200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3403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Çok Değişkenli </a:t>
            </a:r>
            <a:r>
              <a:rPr lang="tr-TR" b="1" dirty="0" err="1"/>
              <a:t>Varyans</a:t>
            </a:r>
            <a:r>
              <a:rPr lang="tr-TR" b="1" dirty="0"/>
              <a:t> Analizi (MANOVA)</a:t>
            </a:r>
            <a:br>
              <a:rPr lang="tr-TR" b="1" dirty="0"/>
            </a:b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7891" y="1274618"/>
            <a:ext cx="6816436" cy="5015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411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465</Words>
  <Application>Microsoft Office PowerPoint</Application>
  <PresentationFormat>Geniş ekran</PresentationFormat>
  <Paragraphs>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ÖDE5024 DAVRANIŞ BİLİMLERİNDE İSTATİSTİK  Yüksek Lisans</vt:lpstr>
      <vt:lpstr>ANOVA DESENLERİ: Kovaryans Analizi (ANCOVA)</vt:lpstr>
      <vt:lpstr>ANOVA DESENLERİ: Kovaryans Analizi (ANCOVA)</vt:lpstr>
      <vt:lpstr>ANOVA DESENLERİ: Kovaryans Analizi (ANCOVA)</vt:lpstr>
      <vt:lpstr>ANOVA DESENLERİ: Kovaryans Analizi (ANCOVA)</vt:lpstr>
      <vt:lpstr> ANOVA DESENLERİ: Çok Değişkenli Varyans Analizi (MANOVA) </vt:lpstr>
      <vt:lpstr>Çok Değişkenli Varyans Analizi (MANOVA) </vt:lpstr>
      <vt:lpstr>Çok Değişkenli Varyans Analizi (MANOVA) </vt:lpstr>
      <vt:lpstr>Çok Değişkenli Varyans Analizi (MANOVA) 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74</cp:revision>
  <dcterms:created xsi:type="dcterms:W3CDTF">2017-05-17T14:02:52Z</dcterms:created>
  <dcterms:modified xsi:type="dcterms:W3CDTF">2018-02-01T12:08:18Z</dcterms:modified>
</cp:coreProperties>
</file>