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8" r:id="rId2"/>
    <p:sldId id="288" r:id="rId3"/>
    <p:sldId id="289" r:id="rId4"/>
    <p:sldId id="290" r:id="rId5"/>
    <p:sldId id="291" r:id="rId6"/>
    <p:sldId id="292" r:id="rId7"/>
    <p:sldId id="293" r:id="rId8"/>
    <p:sldId id="308" r:id="rId9"/>
    <p:sldId id="309" r:id="rId10"/>
    <p:sldId id="294" r:id="rId11"/>
    <p:sldId id="297" r:id="rId12"/>
    <p:sldId id="298" r:id="rId13"/>
    <p:sldId id="296" r:id="rId14"/>
    <p:sldId id="295" r:id="rId15"/>
    <p:sldId id="299" r:id="rId16"/>
    <p:sldId id="300" r:id="rId17"/>
    <p:sldId id="301" r:id="rId18"/>
    <p:sldId id="302" r:id="rId19"/>
    <p:sldId id="303" r:id="rId20"/>
    <p:sldId id="314" r:id="rId21"/>
    <p:sldId id="317" r:id="rId22"/>
    <p:sldId id="316" r:id="rId23"/>
    <p:sldId id="315" r:id="rId24"/>
    <p:sldId id="304" r:id="rId25"/>
    <p:sldId id="310" r:id="rId26"/>
    <p:sldId id="305" r:id="rId27"/>
    <p:sldId id="306" r:id="rId28"/>
    <p:sldId id="311"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solidFill>
                  <a:srgbClr val="C9C2D1">
                    <a:shade val="90000"/>
                  </a:srgbClr>
                </a:solidFill>
              </a:rPr>
              <a:pPr/>
              <a:t>08.04.2018</a:t>
            </a:fld>
            <a:endParaRPr lang="tr-TR" dirty="0">
              <a:solidFill>
                <a:srgbClr val="C9C2D1">
                  <a:shade val="90000"/>
                </a:srgbClr>
              </a:solidFill>
            </a:endParaRPr>
          </a:p>
        </p:txBody>
      </p:sp>
      <p:sp>
        <p:nvSpPr>
          <p:cNvPr id="19" name="18 Altbilgi Yer Tutucusu"/>
          <p:cNvSpPr>
            <a:spLocks noGrp="1"/>
          </p:cNvSpPr>
          <p:nvPr>
            <p:ph type="ftr" sz="quarter" idx="11"/>
          </p:nvPr>
        </p:nvSpPr>
        <p:spPr/>
        <p:txBody>
          <a:bodyPr/>
          <a:lstStyle/>
          <a:p>
            <a:endParaRPr lang="tr-TR" dirty="0">
              <a:solidFill>
                <a:srgbClr val="C9C2D1">
                  <a:shade val="90000"/>
                </a:srgbClr>
              </a:solidFill>
            </a:endParaRPr>
          </a:p>
        </p:txBody>
      </p:sp>
      <p:sp>
        <p:nvSpPr>
          <p:cNvPr id="27" name="26 Slayt Numarası Yer Tutucusu"/>
          <p:cNvSpPr>
            <a:spLocks noGrp="1"/>
          </p:cNvSpPr>
          <p:nvPr>
            <p:ph type="sldNum" sz="quarter" idx="12"/>
          </p:nvPr>
        </p:nvSpPr>
        <p:spPr/>
        <p:txBody>
          <a:bodyPr/>
          <a:lstStyle/>
          <a:p>
            <a:fld id="{B1DEFA8C-F947-479F-BE07-76B6B3F80BF1}" type="slidenum">
              <a:rPr lang="tr-TR" smtClean="0">
                <a:solidFill>
                  <a:srgbClr val="C9C2D1">
                    <a:shade val="90000"/>
                  </a:srgbClr>
                </a:solidFill>
              </a:rPr>
              <a:pPr/>
              <a:t>‹#›</a:t>
            </a:fld>
            <a:endParaRPr lang="tr-TR" dirty="0">
              <a:solidFill>
                <a:srgbClr val="C9C2D1">
                  <a:shade val="90000"/>
                </a:srgbClr>
              </a:solidFill>
            </a:endParaRPr>
          </a:p>
        </p:txBody>
      </p:sp>
    </p:spTree>
    <p:extLst>
      <p:ext uri="{BB962C8B-B14F-4D97-AF65-F5344CB8AC3E}">
        <p14:creationId xmlns:p14="http://schemas.microsoft.com/office/powerpoint/2010/main" val="5027864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5" name="4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Tree>
    <p:extLst>
      <p:ext uri="{BB962C8B-B14F-4D97-AF65-F5344CB8AC3E}">
        <p14:creationId xmlns:p14="http://schemas.microsoft.com/office/powerpoint/2010/main" val="161804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5" name="4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Tree>
    <p:extLst>
      <p:ext uri="{BB962C8B-B14F-4D97-AF65-F5344CB8AC3E}">
        <p14:creationId xmlns:p14="http://schemas.microsoft.com/office/powerpoint/2010/main" val="399876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5" name="4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Tree>
    <p:extLst>
      <p:ext uri="{BB962C8B-B14F-4D97-AF65-F5344CB8AC3E}">
        <p14:creationId xmlns:p14="http://schemas.microsoft.com/office/powerpoint/2010/main" val="359698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C9C2D1">
                    <a:shade val="90000"/>
                  </a:srgbClr>
                </a:solidFill>
              </a:rPr>
              <a:pPr/>
              <a:t>08.04.2018</a:t>
            </a:fld>
            <a:endParaRPr lang="tr-TR" dirty="0">
              <a:solidFill>
                <a:srgbClr val="C9C2D1">
                  <a:shade val="90000"/>
                </a:srgbClr>
              </a:solidFill>
            </a:endParaRPr>
          </a:p>
        </p:txBody>
      </p:sp>
      <p:sp>
        <p:nvSpPr>
          <p:cNvPr id="5" name="4 Altbilgi Yer Tutucusu"/>
          <p:cNvSpPr>
            <a:spLocks noGrp="1"/>
          </p:cNvSpPr>
          <p:nvPr>
            <p:ph type="ftr" sz="quarter" idx="11"/>
          </p:nvPr>
        </p:nvSpPr>
        <p:spPr/>
        <p:txBody>
          <a:bodyPr/>
          <a:lstStyle/>
          <a:p>
            <a:endParaRPr lang="tr-TR" dirty="0">
              <a:solidFill>
                <a:srgbClr val="C9C2D1">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C9C2D1">
                    <a:shade val="90000"/>
                  </a:srgbClr>
                </a:solidFill>
              </a:rPr>
              <a:pPr/>
              <a:t>‹#›</a:t>
            </a:fld>
            <a:endParaRPr lang="tr-TR" dirty="0">
              <a:solidFill>
                <a:srgbClr val="C9C2D1">
                  <a:shade val="90000"/>
                </a:srgbClr>
              </a:solidFill>
            </a:endParaRPr>
          </a:p>
        </p:txBody>
      </p:sp>
    </p:spTree>
    <p:extLst>
      <p:ext uri="{BB962C8B-B14F-4D97-AF65-F5344CB8AC3E}">
        <p14:creationId xmlns:p14="http://schemas.microsoft.com/office/powerpoint/2010/main" val="15242543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6" name="5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Tree>
    <p:extLst>
      <p:ext uri="{BB962C8B-B14F-4D97-AF65-F5344CB8AC3E}">
        <p14:creationId xmlns:p14="http://schemas.microsoft.com/office/powerpoint/2010/main" val="265542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8" name="7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Tree>
    <p:extLst>
      <p:ext uri="{BB962C8B-B14F-4D97-AF65-F5344CB8AC3E}">
        <p14:creationId xmlns:p14="http://schemas.microsoft.com/office/powerpoint/2010/main" val="377205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4" name="3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Tree>
    <p:extLst>
      <p:ext uri="{BB962C8B-B14F-4D97-AF65-F5344CB8AC3E}">
        <p14:creationId xmlns:p14="http://schemas.microsoft.com/office/powerpoint/2010/main" val="350519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3" name="2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Tree>
    <p:extLst>
      <p:ext uri="{BB962C8B-B14F-4D97-AF65-F5344CB8AC3E}">
        <p14:creationId xmlns:p14="http://schemas.microsoft.com/office/powerpoint/2010/main" val="105452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6" name="5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Tree>
    <p:extLst>
      <p:ext uri="{BB962C8B-B14F-4D97-AF65-F5344CB8AC3E}">
        <p14:creationId xmlns:p14="http://schemas.microsoft.com/office/powerpoint/2010/main" val="253035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6" name="5 Altbilgi Yer Tutucusu"/>
          <p:cNvSpPr>
            <a:spLocks noGrp="1"/>
          </p:cNvSpPr>
          <p:nvPr>
            <p:ph type="ftr" sz="quarter" idx="11"/>
          </p:nvPr>
        </p:nvSpPr>
        <p:spPr/>
        <p:txBody>
          <a:bodyPr/>
          <a:lstStyle/>
          <a:p>
            <a:endParaRPr lang="tr-TR" dirty="0">
              <a:solidFill>
                <a:srgbClr val="69676D">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33113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solidFill>
                  <a:srgbClr val="69676D">
                    <a:shade val="90000"/>
                  </a:srgbClr>
                </a:solidFill>
              </a:rPr>
              <a:pPr/>
              <a:t>08.04.2018</a:t>
            </a:fld>
            <a:endParaRPr lang="tr-TR" dirty="0">
              <a:solidFill>
                <a:srgbClr val="69676D">
                  <a:shade val="90000"/>
                </a:srgbClr>
              </a:solidFill>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solidFill>
                <a:srgbClr val="69676D">
                  <a:shade val="90000"/>
                </a:srgbClr>
              </a:solidFill>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solidFill>
                  <a:srgbClr val="69676D">
                    <a:shade val="90000"/>
                  </a:srgbClr>
                </a:solidFill>
              </a:rPr>
              <a:pPr/>
              <a:t>‹#›</a:t>
            </a:fld>
            <a:endParaRPr lang="tr-TR" dirty="0">
              <a:solidFill>
                <a:srgbClr val="69676D">
                  <a:shade val="90000"/>
                </a:srgbClr>
              </a:solidFill>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613411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564" y="2132856"/>
            <a:ext cx="8229600" cy="1728192"/>
          </a:xfrm>
        </p:spPr>
        <p:txBody>
          <a:bodyPr>
            <a:normAutofit/>
          </a:bodyPr>
          <a:lstStyle/>
          <a:p>
            <a:pPr algn="ctr" fontAlgn="auto">
              <a:spcAft>
                <a:spcPts val="0"/>
              </a:spcAft>
              <a:defRPr/>
            </a:pPr>
            <a:r>
              <a:rPr lang="tr-TR" dirty="0" smtClean="0">
                <a:effectLst/>
              </a:rPr>
              <a:t>  X-</a:t>
            </a:r>
            <a:r>
              <a:rPr lang="tr-TR" dirty="0" err="1" smtClean="0">
                <a:effectLst/>
              </a:rPr>
              <a:t>IşInlarI</a:t>
            </a:r>
            <a:r>
              <a:rPr lang="tr-TR" dirty="0" smtClean="0">
                <a:effectLst/>
              </a:rPr>
              <a:t> </a:t>
            </a:r>
            <a:r>
              <a:rPr lang="tr-TR" dirty="0" err="1" smtClean="0">
                <a:effectLst/>
              </a:rPr>
              <a:t>Fluoresans</a:t>
            </a:r>
            <a:r>
              <a:rPr lang="tr-TR" dirty="0" smtClean="0">
                <a:effectLst/>
              </a:rPr>
              <a:t> </a:t>
            </a:r>
            <a:r>
              <a:rPr lang="tr-TR" dirty="0">
                <a:effectLst/>
              </a:rPr>
              <a:t>Spektrometresi (XRF)</a:t>
            </a:r>
            <a:endParaRPr lang="tr-TR"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15F1EB5-96BC-4871-9267-BA0ECC5C3B5F}" type="slidenum">
              <a:rPr lang="tr-TR">
                <a:solidFill>
                  <a:srgbClr val="9B9A98"/>
                </a:solidFill>
              </a:rPr>
              <a:pPr/>
              <a:t>1</a:t>
            </a:fld>
            <a:endParaRPr lang="tr-TR">
              <a:solidFill>
                <a:srgbClr val="9B9A98"/>
              </a:solidFill>
            </a:endParaRPr>
          </a:p>
        </p:txBody>
      </p:sp>
    </p:spTree>
    <p:extLst>
      <p:ext uri="{BB962C8B-B14F-4D97-AF65-F5344CB8AC3E}">
        <p14:creationId xmlns:p14="http://schemas.microsoft.com/office/powerpoint/2010/main" val="1060899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605" y="332656"/>
            <a:ext cx="9144000" cy="2123658"/>
          </a:xfrm>
          <a:prstGeom prst="rect">
            <a:avLst/>
          </a:prstGeom>
          <a:noFill/>
        </p:spPr>
        <p:txBody>
          <a:bodyPr wrap="square" rtlCol="0">
            <a:spAutoFit/>
          </a:bodyPr>
          <a:lstStyle/>
          <a:p>
            <a:pPr marL="342900" indent="-342900">
              <a:buFont typeface="Wingdings" pitchFamily="2" charset="2"/>
              <a:buChar char="Ø"/>
            </a:pP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tabLst>
                <a:tab pos="7181850" algn="l"/>
              </a:tabLst>
            </a:pPr>
            <a:r>
              <a:rPr lang="tr-TR" sz="2200" b="1" dirty="0" smtClean="0">
                <a:solidFill>
                  <a:schemeClr val="accent4">
                    <a:lumMod val="50000"/>
                  </a:schemeClr>
                </a:solidFill>
                <a:latin typeface="Comic Sans MS" pitchFamily="66" charset="0"/>
              </a:rPr>
              <a:t>Bu </a:t>
            </a:r>
            <a:r>
              <a:rPr lang="tr-TR" sz="2200" b="1" dirty="0">
                <a:solidFill>
                  <a:schemeClr val="accent4">
                    <a:lumMod val="50000"/>
                  </a:schemeClr>
                </a:solidFill>
                <a:latin typeface="Comic Sans MS" pitchFamily="66" charset="0"/>
              </a:rPr>
              <a:t>yöntemde analiz edilecek örnekler sırasıyla Otomatik Taş Kırma ve ardından Otomatik  Taş Öğütme Makinaları yardımıyla öğütülerekten 5 mm’den daha küçük hale getirilir. </a:t>
            </a: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p:txBody>
      </p:sp>
      <p:sp>
        <p:nvSpPr>
          <p:cNvPr id="4" name="Dikdörtgen 3"/>
          <p:cNvSpPr/>
          <p:nvPr/>
        </p:nvSpPr>
        <p:spPr>
          <a:xfrm>
            <a:off x="-36452" y="2647135"/>
            <a:ext cx="4411695" cy="3139321"/>
          </a:xfrm>
          <a:prstGeom prst="rect">
            <a:avLst/>
          </a:prstGeom>
        </p:spPr>
        <p:txBody>
          <a:bodyPr wrap="square">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Daha sonra Analiz edilecek örneklerden 4 gr alınır ve 0,9 gr WACHS adı verilen bağlayıcıyla beraber Toz </a:t>
            </a:r>
            <a:r>
              <a:rPr lang="tr-TR" sz="2200" b="1" dirty="0" err="1">
                <a:solidFill>
                  <a:schemeClr val="accent4">
                    <a:lumMod val="50000"/>
                  </a:schemeClr>
                </a:solidFill>
                <a:latin typeface="Comic Sans MS" pitchFamily="66" charset="0"/>
              </a:rPr>
              <a:t>Pellet</a:t>
            </a:r>
            <a:r>
              <a:rPr lang="tr-TR" sz="2200" b="1" dirty="0">
                <a:solidFill>
                  <a:schemeClr val="accent4">
                    <a:lumMod val="50000"/>
                  </a:schemeClr>
                </a:solidFill>
                <a:latin typeface="Comic Sans MS" pitchFamily="66" charset="0"/>
              </a:rPr>
              <a:t> Hazırlama Aparatı vasıtasıyla hidrolik pres altında sıkıştırılaraktan pres-pastil halinde analiz için hazırlanır.</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7046" y="2456314"/>
            <a:ext cx="4786954" cy="352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526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_0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09" y="836711"/>
            <a:ext cx="6032582" cy="453650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0" y="5373216"/>
            <a:ext cx="9144000" cy="923330"/>
          </a:xfrm>
          <a:prstGeom prst="rect">
            <a:avLst/>
          </a:prstGeom>
        </p:spPr>
        <p:txBody>
          <a:bodyPr wrap="square">
            <a:spAutoFit/>
          </a:bodyPr>
          <a:lstStyle/>
          <a:p>
            <a:pPr algn="ctr"/>
            <a:r>
              <a:rPr lang="tr-TR" b="1" i="1" dirty="0">
                <a:solidFill>
                  <a:schemeClr val="accent4">
                    <a:lumMod val="50000"/>
                  </a:schemeClr>
                </a:solidFill>
                <a:latin typeface="Comic Sans MS" pitchFamily="66" charset="0"/>
              </a:rPr>
              <a:t>Ankara Üniversitesi Mühendislik Fakültesi Jeoloji Mühendisliği Bölümü </a:t>
            </a:r>
            <a:r>
              <a:rPr lang="tr-TR" b="1" i="1" dirty="0" err="1">
                <a:solidFill>
                  <a:schemeClr val="accent4">
                    <a:lumMod val="50000"/>
                  </a:schemeClr>
                </a:solidFill>
                <a:latin typeface="Comic Sans MS" pitchFamily="66" charset="0"/>
              </a:rPr>
              <a:t>Petrogrtafi</a:t>
            </a:r>
            <a:r>
              <a:rPr lang="tr-TR" b="1" i="1" dirty="0">
                <a:solidFill>
                  <a:schemeClr val="accent4">
                    <a:lumMod val="50000"/>
                  </a:schemeClr>
                </a:solidFill>
                <a:latin typeface="Comic Sans MS" pitchFamily="66" charset="0"/>
              </a:rPr>
              <a:t> Uygulama ve Araştırma ve Mikro Analiz-ICP </a:t>
            </a:r>
            <a:r>
              <a:rPr lang="tr-TR" b="1" i="1" dirty="0" err="1">
                <a:solidFill>
                  <a:schemeClr val="accent4">
                    <a:lumMod val="50000"/>
                  </a:schemeClr>
                </a:solidFill>
                <a:latin typeface="Comic Sans MS" pitchFamily="66" charset="0"/>
              </a:rPr>
              <a:t>Laboratuarındaki</a:t>
            </a:r>
            <a:r>
              <a:rPr lang="tr-TR" b="1" i="1" dirty="0">
                <a:solidFill>
                  <a:schemeClr val="accent4">
                    <a:lumMod val="50000"/>
                  </a:schemeClr>
                </a:solidFill>
                <a:latin typeface="Comic Sans MS" pitchFamily="66" charset="0"/>
              </a:rPr>
              <a:t> otomatik taş kırıcı ve öğütücü</a:t>
            </a:r>
            <a:endParaRPr lang="tr-TR" b="1"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415883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yebim.com/images/stories/IMG_0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0" y="692696"/>
            <a:ext cx="4736026" cy="35614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yebim.com/images/stories/IMG_0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528154"/>
            <a:ext cx="4427984" cy="332984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67783" y="5346709"/>
            <a:ext cx="3960440" cy="400110"/>
          </a:xfrm>
          <a:prstGeom prst="rect">
            <a:avLst/>
          </a:prstGeom>
          <a:noFill/>
        </p:spPr>
        <p:txBody>
          <a:bodyPr wrap="square" rtlCol="0">
            <a:spAutoFit/>
          </a:bodyPr>
          <a:lstStyle/>
          <a:p>
            <a:r>
              <a:rPr lang="tr-TR" sz="2000" b="1" i="1" dirty="0" smtClean="0">
                <a:solidFill>
                  <a:schemeClr val="accent4">
                    <a:lumMod val="50000"/>
                  </a:schemeClr>
                </a:solidFill>
                <a:latin typeface="Comic Sans MS" pitchFamily="66" charset="0"/>
              </a:rPr>
              <a:t>Toz </a:t>
            </a:r>
            <a:r>
              <a:rPr lang="tr-TR" sz="2000" b="1" i="1" dirty="0" err="1" smtClean="0">
                <a:solidFill>
                  <a:schemeClr val="accent4">
                    <a:lumMod val="50000"/>
                  </a:schemeClr>
                </a:solidFill>
                <a:latin typeface="Comic Sans MS" pitchFamily="66" charset="0"/>
              </a:rPr>
              <a:t>Pellet</a:t>
            </a:r>
            <a:r>
              <a:rPr lang="tr-TR" sz="2000" b="1" i="1" dirty="0" smtClean="0">
                <a:solidFill>
                  <a:schemeClr val="accent4">
                    <a:lumMod val="50000"/>
                  </a:schemeClr>
                </a:solidFill>
                <a:latin typeface="Comic Sans MS" pitchFamily="66" charset="0"/>
              </a:rPr>
              <a:t> Hazırlama Aparatı</a:t>
            </a:r>
            <a:endParaRPr lang="tr-TR" sz="2000" b="1" i="1" dirty="0">
              <a:solidFill>
                <a:schemeClr val="accent4">
                  <a:lumMod val="50000"/>
                </a:schemeClr>
              </a:solidFill>
              <a:latin typeface="Comic Sans MS" pitchFamily="66" charset="0"/>
            </a:endParaRPr>
          </a:p>
        </p:txBody>
      </p:sp>
      <p:sp>
        <p:nvSpPr>
          <p:cNvPr id="5" name="Metin kutusu 4"/>
          <p:cNvSpPr txBox="1"/>
          <p:nvPr/>
        </p:nvSpPr>
        <p:spPr>
          <a:xfrm>
            <a:off x="5351612" y="1937520"/>
            <a:ext cx="4052259" cy="400110"/>
          </a:xfrm>
          <a:prstGeom prst="rect">
            <a:avLst/>
          </a:prstGeom>
          <a:noFill/>
        </p:spPr>
        <p:txBody>
          <a:bodyPr wrap="square" rtlCol="0">
            <a:spAutoFit/>
          </a:bodyPr>
          <a:lstStyle/>
          <a:p>
            <a:r>
              <a:rPr lang="tr-TR" sz="2000" b="1" i="1" dirty="0" smtClean="0">
                <a:solidFill>
                  <a:schemeClr val="accent4">
                    <a:lumMod val="50000"/>
                  </a:schemeClr>
                </a:solidFill>
                <a:latin typeface="Comic Sans MS" pitchFamily="66" charset="0"/>
              </a:rPr>
              <a:t>Cam </a:t>
            </a:r>
            <a:r>
              <a:rPr lang="tr-TR" sz="2000" b="1" i="1" dirty="0" err="1" smtClean="0">
                <a:solidFill>
                  <a:schemeClr val="accent4">
                    <a:lumMod val="50000"/>
                  </a:schemeClr>
                </a:solidFill>
                <a:latin typeface="Comic Sans MS" pitchFamily="66" charset="0"/>
              </a:rPr>
              <a:t>Pellet</a:t>
            </a:r>
            <a:r>
              <a:rPr lang="tr-TR" sz="2000" b="1" i="1" dirty="0" smtClean="0">
                <a:solidFill>
                  <a:schemeClr val="accent4">
                    <a:lumMod val="50000"/>
                  </a:schemeClr>
                </a:solidFill>
                <a:latin typeface="Comic Sans MS" pitchFamily="66" charset="0"/>
              </a:rPr>
              <a:t> Hazırlama Aparatı</a:t>
            </a:r>
            <a:endParaRPr lang="tr-TR" sz="2000" b="1" i="1" dirty="0">
              <a:solidFill>
                <a:schemeClr val="accent4">
                  <a:lumMod val="50000"/>
                </a:schemeClr>
              </a:solidFill>
              <a:latin typeface="Comic Sans MS" pitchFamily="66" charset="0"/>
            </a:endParaRPr>
          </a:p>
        </p:txBody>
      </p:sp>
      <p:cxnSp>
        <p:nvCxnSpPr>
          <p:cNvPr id="4" name="Düz Ok Bağlayıcısı 3"/>
          <p:cNvCxnSpPr>
            <a:stCxn id="2" idx="0"/>
          </p:cNvCxnSpPr>
          <p:nvPr/>
        </p:nvCxnSpPr>
        <p:spPr>
          <a:xfrm flipV="1">
            <a:off x="2348003" y="4437112"/>
            <a:ext cx="0" cy="909597"/>
          </a:xfrm>
          <a:prstGeom prst="straightConnector1">
            <a:avLst/>
          </a:prstGeom>
          <a:ln w="3492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7377741" y="2357012"/>
            <a:ext cx="2" cy="1071988"/>
          </a:xfrm>
          <a:prstGeom prst="straightConnector1">
            <a:avLst/>
          </a:prstGeom>
          <a:ln w="3492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053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7723" y="980728"/>
            <a:ext cx="9144000" cy="6247864"/>
          </a:xfrm>
          <a:prstGeom prst="rect">
            <a:avLst/>
          </a:prstGeom>
          <a:noFill/>
        </p:spPr>
        <p:txBody>
          <a:bodyPr wrap="square" rtlCol="0">
            <a:spAutoFit/>
          </a:bodyPr>
          <a:lstStyle/>
          <a:p>
            <a:pPr marL="342900" indent="-342900">
              <a:buFont typeface="Wingdings" pitchFamily="2" charset="2"/>
              <a:buChar char="Ø"/>
            </a:pPr>
            <a:r>
              <a:rPr lang="tr-TR" sz="2000" b="1" dirty="0">
                <a:solidFill>
                  <a:schemeClr val="accent4">
                    <a:lumMod val="50000"/>
                  </a:schemeClr>
                </a:solidFill>
                <a:latin typeface="Comic Sans MS" pitchFamily="66" charset="0"/>
              </a:rPr>
              <a:t>Numune hazırlanmasında dikkat edilecek en büyük nokta homojenliğin sağlanmasıdır. </a:t>
            </a:r>
            <a:endParaRPr lang="tr-TR" sz="20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000" b="1" dirty="0">
              <a:solidFill>
                <a:schemeClr val="accent4">
                  <a:lumMod val="50000"/>
                </a:schemeClr>
              </a:solidFill>
              <a:latin typeface="Comic Sans MS" pitchFamily="66" charset="0"/>
            </a:endParaRPr>
          </a:p>
          <a:p>
            <a:pPr marL="342900" indent="-342900">
              <a:buFont typeface="Wingdings" pitchFamily="2" charset="2"/>
              <a:buChar char="Ø"/>
            </a:pPr>
            <a:r>
              <a:rPr lang="tr-TR" sz="2000" b="1" dirty="0" smtClean="0">
                <a:solidFill>
                  <a:schemeClr val="accent4">
                    <a:lumMod val="50000"/>
                  </a:schemeClr>
                </a:solidFill>
                <a:latin typeface="Comic Sans MS" pitchFamily="66" charset="0"/>
              </a:rPr>
              <a:t>Eğer </a:t>
            </a:r>
            <a:r>
              <a:rPr lang="tr-TR" sz="2000" b="1" dirty="0">
                <a:solidFill>
                  <a:schemeClr val="accent4">
                    <a:lumMod val="50000"/>
                  </a:schemeClr>
                </a:solidFill>
                <a:latin typeface="Comic Sans MS" pitchFamily="66" charset="0"/>
              </a:rPr>
              <a:t>numune çok ince toz halinde ise veya 200 meşin altındaki tane büyüklüğüne kadar ufalanabiliyorsa, toz numune gerekli maddeler de eklenip karıştırıldıktan sonra selüloz veya borik asit gibi bir taşıyıcı üzerine basılarak tablet haline getirilir. </a:t>
            </a:r>
            <a:endParaRPr lang="tr-TR" sz="20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000" b="1" dirty="0">
              <a:solidFill>
                <a:schemeClr val="accent4">
                  <a:lumMod val="50000"/>
                </a:schemeClr>
              </a:solidFill>
              <a:latin typeface="Comic Sans MS" pitchFamily="66" charset="0"/>
            </a:endParaRPr>
          </a:p>
          <a:p>
            <a:pPr marL="342900" indent="-342900">
              <a:buFont typeface="Wingdings" pitchFamily="2" charset="2"/>
              <a:buChar char="Ø"/>
            </a:pPr>
            <a:r>
              <a:rPr lang="tr-TR" sz="2000" b="1" dirty="0" smtClean="0">
                <a:solidFill>
                  <a:schemeClr val="accent4">
                    <a:lumMod val="50000"/>
                  </a:schemeClr>
                </a:solidFill>
                <a:latin typeface="Comic Sans MS" pitchFamily="66" charset="0"/>
              </a:rPr>
              <a:t>Eğer </a:t>
            </a:r>
            <a:r>
              <a:rPr lang="tr-TR" sz="2000" b="1" dirty="0">
                <a:solidFill>
                  <a:schemeClr val="accent4">
                    <a:lumMod val="50000"/>
                  </a:schemeClr>
                </a:solidFill>
                <a:latin typeface="Comic Sans MS" pitchFamily="66" charset="0"/>
              </a:rPr>
              <a:t>numunenin homojenliği bu yolla sağlanamıyorsa, numune önce eritiş veya çözme işlemine sokulur. 1 gr numune 10 gr </a:t>
            </a:r>
            <a:r>
              <a:rPr lang="tr-TR" sz="2000" b="1" dirty="0" err="1">
                <a:solidFill>
                  <a:schemeClr val="accent4">
                    <a:lumMod val="50000"/>
                  </a:schemeClr>
                </a:solidFill>
                <a:latin typeface="Comic Sans MS" pitchFamily="66" charset="0"/>
              </a:rPr>
              <a:t>matrix</a:t>
            </a:r>
            <a:r>
              <a:rPr lang="tr-TR" sz="2000" b="1" dirty="0">
                <a:solidFill>
                  <a:schemeClr val="accent4">
                    <a:lumMod val="50000"/>
                  </a:schemeClr>
                </a:solidFill>
                <a:latin typeface="Comic Sans MS" pitchFamily="66" charset="0"/>
              </a:rPr>
              <a:t> ile karıştırılıp 1100 °C de 10-15 </a:t>
            </a:r>
            <a:r>
              <a:rPr lang="tr-TR" sz="2000" b="1" dirty="0" err="1">
                <a:solidFill>
                  <a:schemeClr val="accent4">
                    <a:lumMod val="50000"/>
                  </a:schemeClr>
                </a:solidFill>
                <a:latin typeface="Comic Sans MS" pitchFamily="66" charset="0"/>
              </a:rPr>
              <a:t>dk</a:t>
            </a:r>
            <a:r>
              <a:rPr lang="tr-TR" sz="2000" b="1" dirty="0">
                <a:solidFill>
                  <a:schemeClr val="accent4">
                    <a:lumMod val="50000"/>
                  </a:schemeClr>
                </a:solidFill>
                <a:latin typeface="Comic Sans MS" pitchFamily="66" charset="0"/>
              </a:rPr>
              <a:t> </a:t>
            </a:r>
            <a:r>
              <a:rPr lang="tr-TR" sz="2000" b="1" dirty="0" err="1">
                <a:solidFill>
                  <a:schemeClr val="accent4">
                    <a:lumMod val="50000"/>
                  </a:schemeClr>
                </a:solidFill>
                <a:latin typeface="Comic Sans MS" pitchFamily="66" charset="0"/>
              </a:rPr>
              <a:t>Pt-Au</a:t>
            </a:r>
            <a:r>
              <a:rPr lang="tr-TR" sz="2000" b="1" dirty="0">
                <a:solidFill>
                  <a:schemeClr val="accent4">
                    <a:lumMod val="50000"/>
                  </a:schemeClr>
                </a:solidFill>
                <a:latin typeface="Comic Sans MS" pitchFamily="66" charset="0"/>
              </a:rPr>
              <a:t> </a:t>
            </a:r>
            <a:r>
              <a:rPr lang="tr-TR" sz="2000" b="1" dirty="0" err="1">
                <a:solidFill>
                  <a:schemeClr val="accent4">
                    <a:lumMod val="50000"/>
                  </a:schemeClr>
                </a:solidFill>
                <a:latin typeface="Comic Sans MS" pitchFamily="66" charset="0"/>
              </a:rPr>
              <a:t>krozede</a:t>
            </a:r>
            <a:r>
              <a:rPr lang="tr-TR" sz="2000" b="1" dirty="0">
                <a:solidFill>
                  <a:schemeClr val="accent4">
                    <a:lumMod val="50000"/>
                  </a:schemeClr>
                </a:solidFill>
                <a:latin typeface="Comic Sans MS" pitchFamily="66" charset="0"/>
              </a:rPr>
              <a:t> eritiş yapılır. Eritiş yönteminde öğütülmüş numuneye uygun bir madde (Li2B4O2, Li2CO3 gibi) eklenerek yüksek sıcaklıkta </a:t>
            </a:r>
            <a:r>
              <a:rPr lang="tr-TR" sz="2000" b="1" dirty="0" err="1">
                <a:solidFill>
                  <a:schemeClr val="accent4">
                    <a:lumMod val="50000"/>
                  </a:schemeClr>
                </a:solidFill>
                <a:latin typeface="Comic Sans MS" pitchFamily="66" charset="0"/>
              </a:rPr>
              <a:t>Pt-Au</a:t>
            </a:r>
            <a:r>
              <a:rPr lang="tr-TR" sz="2000" b="1" dirty="0">
                <a:solidFill>
                  <a:schemeClr val="accent4">
                    <a:lumMod val="50000"/>
                  </a:schemeClr>
                </a:solidFill>
                <a:latin typeface="Comic Sans MS" pitchFamily="66" charset="0"/>
              </a:rPr>
              <a:t> potalarda eritilen numune kaplılara dökülerek soğumaya bırakılır. </a:t>
            </a:r>
            <a:endParaRPr lang="tr-TR" sz="20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000" b="1" dirty="0">
              <a:solidFill>
                <a:schemeClr val="accent4">
                  <a:lumMod val="50000"/>
                </a:schemeClr>
              </a:solidFill>
              <a:latin typeface="Comic Sans MS" pitchFamily="66" charset="0"/>
            </a:endParaRPr>
          </a:p>
          <a:p>
            <a:pPr marL="342900" indent="-342900">
              <a:buFont typeface="Wingdings" pitchFamily="2" charset="2"/>
              <a:buChar char="Ø"/>
            </a:pPr>
            <a:r>
              <a:rPr lang="tr-TR" sz="2000" b="1" dirty="0" smtClean="0">
                <a:solidFill>
                  <a:schemeClr val="accent4">
                    <a:lumMod val="50000"/>
                  </a:schemeClr>
                </a:solidFill>
                <a:latin typeface="Comic Sans MS" pitchFamily="66" charset="0"/>
              </a:rPr>
              <a:t>Uçucu </a:t>
            </a:r>
            <a:r>
              <a:rPr lang="tr-TR" sz="2000" b="1" dirty="0">
                <a:solidFill>
                  <a:schemeClr val="accent4">
                    <a:lumMod val="50000"/>
                  </a:schemeClr>
                </a:solidFill>
                <a:latin typeface="Comic Sans MS" pitchFamily="66" charset="0"/>
              </a:rPr>
              <a:t>elementler içeren numunelerde olduğu gibi eritiş yöntemi uygulanamıyorsa, 2.5 gr numune + 0.75 gr selüloz ile bilyeli değirmende 30 </a:t>
            </a:r>
            <a:r>
              <a:rPr lang="tr-TR" sz="2000" b="1" dirty="0" err="1">
                <a:solidFill>
                  <a:schemeClr val="accent4">
                    <a:lumMod val="50000"/>
                  </a:schemeClr>
                </a:solidFill>
                <a:latin typeface="Comic Sans MS" pitchFamily="66" charset="0"/>
              </a:rPr>
              <a:t>dk</a:t>
            </a:r>
            <a:r>
              <a:rPr lang="tr-TR" sz="2000" b="1" dirty="0">
                <a:solidFill>
                  <a:schemeClr val="accent4">
                    <a:lumMod val="50000"/>
                  </a:schemeClr>
                </a:solidFill>
                <a:latin typeface="Comic Sans MS" pitchFamily="66" charset="0"/>
              </a:rPr>
              <a:t> öğütülür. Karışım 40 ton basınçla tablet yapılarak analizi yapılır.</a:t>
            </a:r>
          </a:p>
          <a:p>
            <a:endParaRPr lang="tr-TR" sz="2000" b="1"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488422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873098"/>
            <a:ext cx="9144000" cy="461665"/>
          </a:xfrm>
          <a:prstGeom prst="rect">
            <a:avLst/>
          </a:prstGeom>
          <a:noFill/>
        </p:spPr>
        <p:txBody>
          <a:bodyPr wrap="square" rtlCol="0">
            <a:spAutoFit/>
          </a:bodyPr>
          <a:lstStyle/>
          <a:p>
            <a:pPr algn="ctr"/>
            <a:r>
              <a:rPr lang="tr-TR" sz="2400" b="1" dirty="0" smtClean="0">
                <a:solidFill>
                  <a:srgbClr val="FF0000"/>
                </a:solidFill>
                <a:latin typeface="Comic Sans MS" pitchFamily="66" charset="0"/>
              </a:rPr>
              <a:t>ALETİN PARÇALARI ve ÇALIŞMA PRENSİBİ</a:t>
            </a:r>
            <a:endParaRPr lang="tr-TR" sz="2400" b="1" dirty="0">
              <a:solidFill>
                <a:srgbClr val="FF0000"/>
              </a:solidFill>
              <a:latin typeface="Comic Sans MS" pitchFamily="66" charset="0"/>
            </a:endParaRPr>
          </a:p>
        </p:txBody>
      </p:sp>
      <p:sp>
        <p:nvSpPr>
          <p:cNvPr id="4" name="Metin kutusu 3"/>
          <p:cNvSpPr txBox="1"/>
          <p:nvPr/>
        </p:nvSpPr>
        <p:spPr>
          <a:xfrm>
            <a:off x="0" y="1340768"/>
            <a:ext cx="9144000" cy="5170646"/>
          </a:xfrm>
          <a:prstGeom prst="rect">
            <a:avLst/>
          </a:prstGeom>
          <a:noFill/>
        </p:spPr>
        <p:txBody>
          <a:bodyPr wrap="square" rtlCol="0">
            <a:spAutoFit/>
          </a:bodyPr>
          <a:lstStyle/>
          <a:p>
            <a:pPr marL="342900" indent="-342900">
              <a:buFont typeface="Wingdings" pitchFamily="2" charset="2"/>
              <a:buChar char="Ø"/>
            </a:pPr>
            <a:r>
              <a:rPr lang="tr-TR" sz="2200" b="1" dirty="0" err="1" smtClean="0">
                <a:solidFill>
                  <a:schemeClr val="accent4">
                    <a:lumMod val="50000"/>
                  </a:schemeClr>
                </a:solidFill>
                <a:latin typeface="Comic Sans MS" pitchFamily="66" charset="0"/>
              </a:rPr>
              <a:t>XRF’in</a:t>
            </a:r>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çalışma </a:t>
            </a:r>
            <a:r>
              <a:rPr lang="tr-TR" sz="2200" b="1" dirty="0" smtClean="0">
                <a:solidFill>
                  <a:schemeClr val="accent4">
                    <a:lumMod val="50000"/>
                  </a:schemeClr>
                </a:solidFill>
                <a:latin typeface="Comic Sans MS" pitchFamily="66" charset="0"/>
              </a:rPr>
              <a:t>prensibi temel olarak örnek üzerine yüksek enerjili X-ışını fotonları düşürerek örneğin atomlarından </a:t>
            </a:r>
            <a:r>
              <a:rPr lang="tr-TR" sz="2200" b="1" dirty="0" err="1" smtClean="0">
                <a:solidFill>
                  <a:schemeClr val="accent4">
                    <a:lumMod val="50000"/>
                  </a:schemeClr>
                </a:solidFill>
                <a:latin typeface="Comic Sans MS" pitchFamily="66" charset="0"/>
              </a:rPr>
              <a:t>fotoelektronlar</a:t>
            </a:r>
            <a:r>
              <a:rPr lang="tr-TR" sz="2200" b="1" dirty="0" smtClean="0">
                <a:solidFill>
                  <a:schemeClr val="accent4">
                    <a:lumMod val="50000"/>
                  </a:schemeClr>
                </a:solidFill>
                <a:latin typeface="Comic Sans MS" pitchFamily="66" charset="0"/>
              </a:rPr>
              <a:t> koparma ilkesine dayanır. </a:t>
            </a: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Bu </a:t>
            </a:r>
            <a:r>
              <a:rPr lang="tr-TR" sz="2200" b="1" dirty="0">
                <a:solidFill>
                  <a:schemeClr val="accent4">
                    <a:lumMod val="50000"/>
                  </a:schemeClr>
                </a:solidFill>
                <a:latin typeface="Comic Sans MS" pitchFamily="66" charset="0"/>
              </a:rPr>
              <a:t>koşulda atomun yörüngelerinde bir ya da daha fazla elektron boşlukları oluşacak ve kararsız olan atom dış yörüngelerdeki elektronların boşlukları </a:t>
            </a:r>
            <a:r>
              <a:rPr lang="tr-TR" sz="2200" b="1" dirty="0" smtClean="0">
                <a:solidFill>
                  <a:schemeClr val="accent4">
                    <a:lumMod val="50000"/>
                  </a:schemeClr>
                </a:solidFill>
                <a:latin typeface="Comic Sans MS" pitchFamily="66" charset="0"/>
              </a:rPr>
              <a:t>doldurması ile </a:t>
            </a:r>
            <a:r>
              <a:rPr lang="tr-TR" sz="2200" b="1" dirty="0">
                <a:solidFill>
                  <a:schemeClr val="accent4">
                    <a:lumMod val="50000"/>
                  </a:schemeClr>
                </a:solidFill>
                <a:latin typeface="Comic Sans MS" pitchFamily="66" charset="0"/>
              </a:rPr>
              <a:t>kararlı duruma gelecektir. </a:t>
            </a:r>
            <a:r>
              <a:rPr lang="tr-TR" sz="2200" b="1" dirty="0" smtClean="0">
                <a:solidFill>
                  <a:schemeClr val="accent4">
                    <a:lumMod val="50000"/>
                  </a:schemeClr>
                </a:solidFill>
                <a:latin typeface="Comic Sans MS" pitchFamily="66" charset="0"/>
              </a:rPr>
              <a:t>Fakat </a:t>
            </a:r>
            <a:r>
              <a:rPr lang="tr-TR" sz="2200" b="1" dirty="0">
                <a:solidFill>
                  <a:schemeClr val="accent4">
                    <a:lumMod val="50000"/>
                  </a:schemeClr>
                </a:solidFill>
                <a:latin typeface="Comic Sans MS" pitchFamily="66" charset="0"/>
              </a:rPr>
              <a:t>her bir elektron boşluğu doldurmada atom </a:t>
            </a:r>
            <a:r>
              <a:rPr lang="tr-TR" sz="2200" b="1" dirty="0" err="1">
                <a:solidFill>
                  <a:schemeClr val="accent4">
                    <a:lumMod val="50000"/>
                  </a:schemeClr>
                </a:solidFill>
                <a:latin typeface="Comic Sans MS" pitchFamily="66" charset="0"/>
              </a:rPr>
              <a:t>orbital</a:t>
            </a:r>
            <a:r>
              <a:rPr lang="tr-TR" sz="2200" b="1" dirty="0">
                <a:solidFill>
                  <a:schemeClr val="accent4">
                    <a:lumMod val="50000"/>
                  </a:schemeClr>
                </a:solidFill>
                <a:latin typeface="Comic Sans MS" pitchFamily="66" charset="0"/>
              </a:rPr>
              <a:t> enerji </a:t>
            </a:r>
            <a:r>
              <a:rPr lang="tr-TR" sz="2200" b="1" dirty="0" smtClean="0">
                <a:solidFill>
                  <a:schemeClr val="accent4">
                    <a:lumMod val="50000"/>
                  </a:schemeClr>
                </a:solidFill>
                <a:latin typeface="Comic Sans MS" pitchFamily="66" charset="0"/>
              </a:rPr>
              <a:t>farkı ile </a:t>
            </a:r>
            <a:r>
              <a:rPr lang="tr-TR" sz="2200" b="1" dirty="0">
                <a:solidFill>
                  <a:schemeClr val="accent4">
                    <a:lumMod val="50000"/>
                  </a:schemeClr>
                </a:solidFill>
                <a:latin typeface="Comic Sans MS" pitchFamily="66" charset="0"/>
              </a:rPr>
              <a:t>orantılı bir foton yayınlayacaktır. Bu karakteristik foton enerjiler algılanarak kimyasal kompozisyon nitel ve nicel olarak hesaplanabilir.</a:t>
            </a:r>
          </a:p>
          <a:p>
            <a:pPr marL="342900" indent="-342900">
              <a:buFont typeface="Wingdings" pitchFamily="2" charset="2"/>
              <a:buChar char="Ø"/>
            </a:pP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Bunu </a:t>
            </a:r>
            <a:r>
              <a:rPr lang="tr-TR" sz="2200" b="1" dirty="0">
                <a:solidFill>
                  <a:schemeClr val="accent4">
                    <a:lumMod val="50000"/>
                  </a:schemeClr>
                </a:solidFill>
                <a:latin typeface="Comic Sans MS" pitchFamily="66" charset="0"/>
              </a:rPr>
              <a:t>yapmanın birkaç yolu </a:t>
            </a:r>
            <a:r>
              <a:rPr lang="tr-TR" sz="2200" b="1" dirty="0" smtClean="0">
                <a:solidFill>
                  <a:schemeClr val="accent4">
                    <a:lumMod val="50000"/>
                  </a:schemeClr>
                </a:solidFill>
                <a:latin typeface="Comic Sans MS" pitchFamily="66" charset="0"/>
              </a:rPr>
              <a:t>vardır</a:t>
            </a:r>
            <a:r>
              <a:rPr lang="tr-TR" sz="2200" b="1" dirty="0">
                <a:solidFill>
                  <a:schemeClr val="accent4">
                    <a:lumMod val="50000"/>
                  </a:schemeClr>
                </a:solidFill>
                <a:latin typeface="Comic Sans MS" pitchFamily="66" charset="0"/>
              </a:rPr>
              <a:t> </a:t>
            </a:r>
            <a:r>
              <a:rPr lang="tr-TR" sz="2200" b="1" dirty="0" smtClean="0">
                <a:solidFill>
                  <a:schemeClr val="accent4">
                    <a:lumMod val="50000"/>
                  </a:schemeClr>
                </a:solidFill>
                <a:latin typeface="Comic Sans MS" pitchFamily="66" charset="0"/>
              </a:rPr>
              <a:t>fakat en güvenilir ve başarılı işleyen teknik, bir </a:t>
            </a:r>
            <a:r>
              <a:rPr lang="tr-TR" sz="2200" b="1" dirty="0">
                <a:solidFill>
                  <a:schemeClr val="accent4">
                    <a:lumMod val="50000"/>
                  </a:schemeClr>
                </a:solidFill>
                <a:latin typeface="Comic Sans MS" pitchFamily="66" charset="0"/>
              </a:rPr>
              <a:t>x ışını tüpünden gelen x ışınlarının kullanıldığı </a:t>
            </a:r>
            <a:r>
              <a:rPr lang="tr-TR" sz="2200" b="1" dirty="0" err="1" smtClean="0">
                <a:solidFill>
                  <a:schemeClr val="accent4">
                    <a:lumMod val="50000"/>
                  </a:schemeClr>
                </a:solidFill>
                <a:latin typeface="Comic Sans MS" pitchFamily="66" charset="0"/>
              </a:rPr>
              <a:t>ışıma’dır</a:t>
            </a:r>
            <a:r>
              <a:rPr lang="tr-TR" sz="2200" b="1" dirty="0" smtClean="0">
                <a:solidFill>
                  <a:schemeClr val="accent4">
                    <a:lumMod val="50000"/>
                  </a:schemeClr>
                </a:solidFill>
                <a:latin typeface="Comic Sans MS" pitchFamily="66" charset="0"/>
              </a:rPr>
              <a:t>. </a:t>
            </a:r>
            <a:endParaRPr lang="tr-TR" sz="2200" b="1"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268115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196752"/>
            <a:ext cx="824035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027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268760"/>
            <a:ext cx="7560840" cy="495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19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600" y="764704"/>
            <a:ext cx="9264658" cy="2123658"/>
          </a:xfrm>
          <a:prstGeom prst="rect">
            <a:avLst/>
          </a:prstGeom>
        </p:spPr>
        <p:txBody>
          <a:bodyPr wrap="square">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Bir x ışını tüpünde elektronlar elektrik alanında hızlandırılırlar ve hedef materyale </a:t>
            </a:r>
            <a:r>
              <a:rPr lang="tr-TR" sz="2200" b="1" dirty="0" smtClean="0">
                <a:solidFill>
                  <a:schemeClr val="accent4">
                    <a:lumMod val="50000"/>
                  </a:schemeClr>
                </a:solidFill>
                <a:latin typeface="Comic Sans MS" pitchFamily="66" charset="0"/>
              </a:rPr>
              <a:t>çarptırıldıklarında </a:t>
            </a:r>
            <a:r>
              <a:rPr lang="tr-TR" sz="2200" b="1" dirty="0">
                <a:solidFill>
                  <a:schemeClr val="accent4">
                    <a:lumMod val="50000"/>
                  </a:schemeClr>
                </a:solidFill>
                <a:latin typeface="Comic Sans MS" pitchFamily="66" charset="0"/>
              </a:rPr>
              <a:t>durdurulurlar. Teknik manada bunun başarılması için ısıtılmış </a:t>
            </a:r>
            <a:r>
              <a:rPr lang="tr-TR" sz="2200" b="1" dirty="0" smtClean="0">
                <a:solidFill>
                  <a:schemeClr val="accent4">
                    <a:lumMod val="50000"/>
                  </a:schemeClr>
                </a:solidFill>
                <a:latin typeface="Comic Sans MS" pitchFamily="66" charset="0"/>
              </a:rPr>
              <a:t>katot (</a:t>
            </a:r>
            <a:r>
              <a:rPr lang="tr-TR" sz="2200" b="1" dirty="0" err="1" smtClean="0">
                <a:solidFill>
                  <a:schemeClr val="accent4">
                    <a:lumMod val="50000"/>
                  </a:schemeClr>
                </a:solidFill>
                <a:latin typeface="Comic Sans MS" pitchFamily="66" charset="0"/>
              </a:rPr>
              <a:t>filament</a:t>
            </a:r>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ve kararlı anot materyali arasında uygulanan yüksek voltajla </a:t>
            </a:r>
            <a:r>
              <a:rPr lang="tr-TR" sz="2200" b="1" dirty="0" smtClean="0">
                <a:solidFill>
                  <a:schemeClr val="accent4">
                    <a:lumMod val="50000"/>
                  </a:schemeClr>
                </a:solidFill>
                <a:latin typeface="Comic Sans MS" pitchFamily="66" charset="0"/>
              </a:rPr>
              <a:t>sağlanabilir</a:t>
            </a:r>
            <a:r>
              <a:rPr lang="tr-TR" sz="2200" b="1" dirty="0">
                <a:solidFill>
                  <a:schemeClr val="accent4">
                    <a:lumMod val="50000"/>
                  </a:schemeClr>
                </a:solidFill>
                <a:latin typeface="Comic Sans MS" pitchFamily="66" charset="0"/>
              </a:rPr>
              <a:t>. </a:t>
            </a:r>
            <a:endParaRPr lang="tr-TR" sz="2200" b="1" dirty="0" smtClean="0">
              <a:solidFill>
                <a:schemeClr val="accent4">
                  <a:lumMod val="50000"/>
                </a:schemeClr>
              </a:solidFill>
              <a:latin typeface="Comic Sans MS" pitchFamily="66" charset="0"/>
            </a:endParaRPr>
          </a:p>
          <a:p>
            <a:endParaRPr lang="tr-TR" sz="2200" b="1" dirty="0">
              <a:solidFill>
                <a:schemeClr val="accent4">
                  <a:lumMod val="50000"/>
                </a:schemeClr>
              </a:solidFill>
              <a:latin typeface="Comic Sans MS" pitchFamily="66"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275640"/>
            <a:ext cx="5004048" cy="458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4748" y="2658603"/>
            <a:ext cx="4166170" cy="3816429"/>
          </a:xfrm>
          <a:prstGeom prst="rect">
            <a:avLst/>
          </a:prstGeom>
        </p:spPr>
        <p:txBody>
          <a:bodyPr wrap="square">
            <a:spAutoFit/>
          </a:bodyPr>
          <a:lstStyle/>
          <a:p>
            <a:pPr marL="342900" indent="-342900">
              <a:buFont typeface="Wingdings" pitchFamily="2" charset="2"/>
              <a:buChar char="Ø"/>
            </a:pPr>
            <a:r>
              <a:rPr lang="tr-TR" sz="2200" b="1" dirty="0" err="1">
                <a:solidFill>
                  <a:schemeClr val="accent4">
                    <a:lumMod val="50000"/>
                  </a:schemeClr>
                </a:solidFill>
                <a:latin typeface="Comic Sans MS" pitchFamily="66" charset="0"/>
              </a:rPr>
              <a:t>Filament</a:t>
            </a:r>
            <a:r>
              <a:rPr lang="tr-TR" sz="2200" b="1" dirty="0">
                <a:solidFill>
                  <a:schemeClr val="accent4">
                    <a:lumMod val="50000"/>
                  </a:schemeClr>
                </a:solidFill>
                <a:latin typeface="Comic Sans MS" pitchFamily="66" charset="0"/>
              </a:rPr>
              <a:t>, elektrik akımı verilerek ısıtılır. Bu sayede yeterli enerjiye sahip elektronlar </a:t>
            </a:r>
            <a:r>
              <a:rPr lang="tr-TR" sz="2200" b="1" dirty="0" err="1">
                <a:solidFill>
                  <a:schemeClr val="accent4">
                    <a:lumMod val="50000"/>
                  </a:schemeClr>
                </a:solidFill>
                <a:latin typeface="Comic Sans MS" pitchFamily="66" charset="0"/>
              </a:rPr>
              <a:t>filamentin</a:t>
            </a:r>
            <a:r>
              <a:rPr lang="tr-TR" sz="2200" b="1" dirty="0">
                <a:solidFill>
                  <a:schemeClr val="accent4">
                    <a:lumMod val="50000"/>
                  </a:schemeClr>
                </a:solidFill>
                <a:latin typeface="Comic Sans MS" pitchFamily="66" charset="0"/>
              </a:rPr>
              <a:t> ucunda birikerek bir elektron bulutu oluştururlar. Eğer </a:t>
            </a:r>
            <a:r>
              <a:rPr lang="tr-TR" sz="2200" b="1" dirty="0" err="1">
                <a:solidFill>
                  <a:schemeClr val="accent4">
                    <a:lumMod val="50000"/>
                  </a:schemeClr>
                </a:solidFill>
                <a:latin typeface="Comic Sans MS" pitchFamily="66" charset="0"/>
              </a:rPr>
              <a:t>filamente</a:t>
            </a:r>
            <a:r>
              <a:rPr lang="tr-TR" sz="2200" b="1" dirty="0">
                <a:solidFill>
                  <a:schemeClr val="accent4">
                    <a:lumMod val="50000"/>
                  </a:schemeClr>
                </a:solidFill>
                <a:latin typeface="Comic Sans MS" pitchFamily="66" charset="0"/>
              </a:rPr>
              <a:t> verilen akım </a:t>
            </a:r>
            <a:r>
              <a:rPr lang="tr-TR" sz="2200" b="1" dirty="0" smtClean="0">
                <a:solidFill>
                  <a:schemeClr val="accent4">
                    <a:lumMod val="50000"/>
                  </a:schemeClr>
                </a:solidFill>
                <a:latin typeface="Comic Sans MS" pitchFamily="66" charset="0"/>
              </a:rPr>
              <a:t>kaldırılırsa </a:t>
            </a:r>
            <a:r>
              <a:rPr lang="tr-TR" sz="2200" b="1" dirty="0">
                <a:solidFill>
                  <a:schemeClr val="accent4">
                    <a:lumMod val="50000"/>
                  </a:schemeClr>
                </a:solidFill>
                <a:latin typeface="Comic Sans MS" pitchFamily="66" charset="0"/>
              </a:rPr>
              <a:t>bu elektronlar </a:t>
            </a:r>
            <a:r>
              <a:rPr lang="tr-TR" sz="2200" b="1" dirty="0" err="1">
                <a:solidFill>
                  <a:schemeClr val="accent4">
                    <a:lumMod val="50000"/>
                  </a:schemeClr>
                </a:solidFill>
                <a:latin typeface="Comic Sans MS" pitchFamily="66" charset="0"/>
              </a:rPr>
              <a:t>filament</a:t>
            </a:r>
            <a:r>
              <a:rPr lang="tr-TR" sz="2200" b="1" dirty="0">
                <a:solidFill>
                  <a:schemeClr val="accent4">
                    <a:lumMod val="50000"/>
                  </a:schemeClr>
                </a:solidFill>
                <a:latin typeface="Comic Sans MS" pitchFamily="66" charset="0"/>
              </a:rPr>
              <a:t> tarafından tekrar </a:t>
            </a:r>
            <a:r>
              <a:rPr lang="tr-TR" sz="2200" b="1" dirty="0" err="1">
                <a:solidFill>
                  <a:schemeClr val="accent4">
                    <a:lumMod val="50000"/>
                  </a:schemeClr>
                </a:solidFill>
                <a:latin typeface="Comic Sans MS" pitchFamily="66" charset="0"/>
              </a:rPr>
              <a:t>absorbe</a:t>
            </a:r>
            <a:r>
              <a:rPr lang="tr-TR" sz="2200" b="1" dirty="0">
                <a:solidFill>
                  <a:schemeClr val="accent4">
                    <a:lumMod val="50000"/>
                  </a:schemeClr>
                </a:solidFill>
                <a:latin typeface="Comic Sans MS" pitchFamily="66" charset="0"/>
              </a:rPr>
              <a:t> edilirler.</a:t>
            </a:r>
            <a:endParaRPr lang="tr-TR" sz="2200" dirty="0"/>
          </a:p>
        </p:txBody>
      </p:sp>
    </p:spTree>
    <p:extLst>
      <p:ext uri="{BB962C8B-B14F-4D97-AF65-F5344CB8AC3E}">
        <p14:creationId xmlns:p14="http://schemas.microsoft.com/office/powerpoint/2010/main" val="335417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64704"/>
            <a:ext cx="9144000" cy="1785104"/>
          </a:xfrm>
          <a:prstGeom prst="rect">
            <a:avLst/>
          </a:prstGeom>
        </p:spPr>
        <p:txBody>
          <a:bodyPr wrap="square">
            <a:spAutoFit/>
          </a:bodyPr>
          <a:lstStyle/>
          <a:p>
            <a:pPr marL="342900" indent="-342900">
              <a:buFont typeface="Wingdings" pitchFamily="2" charset="2"/>
              <a:buChar char="Ø"/>
            </a:pPr>
            <a:r>
              <a:rPr lang="tr-TR" sz="2200" b="1" dirty="0" err="1">
                <a:solidFill>
                  <a:schemeClr val="accent4">
                    <a:lumMod val="50000"/>
                  </a:schemeClr>
                </a:solidFill>
                <a:latin typeface="Comic Sans MS" pitchFamily="66" charset="0"/>
              </a:rPr>
              <a:t>Filamentin</a:t>
            </a:r>
            <a:r>
              <a:rPr lang="tr-TR" sz="2200" b="1" dirty="0">
                <a:solidFill>
                  <a:schemeClr val="accent4">
                    <a:lumMod val="50000"/>
                  </a:schemeClr>
                </a:solidFill>
                <a:latin typeface="Comic Sans MS" pitchFamily="66" charset="0"/>
              </a:rPr>
              <a:t> karşısında (+) yüklü bir hedef (anot) bulunmaktadır. Anotla katot arasında bir elektron alanı oluşturulursa elektronlar çok yüksek bir hızla anoda doğru yönelirler ve çarparlar. </a:t>
            </a: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b="1" dirty="0" smtClean="0">
              <a:solidFill>
                <a:schemeClr val="accent4">
                  <a:lumMod val="50000"/>
                </a:schemeClr>
              </a:solidFill>
              <a:latin typeface="Comic Sans MS" pitchFamily="66"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275640"/>
            <a:ext cx="5004048" cy="458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8670" y="3789040"/>
            <a:ext cx="4148622" cy="1107996"/>
          </a:xfrm>
          <a:prstGeom prst="rect">
            <a:avLst/>
          </a:prstGeom>
        </p:spPr>
        <p:txBody>
          <a:bodyPr wrap="square">
            <a:spAutoFit/>
          </a:bodyPr>
          <a:lstStyle/>
          <a:p>
            <a:pPr marL="342900" indent="-342900">
              <a:buFont typeface="Wingdings" pitchFamily="2" charset="2"/>
              <a:buChar char="Ø"/>
            </a:pPr>
            <a:r>
              <a:rPr lang="tr-TR" sz="2200" b="1" dirty="0" err="1">
                <a:solidFill>
                  <a:schemeClr val="accent4">
                    <a:lumMod val="50000"/>
                  </a:schemeClr>
                </a:solidFill>
                <a:latin typeface="Comic Sans MS" pitchFamily="66" charset="0"/>
              </a:rPr>
              <a:t>Filament</a:t>
            </a:r>
            <a:r>
              <a:rPr lang="tr-TR" sz="2200" b="1" dirty="0">
                <a:solidFill>
                  <a:schemeClr val="accent4">
                    <a:lumMod val="50000"/>
                  </a:schemeClr>
                </a:solidFill>
                <a:latin typeface="Comic Sans MS" pitchFamily="66" charset="0"/>
              </a:rPr>
              <a:t> ile hedef </a:t>
            </a:r>
            <a:r>
              <a:rPr lang="tr-TR" sz="2200" b="1" dirty="0" smtClean="0">
                <a:solidFill>
                  <a:schemeClr val="accent4">
                    <a:lumMod val="50000"/>
                  </a:schemeClr>
                </a:solidFill>
                <a:latin typeface="Comic Sans MS" pitchFamily="66" charset="0"/>
              </a:rPr>
              <a:t>arasındaki </a:t>
            </a:r>
            <a:r>
              <a:rPr lang="tr-TR" sz="2200" b="1" dirty="0">
                <a:solidFill>
                  <a:schemeClr val="accent4">
                    <a:lumMod val="50000"/>
                  </a:schemeClr>
                </a:solidFill>
                <a:latin typeface="Comic Sans MS" pitchFamily="66" charset="0"/>
              </a:rPr>
              <a:t>mesafe yaklaşık </a:t>
            </a:r>
            <a:r>
              <a:rPr lang="tr-TR" sz="2200" b="1" dirty="0" smtClean="0">
                <a:solidFill>
                  <a:schemeClr val="accent4">
                    <a:lumMod val="50000"/>
                  </a:schemeClr>
                </a:solidFill>
                <a:latin typeface="Comic Sans MS" pitchFamily="66" charset="0"/>
              </a:rPr>
              <a:t>1-3cm’dir</a:t>
            </a:r>
            <a:r>
              <a:rPr lang="tr-TR" sz="2200" b="1" dirty="0">
                <a:solidFill>
                  <a:schemeClr val="accent4">
                    <a:lumMod val="50000"/>
                  </a:schemeClr>
                </a:solidFill>
                <a:latin typeface="Comic Sans MS" pitchFamily="66" charset="0"/>
              </a:rPr>
              <a:t>.</a:t>
            </a:r>
          </a:p>
        </p:txBody>
      </p:sp>
      <p:sp>
        <p:nvSpPr>
          <p:cNvPr id="5" name="Dikdörtgen 4"/>
          <p:cNvSpPr/>
          <p:nvPr/>
        </p:nvSpPr>
        <p:spPr>
          <a:xfrm>
            <a:off x="5221" y="2549808"/>
            <a:ext cx="4120839" cy="1046440"/>
          </a:xfrm>
          <a:prstGeom prst="rect">
            <a:avLst/>
          </a:prstGeom>
        </p:spPr>
        <p:txBody>
          <a:bodyPr wrap="square">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Bu çarpışma sonucunda X-ışınları açığa çıkar.</a:t>
            </a:r>
          </a:p>
          <a:p>
            <a:endParaRPr lang="tr-TR" b="1"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4036182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484784"/>
            <a:ext cx="9144000" cy="4154984"/>
          </a:xfrm>
          <a:prstGeom prst="rect">
            <a:avLst/>
          </a:prstGeom>
        </p:spPr>
        <p:txBody>
          <a:bodyPr wrap="square">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X-ışınları ile bombardımana tabi tutulan numuneden elde </a:t>
            </a:r>
            <a:r>
              <a:rPr lang="tr-TR" sz="2200" b="1" dirty="0" smtClean="0">
                <a:solidFill>
                  <a:schemeClr val="accent4">
                    <a:lumMod val="50000"/>
                  </a:schemeClr>
                </a:solidFill>
                <a:latin typeface="Comic Sans MS" pitchFamily="66" charset="0"/>
              </a:rPr>
              <a:t>edilen </a:t>
            </a:r>
            <a:r>
              <a:rPr lang="tr-TR" sz="2200" b="1" dirty="0">
                <a:solidFill>
                  <a:schemeClr val="accent4">
                    <a:lumMod val="50000"/>
                  </a:schemeClr>
                </a:solidFill>
                <a:latin typeface="Comic Sans MS" pitchFamily="66" charset="0"/>
              </a:rPr>
              <a:t>karakteristik x-ışınları analiz edilerek numunenin </a:t>
            </a:r>
            <a:r>
              <a:rPr lang="tr-TR" sz="2200" b="1" dirty="0" smtClean="0">
                <a:solidFill>
                  <a:schemeClr val="accent4">
                    <a:lumMod val="50000"/>
                  </a:schemeClr>
                </a:solidFill>
                <a:latin typeface="Comic Sans MS" pitchFamily="66" charset="0"/>
              </a:rPr>
              <a:t>kimyasal </a:t>
            </a:r>
            <a:r>
              <a:rPr lang="tr-TR" sz="2200" b="1" dirty="0">
                <a:solidFill>
                  <a:schemeClr val="accent4">
                    <a:lumMod val="50000"/>
                  </a:schemeClr>
                </a:solidFill>
                <a:latin typeface="Comic Sans MS" pitchFamily="66" charset="0"/>
              </a:rPr>
              <a:t>analizi yapılır</a:t>
            </a:r>
            <a:r>
              <a:rPr lang="tr-TR" sz="2200" b="1" dirty="0" smtClean="0">
                <a:solidFill>
                  <a:schemeClr val="accent4">
                    <a:lumMod val="50000"/>
                  </a:schemeClr>
                </a:solidFill>
                <a:latin typeface="Comic Sans MS" pitchFamily="66" charset="0"/>
              </a:rPr>
              <a:t>.</a:t>
            </a:r>
          </a:p>
          <a:p>
            <a:pPr marL="342900" indent="-342900">
              <a:buFont typeface="Wingdings" pitchFamily="2" charset="2"/>
              <a:buChar char="Ø"/>
            </a:pP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Bazı </a:t>
            </a:r>
            <a:r>
              <a:rPr lang="tr-TR" sz="2200" b="1" dirty="0">
                <a:solidFill>
                  <a:schemeClr val="accent4">
                    <a:lumMod val="50000"/>
                  </a:schemeClr>
                </a:solidFill>
                <a:latin typeface="Comic Sans MS" pitchFamily="66" charset="0"/>
              </a:rPr>
              <a:t>uygulamalarda numune x-ışınları yerine </a:t>
            </a:r>
            <a:r>
              <a:rPr lang="tr-TR" sz="2200" b="1" dirty="0" smtClean="0">
                <a:solidFill>
                  <a:schemeClr val="accent4">
                    <a:lumMod val="50000"/>
                  </a:schemeClr>
                </a:solidFill>
                <a:latin typeface="Comic Sans MS" pitchFamily="66" charset="0"/>
              </a:rPr>
              <a:t>protonlar veya yüksek </a:t>
            </a:r>
            <a:r>
              <a:rPr lang="tr-TR" sz="2200" b="1" dirty="0">
                <a:solidFill>
                  <a:schemeClr val="accent4">
                    <a:lumMod val="50000"/>
                  </a:schemeClr>
                </a:solidFill>
                <a:latin typeface="Comic Sans MS" pitchFamily="66" charset="0"/>
              </a:rPr>
              <a:t>enerjili elektronlar ile de bombardımana tabi </a:t>
            </a:r>
            <a:r>
              <a:rPr lang="tr-TR" sz="2200" b="1" dirty="0" smtClean="0">
                <a:solidFill>
                  <a:schemeClr val="accent4">
                    <a:lumMod val="50000"/>
                  </a:schemeClr>
                </a:solidFill>
                <a:latin typeface="Comic Sans MS" pitchFamily="66" charset="0"/>
              </a:rPr>
              <a:t>tutulabilir.</a:t>
            </a: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Numuneden </a:t>
            </a:r>
            <a:r>
              <a:rPr lang="tr-TR" sz="2200" b="1" dirty="0">
                <a:solidFill>
                  <a:schemeClr val="accent4">
                    <a:lumMod val="50000"/>
                  </a:schemeClr>
                </a:solidFill>
                <a:latin typeface="Comic Sans MS" pitchFamily="66" charset="0"/>
              </a:rPr>
              <a:t>elde edilen x-ışınlarının analizi EDS veya WDS </a:t>
            </a:r>
            <a:r>
              <a:rPr lang="tr-TR" sz="2200" b="1" dirty="0" smtClean="0">
                <a:solidFill>
                  <a:schemeClr val="accent4">
                    <a:lumMod val="50000"/>
                  </a:schemeClr>
                </a:solidFill>
                <a:latin typeface="Comic Sans MS" pitchFamily="66" charset="0"/>
              </a:rPr>
              <a:t>tekniğindeki </a:t>
            </a:r>
            <a:r>
              <a:rPr lang="tr-TR" sz="2200" b="1" dirty="0">
                <a:solidFill>
                  <a:schemeClr val="accent4">
                    <a:lumMod val="50000"/>
                  </a:schemeClr>
                </a:solidFill>
                <a:latin typeface="Comic Sans MS" pitchFamily="66" charset="0"/>
              </a:rPr>
              <a:t>gibi yapılır</a:t>
            </a:r>
            <a:r>
              <a:rPr lang="tr-TR" sz="2200" b="1" dirty="0" smtClean="0">
                <a:solidFill>
                  <a:schemeClr val="accent4">
                    <a:lumMod val="50000"/>
                  </a:schemeClr>
                </a:solidFill>
                <a:latin typeface="Comic Sans MS" pitchFamily="66" charset="0"/>
              </a:rPr>
              <a:t>.</a:t>
            </a:r>
          </a:p>
          <a:p>
            <a:pPr marL="342900" indent="-342900">
              <a:buFont typeface="Wingdings" pitchFamily="2" charset="2"/>
              <a:buChar char="Ø"/>
            </a:pP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Atom </a:t>
            </a:r>
            <a:r>
              <a:rPr lang="tr-TR" sz="2200" b="1" dirty="0">
                <a:solidFill>
                  <a:schemeClr val="accent4">
                    <a:lumMod val="50000"/>
                  </a:schemeClr>
                </a:solidFill>
                <a:latin typeface="Comic Sans MS" pitchFamily="66" charset="0"/>
              </a:rPr>
              <a:t>numarası 9 ile 92 arasında olan </a:t>
            </a:r>
            <a:r>
              <a:rPr lang="tr-TR" sz="2200" b="1" dirty="0" smtClean="0">
                <a:solidFill>
                  <a:schemeClr val="accent4">
                    <a:lumMod val="50000"/>
                  </a:schemeClr>
                </a:solidFill>
                <a:latin typeface="Comic Sans MS" pitchFamily="66" charset="0"/>
              </a:rPr>
              <a:t>elementler belirlenir.</a:t>
            </a:r>
            <a:endParaRPr lang="tr-TR" sz="2200" b="1"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217128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764703"/>
            <a:ext cx="9177024" cy="5847755"/>
          </a:xfrm>
          <a:prstGeom prst="rect">
            <a:avLst/>
          </a:prstGeom>
          <a:noFill/>
        </p:spPr>
        <p:txBody>
          <a:bodyPr wrap="square" rtlCol="0">
            <a:spAutoFit/>
          </a:bodyPr>
          <a:lstStyle/>
          <a:p>
            <a:pPr algn="ctr"/>
            <a:r>
              <a:rPr lang="tr-TR" sz="2400" b="1" dirty="0" smtClean="0">
                <a:solidFill>
                  <a:srgbClr val="FF0000"/>
                </a:solidFill>
                <a:latin typeface="Comic Sans MS" pitchFamily="66" charset="0"/>
              </a:rPr>
              <a:t>GİRİŞ</a:t>
            </a:r>
          </a:p>
          <a:p>
            <a:endParaRPr lang="tr-TR" sz="2000" b="1" dirty="0" smtClean="0">
              <a:solidFill>
                <a:srgbClr val="FF0000"/>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X-Işınları </a:t>
            </a:r>
            <a:r>
              <a:rPr lang="tr-TR" sz="2200" b="1" dirty="0" err="1" smtClean="0">
                <a:solidFill>
                  <a:schemeClr val="accent4">
                    <a:lumMod val="50000"/>
                  </a:schemeClr>
                </a:solidFill>
                <a:latin typeface="Comic Sans MS" pitchFamily="66" charset="0"/>
              </a:rPr>
              <a:t>Floresans</a:t>
            </a:r>
            <a:r>
              <a:rPr lang="tr-TR" sz="2200" b="1" dirty="0" smtClean="0">
                <a:solidFill>
                  <a:schemeClr val="accent4">
                    <a:lumMod val="50000"/>
                  </a:schemeClr>
                </a:solidFill>
                <a:latin typeface="Comic Sans MS" pitchFamily="66" charset="0"/>
              </a:rPr>
              <a:t> spektroskopisi (XRF), </a:t>
            </a:r>
            <a:r>
              <a:rPr lang="tr-TR" sz="2200" b="1" dirty="0" err="1" smtClean="0">
                <a:solidFill>
                  <a:schemeClr val="accent4">
                    <a:lumMod val="50000"/>
                  </a:schemeClr>
                </a:solidFill>
                <a:latin typeface="Comic Sans MS" pitchFamily="66" charset="0"/>
              </a:rPr>
              <a:t>elementel</a:t>
            </a:r>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kompozisyonu belirlemede kullanılan </a:t>
            </a:r>
            <a:r>
              <a:rPr lang="tr-TR" sz="2200" b="1" dirty="0" smtClean="0">
                <a:solidFill>
                  <a:schemeClr val="accent4">
                    <a:lumMod val="50000"/>
                  </a:schemeClr>
                </a:solidFill>
                <a:latin typeface="Comic Sans MS" pitchFamily="66" charset="0"/>
              </a:rPr>
              <a:t>önemli </a:t>
            </a:r>
            <a:r>
              <a:rPr lang="tr-TR" sz="2200" b="1" dirty="0">
                <a:solidFill>
                  <a:schemeClr val="accent4">
                    <a:lumMod val="50000"/>
                  </a:schemeClr>
                </a:solidFill>
                <a:latin typeface="Comic Sans MS" pitchFamily="66" charset="0"/>
              </a:rPr>
              <a:t>yöntemlerden biridir yani kantitatif (nicel) analiz yapar. </a:t>
            </a: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XRF, atom numarası 9 </a:t>
            </a:r>
            <a:r>
              <a:rPr lang="tr-TR" sz="2200" b="1" dirty="0">
                <a:solidFill>
                  <a:schemeClr val="accent4">
                    <a:lumMod val="50000"/>
                  </a:schemeClr>
                </a:solidFill>
                <a:latin typeface="Comic Sans MS" pitchFamily="66" charset="0"/>
              </a:rPr>
              <a:t>ile 92 arasında olan elementlerin </a:t>
            </a:r>
            <a:r>
              <a:rPr lang="tr-TR" sz="2200" b="1" dirty="0" smtClean="0">
                <a:solidFill>
                  <a:schemeClr val="accent4">
                    <a:lumMod val="50000"/>
                  </a:schemeClr>
                </a:solidFill>
                <a:latin typeface="Comic Sans MS" pitchFamily="66" charset="0"/>
              </a:rPr>
              <a:t>kantitatif analizini </a:t>
            </a:r>
            <a:r>
              <a:rPr lang="tr-TR" sz="2200" b="1" dirty="0">
                <a:solidFill>
                  <a:schemeClr val="accent4">
                    <a:lumMod val="50000"/>
                  </a:schemeClr>
                </a:solidFill>
                <a:latin typeface="Comic Sans MS" pitchFamily="66" charset="0"/>
              </a:rPr>
              <a:t>yapar. </a:t>
            </a: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Atom numarası 9’un </a:t>
            </a:r>
            <a:r>
              <a:rPr lang="tr-TR" sz="2200" b="1" dirty="0">
                <a:solidFill>
                  <a:schemeClr val="accent4">
                    <a:lumMod val="50000"/>
                  </a:schemeClr>
                </a:solidFill>
                <a:latin typeface="Comic Sans MS" pitchFamily="66" charset="0"/>
              </a:rPr>
              <a:t>altında olan elementleri inceleyemez. </a:t>
            </a: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a:solidFill>
                  <a:schemeClr val="accent4">
                    <a:lumMod val="50000"/>
                  </a:schemeClr>
                </a:solidFill>
                <a:latin typeface="Comic Sans MS" pitchFamily="66" charset="0"/>
              </a:rPr>
              <a:t>Kimyasal </a:t>
            </a:r>
            <a:r>
              <a:rPr lang="tr-TR" sz="2200" b="1" dirty="0" err="1">
                <a:solidFill>
                  <a:schemeClr val="accent4">
                    <a:lumMod val="50000"/>
                  </a:schemeClr>
                </a:solidFill>
                <a:latin typeface="Comic Sans MS" pitchFamily="66" charset="0"/>
              </a:rPr>
              <a:t>bağderecesinde</a:t>
            </a:r>
            <a:r>
              <a:rPr lang="tr-TR" sz="2200" b="1" dirty="0">
                <a:solidFill>
                  <a:schemeClr val="accent4">
                    <a:lumMod val="50000"/>
                  </a:schemeClr>
                </a:solidFill>
                <a:latin typeface="Comic Sans MS" pitchFamily="66" charset="0"/>
              </a:rPr>
              <a:t> yeterince hassas </a:t>
            </a:r>
            <a:r>
              <a:rPr lang="tr-TR" sz="2200" b="1" dirty="0" smtClean="0">
                <a:solidFill>
                  <a:schemeClr val="accent4">
                    <a:lumMod val="50000"/>
                  </a:schemeClr>
                </a:solidFill>
                <a:latin typeface="Comic Sans MS" pitchFamily="66" charset="0"/>
              </a:rPr>
              <a:t>değildir</a:t>
            </a:r>
            <a:r>
              <a:rPr lang="tr-TR" sz="2200" b="1" dirty="0">
                <a:solidFill>
                  <a:schemeClr val="accent4">
                    <a:lumMod val="50000"/>
                  </a:schemeClr>
                </a:solidFill>
                <a:latin typeface="Comic Sans MS" pitchFamily="66" charset="0"/>
              </a:rPr>
              <a:t>.</a:t>
            </a:r>
          </a:p>
          <a:p>
            <a:pPr marL="342900" indent="-342900">
              <a:buFont typeface="Wingdings" pitchFamily="2" charset="2"/>
              <a:buChar char="Ø"/>
            </a:pP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XRF </a:t>
            </a:r>
            <a:r>
              <a:rPr lang="tr-TR" sz="2200" b="1" dirty="0">
                <a:solidFill>
                  <a:schemeClr val="accent4">
                    <a:lumMod val="50000"/>
                  </a:schemeClr>
                </a:solidFill>
                <a:latin typeface="Comic Sans MS" pitchFamily="66" charset="0"/>
              </a:rPr>
              <a:t>genelde 50kV ve 50mA’da </a:t>
            </a:r>
            <a:r>
              <a:rPr lang="tr-TR" sz="2200" b="1" dirty="0" smtClean="0">
                <a:solidFill>
                  <a:schemeClr val="accent4">
                    <a:lumMod val="50000"/>
                  </a:schemeClr>
                </a:solidFill>
                <a:latin typeface="Comic Sans MS" pitchFamily="66" charset="0"/>
              </a:rPr>
              <a:t>çalışır.</a:t>
            </a:r>
            <a:endParaRPr lang="tr-TR" sz="2200" b="1" dirty="0">
              <a:solidFill>
                <a:schemeClr val="accent4">
                  <a:lumMod val="50000"/>
                </a:schemeClr>
              </a:solidFill>
              <a:latin typeface="Comic Sans MS" pitchFamily="66" charset="0"/>
            </a:endParaRPr>
          </a:p>
          <a:p>
            <a:endParaRPr lang="tr-TR" sz="2200" b="1" dirty="0" smtClean="0">
              <a:solidFill>
                <a:schemeClr val="accent4">
                  <a:lumMod val="50000"/>
                </a:schemeClr>
              </a:solidFill>
              <a:latin typeface="Comic Sans MS" pitchFamily="66" charset="0"/>
            </a:endParaRPr>
          </a:p>
          <a:p>
            <a:endParaRPr lang="tr-TR" sz="2200" dirty="0" smtClean="0">
              <a:solidFill>
                <a:schemeClr val="accent4">
                  <a:lumMod val="50000"/>
                </a:schemeClr>
              </a:solidFill>
              <a:latin typeface="Comic Sans MS" pitchFamily="66" charset="0"/>
            </a:endParaRPr>
          </a:p>
          <a:p>
            <a:r>
              <a:rPr lang="tr-TR" sz="2200" b="1" dirty="0"/>
              <a:t> </a:t>
            </a:r>
            <a:endParaRPr lang="tr-TR" sz="2400" b="1" dirty="0">
              <a:solidFill>
                <a:srgbClr val="FF0000"/>
              </a:solidFill>
              <a:latin typeface="Comic Sans MS" pitchFamily="66" charset="0"/>
            </a:endParaRPr>
          </a:p>
        </p:txBody>
      </p:sp>
    </p:spTree>
    <p:extLst>
      <p:ext uri="{BB962C8B-B14F-4D97-AF65-F5344CB8AC3E}">
        <p14:creationId xmlns:p14="http://schemas.microsoft.com/office/powerpoint/2010/main" val="1868327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5413" y="980728"/>
            <a:ext cx="6353175"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06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7" y="1484784"/>
            <a:ext cx="728662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2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17" y="1412776"/>
            <a:ext cx="7644366" cy="431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0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746" y="1035050"/>
            <a:ext cx="7774508" cy="521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31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79712" y="879102"/>
            <a:ext cx="5112568" cy="461665"/>
          </a:xfrm>
          <a:prstGeom prst="rect">
            <a:avLst/>
          </a:prstGeom>
          <a:noFill/>
        </p:spPr>
        <p:txBody>
          <a:bodyPr wrap="square" rtlCol="0">
            <a:spAutoFit/>
          </a:bodyPr>
          <a:lstStyle/>
          <a:p>
            <a:r>
              <a:rPr lang="tr-TR" sz="2400" b="1" dirty="0" smtClean="0">
                <a:solidFill>
                  <a:srgbClr val="FF0000"/>
                </a:solidFill>
                <a:latin typeface="Comic Sans MS" pitchFamily="66" charset="0"/>
              </a:rPr>
              <a:t>XRF’İN KULLANIM ALANLARI</a:t>
            </a:r>
            <a:endParaRPr lang="tr-TR" sz="2400" b="1" dirty="0">
              <a:solidFill>
                <a:srgbClr val="FF0000"/>
              </a:solidFill>
              <a:latin typeface="Comic Sans MS" pitchFamily="66" charset="0"/>
            </a:endParaRPr>
          </a:p>
        </p:txBody>
      </p:sp>
      <p:sp>
        <p:nvSpPr>
          <p:cNvPr id="3" name="Metin kutusu 2"/>
          <p:cNvSpPr txBox="1"/>
          <p:nvPr/>
        </p:nvSpPr>
        <p:spPr>
          <a:xfrm>
            <a:off x="44245" y="1340767"/>
            <a:ext cx="9144000" cy="5586145"/>
          </a:xfrm>
          <a:prstGeom prst="rect">
            <a:avLst/>
          </a:prstGeom>
          <a:noFill/>
        </p:spPr>
        <p:txBody>
          <a:bodyPr wrap="square" rtlCol="0">
            <a:spAutoFit/>
          </a:bodyPr>
          <a:lstStyle/>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Maden </a:t>
            </a:r>
            <a:r>
              <a:rPr lang="tr-TR" sz="2200" b="1" dirty="0" smtClean="0">
                <a:solidFill>
                  <a:schemeClr val="accent4">
                    <a:lumMod val="50000"/>
                  </a:schemeClr>
                </a:solidFill>
                <a:latin typeface="Comic Sans MS" pitchFamily="66" charset="0"/>
                <a:cs typeface="Times New Roman" pitchFamily="18" charset="0"/>
              </a:rPr>
              <a:t>analizleri </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smtClean="0">
                <a:solidFill>
                  <a:schemeClr val="accent4">
                    <a:lumMod val="50000"/>
                  </a:schemeClr>
                </a:solidFill>
                <a:latin typeface="Comic Sans MS" pitchFamily="66" charset="0"/>
                <a:cs typeface="Times New Roman" pitchFamily="18" charset="0"/>
              </a:rPr>
              <a:t>Mücevher  </a:t>
            </a:r>
            <a:r>
              <a:rPr lang="tr-TR" sz="2200" b="1" dirty="0">
                <a:solidFill>
                  <a:schemeClr val="accent4">
                    <a:lumMod val="50000"/>
                  </a:schemeClr>
                </a:solidFill>
                <a:latin typeface="Comic Sans MS" pitchFamily="66" charset="0"/>
                <a:cs typeface="Times New Roman" pitchFamily="18" charset="0"/>
              </a:rPr>
              <a:t>ve diğer kıymetli materyallerin analizleri</a:t>
            </a:r>
            <a:endParaRPr lang="tr-TR" sz="2200" b="1" dirty="0" smtClean="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Çevre </a:t>
            </a:r>
            <a:r>
              <a:rPr lang="tr-TR" sz="2200" b="1" dirty="0" smtClean="0">
                <a:solidFill>
                  <a:schemeClr val="accent4">
                    <a:lumMod val="50000"/>
                  </a:schemeClr>
                </a:solidFill>
                <a:latin typeface="Comic Sans MS" pitchFamily="66" charset="0"/>
                <a:cs typeface="Times New Roman" pitchFamily="18" charset="0"/>
              </a:rPr>
              <a:t>analizleri</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Su </a:t>
            </a:r>
            <a:r>
              <a:rPr lang="tr-TR" sz="2200" b="1" dirty="0" smtClean="0">
                <a:solidFill>
                  <a:schemeClr val="accent4">
                    <a:lumMod val="50000"/>
                  </a:schemeClr>
                </a:solidFill>
                <a:latin typeface="Comic Sans MS" pitchFamily="66" charset="0"/>
                <a:cs typeface="Times New Roman" pitchFamily="18" charset="0"/>
              </a:rPr>
              <a:t>analizleri</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Mineral, </a:t>
            </a:r>
            <a:r>
              <a:rPr lang="tr-TR" sz="2200" b="1" dirty="0" smtClean="0">
                <a:solidFill>
                  <a:schemeClr val="accent4">
                    <a:lumMod val="50000"/>
                  </a:schemeClr>
                </a:solidFill>
                <a:latin typeface="Comic Sans MS" pitchFamily="66" charset="0"/>
                <a:cs typeface="Times New Roman" pitchFamily="18" charset="0"/>
              </a:rPr>
              <a:t>kayaç analizleri</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Petrol </a:t>
            </a:r>
            <a:r>
              <a:rPr lang="tr-TR" sz="2200" b="1" dirty="0" smtClean="0">
                <a:solidFill>
                  <a:schemeClr val="accent4">
                    <a:lumMod val="50000"/>
                  </a:schemeClr>
                </a:solidFill>
                <a:latin typeface="Comic Sans MS" pitchFamily="66" charset="0"/>
                <a:cs typeface="Times New Roman" pitchFamily="18" charset="0"/>
              </a:rPr>
              <a:t>Endüstrisi</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Temel fizik </a:t>
            </a:r>
            <a:r>
              <a:rPr lang="tr-TR" sz="2200" b="1" dirty="0" smtClean="0">
                <a:solidFill>
                  <a:schemeClr val="accent4">
                    <a:lumMod val="50000"/>
                  </a:schemeClr>
                </a:solidFill>
                <a:latin typeface="Comic Sans MS" pitchFamily="66" charset="0"/>
                <a:cs typeface="Times New Roman" pitchFamily="18" charset="0"/>
              </a:rPr>
              <a:t>araştırmaları</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p:txBody>
      </p:sp>
    </p:spTree>
    <p:extLst>
      <p:ext uri="{BB962C8B-B14F-4D97-AF65-F5344CB8AC3E}">
        <p14:creationId xmlns:p14="http://schemas.microsoft.com/office/powerpoint/2010/main" val="2107603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93" y="908720"/>
            <a:ext cx="9144000" cy="7063472"/>
          </a:xfrm>
          <a:prstGeom prst="rect">
            <a:avLst/>
          </a:prstGeom>
        </p:spPr>
        <p:txBody>
          <a:bodyPr wrap="square">
            <a:spAutoFit/>
          </a:bodyPr>
          <a:lstStyle/>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Radyoaktif cevher </a:t>
            </a:r>
            <a:r>
              <a:rPr lang="tr-TR" sz="2200" b="1" dirty="0" smtClean="0">
                <a:solidFill>
                  <a:schemeClr val="accent4">
                    <a:lumMod val="50000"/>
                  </a:schemeClr>
                </a:solidFill>
                <a:latin typeface="Comic Sans MS" pitchFamily="66" charset="0"/>
                <a:cs typeface="Times New Roman" pitchFamily="18" charset="0"/>
              </a:rPr>
              <a:t>analizleri</a:t>
            </a:r>
          </a:p>
          <a:p>
            <a:pPr marL="342900" indent="-342900">
              <a:lnSpc>
                <a:spcPct val="150000"/>
              </a:lnSpc>
              <a:buFont typeface="Wingdings" pitchFamily="2" charset="2"/>
              <a:buChar char="Ø"/>
            </a:pPr>
            <a:endParaRPr lang="tr-TR" sz="1200" b="1" dirty="0" smtClean="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smtClean="0">
                <a:solidFill>
                  <a:schemeClr val="accent4">
                    <a:lumMod val="50000"/>
                  </a:schemeClr>
                </a:solidFill>
                <a:latin typeface="Comic Sans MS" pitchFamily="66" charset="0"/>
                <a:cs typeface="Times New Roman" pitchFamily="18" charset="0"/>
              </a:rPr>
              <a:t>Endüstride, plastik, lastik, kağıt ve cam gibi maddelerde </a:t>
            </a:r>
            <a:r>
              <a:rPr lang="tr-TR" sz="2200" b="1" dirty="0" err="1" smtClean="0">
                <a:solidFill>
                  <a:schemeClr val="accent4">
                    <a:lumMod val="50000"/>
                  </a:schemeClr>
                </a:solidFill>
                <a:latin typeface="Comic Sans MS" pitchFamily="66" charset="0"/>
                <a:cs typeface="Times New Roman" pitchFamily="18" charset="0"/>
              </a:rPr>
              <a:t>safsızlık</a:t>
            </a:r>
            <a:r>
              <a:rPr lang="tr-TR" sz="2200" b="1" dirty="0" smtClean="0">
                <a:solidFill>
                  <a:schemeClr val="accent4">
                    <a:lumMod val="50000"/>
                  </a:schemeClr>
                </a:solidFill>
                <a:latin typeface="Comic Sans MS" pitchFamily="66" charset="0"/>
                <a:cs typeface="Times New Roman" pitchFamily="18" charset="0"/>
              </a:rPr>
              <a:t> analizleri</a:t>
            </a:r>
          </a:p>
          <a:p>
            <a:pPr marL="342900" indent="-342900">
              <a:lnSpc>
                <a:spcPct val="150000"/>
              </a:lnSpc>
              <a:buFont typeface="Wingdings" pitchFamily="2" charset="2"/>
              <a:buChar char="Ø"/>
            </a:pPr>
            <a:endParaRPr lang="tr-TR" sz="1200" b="1" dirty="0" smtClean="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smtClean="0">
                <a:solidFill>
                  <a:schemeClr val="accent4">
                    <a:lumMod val="50000"/>
                  </a:schemeClr>
                </a:solidFill>
                <a:latin typeface="Comic Sans MS" pitchFamily="66" charset="0"/>
                <a:cs typeface="Times New Roman" pitchFamily="18" charset="0"/>
              </a:rPr>
              <a:t>Kömürlerde </a:t>
            </a:r>
            <a:r>
              <a:rPr lang="tr-TR" sz="2200" b="1" dirty="0">
                <a:solidFill>
                  <a:schemeClr val="accent4">
                    <a:lumMod val="50000"/>
                  </a:schemeClr>
                </a:solidFill>
                <a:latin typeface="Comic Sans MS" pitchFamily="66" charset="0"/>
                <a:cs typeface="Times New Roman" pitchFamily="18" charset="0"/>
              </a:rPr>
              <a:t>kül, kükürt ve nem </a:t>
            </a:r>
            <a:r>
              <a:rPr lang="tr-TR" sz="2200" b="1" dirty="0" smtClean="0">
                <a:solidFill>
                  <a:schemeClr val="accent4">
                    <a:lumMod val="50000"/>
                  </a:schemeClr>
                </a:solidFill>
                <a:latin typeface="Comic Sans MS" pitchFamily="66" charset="0"/>
                <a:cs typeface="Times New Roman" pitchFamily="18" charset="0"/>
              </a:rPr>
              <a:t>tayinleri</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Çeşitli bitki örneklerinin </a:t>
            </a:r>
            <a:r>
              <a:rPr lang="tr-TR" sz="2200" b="1" dirty="0" smtClean="0">
                <a:solidFill>
                  <a:schemeClr val="accent4">
                    <a:lumMod val="50000"/>
                  </a:schemeClr>
                </a:solidFill>
                <a:latin typeface="Comic Sans MS" pitchFamily="66" charset="0"/>
                <a:cs typeface="Times New Roman" pitchFamily="18" charset="0"/>
              </a:rPr>
              <a:t>incelenmesi</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Arkeoloji </a:t>
            </a:r>
            <a:r>
              <a:rPr lang="tr-TR" sz="2200" b="1" dirty="0" smtClean="0">
                <a:solidFill>
                  <a:schemeClr val="accent4">
                    <a:lumMod val="50000"/>
                  </a:schemeClr>
                </a:solidFill>
                <a:latin typeface="Comic Sans MS" pitchFamily="66" charset="0"/>
                <a:cs typeface="Times New Roman" pitchFamily="18" charset="0"/>
              </a:rPr>
              <a:t>araştırmaları</a:t>
            </a:r>
          </a:p>
          <a:p>
            <a:pPr marL="342900" indent="-342900">
              <a:lnSpc>
                <a:spcPct val="150000"/>
              </a:lnSpc>
              <a:buFont typeface="Wingdings" pitchFamily="2" charset="2"/>
              <a:buChar char="Ø"/>
            </a:pPr>
            <a:endParaRPr lang="tr-TR" sz="1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İnce metal ve film kaplama kalınlıklarının </a:t>
            </a:r>
            <a:r>
              <a:rPr lang="tr-TR" sz="2200" b="1" dirty="0" smtClean="0">
                <a:solidFill>
                  <a:schemeClr val="accent4">
                    <a:lumMod val="50000"/>
                  </a:schemeClr>
                </a:solidFill>
                <a:latin typeface="Comic Sans MS" pitchFamily="66" charset="0"/>
                <a:cs typeface="Times New Roman" pitchFamily="18" charset="0"/>
              </a:rPr>
              <a:t>tayinleri</a:t>
            </a:r>
          </a:p>
          <a:p>
            <a:pPr marL="342900" indent="-342900">
              <a:lnSpc>
                <a:spcPct val="150000"/>
              </a:lnSpc>
              <a:buFont typeface="Wingdings" pitchFamily="2" charset="2"/>
              <a:buChar char="Ø"/>
            </a:pPr>
            <a:endParaRPr lang="tr-TR" sz="1200" b="1" dirty="0" smtClean="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Metalürjide, alaşım analizleri</a:t>
            </a:r>
          </a:p>
          <a:p>
            <a:pPr marL="342900" indent="-342900">
              <a:lnSpc>
                <a:spcPct val="150000"/>
              </a:lnSpc>
              <a:buFont typeface="Wingdings" pitchFamily="2" charset="2"/>
              <a:buChar char="Ø"/>
            </a:pPr>
            <a:endParaRPr lang="tr-TR" sz="2200" b="1" dirty="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endParaRPr lang="tr-TR" sz="2200" b="1" dirty="0">
              <a:solidFill>
                <a:schemeClr val="accent4">
                  <a:lumMod val="50000"/>
                </a:schemeClr>
              </a:solidFill>
              <a:latin typeface="Comic Sans MS" pitchFamily="66" charset="0"/>
              <a:cs typeface="Times New Roman" pitchFamily="18" charset="0"/>
            </a:endParaRPr>
          </a:p>
        </p:txBody>
      </p:sp>
    </p:spTree>
    <p:extLst>
      <p:ext uri="{BB962C8B-B14F-4D97-AF65-F5344CB8AC3E}">
        <p14:creationId xmlns:p14="http://schemas.microsoft.com/office/powerpoint/2010/main" val="111778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663788" y="1039536"/>
            <a:ext cx="4032448" cy="461665"/>
          </a:xfrm>
          <a:prstGeom prst="rect">
            <a:avLst/>
          </a:prstGeom>
          <a:noFill/>
        </p:spPr>
        <p:txBody>
          <a:bodyPr wrap="square" rtlCol="0">
            <a:spAutoFit/>
          </a:bodyPr>
          <a:lstStyle/>
          <a:p>
            <a:r>
              <a:rPr lang="tr-TR" sz="2400" b="1" dirty="0" smtClean="0">
                <a:solidFill>
                  <a:srgbClr val="FF0000"/>
                </a:solidFill>
                <a:latin typeface="Comic Sans MS" pitchFamily="66" charset="0"/>
              </a:rPr>
              <a:t>XRF’İN AVANTAJLARI</a:t>
            </a:r>
            <a:endParaRPr lang="tr-TR" sz="2400" b="1" dirty="0">
              <a:solidFill>
                <a:srgbClr val="FF0000"/>
              </a:solidFill>
              <a:latin typeface="Comic Sans MS" pitchFamily="66" charset="0"/>
            </a:endParaRPr>
          </a:p>
        </p:txBody>
      </p:sp>
      <p:sp>
        <p:nvSpPr>
          <p:cNvPr id="3" name="Metin kutusu 2"/>
          <p:cNvSpPr txBox="1"/>
          <p:nvPr/>
        </p:nvSpPr>
        <p:spPr>
          <a:xfrm>
            <a:off x="-8630" y="1916832"/>
            <a:ext cx="9144000" cy="3985706"/>
          </a:xfrm>
          <a:prstGeom prst="rect">
            <a:avLst/>
          </a:prstGeom>
          <a:noFill/>
        </p:spPr>
        <p:txBody>
          <a:bodyPr wrap="square" rtlCol="0">
            <a:spAutoFit/>
          </a:bodyPr>
          <a:lstStyle/>
          <a:p>
            <a:pPr marL="342900" indent="-342900">
              <a:lnSpc>
                <a:spcPct val="150000"/>
              </a:lnSpc>
              <a:buFont typeface="Wingdings" pitchFamily="2" charset="2"/>
              <a:buChar char="Ø"/>
            </a:pPr>
            <a:r>
              <a:rPr lang="tr-TR" sz="2200" b="1" dirty="0" smtClean="0">
                <a:solidFill>
                  <a:schemeClr val="accent4">
                    <a:lumMod val="50000"/>
                  </a:schemeClr>
                </a:solidFill>
                <a:latin typeface="Comic Sans MS" pitchFamily="66" charset="0"/>
                <a:cs typeface="Times New Roman" pitchFamily="18" charset="0"/>
              </a:rPr>
              <a:t>Çoğu durumda özel bir numune hazırlama işlemine gerek duyulmaz. Örnek hazırlamak kolaydır.</a:t>
            </a:r>
          </a:p>
          <a:p>
            <a:pPr marL="342900" indent="-342900">
              <a:lnSpc>
                <a:spcPct val="150000"/>
              </a:lnSpc>
              <a:buFont typeface="Wingdings" pitchFamily="2" charset="2"/>
              <a:buChar char="Ø"/>
            </a:pPr>
            <a:endParaRPr lang="tr-TR" sz="2200" b="1" dirty="0" smtClean="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smtClean="0">
                <a:solidFill>
                  <a:schemeClr val="accent4">
                    <a:lumMod val="50000"/>
                  </a:schemeClr>
                </a:solidFill>
                <a:latin typeface="Comic Sans MS" pitchFamily="66" charset="0"/>
                <a:cs typeface="Times New Roman" pitchFamily="18" charset="0"/>
              </a:rPr>
              <a:t>PPM seviyesinde analiz yapılabilir.</a:t>
            </a:r>
          </a:p>
          <a:p>
            <a:pPr marL="342900" indent="-342900">
              <a:lnSpc>
                <a:spcPct val="150000"/>
              </a:lnSpc>
              <a:buFont typeface="Wingdings" pitchFamily="2" charset="2"/>
              <a:buChar char="Ø"/>
            </a:pPr>
            <a:endParaRPr lang="tr-TR" sz="2200" b="1" dirty="0" smtClean="0">
              <a:solidFill>
                <a:schemeClr val="accent4">
                  <a:lumMod val="50000"/>
                </a:schemeClr>
              </a:solidFill>
              <a:latin typeface="Comic Sans MS" pitchFamily="66" charset="0"/>
              <a:cs typeface="Times New Roman" pitchFamily="18" charset="0"/>
            </a:endParaRPr>
          </a:p>
          <a:p>
            <a:pPr marL="342900" indent="-342900">
              <a:lnSpc>
                <a:spcPct val="150000"/>
              </a:lnSpc>
              <a:buFont typeface="Wingdings" pitchFamily="2" charset="2"/>
              <a:buChar char="Ø"/>
            </a:pPr>
            <a:r>
              <a:rPr lang="tr-TR" sz="2200" b="1" dirty="0" smtClean="0">
                <a:solidFill>
                  <a:schemeClr val="accent4">
                    <a:lumMod val="50000"/>
                  </a:schemeClr>
                </a:solidFill>
                <a:latin typeface="Comic Sans MS" pitchFamily="66" charset="0"/>
                <a:cs typeface="Times New Roman" pitchFamily="18" charset="0"/>
              </a:rPr>
              <a:t>Analiz edilecek numune toz, kütlesel veya sıvı olabilir.</a:t>
            </a:r>
          </a:p>
          <a:p>
            <a:pPr marL="342900" indent="-342900">
              <a:lnSpc>
                <a:spcPct val="150000"/>
              </a:lnSpc>
              <a:buFont typeface="Wingdings" pitchFamily="2" charset="2"/>
              <a:buChar char="Ø"/>
            </a:pPr>
            <a:endParaRPr lang="tr-TR" sz="2200" b="1" dirty="0" smtClean="0">
              <a:solidFill>
                <a:schemeClr val="accent4">
                  <a:lumMod val="50000"/>
                </a:schemeClr>
              </a:solidFill>
              <a:latin typeface="Comic Sans MS" pitchFamily="66" charset="0"/>
              <a:cs typeface="Times New Roman" pitchFamily="18" charset="0"/>
            </a:endParaRPr>
          </a:p>
          <a:p>
            <a:pPr marL="342900" indent="-342900">
              <a:buFont typeface="Wingdings" pitchFamily="2" charset="2"/>
              <a:buChar char="Ø"/>
            </a:pPr>
            <a:r>
              <a:rPr lang="tr-TR" sz="2200" b="1" dirty="0">
                <a:solidFill>
                  <a:schemeClr val="accent4">
                    <a:lumMod val="50000"/>
                  </a:schemeClr>
                </a:solidFill>
                <a:latin typeface="Comic Sans MS" pitchFamily="66" charset="0"/>
              </a:rPr>
              <a:t>XRF numunesi iletken veya yalıtkan olabilir. </a:t>
            </a:r>
          </a:p>
        </p:txBody>
      </p:sp>
    </p:spTree>
    <p:extLst>
      <p:ext uri="{BB962C8B-B14F-4D97-AF65-F5344CB8AC3E}">
        <p14:creationId xmlns:p14="http://schemas.microsoft.com/office/powerpoint/2010/main" val="6945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821" y="1700808"/>
            <a:ext cx="9144000" cy="3816429"/>
          </a:xfrm>
          <a:prstGeom prst="rect">
            <a:avLst/>
          </a:prstGeom>
          <a:noFill/>
        </p:spPr>
        <p:txBody>
          <a:bodyPr wrap="square" rtlCol="0">
            <a:spAutoFit/>
          </a:bodyPr>
          <a:lstStyle/>
          <a:p>
            <a:pPr marL="285750" indent="-285750">
              <a:buFont typeface="Wingdings" pitchFamily="2" charset="2"/>
              <a:buChar char="Ø"/>
            </a:pPr>
            <a:r>
              <a:rPr lang="tr-TR" sz="2200" b="1" dirty="0" smtClean="0">
                <a:solidFill>
                  <a:schemeClr val="accent4">
                    <a:lumMod val="50000"/>
                  </a:schemeClr>
                </a:solidFill>
                <a:latin typeface="Comic Sans MS" pitchFamily="66" charset="0"/>
              </a:rPr>
              <a:t> XRF bağımsız olarak </a:t>
            </a:r>
            <a:r>
              <a:rPr lang="tr-TR" sz="2200" b="1" dirty="0">
                <a:solidFill>
                  <a:schemeClr val="accent4">
                    <a:lumMod val="50000"/>
                  </a:schemeClr>
                </a:solidFill>
                <a:latin typeface="Comic Sans MS" pitchFamily="66" charset="0"/>
              </a:rPr>
              <a:t>kullanılabilir. </a:t>
            </a:r>
            <a:r>
              <a:rPr lang="tr-TR" sz="2200" b="1" dirty="0" smtClean="0">
                <a:solidFill>
                  <a:schemeClr val="accent4">
                    <a:lumMod val="50000"/>
                  </a:schemeClr>
                </a:solidFill>
                <a:latin typeface="Comic Sans MS" pitchFamily="66" charset="0"/>
              </a:rPr>
              <a:t>(~</a:t>
            </a:r>
            <a:r>
              <a:rPr lang="tr-TR" sz="2200" b="1" dirty="0">
                <a:solidFill>
                  <a:schemeClr val="accent4">
                    <a:lumMod val="50000"/>
                  </a:schemeClr>
                </a:solidFill>
                <a:latin typeface="Comic Sans MS" pitchFamily="66" charset="0"/>
              </a:rPr>
              <a:t>100 000$) </a:t>
            </a:r>
          </a:p>
          <a:p>
            <a:r>
              <a:rPr lang="tr-TR" sz="2200" b="1" dirty="0">
                <a:solidFill>
                  <a:schemeClr val="accent4">
                    <a:lumMod val="50000"/>
                  </a:schemeClr>
                </a:solidFill>
                <a:latin typeface="Comic Sans MS" pitchFamily="66" charset="0"/>
              </a:rPr>
              <a:t> </a:t>
            </a:r>
            <a:r>
              <a:rPr lang="tr-TR" sz="2200" b="1" dirty="0" smtClean="0">
                <a:solidFill>
                  <a:schemeClr val="accent4">
                    <a:lumMod val="50000"/>
                  </a:schemeClr>
                </a:solidFill>
                <a:latin typeface="Comic Sans MS" pitchFamily="66" charset="0"/>
              </a:rPr>
              <a:t>  EDS, WDS gibi yöntemler mikroskop ile </a:t>
            </a:r>
            <a:r>
              <a:rPr lang="tr-TR" sz="2200" b="1" dirty="0" err="1" smtClean="0">
                <a:solidFill>
                  <a:schemeClr val="accent4">
                    <a:lumMod val="50000"/>
                  </a:schemeClr>
                </a:solidFill>
                <a:latin typeface="Comic Sans MS" pitchFamily="66" charset="0"/>
              </a:rPr>
              <a:t>birikte</a:t>
            </a:r>
            <a:r>
              <a:rPr lang="tr-TR" sz="2200" b="1" dirty="0" smtClean="0">
                <a:solidFill>
                  <a:schemeClr val="accent4">
                    <a:lumMod val="50000"/>
                  </a:schemeClr>
                </a:solidFill>
                <a:latin typeface="Comic Sans MS" pitchFamily="66" charset="0"/>
              </a:rPr>
              <a:t> kullanılıyor.</a:t>
            </a:r>
          </a:p>
          <a:p>
            <a:r>
              <a:rPr lang="tr-TR" sz="2200" b="1" dirty="0" smtClean="0">
                <a:solidFill>
                  <a:schemeClr val="accent4">
                    <a:lumMod val="50000"/>
                  </a:schemeClr>
                </a:solidFill>
                <a:latin typeface="Comic Sans MS" pitchFamily="66" charset="0"/>
              </a:rPr>
              <a:t>   </a:t>
            </a:r>
            <a:r>
              <a:rPr lang="pt-BR" sz="2200" b="1" dirty="0" smtClean="0">
                <a:solidFill>
                  <a:schemeClr val="accent4">
                    <a:lumMod val="50000"/>
                  </a:schemeClr>
                </a:solidFill>
                <a:latin typeface="Comic Sans MS" pitchFamily="66" charset="0"/>
              </a:rPr>
              <a:t>(</a:t>
            </a:r>
            <a:r>
              <a:rPr lang="pt-BR" sz="2200" b="1" dirty="0">
                <a:solidFill>
                  <a:schemeClr val="accent4">
                    <a:lumMod val="50000"/>
                  </a:schemeClr>
                </a:solidFill>
                <a:latin typeface="Comic Sans MS" pitchFamily="66" charset="0"/>
              </a:rPr>
              <a:t>SEM:~500 000$, TEM:~1000000</a:t>
            </a:r>
            <a:r>
              <a:rPr lang="pt-BR" sz="2200" b="1" dirty="0" smtClean="0">
                <a:solidFill>
                  <a:schemeClr val="accent4">
                    <a:lumMod val="50000"/>
                  </a:schemeClr>
                </a:solidFill>
                <a:latin typeface="Comic Sans MS" pitchFamily="66" charset="0"/>
              </a:rPr>
              <a:t>$</a:t>
            </a:r>
            <a:r>
              <a:rPr lang="tr-TR" sz="2200" b="1" dirty="0" smtClean="0">
                <a:solidFill>
                  <a:schemeClr val="accent4">
                    <a:lumMod val="50000"/>
                  </a:schemeClr>
                </a:solidFill>
                <a:latin typeface="Comic Sans MS" pitchFamily="66" charset="0"/>
              </a:rPr>
              <a:t>)</a:t>
            </a:r>
          </a:p>
          <a:p>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err="1" smtClean="0">
                <a:solidFill>
                  <a:schemeClr val="accent4">
                    <a:lumMod val="50000"/>
                  </a:schemeClr>
                </a:solidFill>
                <a:latin typeface="Comic Sans MS" pitchFamily="66" charset="0"/>
              </a:rPr>
              <a:t>XRF’de</a:t>
            </a:r>
            <a:r>
              <a:rPr lang="tr-TR" sz="2200" b="1" dirty="0" smtClean="0">
                <a:solidFill>
                  <a:schemeClr val="accent4">
                    <a:lumMod val="50000"/>
                  </a:schemeClr>
                </a:solidFill>
                <a:latin typeface="Comic Sans MS" pitchFamily="66" charset="0"/>
              </a:rPr>
              <a:t> Background sinyallerinin </a:t>
            </a:r>
            <a:r>
              <a:rPr lang="tr-TR" sz="2200" b="1" dirty="0">
                <a:solidFill>
                  <a:schemeClr val="accent4">
                    <a:lumMod val="50000"/>
                  </a:schemeClr>
                </a:solidFill>
                <a:latin typeface="Comic Sans MS" pitchFamily="66" charset="0"/>
              </a:rPr>
              <a:t>miktarının düşük olması </a:t>
            </a:r>
            <a:r>
              <a:rPr lang="tr-TR" sz="2200" b="1" dirty="0" smtClean="0">
                <a:solidFill>
                  <a:schemeClr val="accent4">
                    <a:lumMod val="50000"/>
                  </a:schemeClr>
                </a:solidFill>
                <a:latin typeface="Comic Sans MS" pitchFamily="66" charset="0"/>
              </a:rPr>
              <a:t>nedeniyle elementleri </a:t>
            </a:r>
            <a:r>
              <a:rPr lang="tr-TR" sz="2200" b="1" dirty="0">
                <a:solidFill>
                  <a:schemeClr val="accent4">
                    <a:lumMod val="50000"/>
                  </a:schemeClr>
                </a:solidFill>
                <a:latin typeface="Comic Sans MS" pitchFamily="66" charset="0"/>
              </a:rPr>
              <a:t>temsil </a:t>
            </a:r>
            <a:r>
              <a:rPr lang="tr-TR" sz="2200" b="1" dirty="0" smtClean="0">
                <a:solidFill>
                  <a:schemeClr val="accent4">
                    <a:lumMod val="50000"/>
                  </a:schemeClr>
                </a:solidFill>
                <a:latin typeface="Comic Sans MS" pitchFamily="66" charset="0"/>
              </a:rPr>
              <a:t>eden pikleri </a:t>
            </a:r>
            <a:r>
              <a:rPr lang="tr-TR" sz="2200" b="1" dirty="0">
                <a:solidFill>
                  <a:schemeClr val="accent4">
                    <a:lumMod val="50000"/>
                  </a:schemeClr>
                </a:solidFill>
                <a:latin typeface="Comic Sans MS" pitchFamily="66" charset="0"/>
              </a:rPr>
              <a:t>daha net elde </a:t>
            </a:r>
            <a:r>
              <a:rPr lang="tr-TR" sz="2200" b="1" dirty="0" smtClean="0">
                <a:solidFill>
                  <a:schemeClr val="accent4">
                    <a:lumMod val="50000"/>
                  </a:schemeClr>
                </a:solidFill>
                <a:latin typeface="Comic Sans MS" pitchFamily="66" charset="0"/>
              </a:rPr>
              <a:t>edebiliriz.</a:t>
            </a:r>
          </a:p>
          <a:p>
            <a:pPr marL="342900" indent="-342900">
              <a:buFont typeface="Wingdings" pitchFamily="2" charset="2"/>
              <a:buChar char="Ø"/>
            </a:pP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Bu teknik, örnekleri tahrip etmediği için özellikle mücevher  ve diğer kıymetli materyallerin analizlerinde </a:t>
            </a:r>
            <a:r>
              <a:rPr lang="tr-TR" sz="2200" b="1" dirty="0" smtClean="0">
                <a:solidFill>
                  <a:schemeClr val="accent4">
                    <a:lumMod val="50000"/>
                  </a:schemeClr>
                </a:solidFill>
                <a:latin typeface="Comic Sans MS" pitchFamily="66" charset="0"/>
                <a:cs typeface="Times New Roman" pitchFamily="18" charset="0"/>
              </a:rPr>
              <a:t>kullanım alanı bulmaktadır.</a:t>
            </a:r>
            <a:endParaRPr lang="tr-TR" sz="2200" b="1"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1556751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230587"/>
            <a:ext cx="8964488" cy="5576911"/>
          </a:xfrm>
          <a:prstGeom prst="rect">
            <a:avLst/>
          </a:prstGeom>
        </p:spPr>
        <p:txBody>
          <a:bodyPr wrap="square">
            <a:spAutoFit/>
          </a:bodyPr>
          <a:lstStyle/>
          <a:p>
            <a:pPr marL="354013" indent="-285750" algn="just">
              <a:lnSpc>
                <a:spcPct val="150000"/>
              </a:lnSpc>
              <a:spcBef>
                <a:spcPct val="20000"/>
              </a:spcBef>
              <a:buClr>
                <a:schemeClr val="accent4">
                  <a:lumMod val="50000"/>
                </a:schemeClr>
              </a:buClr>
              <a:buSzPct val="76000"/>
              <a:buFont typeface="Wingdings" pitchFamily="2" charset="2"/>
              <a:buChar char="Ø"/>
            </a:pPr>
            <a:r>
              <a:rPr lang="tr-TR" sz="2200" b="1" dirty="0">
                <a:solidFill>
                  <a:schemeClr val="accent4">
                    <a:lumMod val="50000"/>
                  </a:schemeClr>
                </a:solidFill>
                <a:latin typeface="Comic Sans MS" pitchFamily="66" charset="0"/>
              </a:rPr>
              <a:t>XRF, atom numarası 9 ile 92 arasında olan elementlerin analizini yapabilmektedir. </a:t>
            </a:r>
            <a:endParaRPr lang="tr-TR" sz="2200" b="1" dirty="0" smtClean="0">
              <a:solidFill>
                <a:schemeClr val="accent4">
                  <a:lumMod val="50000"/>
                </a:schemeClr>
              </a:solidFill>
              <a:latin typeface="Comic Sans MS" pitchFamily="66" charset="0"/>
            </a:endParaRPr>
          </a:p>
          <a:p>
            <a:pPr marL="68263" algn="just">
              <a:lnSpc>
                <a:spcPct val="150000"/>
              </a:lnSpc>
              <a:spcBef>
                <a:spcPct val="20000"/>
              </a:spcBef>
              <a:buClr>
                <a:schemeClr val="accent4">
                  <a:lumMod val="50000"/>
                </a:schemeClr>
              </a:buClr>
              <a:buSzPct val="76000"/>
            </a:pPr>
            <a:r>
              <a:rPr lang="tr-TR" sz="2200" b="1" dirty="0" smtClean="0">
                <a:solidFill>
                  <a:schemeClr val="accent4">
                    <a:lumMod val="50000"/>
                  </a:schemeClr>
                </a:solidFill>
                <a:latin typeface="Comic Sans MS" pitchFamily="66" charset="0"/>
              </a:rPr>
              <a:t>  Bu </a:t>
            </a:r>
            <a:r>
              <a:rPr lang="tr-TR" sz="2200" b="1" dirty="0">
                <a:solidFill>
                  <a:schemeClr val="accent4">
                    <a:lumMod val="50000"/>
                  </a:schemeClr>
                </a:solidFill>
                <a:latin typeface="Comic Sans MS" pitchFamily="66" charset="0"/>
              </a:rPr>
              <a:t>nedenle </a:t>
            </a:r>
            <a:r>
              <a:rPr lang="tr-TR" sz="2200" b="1" dirty="0">
                <a:solidFill>
                  <a:schemeClr val="accent4">
                    <a:lumMod val="50000"/>
                  </a:schemeClr>
                </a:solidFill>
                <a:latin typeface="Comic Sans MS" pitchFamily="66" charset="0"/>
                <a:cs typeface="Times New Roman" pitchFamily="18" charset="0"/>
              </a:rPr>
              <a:t>H, He, </a:t>
            </a:r>
            <a:r>
              <a:rPr lang="tr-TR" sz="2200" b="1" dirty="0" err="1">
                <a:solidFill>
                  <a:schemeClr val="accent4">
                    <a:lumMod val="50000"/>
                  </a:schemeClr>
                </a:solidFill>
                <a:latin typeface="Comic Sans MS" pitchFamily="66" charset="0"/>
                <a:cs typeface="Times New Roman" pitchFamily="18" charset="0"/>
              </a:rPr>
              <a:t>Li</a:t>
            </a:r>
            <a:r>
              <a:rPr lang="tr-TR" sz="2200" b="1" dirty="0">
                <a:solidFill>
                  <a:schemeClr val="accent4">
                    <a:lumMod val="50000"/>
                  </a:schemeClr>
                </a:solidFill>
                <a:latin typeface="Comic Sans MS" pitchFamily="66" charset="0"/>
                <a:cs typeface="Times New Roman" pitchFamily="18" charset="0"/>
              </a:rPr>
              <a:t>, Be, B, C, N, O, F gibi </a:t>
            </a:r>
            <a:r>
              <a:rPr lang="tr-TR" sz="2200" b="1" dirty="0" smtClean="0">
                <a:solidFill>
                  <a:schemeClr val="accent4">
                    <a:lumMod val="50000"/>
                  </a:schemeClr>
                </a:solidFill>
                <a:latin typeface="Comic Sans MS" pitchFamily="66" charset="0"/>
                <a:cs typeface="Times New Roman" pitchFamily="18" charset="0"/>
              </a:rPr>
              <a:t>elementlerin</a:t>
            </a:r>
          </a:p>
          <a:p>
            <a:pPr marL="68263" algn="just">
              <a:lnSpc>
                <a:spcPct val="150000"/>
              </a:lnSpc>
              <a:spcBef>
                <a:spcPct val="20000"/>
              </a:spcBef>
              <a:buClr>
                <a:schemeClr val="accent4">
                  <a:lumMod val="50000"/>
                </a:schemeClr>
              </a:buClr>
              <a:buSzPct val="76000"/>
            </a:pPr>
            <a:r>
              <a:rPr lang="tr-TR" sz="2200" b="1" dirty="0" smtClean="0">
                <a:solidFill>
                  <a:schemeClr val="accent4">
                    <a:lumMod val="50000"/>
                  </a:schemeClr>
                </a:solidFill>
                <a:latin typeface="Comic Sans MS" pitchFamily="66" charset="0"/>
                <a:cs typeface="Times New Roman" pitchFamily="18" charset="0"/>
              </a:rPr>
              <a:t>  analizinde </a:t>
            </a:r>
            <a:r>
              <a:rPr lang="tr-TR" sz="2200" b="1" dirty="0">
                <a:solidFill>
                  <a:schemeClr val="accent4">
                    <a:lumMod val="50000"/>
                  </a:schemeClr>
                </a:solidFill>
                <a:latin typeface="Comic Sans MS" pitchFamily="66" charset="0"/>
                <a:cs typeface="Times New Roman" pitchFamily="18" charset="0"/>
              </a:rPr>
              <a:t>sorunlar ortaya çıkabilmektedir</a:t>
            </a:r>
            <a:r>
              <a:rPr lang="tr-TR" sz="2200" b="1" dirty="0" smtClean="0">
                <a:solidFill>
                  <a:schemeClr val="accent4">
                    <a:lumMod val="50000"/>
                  </a:schemeClr>
                </a:solidFill>
                <a:latin typeface="Comic Sans MS" pitchFamily="66" charset="0"/>
                <a:cs typeface="Times New Roman" pitchFamily="18" charset="0"/>
              </a:rPr>
              <a:t>.</a:t>
            </a:r>
          </a:p>
          <a:p>
            <a:pPr marL="354013" indent="-285750" algn="just">
              <a:lnSpc>
                <a:spcPct val="150000"/>
              </a:lnSpc>
              <a:spcBef>
                <a:spcPct val="20000"/>
              </a:spcBef>
              <a:buClr>
                <a:schemeClr val="accent4">
                  <a:lumMod val="50000"/>
                </a:schemeClr>
              </a:buClr>
              <a:buSzPct val="76000"/>
              <a:buFont typeface="Wingdings" pitchFamily="2" charset="2"/>
              <a:buChar char="Ø"/>
            </a:pPr>
            <a:endParaRPr lang="tr-TR" sz="2200" b="1" dirty="0">
              <a:solidFill>
                <a:schemeClr val="accent4">
                  <a:lumMod val="50000"/>
                </a:schemeClr>
              </a:solidFill>
              <a:latin typeface="Comic Sans MS" pitchFamily="66" charset="0"/>
              <a:cs typeface="Times New Roman" pitchFamily="18" charset="0"/>
            </a:endParaRPr>
          </a:p>
          <a:p>
            <a:pPr marL="354013" indent="-285750" algn="just">
              <a:lnSpc>
                <a:spcPct val="150000"/>
              </a:lnSpc>
              <a:spcBef>
                <a:spcPct val="20000"/>
              </a:spcBef>
              <a:buClr>
                <a:schemeClr val="accent4">
                  <a:lumMod val="50000"/>
                </a:schemeClr>
              </a:buClr>
              <a:buSzPct val="76000"/>
              <a:buFont typeface="Wingdings" pitchFamily="2" charset="2"/>
              <a:buChar char="Ø"/>
            </a:pPr>
            <a:r>
              <a:rPr lang="en-GB" sz="2200" b="1" dirty="0" smtClean="0">
                <a:solidFill>
                  <a:schemeClr val="accent4">
                    <a:lumMod val="50000"/>
                  </a:schemeClr>
                </a:solidFill>
                <a:latin typeface="Comic Sans MS" pitchFamily="66" charset="0"/>
                <a:cs typeface="Times New Roman" pitchFamily="18" charset="0"/>
              </a:rPr>
              <a:t>XRF </a:t>
            </a:r>
            <a:r>
              <a:rPr lang="tr-TR" sz="2200" b="1" dirty="0">
                <a:solidFill>
                  <a:schemeClr val="accent4">
                    <a:lumMod val="50000"/>
                  </a:schemeClr>
                </a:solidFill>
                <a:latin typeface="Comic Sans MS" pitchFamily="66" charset="0"/>
                <a:cs typeface="Times New Roman" pitchFamily="18" charset="0"/>
              </a:rPr>
              <a:t>tekniği ile aynı elementin izotopları arasında ayırım yapmak mümkün değildir</a:t>
            </a:r>
            <a:r>
              <a:rPr lang="tr-TR" sz="2200" b="1" dirty="0" smtClean="0">
                <a:solidFill>
                  <a:schemeClr val="accent4">
                    <a:lumMod val="50000"/>
                  </a:schemeClr>
                </a:solidFill>
                <a:latin typeface="Comic Sans MS" pitchFamily="66" charset="0"/>
                <a:cs typeface="Times New Roman" pitchFamily="18" charset="0"/>
              </a:rPr>
              <a:t>.</a:t>
            </a:r>
          </a:p>
          <a:p>
            <a:pPr marL="354013" indent="-285750" algn="just">
              <a:lnSpc>
                <a:spcPct val="150000"/>
              </a:lnSpc>
              <a:spcBef>
                <a:spcPct val="20000"/>
              </a:spcBef>
              <a:buClr>
                <a:schemeClr val="accent4">
                  <a:lumMod val="50000"/>
                </a:schemeClr>
              </a:buClr>
              <a:buSzPct val="76000"/>
              <a:buFont typeface="Wingdings" pitchFamily="2" charset="2"/>
              <a:buChar char="Ø"/>
            </a:pPr>
            <a:endParaRPr lang="tr-TR" sz="2200" b="1" dirty="0">
              <a:solidFill>
                <a:schemeClr val="accent4">
                  <a:lumMod val="50000"/>
                </a:schemeClr>
              </a:solidFill>
              <a:latin typeface="Comic Sans MS" pitchFamily="66" charset="0"/>
              <a:cs typeface="Times New Roman" pitchFamily="18" charset="0"/>
            </a:endParaRPr>
          </a:p>
          <a:p>
            <a:pPr marL="354013" indent="-285750" algn="just">
              <a:lnSpc>
                <a:spcPct val="150000"/>
              </a:lnSpc>
              <a:spcBef>
                <a:spcPct val="20000"/>
              </a:spcBef>
              <a:buClr>
                <a:schemeClr val="accent4">
                  <a:lumMod val="50000"/>
                </a:schemeClr>
              </a:buClr>
              <a:buSzPct val="76000"/>
              <a:buFont typeface="Wingdings" pitchFamily="2" charset="2"/>
              <a:buChar char="Ø"/>
            </a:pPr>
            <a:r>
              <a:rPr lang="tr-TR" sz="2200" b="1" dirty="0" smtClean="0">
                <a:solidFill>
                  <a:schemeClr val="accent4">
                    <a:lumMod val="50000"/>
                  </a:schemeClr>
                </a:solidFill>
                <a:latin typeface="Comic Sans MS" pitchFamily="66" charset="0"/>
                <a:cs typeface="Times New Roman" pitchFamily="18" charset="0"/>
              </a:rPr>
              <a:t>Yine </a:t>
            </a:r>
            <a:r>
              <a:rPr lang="tr-TR" sz="2200" b="1" dirty="0">
                <a:solidFill>
                  <a:schemeClr val="accent4">
                    <a:lumMod val="50000"/>
                  </a:schemeClr>
                </a:solidFill>
                <a:latin typeface="Comic Sans MS" pitchFamily="66" charset="0"/>
                <a:cs typeface="Times New Roman" pitchFamily="18" charset="0"/>
              </a:rPr>
              <a:t>XRF tekniğinde aynı elementin iyonları kimyasal olarak ayırt edilemez.</a:t>
            </a:r>
          </a:p>
        </p:txBody>
      </p:sp>
      <p:sp>
        <p:nvSpPr>
          <p:cNvPr id="3" name="Dikdörtgen 2"/>
          <p:cNvSpPr/>
          <p:nvPr/>
        </p:nvSpPr>
        <p:spPr>
          <a:xfrm>
            <a:off x="2306007" y="724012"/>
            <a:ext cx="4352474" cy="461665"/>
          </a:xfrm>
          <a:prstGeom prst="rect">
            <a:avLst/>
          </a:prstGeom>
        </p:spPr>
        <p:txBody>
          <a:bodyPr wrap="none">
            <a:spAutoFit/>
          </a:bodyPr>
          <a:lstStyle/>
          <a:p>
            <a:r>
              <a:rPr lang="tr-TR" sz="2400" b="1" dirty="0">
                <a:solidFill>
                  <a:srgbClr val="FF0000"/>
                </a:solidFill>
                <a:latin typeface="Comic Sans MS" pitchFamily="66" charset="0"/>
              </a:rPr>
              <a:t>XRF’İN </a:t>
            </a:r>
            <a:r>
              <a:rPr lang="tr-TR" sz="2400" b="1" dirty="0" smtClean="0">
                <a:solidFill>
                  <a:srgbClr val="FF0000"/>
                </a:solidFill>
                <a:latin typeface="Comic Sans MS" pitchFamily="66" charset="0"/>
              </a:rPr>
              <a:t>DEZAVANTAJLARI</a:t>
            </a:r>
            <a:endParaRPr lang="tr-TR" sz="2400" b="1" dirty="0">
              <a:solidFill>
                <a:srgbClr val="FF0000"/>
              </a:solidFill>
              <a:latin typeface="Comic Sans MS" pitchFamily="66" charset="0"/>
            </a:endParaRPr>
          </a:p>
        </p:txBody>
      </p:sp>
    </p:spTree>
    <p:extLst>
      <p:ext uri="{BB962C8B-B14F-4D97-AF65-F5344CB8AC3E}">
        <p14:creationId xmlns:p14="http://schemas.microsoft.com/office/powerpoint/2010/main" val="3897867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098" y="764704"/>
            <a:ext cx="9176945" cy="4862870"/>
          </a:xfrm>
          <a:prstGeom prst="rect">
            <a:avLst/>
          </a:prstGeom>
        </p:spPr>
        <p:txBody>
          <a:bodyPr wrap="square">
            <a:spAutoFit/>
          </a:bodyPr>
          <a:lstStyle/>
          <a:p>
            <a:pPr algn="ctr"/>
            <a:r>
              <a:rPr lang="tr-TR" sz="2400" b="1" dirty="0" smtClean="0">
                <a:solidFill>
                  <a:srgbClr val="FF0000"/>
                </a:solidFill>
                <a:latin typeface="Comic Sans MS" pitchFamily="66" charset="0"/>
              </a:rPr>
              <a:t>GİRİŞ</a:t>
            </a:r>
          </a:p>
          <a:p>
            <a:endParaRPr lang="tr-TR" sz="2200" b="1" dirty="0">
              <a:solidFill>
                <a:schemeClr val="accent4">
                  <a:lumMod val="50000"/>
                </a:schemeClr>
              </a:solidFill>
              <a:latin typeface="Comic Sans MS" pitchFamily="66" charset="0"/>
            </a:endParaRPr>
          </a:p>
          <a:p>
            <a:r>
              <a:rPr lang="tr-TR" sz="2200" b="1" dirty="0" smtClean="0">
                <a:solidFill>
                  <a:schemeClr val="accent4">
                    <a:lumMod val="50000"/>
                  </a:schemeClr>
                </a:solidFill>
                <a:latin typeface="Comic Sans MS" pitchFamily="66" charset="0"/>
              </a:rPr>
              <a:t>X-Işınları </a:t>
            </a:r>
            <a:r>
              <a:rPr lang="tr-TR" sz="2200" b="1" dirty="0" err="1">
                <a:solidFill>
                  <a:schemeClr val="accent4">
                    <a:lumMod val="50000"/>
                  </a:schemeClr>
                </a:solidFill>
                <a:latin typeface="Comic Sans MS" pitchFamily="66" charset="0"/>
              </a:rPr>
              <a:t>Floresans</a:t>
            </a:r>
            <a:r>
              <a:rPr lang="tr-TR" sz="2200" b="1" dirty="0">
                <a:solidFill>
                  <a:schemeClr val="accent4">
                    <a:lumMod val="50000"/>
                  </a:schemeClr>
                </a:solidFill>
                <a:latin typeface="Comic Sans MS" pitchFamily="66" charset="0"/>
              </a:rPr>
              <a:t> Spektrometresi ile;</a:t>
            </a:r>
          </a:p>
          <a:p>
            <a:endParaRPr lang="tr-TR" sz="2200"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a:solidFill>
                  <a:schemeClr val="accent4">
                    <a:lumMod val="50000"/>
                  </a:schemeClr>
                </a:solidFill>
                <a:latin typeface="Comic Sans MS" pitchFamily="66" charset="0"/>
              </a:rPr>
              <a:t>Si, Al, Ti, Mn, Mg </a:t>
            </a:r>
            <a:r>
              <a:rPr lang="tr-TR" sz="2200" b="1" dirty="0" smtClean="0">
                <a:solidFill>
                  <a:schemeClr val="accent4">
                    <a:lumMod val="50000"/>
                  </a:schemeClr>
                </a:solidFill>
                <a:latin typeface="Comic Sans MS" pitchFamily="66" charset="0"/>
              </a:rPr>
              <a:t>vb. </a:t>
            </a:r>
            <a:r>
              <a:rPr lang="tr-TR" sz="2200" b="1" dirty="0">
                <a:solidFill>
                  <a:schemeClr val="accent4">
                    <a:lumMod val="50000"/>
                  </a:schemeClr>
                </a:solidFill>
                <a:latin typeface="Comic Sans MS" pitchFamily="66" charset="0"/>
              </a:rPr>
              <a:t>ana element oksitleri yüzde (%) ağırlık </a:t>
            </a:r>
            <a:r>
              <a:rPr lang="tr-TR" sz="2200" b="1" dirty="0" smtClean="0">
                <a:solidFill>
                  <a:schemeClr val="accent4">
                    <a:lumMod val="50000"/>
                  </a:schemeClr>
                </a:solidFill>
                <a:latin typeface="Comic Sans MS" pitchFamily="66" charset="0"/>
              </a:rPr>
              <a:t>cinsinden,</a:t>
            </a:r>
          </a:p>
          <a:p>
            <a:pPr marL="342900" indent="-342900">
              <a:buFont typeface="Wingdings" pitchFamily="2" charset="2"/>
              <a:buChar char="Ø"/>
            </a:pPr>
            <a:endParaRPr lang="tr-TR" sz="2200"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a:solidFill>
                  <a:schemeClr val="accent4">
                    <a:lumMod val="50000"/>
                  </a:schemeClr>
                </a:solidFill>
                <a:latin typeface="Comic Sans MS" pitchFamily="66" charset="0"/>
              </a:rPr>
              <a:t>Rb, </a:t>
            </a:r>
            <a:r>
              <a:rPr lang="tr-TR" sz="2200" b="1" dirty="0" err="1">
                <a:solidFill>
                  <a:schemeClr val="accent4">
                    <a:lumMod val="50000"/>
                  </a:schemeClr>
                </a:solidFill>
                <a:latin typeface="Comic Sans MS" pitchFamily="66" charset="0"/>
              </a:rPr>
              <a:t>Ba</a:t>
            </a:r>
            <a:r>
              <a:rPr lang="tr-TR" sz="2200" b="1" dirty="0">
                <a:solidFill>
                  <a:schemeClr val="accent4">
                    <a:lumMod val="50000"/>
                  </a:schemeClr>
                </a:solidFill>
                <a:latin typeface="Comic Sans MS" pitchFamily="66" charset="0"/>
              </a:rPr>
              <a:t>, </a:t>
            </a:r>
            <a:r>
              <a:rPr lang="tr-TR" sz="2200" b="1" dirty="0" err="1" smtClean="0">
                <a:solidFill>
                  <a:schemeClr val="accent4">
                    <a:lumMod val="50000"/>
                  </a:schemeClr>
                </a:solidFill>
                <a:latin typeface="Comic Sans MS" pitchFamily="66" charset="0"/>
              </a:rPr>
              <a:t>Sr</a:t>
            </a:r>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gibi eser elementleri, </a:t>
            </a: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a:solidFill>
                  <a:schemeClr val="accent4">
                    <a:lumMod val="50000"/>
                  </a:schemeClr>
                </a:solidFill>
                <a:latin typeface="Comic Sans MS" pitchFamily="66" charset="0"/>
              </a:rPr>
              <a:t>Cr, </a:t>
            </a:r>
            <a:r>
              <a:rPr lang="tr-TR" sz="2200" b="1" dirty="0" err="1">
                <a:solidFill>
                  <a:schemeClr val="accent4">
                    <a:lumMod val="50000"/>
                  </a:schemeClr>
                </a:solidFill>
                <a:latin typeface="Comic Sans MS" pitchFamily="66" charset="0"/>
              </a:rPr>
              <a:t>Ni</a:t>
            </a:r>
            <a:r>
              <a:rPr lang="tr-TR" sz="2200" b="1" dirty="0">
                <a:solidFill>
                  <a:schemeClr val="accent4">
                    <a:lumMod val="50000"/>
                  </a:schemeClr>
                </a:solidFill>
                <a:latin typeface="Comic Sans MS" pitchFamily="66" charset="0"/>
              </a:rPr>
              <a:t>, </a:t>
            </a:r>
            <a:r>
              <a:rPr lang="tr-TR" sz="2200" b="1" dirty="0" err="1">
                <a:solidFill>
                  <a:schemeClr val="accent4">
                    <a:lumMod val="50000"/>
                  </a:schemeClr>
                </a:solidFill>
                <a:latin typeface="Comic Sans MS" pitchFamily="66" charset="0"/>
              </a:rPr>
              <a:t>Co</a:t>
            </a:r>
            <a:r>
              <a:rPr lang="tr-TR" sz="2200" b="1" dirty="0">
                <a:solidFill>
                  <a:schemeClr val="accent4">
                    <a:lumMod val="50000"/>
                  </a:schemeClr>
                </a:solidFill>
                <a:latin typeface="Comic Sans MS" pitchFamily="66" charset="0"/>
              </a:rPr>
              <a:t>, Cu ve </a:t>
            </a:r>
            <a:r>
              <a:rPr lang="tr-TR" sz="2200" b="1" dirty="0" err="1">
                <a:solidFill>
                  <a:schemeClr val="accent4">
                    <a:lumMod val="50000"/>
                  </a:schemeClr>
                </a:solidFill>
                <a:latin typeface="Comic Sans MS" pitchFamily="66" charset="0"/>
              </a:rPr>
              <a:t>Zn</a:t>
            </a:r>
            <a:r>
              <a:rPr lang="tr-TR" sz="2200" b="1" dirty="0">
                <a:solidFill>
                  <a:schemeClr val="accent4">
                    <a:lumMod val="50000"/>
                  </a:schemeClr>
                </a:solidFill>
                <a:latin typeface="Comic Sans MS" pitchFamily="66" charset="0"/>
              </a:rPr>
              <a:t> gibi </a:t>
            </a:r>
            <a:r>
              <a:rPr lang="tr-TR" sz="2200" b="1" dirty="0" smtClean="0">
                <a:solidFill>
                  <a:schemeClr val="accent4">
                    <a:lumMod val="50000"/>
                  </a:schemeClr>
                </a:solidFill>
                <a:latin typeface="Comic Sans MS" pitchFamily="66" charset="0"/>
              </a:rPr>
              <a:t>geçiş elementlerini</a:t>
            </a:r>
            <a:r>
              <a:rPr lang="tr-TR" sz="2200" b="1" dirty="0">
                <a:solidFill>
                  <a:schemeClr val="accent4">
                    <a:lumMod val="50000"/>
                  </a:schemeClr>
                </a:solidFill>
                <a:latin typeface="Comic Sans MS" pitchFamily="66" charset="0"/>
              </a:rPr>
              <a:t>, </a:t>
            </a: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a:solidFill>
                  <a:schemeClr val="accent4">
                    <a:lumMod val="50000"/>
                  </a:schemeClr>
                </a:solidFill>
                <a:latin typeface="Comic Sans MS" pitchFamily="66" charset="0"/>
              </a:rPr>
              <a:t>La, Ce, Pr, </a:t>
            </a:r>
            <a:r>
              <a:rPr lang="tr-TR" sz="2200" b="1" dirty="0" smtClean="0">
                <a:solidFill>
                  <a:schemeClr val="accent4">
                    <a:lumMod val="50000"/>
                  </a:schemeClr>
                </a:solidFill>
                <a:latin typeface="Comic Sans MS" pitchFamily="66" charset="0"/>
              </a:rPr>
              <a:t>Nd vb. </a:t>
            </a:r>
            <a:r>
              <a:rPr lang="tr-TR" sz="2200" b="1" dirty="0">
                <a:solidFill>
                  <a:schemeClr val="accent4">
                    <a:lumMod val="50000"/>
                  </a:schemeClr>
                </a:solidFill>
                <a:latin typeface="Comic Sans MS" pitchFamily="66" charset="0"/>
              </a:rPr>
              <a:t>nadir toprak elementleri </a:t>
            </a:r>
          </a:p>
          <a:p>
            <a:r>
              <a:rPr lang="tr-TR" sz="2200" b="1" dirty="0">
                <a:solidFill>
                  <a:schemeClr val="accent4">
                    <a:lumMod val="50000"/>
                  </a:schemeClr>
                </a:solidFill>
                <a:latin typeface="Comic Sans MS" pitchFamily="66" charset="0"/>
              </a:rPr>
              <a:t>   </a:t>
            </a:r>
          </a:p>
          <a:p>
            <a:r>
              <a:rPr lang="tr-TR" sz="2200" b="1" dirty="0" err="1">
                <a:solidFill>
                  <a:schemeClr val="accent4">
                    <a:lumMod val="50000"/>
                  </a:schemeClr>
                </a:solidFill>
                <a:latin typeface="Comic Sans MS" pitchFamily="66" charset="0"/>
              </a:rPr>
              <a:t>ppm</a:t>
            </a:r>
            <a:r>
              <a:rPr lang="tr-TR" sz="2200" b="1" dirty="0">
                <a:solidFill>
                  <a:schemeClr val="accent4">
                    <a:lumMod val="50000"/>
                  </a:schemeClr>
                </a:solidFill>
                <a:latin typeface="Comic Sans MS" pitchFamily="66" charset="0"/>
              </a:rPr>
              <a:t> düzeyinde analiz edilebilir.</a:t>
            </a:r>
            <a:endParaRPr lang="tr-TR" sz="2200" dirty="0">
              <a:solidFill>
                <a:schemeClr val="accent4">
                  <a:lumMod val="50000"/>
                </a:schemeClr>
              </a:solidFill>
              <a:latin typeface="Comic Sans MS" pitchFamily="66" charset="0"/>
            </a:endParaRPr>
          </a:p>
        </p:txBody>
      </p:sp>
    </p:spTree>
    <p:extLst>
      <p:ext uri="{BB962C8B-B14F-4D97-AF65-F5344CB8AC3E}">
        <p14:creationId xmlns:p14="http://schemas.microsoft.com/office/powerpoint/2010/main" val="613545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92696"/>
            <a:ext cx="9144000" cy="1138773"/>
          </a:xfrm>
          <a:prstGeom prst="rect">
            <a:avLst/>
          </a:prstGeom>
          <a:noFill/>
        </p:spPr>
        <p:txBody>
          <a:bodyPr wrap="square" rtlCol="0">
            <a:spAutoFit/>
          </a:bodyPr>
          <a:lstStyle/>
          <a:p>
            <a:pPr algn="ctr"/>
            <a:r>
              <a:rPr lang="tr-TR" sz="2400" b="1" dirty="0" smtClean="0">
                <a:solidFill>
                  <a:srgbClr val="FF0000"/>
                </a:solidFill>
                <a:latin typeface="Comic Sans MS" pitchFamily="66" charset="0"/>
              </a:rPr>
              <a:t>TARİHÇE</a:t>
            </a:r>
          </a:p>
          <a:p>
            <a:pPr algn="ctr"/>
            <a:endParaRPr lang="tr-TR" sz="2200" b="1" dirty="0">
              <a:solidFill>
                <a:srgbClr val="FF0000"/>
              </a:solidFill>
              <a:latin typeface="Comic Sans MS" pitchFamily="66" charset="0"/>
            </a:endParaRPr>
          </a:p>
          <a:p>
            <a:pPr algn="ctr"/>
            <a:endParaRPr lang="tr-TR" sz="2200" b="1" dirty="0">
              <a:solidFill>
                <a:srgbClr val="FF0000"/>
              </a:solidFill>
              <a:latin typeface="Comic Sans MS" pitchFamily="66" charset="0"/>
            </a:endParaRPr>
          </a:p>
        </p:txBody>
      </p:sp>
      <p:sp>
        <p:nvSpPr>
          <p:cNvPr id="3" name="Metin kutusu 2"/>
          <p:cNvSpPr txBox="1"/>
          <p:nvPr/>
        </p:nvSpPr>
        <p:spPr>
          <a:xfrm>
            <a:off x="-1" y="1124744"/>
            <a:ext cx="9144000" cy="2062103"/>
          </a:xfrm>
          <a:prstGeom prst="rect">
            <a:avLst/>
          </a:prstGeom>
          <a:noFill/>
        </p:spPr>
        <p:txBody>
          <a:bodyPr wrap="square" rtlCol="0">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cs typeface="Times New Roman" pitchFamily="18" charset="0"/>
              </a:rPr>
              <a:t>Alman fizikçi W. </a:t>
            </a:r>
            <a:r>
              <a:rPr lang="tr-TR" sz="2200" b="1" dirty="0" err="1">
                <a:solidFill>
                  <a:schemeClr val="accent4">
                    <a:lumMod val="50000"/>
                  </a:schemeClr>
                </a:solidFill>
                <a:latin typeface="Comic Sans MS" pitchFamily="66" charset="0"/>
                <a:cs typeface="Times New Roman" pitchFamily="18" charset="0"/>
              </a:rPr>
              <a:t>Roentgen</a:t>
            </a:r>
            <a:r>
              <a:rPr lang="tr-TR" sz="2200" b="1" dirty="0">
                <a:solidFill>
                  <a:schemeClr val="accent4">
                    <a:lumMod val="50000"/>
                  </a:schemeClr>
                </a:solidFill>
                <a:latin typeface="Comic Sans MS" pitchFamily="66" charset="0"/>
                <a:cs typeface="Times New Roman" pitchFamily="18" charset="0"/>
              </a:rPr>
              <a:t> tarafından </a:t>
            </a:r>
            <a:r>
              <a:rPr lang="tr-TR" sz="2200" b="1" dirty="0" smtClean="0">
                <a:solidFill>
                  <a:schemeClr val="accent4">
                    <a:lumMod val="50000"/>
                  </a:schemeClr>
                </a:solidFill>
                <a:latin typeface="Comic Sans MS" pitchFamily="66" charset="0"/>
                <a:cs typeface="Times New Roman" pitchFamily="18" charset="0"/>
              </a:rPr>
              <a:t>1895’de  </a:t>
            </a:r>
            <a:r>
              <a:rPr lang="tr-TR" sz="2200" b="1" dirty="0">
                <a:solidFill>
                  <a:schemeClr val="accent4">
                    <a:lumMod val="50000"/>
                  </a:schemeClr>
                </a:solidFill>
                <a:latin typeface="Comic Sans MS" pitchFamily="66" charset="0"/>
                <a:cs typeface="Times New Roman" pitchFamily="18" charset="0"/>
              </a:rPr>
              <a:t>tesadüfen keşfedilen ve </a:t>
            </a:r>
            <a:r>
              <a:rPr lang="tr-TR" sz="2200" b="1" dirty="0" smtClean="0">
                <a:solidFill>
                  <a:schemeClr val="accent4">
                    <a:lumMod val="50000"/>
                  </a:schemeClr>
                </a:solidFill>
                <a:latin typeface="Comic Sans MS" pitchFamily="66" charset="0"/>
                <a:cs typeface="Times New Roman" pitchFamily="18" charset="0"/>
              </a:rPr>
              <a:t>bilinmeyen  </a:t>
            </a:r>
            <a:r>
              <a:rPr lang="tr-TR" sz="2200" b="1" dirty="0">
                <a:solidFill>
                  <a:schemeClr val="accent4">
                    <a:lumMod val="50000"/>
                  </a:schemeClr>
                </a:solidFill>
                <a:latin typeface="Comic Sans MS" pitchFamily="66" charset="0"/>
                <a:cs typeface="Times New Roman" pitchFamily="18" charset="0"/>
              </a:rPr>
              <a:t>anlamında  X ışını olarak </a:t>
            </a:r>
            <a:r>
              <a:rPr lang="tr-TR" sz="2200" b="1" dirty="0" smtClean="0">
                <a:solidFill>
                  <a:schemeClr val="accent4">
                    <a:lumMod val="50000"/>
                  </a:schemeClr>
                </a:solidFill>
                <a:latin typeface="Comic Sans MS" pitchFamily="66" charset="0"/>
                <a:cs typeface="Times New Roman" pitchFamily="18" charset="0"/>
              </a:rPr>
              <a:t>nitelendirilen </a:t>
            </a:r>
            <a:r>
              <a:rPr lang="tr-TR" sz="2200" b="1" dirty="0">
                <a:solidFill>
                  <a:schemeClr val="accent4">
                    <a:lumMod val="50000"/>
                  </a:schemeClr>
                </a:solidFill>
                <a:latin typeface="Comic Sans MS" pitchFamily="66" charset="0"/>
                <a:cs typeface="Times New Roman" pitchFamily="18" charset="0"/>
              </a:rPr>
              <a:t>bu ışınlar  gerçekte görünen ışığın da içinde yer aldığı elektromanyetik dalga spektrumunun bir parçasıdır. </a:t>
            </a:r>
            <a:endParaRPr lang="tr-TR" sz="2200" b="1" dirty="0" smtClean="0">
              <a:solidFill>
                <a:schemeClr val="accent4">
                  <a:lumMod val="50000"/>
                </a:schemeClr>
              </a:solidFill>
              <a:latin typeface="Comic Sans MS" pitchFamily="66" charset="0"/>
              <a:cs typeface="Times New Roman" pitchFamily="18" charset="0"/>
            </a:endParaRPr>
          </a:p>
          <a:p>
            <a:pPr marL="342900" indent="-342900">
              <a:buFont typeface="Wingdings" pitchFamily="2" charset="2"/>
              <a:buChar char="Ø"/>
            </a:pPr>
            <a:endParaRPr lang="tr-TR" sz="2200" b="1" dirty="0">
              <a:solidFill>
                <a:schemeClr val="accent4">
                  <a:lumMod val="50000"/>
                </a:schemeClr>
              </a:solidFill>
              <a:latin typeface="Comic Sans MS" pitchFamily="66" charset="0"/>
              <a:cs typeface="Times New Roman" pitchFamily="18" charset="0"/>
            </a:endParaRPr>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587" y="2924944"/>
            <a:ext cx="8020823" cy="313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895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752" y="1010245"/>
            <a:ext cx="4541227" cy="5847755"/>
          </a:xfrm>
          <a:prstGeom prst="rect">
            <a:avLst/>
          </a:prstGeom>
        </p:spPr>
        <p:txBody>
          <a:bodyPr wrap="square">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Gözle </a:t>
            </a:r>
            <a:r>
              <a:rPr lang="tr-TR" sz="2200" b="1" dirty="0" smtClean="0">
                <a:solidFill>
                  <a:schemeClr val="accent4">
                    <a:lumMod val="50000"/>
                  </a:schemeClr>
                </a:solidFill>
                <a:latin typeface="Comic Sans MS" pitchFamily="66" charset="0"/>
              </a:rPr>
              <a:t>görülemeyen, </a:t>
            </a:r>
            <a:r>
              <a:rPr lang="tr-TR" sz="2200" b="1" dirty="0">
                <a:solidFill>
                  <a:schemeClr val="accent4">
                    <a:lumMod val="50000"/>
                  </a:schemeClr>
                </a:solidFill>
                <a:latin typeface="Comic Sans MS" pitchFamily="66" charset="0"/>
              </a:rPr>
              <a:t>cisimlerin içinden geçebilen bu ışınlar ancak özel filmler veya detektörlerle tespit edilebilir</a:t>
            </a:r>
            <a:r>
              <a:rPr lang="tr-TR" sz="2200" b="1" dirty="0" smtClean="0">
                <a:solidFill>
                  <a:schemeClr val="accent4">
                    <a:lumMod val="50000"/>
                  </a:schemeClr>
                </a:solidFill>
                <a:latin typeface="Comic Sans MS" pitchFamily="66" charset="0"/>
              </a:rPr>
              <a:t>.</a:t>
            </a:r>
          </a:p>
          <a:p>
            <a:r>
              <a:rPr lang="tr-TR" sz="2200" b="1" dirty="0" smtClean="0">
                <a:solidFill>
                  <a:schemeClr val="accent4">
                    <a:lumMod val="50000"/>
                  </a:schemeClr>
                </a:solidFill>
                <a:latin typeface="Comic Sans MS" pitchFamily="66" charset="0"/>
              </a:rPr>
              <a:t> </a:t>
            </a: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Bilindiği gibi  </a:t>
            </a:r>
            <a:r>
              <a:rPr lang="tr-TR" sz="2200" b="1" dirty="0">
                <a:solidFill>
                  <a:schemeClr val="accent4">
                    <a:lumMod val="50000"/>
                  </a:schemeClr>
                </a:solidFill>
                <a:latin typeface="Comic Sans MS" pitchFamily="66" charset="0"/>
              </a:rPr>
              <a:t>cisimler atomlardan oluşur. Atomun yapısını  BOHR modeline göre incelersek  ortada proton ve nötronlardan oluşan çekirdeğin, etrafında da elektronların olduğunu </a:t>
            </a:r>
            <a:r>
              <a:rPr lang="tr-TR" sz="2200" b="1" dirty="0" smtClean="0">
                <a:solidFill>
                  <a:schemeClr val="accent4">
                    <a:lumMod val="50000"/>
                  </a:schemeClr>
                </a:solidFill>
                <a:latin typeface="Comic Sans MS" pitchFamily="66" charset="0"/>
              </a:rPr>
              <a:t>görürüz. Bu </a:t>
            </a:r>
            <a:r>
              <a:rPr lang="tr-TR" sz="2200" b="1" dirty="0">
                <a:solidFill>
                  <a:schemeClr val="accent4">
                    <a:lumMod val="50000"/>
                  </a:schemeClr>
                </a:solidFill>
                <a:latin typeface="Comic Sans MS" pitchFamily="66" charset="0"/>
              </a:rPr>
              <a:t>elektronlar K, L, M, N gibi farklı enerji seviyelerine sahip yörüngelerde dolanırlar.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1840" y="1468072"/>
            <a:ext cx="4652160" cy="445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411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05" y="908720"/>
            <a:ext cx="9144000" cy="1938992"/>
          </a:xfrm>
          <a:prstGeom prst="rect">
            <a:avLst/>
          </a:prstGeom>
        </p:spPr>
        <p:txBody>
          <a:bodyPr wrap="square">
            <a:spAutoFit/>
          </a:bodyPr>
          <a:lstStyle/>
          <a:p>
            <a:pPr marL="342900" indent="-342900">
              <a:buFont typeface="Wingdings" pitchFamily="2" charset="2"/>
              <a:buChar char="Ø"/>
            </a:pPr>
            <a:r>
              <a:rPr lang="tr-TR" sz="2000" b="1" dirty="0">
                <a:solidFill>
                  <a:schemeClr val="accent4">
                    <a:lumMod val="50000"/>
                  </a:schemeClr>
                </a:solidFill>
                <a:latin typeface="Comic Sans MS" pitchFamily="66" charset="0"/>
              </a:rPr>
              <a:t>Herhangi bir </a:t>
            </a:r>
            <a:r>
              <a:rPr lang="tr-TR" sz="2000" b="1" dirty="0" err="1">
                <a:solidFill>
                  <a:schemeClr val="accent4">
                    <a:lumMod val="50000"/>
                  </a:schemeClr>
                </a:solidFill>
                <a:latin typeface="Comic Sans MS" pitchFamily="66" charset="0"/>
              </a:rPr>
              <a:t>Xray</a:t>
            </a:r>
            <a:r>
              <a:rPr lang="tr-TR" sz="2000" b="1" dirty="0">
                <a:solidFill>
                  <a:schemeClr val="accent4">
                    <a:lumMod val="50000"/>
                  </a:schemeClr>
                </a:solidFill>
                <a:latin typeface="Comic Sans MS" pitchFamily="66" charset="0"/>
              </a:rPr>
              <a:t> kaynağından (</a:t>
            </a:r>
            <a:r>
              <a:rPr lang="tr-TR" sz="2000" b="1" dirty="0" smtClean="0">
                <a:solidFill>
                  <a:schemeClr val="accent4">
                    <a:lumMod val="50000"/>
                  </a:schemeClr>
                </a:solidFill>
                <a:latin typeface="Comic Sans MS" pitchFamily="66" charset="0"/>
              </a:rPr>
              <a:t>bu </a:t>
            </a:r>
            <a:r>
              <a:rPr lang="tr-TR" sz="2000" b="1" dirty="0">
                <a:solidFill>
                  <a:schemeClr val="accent4">
                    <a:lumMod val="50000"/>
                  </a:schemeClr>
                </a:solidFill>
                <a:latin typeface="Comic Sans MS" pitchFamily="66" charset="0"/>
              </a:rPr>
              <a:t>bir </a:t>
            </a:r>
            <a:r>
              <a:rPr lang="tr-TR" sz="2000" b="1" dirty="0" err="1">
                <a:solidFill>
                  <a:schemeClr val="accent4">
                    <a:lumMod val="50000"/>
                  </a:schemeClr>
                </a:solidFill>
                <a:latin typeface="Comic Sans MS" pitchFamily="66" charset="0"/>
              </a:rPr>
              <a:t>Xray</a:t>
            </a:r>
            <a:r>
              <a:rPr lang="tr-TR" sz="2000" b="1" dirty="0">
                <a:solidFill>
                  <a:schemeClr val="accent4">
                    <a:lumMod val="50000"/>
                  </a:schemeClr>
                </a:solidFill>
                <a:latin typeface="Comic Sans MS" pitchFamily="66" charset="0"/>
              </a:rPr>
              <a:t> tüpü veya radyoaktif kaynak </a:t>
            </a:r>
            <a:r>
              <a:rPr lang="tr-TR" sz="2000" b="1" dirty="0" smtClean="0">
                <a:solidFill>
                  <a:schemeClr val="accent4">
                    <a:lumMod val="50000"/>
                  </a:schemeClr>
                </a:solidFill>
                <a:latin typeface="Comic Sans MS" pitchFamily="66" charset="0"/>
              </a:rPr>
              <a:t>olabilir) salınan </a:t>
            </a:r>
            <a:r>
              <a:rPr lang="tr-TR" sz="2000" b="1" dirty="0">
                <a:solidFill>
                  <a:schemeClr val="accent4">
                    <a:lumMod val="50000"/>
                  </a:schemeClr>
                </a:solidFill>
                <a:latin typeface="Comic Sans MS" pitchFamily="66" charset="0"/>
              </a:rPr>
              <a:t>X ışınları malzemedeki elektronlara çarparak onları yerlerinden uzaklaştırırlar. Bu çarpışma sonunda boşalan  yere bir üst  veya daha üstteki yörüngelerden elektronlar doldurur. Bu doldurma esnasında da atoma özgü  enerji seviyesine </a:t>
            </a:r>
            <a:r>
              <a:rPr lang="tr-TR" sz="2000" b="1" dirty="0" smtClean="0">
                <a:solidFill>
                  <a:schemeClr val="accent4">
                    <a:lumMod val="50000"/>
                  </a:schemeClr>
                </a:solidFill>
                <a:latin typeface="Comic Sans MS" pitchFamily="66" charset="0"/>
              </a:rPr>
              <a:t>sahip </a:t>
            </a:r>
            <a:r>
              <a:rPr lang="tr-TR" sz="2000" b="1" dirty="0">
                <a:solidFill>
                  <a:schemeClr val="accent4">
                    <a:lumMod val="50000"/>
                  </a:schemeClr>
                </a:solidFill>
                <a:latin typeface="Comic Sans MS" pitchFamily="66" charset="0"/>
              </a:rPr>
              <a:t>ikincil bir X  ışını salınır. Bu olaya </a:t>
            </a:r>
            <a:r>
              <a:rPr lang="tr-TR" sz="2000" b="1" dirty="0" smtClean="0">
                <a:solidFill>
                  <a:schemeClr val="accent4">
                    <a:lumMod val="50000"/>
                  </a:schemeClr>
                </a:solidFill>
                <a:latin typeface="Comic Sans MS" pitchFamily="66" charset="0"/>
              </a:rPr>
              <a:t>X-Ray </a:t>
            </a:r>
            <a:r>
              <a:rPr lang="tr-TR" sz="2000" b="1" dirty="0" err="1" smtClean="0">
                <a:solidFill>
                  <a:schemeClr val="accent4">
                    <a:lumMod val="50000"/>
                  </a:schemeClr>
                </a:solidFill>
                <a:latin typeface="Comic Sans MS" pitchFamily="66" charset="0"/>
              </a:rPr>
              <a:t>Floresans</a:t>
            </a:r>
            <a:r>
              <a:rPr lang="tr-TR" sz="2000" b="1" dirty="0" smtClean="0">
                <a:solidFill>
                  <a:schemeClr val="accent4">
                    <a:lumMod val="50000"/>
                  </a:schemeClr>
                </a:solidFill>
                <a:latin typeface="Comic Sans MS" pitchFamily="66" charset="0"/>
              </a:rPr>
              <a:t> </a:t>
            </a:r>
            <a:r>
              <a:rPr lang="tr-TR" sz="2000" b="1" dirty="0">
                <a:solidFill>
                  <a:schemeClr val="accent4">
                    <a:lumMod val="50000"/>
                  </a:schemeClr>
                </a:solidFill>
                <a:latin typeface="Comic Sans MS" pitchFamily="66" charset="0"/>
              </a:rPr>
              <a:t>kısaca XRF adı verilir.</a:t>
            </a:r>
          </a:p>
        </p:txBody>
      </p:sp>
      <p:pic>
        <p:nvPicPr>
          <p:cNvPr id="3074" name="Picture 2" descr="http://www.repamet.com/images/carp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982" y="2959393"/>
            <a:ext cx="75914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648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017" y="985117"/>
            <a:ext cx="9176047" cy="1785104"/>
          </a:xfrm>
          <a:prstGeom prst="rect">
            <a:avLst/>
          </a:prstGeom>
        </p:spPr>
        <p:txBody>
          <a:bodyPr wrap="square">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Boşluğu dolduran elektronun geldiği yere göre  </a:t>
            </a:r>
            <a:r>
              <a:rPr lang="tr-TR" sz="2200" b="1" dirty="0" err="1">
                <a:solidFill>
                  <a:schemeClr val="accent4">
                    <a:lumMod val="50000"/>
                  </a:schemeClr>
                </a:solidFill>
                <a:latin typeface="Comic Sans MS" pitchFamily="66" charset="0"/>
              </a:rPr>
              <a:t>Ka</a:t>
            </a:r>
            <a:r>
              <a:rPr lang="tr-TR" sz="2200" b="1" dirty="0">
                <a:solidFill>
                  <a:schemeClr val="accent4">
                    <a:lumMod val="50000"/>
                  </a:schemeClr>
                </a:solidFill>
                <a:latin typeface="Comic Sans MS" pitchFamily="66" charset="0"/>
              </a:rPr>
              <a:t> </a:t>
            </a:r>
            <a:r>
              <a:rPr lang="tr-TR" sz="2200" b="1" dirty="0" err="1">
                <a:solidFill>
                  <a:schemeClr val="accent4">
                    <a:lumMod val="50000"/>
                  </a:schemeClr>
                </a:solidFill>
                <a:latin typeface="Comic Sans MS" pitchFamily="66" charset="0"/>
              </a:rPr>
              <a:t>Kb</a:t>
            </a:r>
            <a:r>
              <a:rPr lang="tr-TR" sz="2200" b="1" dirty="0">
                <a:solidFill>
                  <a:schemeClr val="accent4">
                    <a:lumMod val="50000"/>
                  </a:schemeClr>
                </a:solidFill>
                <a:latin typeface="Comic Sans MS" pitchFamily="66" charset="0"/>
              </a:rPr>
              <a:t>, Kg, La, </a:t>
            </a:r>
            <a:r>
              <a:rPr lang="tr-TR" sz="2200" b="1" dirty="0" err="1">
                <a:solidFill>
                  <a:schemeClr val="accent4">
                    <a:lumMod val="50000"/>
                  </a:schemeClr>
                </a:solidFill>
                <a:latin typeface="Comic Sans MS" pitchFamily="66" charset="0"/>
              </a:rPr>
              <a:t>Lb</a:t>
            </a:r>
            <a:r>
              <a:rPr lang="tr-TR" sz="2200" b="1" dirty="0">
                <a:solidFill>
                  <a:schemeClr val="accent4">
                    <a:lumMod val="50000"/>
                  </a:schemeClr>
                </a:solidFill>
                <a:latin typeface="Comic Sans MS" pitchFamily="66" charset="0"/>
              </a:rPr>
              <a:t>, </a:t>
            </a:r>
            <a:r>
              <a:rPr lang="tr-TR" sz="2200" b="1" dirty="0" err="1">
                <a:solidFill>
                  <a:schemeClr val="accent4">
                    <a:lumMod val="50000"/>
                  </a:schemeClr>
                </a:solidFill>
                <a:latin typeface="Comic Sans MS" pitchFamily="66" charset="0"/>
              </a:rPr>
              <a:t>Ma</a:t>
            </a:r>
            <a:r>
              <a:rPr lang="tr-TR" sz="2200" b="1" dirty="0">
                <a:solidFill>
                  <a:schemeClr val="accent4">
                    <a:lumMod val="50000"/>
                  </a:schemeClr>
                </a:solidFill>
                <a:latin typeface="Comic Sans MS" pitchFamily="66" charset="0"/>
              </a:rPr>
              <a:t>   olarak isimlendirilen farklı enerji seviyelerine sahip ışımalar oluşur</a:t>
            </a:r>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Her elementin kendine özgü bir enerji seviyesi   spektrumuna sahip olduğundan elementler birbirinden kolayca ayrılabilir.</a:t>
            </a:r>
          </a:p>
        </p:txBody>
      </p:sp>
      <p:pic>
        <p:nvPicPr>
          <p:cNvPr id="4098" name="Picture 2" descr="http://www.repamet.com/images/Li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5618" y="2473384"/>
            <a:ext cx="4257998" cy="37276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epamet.com/images/element%20pi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 y="3284985"/>
            <a:ext cx="4853915" cy="359254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6117" y="3304497"/>
            <a:ext cx="4874800" cy="3592548"/>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860032" y="2462830"/>
            <a:ext cx="4257998" cy="3738169"/>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4446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586" y="1700808"/>
            <a:ext cx="9144000" cy="4154984"/>
          </a:xfrm>
          <a:prstGeom prst="rect">
            <a:avLst/>
          </a:prstGeom>
        </p:spPr>
        <p:txBody>
          <a:bodyPr wrap="square">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XRF örnekleri cam, seramik, metal, kayaç, kömür veya plastikler gibi katılar olabilir. </a:t>
            </a:r>
          </a:p>
          <a:p>
            <a:pPr marL="342900" indent="-342900">
              <a:buFont typeface="Wingdings" pitchFamily="2" charset="2"/>
              <a:buChar char="Ø"/>
            </a:pP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Üstelik</a:t>
            </a:r>
            <a:r>
              <a:rPr lang="tr-TR" sz="2200" b="1" dirty="0">
                <a:solidFill>
                  <a:schemeClr val="accent4">
                    <a:lumMod val="50000"/>
                  </a:schemeClr>
                </a:solidFill>
                <a:latin typeface="Comic Sans MS" pitchFamily="66" charset="0"/>
              </a:rPr>
              <a:t>; petrol, yağ, boya, çözeltiler, kan veya şarap gibi sıvılarda </a:t>
            </a:r>
            <a:r>
              <a:rPr lang="tr-TR" sz="2200" b="1" dirty="0" smtClean="0">
                <a:solidFill>
                  <a:schemeClr val="accent4">
                    <a:lumMod val="50000"/>
                  </a:schemeClr>
                </a:solidFill>
                <a:latin typeface="Comic Sans MS" pitchFamily="66" charset="0"/>
              </a:rPr>
              <a:t>olabilir.</a:t>
            </a: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XRF spektrometreler </a:t>
            </a:r>
            <a:r>
              <a:rPr lang="tr-TR" sz="2200" b="1" dirty="0">
                <a:solidFill>
                  <a:schemeClr val="accent4">
                    <a:lumMod val="50000"/>
                  </a:schemeClr>
                </a:solidFill>
                <a:latin typeface="Comic Sans MS" pitchFamily="66" charset="0"/>
              </a:rPr>
              <a:t>ile </a:t>
            </a:r>
            <a:r>
              <a:rPr lang="tr-TR" sz="2200" b="1" dirty="0" err="1">
                <a:solidFill>
                  <a:schemeClr val="accent4">
                    <a:lumMod val="50000"/>
                  </a:schemeClr>
                </a:solidFill>
                <a:latin typeface="Comic Sans MS" pitchFamily="66" charset="0"/>
              </a:rPr>
              <a:t>ppm</a:t>
            </a:r>
            <a:r>
              <a:rPr lang="tr-TR" sz="2200" b="1" dirty="0">
                <a:solidFill>
                  <a:schemeClr val="accent4">
                    <a:lumMod val="50000"/>
                  </a:schemeClr>
                </a:solidFill>
                <a:latin typeface="Comic Sans MS" pitchFamily="66" charset="0"/>
              </a:rPr>
              <a:t> gibi çok küçük konsantrasyonlar ve %</a:t>
            </a:r>
            <a:r>
              <a:rPr lang="tr-TR" sz="2200" b="1" dirty="0" smtClean="0">
                <a:solidFill>
                  <a:schemeClr val="accent4">
                    <a:lumMod val="50000"/>
                  </a:schemeClr>
                </a:solidFill>
                <a:latin typeface="Comic Sans MS" pitchFamily="66" charset="0"/>
              </a:rPr>
              <a:t>100’e </a:t>
            </a:r>
            <a:r>
              <a:rPr lang="tr-TR" sz="2200" b="1" dirty="0">
                <a:solidFill>
                  <a:schemeClr val="accent4">
                    <a:lumMod val="50000"/>
                  </a:schemeClr>
                </a:solidFill>
                <a:latin typeface="Comic Sans MS" pitchFamily="66" charset="0"/>
              </a:rPr>
              <a:t>yakın yüksek </a:t>
            </a:r>
            <a:r>
              <a:rPr lang="tr-TR" sz="2200" b="1" dirty="0" smtClean="0">
                <a:solidFill>
                  <a:schemeClr val="accent4">
                    <a:lumMod val="50000"/>
                  </a:schemeClr>
                </a:solidFill>
                <a:latin typeface="Comic Sans MS" pitchFamily="66" charset="0"/>
              </a:rPr>
              <a:t>konsantrasyonların </a:t>
            </a:r>
            <a:r>
              <a:rPr lang="tr-TR" sz="2200" b="1" dirty="0">
                <a:solidFill>
                  <a:schemeClr val="accent4">
                    <a:lumMod val="50000"/>
                  </a:schemeClr>
                </a:solidFill>
                <a:latin typeface="Comic Sans MS" pitchFamily="66" charset="0"/>
              </a:rPr>
              <a:t>her ikisi her hangi bir seyreltme prosesi olmaksızın direkt olarak </a:t>
            </a:r>
            <a:r>
              <a:rPr lang="tr-TR" sz="2200" b="1" dirty="0" smtClean="0">
                <a:solidFill>
                  <a:schemeClr val="accent4">
                    <a:lumMod val="50000"/>
                  </a:schemeClr>
                </a:solidFill>
                <a:latin typeface="Comic Sans MS" pitchFamily="66" charset="0"/>
              </a:rPr>
              <a:t>analiz </a:t>
            </a:r>
            <a:r>
              <a:rPr lang="tr-TR" sz="2200" b="1" dirty="0">
                <a:solidFill>
                  <a:schemeClr val="accent4">
                    <a:lumMod val="50000"/>
                  </a:schemeClr>
                </a:solidFill>
                <a:latin typeface="Comic Sans MS" pitchFamily="66" charset="0"/>
              </a:rPr>
              <a:t>edilebilir. </a:t>
            </a:r>
            <a:endParaRPr lang="tr-TR" sz="2200" b="1" dirty="0" smtClean="0">
              <a:solidFill>
                <a:schemeClr val="accent4">
                  <a:lumMod val="50000"/>
                </a:schemeClr>
              </a:solidFill>
              <a:latin typeface="Comic Sans MS" pitchFamily="66" charset="0"/>
            </a:endParaRP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smtClean="0">
                <a:solidFill>
                  <a:schemeClr val="accent4">
                    <a:lumMod val="50000"/>
                  </a:schemeClr>
                </a:solidFill>
                <a:latin typeface="Comic Sans MS" pitchFamily="66" charset="0"/>
              </a:rPr>
              <a:t>Basit </a:t>
            </a:r>
            <a:r>
              <a:rPr lang="tr-TR" sz="2200" b="1" dirty="0">
                <a:solidFill>
                  <a:schemeClr val="accent4">
                    <a:lumMod val="50000"/>
                  </a:schemeClr>
                </a:solidFill>
                <a:latin typeface="Comic Sans MS" pitchFamily="66" charset="0"/>
              </a:rPr>
              <a:t>ve hızlı örnek hazırlama gerekliliğinin gerisinde XRF analizleri </a:t>
            </a:r>
            <a:r>
              <a:rPr lang="tr-TR" sz="2200" b="1" dirty="0" smtClean="0">
                <a:solidFill>
                  <a:schemeClr val="accent4">
                    <a:lumMod val="50000"/>
                  </a:schemeClr>
                </a:solidFill>
                <a:latin typeface="Comic Sans MS" pitchFamily="66" charset="0"/>
              </a:rPr>
              <a:t>evrensel </a:t>
            </a:r>
            <a:r>
              <a:rPr lang="tr-TR" sz="2200" b="1" dirty="0">
                <a:solidFill>
                  <a:schemeClr val="accent4">
                    <a:lumMod val="50000"/>
                  </a:schemeClr>
                </a:solidFill>
                <a:latin typeface="Comic Sans MS" pitchFamily="66" charset="0"/>
              </a:rPr>
              <a:t>analiz metodudur.</a:t>
            </a:r>
          </a:p>
        </p:txBody>
      </p:sp>
      <p:sp>
        <p:nvSpPr>
          <p:cNvPr id="3" name="Dikdörtgen 2"/>
          <p:cNvSpPr/>
          <p:nvPr/>
        </p:nvSpPr>
        <p:spPr>
          <a:xfrm>
            <a:off x="1968207" y="908720"/>
            <a:ext cx="5176417" cy="461665"/>
          </a:xfrm>
          <a:prstGeom prst="rect">
            <a:avLst/>
          </a:prstGeom>
        </p:spPr>
        <p:txBody>
          <a:bodyPr wrap="none">
            <a:spAutoFit/>
          </a:bodyPr>
          <a:lstStyle/>
          <a:p>
            <a:pPr algn="ctr"/>
            <a:r>
              <a:rPr lang="tr-TR" sz="2400" b="1" smtClean="0">
                <a:solidFill>
                  <a:srgbClr val="FF0000"/>
                </a:solidFill>
                <a:latin typeface="Comic Sans MS" pitchFamily="66" charset="0"/>
              </a:rPr>
              <a:t>XRF’DE </a:t>
            </a:r>
            <a:r>
              <a:rPr lang="tr-TR" sz="2400" b="1" dirty="0" smtClean="0">
                <a:solidFill>
                  <a:srgbClr val="FF0000"/>
                </a:solidFill>
                <a:latin typeface="Comic Sans MS" pitchFamily="66" charset="0"/>
              </a:rPr>
              <a:t>ÖRNEK </a:t>
            </a:r>
            <a:r>
              <a:rPr lang="tr-TR" sz="2400" b="1" dirty="0">
                <a:solidFill>
                  <a:srgbClr val="FF0000"/>
                </a:solidFill>
                <a:latin typeface="Comic Sans MS" pitchFamily="66" charset="0"/>
              </a:rPr>
              <a:t>HAZIRLANMASI</a:t>
            </a:r>
          </a:p>
        </p:txBody>
      </p:sp>
    </p:spTree>
    <p:extLst>
      <p:ext uri="{BB962C8B-B14F-4D97-AF65-F5344CB8AC3E}">
        <p14:creationId xmlns:p14="http://schemas.microsoft.com/office/powerpoint/2010/main" val="3756362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764704"/>
            <a:ext cx="9144000" cy="2800767"/>
          </a:xfrm>
          <a:prstGeom prst="rect">
            <a:avLst/>
          </a:prstGeom>
          <a:noFill/>
        </p:spPr>
        <p:txBody>
          <a:bodyPr wrap="square" rtlCol="0">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İdeal bir örnek şu şekilde hazırlanmış olmalıdır</a:t>
            </a:r>
            <a:r>
              <a:rPr lang="tr-TR" sz="2200" b="1" dirty="0" smtClean="0">
                <a:solidFill>
                  <a:schemeClr val="accent4">
                    <a:lumMod val="50000"/>
                  </a:schemeClr>
                </a:solidFill>
                <a:latin typeface="Comic Sans MS" pitchFamily="66" charset="0"/>
              </a:rPr>
              <a:t>.</a:t>
            </a: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Materyal tekrar oluşturula bilmelidir. </a:t>
            </a:r>
          </a:p>
          <a:p>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Homojen olmalıdır. </a:t>
            </a:r>
          </a:p>
          <a:p>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Yüzey düzensizlikleri olmamalıdır. </a:t>
            </a:r>
          </a:p>
          <a:p>
            <a:r>
              <a:rPr lang="tr-TR" sz="2200" b="1" dirty="0" smtClean="0">
                <a:solidFill>
                  <a:schemeClr val="accent4">
                    <a:lumMod val="50000"/>
                  </a:schemeClr>
                </a:solidFill>
                <a:latin typeface="Comic Sans MS" pitchFamily="66" charset="0"/>
              </a:rPr>
              <a:t>	•</a:t>
            </a:r>
            <a:r>
              <a:rPr lang="tr-TR" sz="2200" b="1" dirty="0">
                <a:solidFill>
                  <a:schemeClr val="accent4">
                    <a:lumMod val="50000"/>
                  </a:schemeClr>
                </a:solidFill>
                <a:latin typeface="Comic Sans MS" pitchFamily="66" charset="0"/>
              </a:rPr>
              <a:t>Ölçülecek dalga boyu için yeterince küçük parçacık </a:t>
            </a:r>
            <a:r>
              <a:rPr lang="tr-TR" sz="2200" b="1" dirty="0" smtClean="0">
                <a:solidFill>
                  <a:schemeClr val="accent4">
                    <a:lumMod val="50000"/>
                  </a:schemeClr>
                </a:solidFill>
                <a:latin typeface="Comic Sans MS" pitchFamily="66" charset="0"/>
              </a:rPr>
              <a:t>    </a:t>
            </a:r>
          </a:p>
          <a:p>
            <a:r>
              <a:rPr lang="tr-TR" sz="2200" b="1" dirty="0">
                <a:solidFill>
                  <a:schemeClr val="accent4">
                    <a:lumMod val="50000"/>
                  </a:schemeClr>
                </a:solidFill>
                <a:latin typeface="Comic Sans MS" pitchFamily="66" charset="0"/>
              </a:rPr>
              <a:t> </a:t>
            </a:r>
            <a:r>
              <a:rPr lang="tr-TR" sz="2200" b="1" dirty="0" smtClean="0">
                <a:solidFill>
                  <a:schemeClr val="accent4">
                    <a:lumMod val="50000"/>
                  </a:schemeClr>
                </a:solidFill>
                <a:latin typeface="Comic Sans MS" pitchFamily="66" charset="0"/>
              </a:rPr>
              <a:t>        boyutunda </a:t>
            </a:r>
            <a:r>
              <a:rPr lang="tr-TR" sz="2200" b="1" dirty="0">
                <a:solidFill>
                  <a:schemeClr val="accent4">
                    <a:lumMod val="50000"/>
                  </a:schemeClr>
                </a:solidFill>
                <a:latin typeface="Comic Sans MS" pitchFamily="66" charset="0"/>
              </a:rPr>
              <a:t>olmalıdır. </a:t>
            </a:r>
            <a:endParaRPr lang="tr-TR" sz="2200" b="1" dirty="0" smtClean="0">
              <a:solidFill>
                <a:schemeClr val="accent4">
                  <a:lumMod val="50000"/>
                </a:schemeClr>
              </a:solidFill>
              <a:latin typeface="Comic Sans MS" pitchFamily="66" charset="0"/>
            </a:endParaRPr>
          </a:p>
          <a:p>
            <a:endParaRPr lang="tr-TR" sz="2200" b="1" dirty="0">
              <a:solidFill>
                <a:schemeClr val="accent4">
                  <a:lumMod val="50000"/>
                </a:schemeClr>
              </a:solidFill>
              <a:latin typeface="Comic Sans MS" pitchFamily="66" charset="0"/>
            </a:endParaRPr>
          </a:p>
        </p:txBody>
      </p:sp>
      <p:sp>
        <p:nvSpPr>
          <p:cNvPr id="3" name="Metin kutusu 2"/>
          <p:cNvSpPr txBox="1"/>
          <p:nvPr/>
        </p:nvSpPr>
        <p:spPr>
          <a:xfrm>
            <a:off x="-30394" y="3482544"/>
            <a:ext cx="5005742" cy="3477875"/>
          </a:xfrm>
          <a:prstGeom prst="rect">
            <a:avLst/>
          </a:prstGeom>
          <a:noFill/>
        </p:spPr>
        <p:txBody>
          <a:bodyPr wrap="square" rtlCol="0">
            <a:spAutoFit/>
          </a:bodyPr>
          <a:lstStyle/>
          <a:p>
            <a:pPr marL="342900" indent="-342900">
              <a:buFont typeface="Wingdings" pitchFamily="2" charset="2"/>
              <a:buChar char="Ø"/>
            </a:pPr>
            <a:r>
              <a:rPr lang="tr-TR" sz="2200" b="1" dirty="0">
                <a:solidFill>
                  <a:schemeClr val="accent4">
                    <a:lumMod val="50000"/>
                  </a:schemeClr>
                </a:solidFill>
                <a:latin typeface="Comic Sans MS" pitchFamily="66" charset="0"/>
              </a:rPr>
              <a:t>XRF ile yaş kimyasal metotlarda olduğu gibi katı örneğin çözelti haline getirilmesi ve çözelti artıklarının atılması zorunlu değildir.</a:t>
            </a:r>
          </a:p>
          <a:p>
            <a:pPr marL="342900" indent="-342900">
              <a:buFont typeface="Wingdings" pitchFamily="2" charset="2"/>
              <a:buChar char="Ø"/>
            </a:pPr>
            <a:endParaRPr lang="tr-TR" sz="2200" b="1" dirty="0">
              <a:solidFill>
                <a:schemeClr val="accent4">
                  <a:lumMod val="50000"/>
                </a:schemeClr>
              </a:solidFill>
              <a:latin typeface="Comic Sans MS" pitchFamily="66" charset="0"/>
            </a:endParaRPr>
          </a:p>
          <a:p>
            <a:pPr marL="342900" indent="-342900">
              <a:buFont typeface="Wingdings" pitchFamily="2" charset="2"/>
              <a:buChar char="Ø"/>
            </a:pPr>
            <a:r>
              <a:rPr lang="tr-TR" sz="2200" b="1" dirty="0">
                <a:solidFill>
                  <a:schemeClr val="accent4">
                    <a:lumMod val="50000"/>
                  </a:schemeClr>
                </a:solidFill>
                <a:latin typeface="Comic Sans MS" pitchFamily="66" charset="0"/>
              </a:rPr>
              <a:t>Tam ve tekrarlanabilir analiz için ana gereklilik yalın, homojen ve temiz analiz yüzeyidir.</a:t>
            </a:r>
          </a:p>
          <a:p>
            <a:endParaRPr lang="tr-TR" sz="22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924944"/>
            <a:ext cx="3456384" cy="371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934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1100</Words>
  <Application>Microsoft Office PowerPoint</Application>
  <PresentationFormat>Ekran Gösterisi (4:3)</PresentationFormat>
  <Paragraphs>136</Paragraphs>
  <Slides>28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28</vt:i4>
      </vt:variant>
    </vt:vector>
  </HeadingPairs>
  <TitlesOfParts>
    <vt:vector size="36" baseType="lpstr">
      <vt:lpstr>Arial</vt:lpstr>
      <vt:lpstr>Calibri</vt:lpstr>
      <vt:lpstr>Comic Sans MS</vt:lpstr>
      <vt:lpstr>Constantia</vt:lpstr>
      <vt:lpstr>Times New Roman</vt:lpstr>
      <vt:lpstr>Wingdings</vt:lpstr>
      <vt:lpstr>Wingdings 2</vt:lpstr>
      <vt:lpstr>Akış</vt:lpstr>
      <vt:lpstr>  X-IşInlarI Fluoresans Spektrometresi (XRF)</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Sahip</dc:creator>
  <cp:lastModifiedBy>ZKarakaş</cp:lastModifiedBy>
  <cp:revision>27</cp:revision>
  <dcterms:created xsi:type="dcterms:W3CDTF">2014-05-13T11:48:41Z</dcterms:created>
  <dcterms:modified xsi:type="dcterms:W3CDTF">2018-04-08T10:59:08Z</dcterms:modified>
</cp:coreProperties>
</file>