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3" r:id="rId7"/>
    <p:sldId id="264" r:id="rId8"/>
    <p:sldId id="265" r:id="rId9"/>
    <p:sldId id="266"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343" autoAdjust="0"/>
  </p:normalViewPr>
  <p:slideViewPr>
    <p:cSldViewPr snapToGrid="0" snapToObjects="1">
      <p:cViewPr varScale="1">
        <p:scale>
          <a:sx n="73" d="100"/>
          <a:sy n="73" d="100"/>
        </p:scale>
        <p:origin x="594"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5960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16872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94277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163511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383278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41731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768873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69150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14415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03217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3022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94063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19786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87635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36183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82531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643469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HUKUK BAŞLANGICI</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HAKKIN KAZANILMASI</a:t>
            </a:r>
          </a:p>
          <a:p>
            <a:r>
              <a:rPr lang="tr-TR" dirty="0" smtClean="0"/>
              <a:t>HAKKIN KAYBEDİLMESİ</a:t>
            </a:r>
          </a:p>
          <a:p>
            <a:endParaRPr lang="tr-TR" dirty="0"/>
          </a:p>
        </p:txBody>
      </p:sp>
    </p:spTree>
    <p:extLst>
      <p:ext uri="{BB962C8B-B14F-4D97-AF65-F5344CB8AC3E}">
        <p14:creationId xmlns:p14="http://schemas.microsoft.com/office/powerpoint/2010/main" val="23184768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HaKkIn</a:t>
            </a:r>
            <a:r>
              <a:rPr lang="tr-TR" dirty="0"/>
              <a:t> </a:t>
            </a:r>
            <a:r>
              <a:rPr lang="tr-TR" dirty="0" err="1"/>
              <a:t>KaYBeDiLMeSi</a:t>
            </a:r>
            <a:endParaRPr lang="en-US" dirty="0"/>
          </a:p>
        </p:txBody>
      </p:sp>
      <p:sp>
        <p:nvSpPr>
          <p:cNvPr id="3" name="İçerik Yer Tutucusu 2"/>
          <p:cNvSpPr>
            <a:spLocks noGrp="1"/>
          </p:cNvSpPr>
          <p:nvPr>
            <p:ph idx="1"/>
          </p:nvPr>
        </p:nvSpPr>
        <p:spPr>
          <a:xfrm>
            <a:off x="1451579" y="2015732"/>
            <a:ext cx="9603275" cy="4006245"/>
          </a:xfrm>
        </p:spPr>
        <p:txBody>
          <a:bodyPr>
            <a:normAutofit/>
          </a:bodyPr>
          <a:lstStyle/>
          <a:p>
            <a:r>
              <a:rPr lang="tr-TR" dirty="0"/>
              <a:t>Hakkı Sona </a:t>
            </a:r>
            <a:r>
              <a:rPr lang="tr-TR" dirty="0" smtClean="0"/>
              <a:t>Erdiren </a:t>
            </a:r>
            <a:r>
              <a:rPr lang="tr-TR" dirty="0"/>
              <a:t>Hukuki </a:t>
            </a:r>
            <a:r>
              <a:rPr lang="tr-TR" dirty="0" smtClean="0"/>
              <a:t>Fiiller</a:t>
            </a:r>
          </a:p>
          <a:p>
            <a:pPr lvl="1"/>
            <a:r>
              <a:rPr lang="tr-TR" dirty="0" smtClean="0"/>
              <a:t>Kişinin fiiliyle bir hakkı kazanması mümkün olduğu gibi bir hakkı sona erdirmesi de mümkün olabilir.</a:t>
            </a:r>
          </a:p>
          <a:p>
            <a:pPr lvl="1"/>
            <a:r>
              <a:rPr lang="tr-TR" dirty="0" smtClean="0"/>
              <a:t>Örneğin mirasçının </a:t>
            </a:r>
            <a:r>
              <a:rPr lang="tr-TR" dirty="0" err="1" smtClean="0"/>
              <a:t>mirasbırakanı</a:t>
            </a:r>
            <a:r>
              <a:rPr lang="tr-TR" dirty="0" smtClean="0"/>
              <a:t> öldürmesi durumunda mirasçı bu fiiliyle mirasçılık hakkını kaybetmiş olur.</a:t>
            </a:r>
          </a:p>
          <a:p>
            <a:r>
              <a:rPr lang="tr-TR" dirty="0"/>
              <a:t>Hakkı Sona Erdiren Hukuki </a:t>
            </a:r>
            <a:r>
              <a:rPr lang="tr-TR" dirty="0" smtClean="0"/>
              <a:t>İşlemler</a:t>
            </a:r>
            <a:endParaRPr lang="tr-TR" dirty="0"/>
          </a:p>
          <a:p>
            <a:pPr lvl="1"/>
            <a:r>
              <a:rPr lang="tr-TR" dirty="0" smtClean="0"/>
              <a:t>Hukuki işlemler bir tarafın hak kazanmasına yol açarken diğer tarafın da hak kaybetmesine yol açar.</a:t>
            </a:r>
          </a:p>
          <a:p>
            <a:pPr lvl="1"/>
            <a:r>
              <a:rPr lang="tr-TR" dirty="0" smtClean="0"/>
              <a:t>Örneğin satım sözleşmesinde bir taraf satıma konu eşyanın mülkiyet hakkını kazanırken diğer taraf mülkiyet hakkını kaybeder.</a:t>
            </a:r>
            <a:endParaRPr lang="en-US" dirty="0"/>
          </a:p>
        </p:txBody>
      </p:sp>
    </p:spTree>
    <p:extLst>
      <p:ext uri="{BB962C8B-B14F-4D97-AF65-F5344CB8AC3E}">
        <p14:creationId xmlns:p14="http://schemas.microsoft.com/office/powerpoint/2010/main" val="2016777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Hakkın kazanılması</a:t>
            </a:r>
            <a:endParaRPr lang="en-US" dirty="0"/>
          </a:p>
        </p:txBody>
      </p:sp>
      <p:sp>
        <p:nvSpPr>
          <p:cNvPr id="3" name="İçerik Yer Tutucusu 2"/>
          <p:cNvSpPr>
            <a:spLocks noGrp="1"/>
          </p:cNvSpPr>
          <p:nvPr>
            <p:ph idx="1"/>
          </p:nvPr>
        </p:nvSpPr>
        <p:spPr/>
        <p:txBody>
          <a:bodyPr/>
          <a:lstStyle/>
          <a:p>
            <a:r>
              <a:rPr lang="tr-TR" dirty="0" smtClean="0"/>
              <a:t>Hakkın aslen kazanılması</a:t>
            </a:r>
          </a:p>
          <a:p>
            <a:r>
              <a:rPr lang="tr-TR" dirty="0" smtClean="0"/>
              <a:t>Hakkın devir yoluyla kazanılması</a:t>
            </a:r>
          </a:p>
          <a:p>
            <a:r>
              <a:rPr lang="tr-TR" dirty="0" smtClean="0"/>
              <a:t>Hakkın kurma (tesis) yoluyla kazanılması</a:t>
            </a:r>
            <a:endParaRPr lang="en-US" dirty="0"/>
          </a:p>
        </p:txBody>
      </p:sp>
    </p:spTree>
    <p:extLst>
      <p:ext uri="{BB962C8B-B14F-4D97-AF65-F5344CB8AC3E}">
        <p14:creationId xmlns:p14="http://schemas.microsoft.com/office/powerpoint/2010/main" val="3933530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Hakkın kazanılması</a:t>
            </a:r>
            <a:endParaRPr lang="en-US" dirty="0"/>
          </a:p>
        </p:txBody>
      </p:sp>
      <p:sp>
        <p:nvSpPr>
          <p:cNvPr id="3" name="İçerik Yer Tutucusu 2"/>
          <p:cNvSpPr>
            <a:spLocks noGrp="1"/>
          </p:cNvSpPr>
          <p:nvPr>
            <p:ph idx="1"/>
          </p:nvPr>
        </p:nvSpPr>
        <p:spPr>
          <a:xfrm>
            <a:off x="1451579" y="2015732"/>
            <a:ext cx="9603275" cy="3679674"/>
          </a:xfrm>
        </p:spPr>
        <p:txBody>
          <a:bodyPr/>
          <a:lstStyle/>
          <a:p>
            <a:r>
              <a:rPr lang="tr-TR" dirty="0" smtClean="0"/>
              <a:t>Hakkın aslen kazanılması</a:t>
            </a:r>
          </a:p>
          <a:p>
            <a:pPr lvl="1"/>
            <a:r>
              <a:rPr lang="tr-TR" dirty="0" smtClean="0"/>
              <a:t>İki şekilde ortaya çıkabilir</a:t>
            </a:r>
          </a:p>
          <a:p>
            <a:pPr lvl="2"/>
            <a:r>
              <a:rPr lang="tr-TR" dirty="0" smtClean="0"/>
              <a:t>Birincisi: Hiç kimsenin hak sahibi olmadığı eşya üzerinde mülkiyet hakkının kazanılmasıdır.</a:t>
            </a:r>
          </a:p>
          <a:p>
            <a:pPr lvl="2"/>
            <a:r>
              <a:rPr lang="tr-TR" dirty="0" smtClean="0"/>
              <a:t>İkincisi: Bir kişi eşya üzerinde mülkiyet hakkı kazanırken diğer kişinin mülkiyet hakkını kaybetmesi, ancak bir intikalin söz konusu olmamasıdır.</a:t>
            </a:r>
          </a:p>
          <a:p>
            <a:pPr lvl="1"/>
            <a:r>
              <a:rPr lang="tr-TR" dirty="0" smtClean="0"/>
              <a:t>Bir avcının av hayvanının vurması aslen kazanmanın birincisine örnektir.</a:t>
            </a:r>
          </a:p>
          <a:p>
            <a:pPr lvl="1"/>
            <a:r>
              <a:rPr lang="tr-TR" dirty="0" smtClean="0"/>
              <a:t>işleme, karışma, birleşme veya kazandırıcı zamanaşımıyla mülkiyet hakkının kazanılması ise aslen kazanmanın ikincisine örnektir.</a:t>
            </a:r>
          </a:p>
        </p:txBody>
      </p:sp>
    </p:spTree>
    <p:extLst>
      <p:ext uri="{BB962C8B-B14F-4D97-AF65-F5344CB8AC3E}">
        <p14:creationId xmlns:p14="http://schemas.microsoft.com/office/powerpoint/2010/main" val="2047440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Hakkın kazanılması</a:t>
            </a:r>
          </a:p>
        </p:txBody>
      </p:sp>
      <p:sp>
        <p:nvSpPr>
          <p:cNvPr id="3" name="İçerik Yer Tutucusu 2"/>
          <p:cNvSpPr>
            <a:spLocks noGrp="1"/>
          </p:cNvSpPr>
          <p:nvPr>
            <p:ph idx="1"/>
          </p:nvPr>
        </p:nvSpPr>
        <p:spPr>
          <a:xfrm>
            <a:off x="1451579" y="2015731"/>
            <a:ext cx="9603275" cy="3940932"/>
          </a:xfrm>
        </p:spPr>
        <p:txBody>
          <a:bodyPr>
            <a:normAutofit/>
          </a:bodyPr>
          <a:lstStyle/>
          <a:p>
            <a:r>
              <a:rPr lang="tr-TR" dirty="0" smtClean="0"/>
              <a:t>Hakkın devir yoluyla kazanılması</a:t>
            </a:r>
          </a:p>
          <a:p>
            <a:pPr lvl="1"/>
            <a:r>
              <a:rPr lang="tr-TR" dirty="0" smtClean="0"/>
              <a:t>Hukuki bir işlem veya olay sonucu hakkın bir kişiden başka bir kişiye geçmesi durumudur.</a:t>
            </a:r>
          </a:p>
          <a:p>
            <a:pPr lvl="1"/>
            <a:r>
              <a:rPr lang="tr-TR" dirty="0" smtClean="0"/>
              <a:t>Devir neticesinde bir kişi hakkı kaybederken diğer kişi hakkı kazanır. Hakkın devir yoluyla kazanılması ikiye ayrılmaktadır:</a:t>
            </a:r>
          </a:p>
          <a:p>
            <a:pPr lvl="2"/>
            <a:r>
              <a:rPr lang="tr-TR" dirty="0" smtClean="0"/>
              <a:t>Tekten geçiş (cüzi intikal, cüzi iktisap)</a:t>
            </a:r>
          </a:p>
          <a:p>
            <a:pPr lvl="2"/>
            <a:r>
              <a:rPr lang="tr-TR" dirty="0" smtClean="0"/>
              <a:t>Tümden geçiş (külli intikal, külli iktisap)</a:t>
            </a:r>
          </a:p>
          <a:p>
            <a:pPr lvl="1"/>
            <a:r>
              <a:rPr lang="tr-TR" dirty="0" smtClean="0"/>
              <a:t>Bir kişinin malvarlığında bulunan bir hakkın başkasına geçmesi tekten geçişe, malvarlığının tümüyle başkasına geçmesi tümden geçişe örnek verilebilir.</a:t>
            </a:r>
          </a:p>
          <a:p>
            <a:pPr lvl="1"/>
            <a:r>
              <a:rPr lang="tr-TR" dirty="0" smtClean="0"/>
              <a:t>Örneğin bir malın mülkiyetinin başkasına geçirilmesi tekten geçiş; bir kişinin malvarlığının, o kişinin ölümüyle tümden mirasçılarına geçmesi tümden geçiştir.</a:t>
            </a:r>
          </a:p>
        </p:txBody>
      </p:sp>
    </p:spTree>
    <p:extLst>
      <p:ext uri="{BB962C8B-B14F-4D97-AF65-F5344CB8AC3E}">
        <p14:creationId xmlns:p14="http://schemas.microsoft.com/office/powerpoint/2010/main" val="2358678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Hakkın kazanılması</a:t>
            </a:r>
            <a:endParaRPr lang="en-US" dirty="0"/>
          </a:p>
        </p:txBody>
      </p:sp>
      <p:sp>
        <p:nvSpPr>
          <p:cNvPr id="3" name="İçerik Yer Tutucusu 2"/>
          <p:cNvSpPr>
            <a:spLocks noGrp="1"/>
          </p:cNvSpPr>
          <p:nvPr>
            <p:ph idx="1"/>
          </p:nvPr>
        </p:nvSpPr>
        <p:spPr/>
        <p:txBody>
          <a:bodyPr/>
          <a:lstStyle/>
          <a:p>
            <a:r>
              <a:rPr lang="tr-TR" dirty="0" smtClean="0"/>
              <a:t>Hakkın kurma (tesis) yoluyla kazanılması</a:t>
            </a:r>
          </a:p>
          <a:p>
            <a:pPr lvl="1"/>
            <a:r>
              <a:rPr lang="tr-TR" dirty="0" smtClean="0"/>
              <a:t>Burada hakkın devri söz konusu değildir. </a:t>
            </a:r>
          </a:p>
          <a:p>
            <a:pPr lvl="1"/>
            <a:r>
              <a:rPr lang="tr-TR" dirty="0" smtClean="0"/>
              <a:t>Kişinin, sahip olduğu bir hakka dayanarak yeni bir hak kurarak onu başkasına geçirmesidir.</a:t>
            </a:r>
          </a:p>
          <a:p>
            <a:pPr lvl="1"/>
            <a:r>
              <a:rPr lang="tr-TR" dirty="0" smtClean="0"/>
              <a:t>Örneğin taşınmaz üzerinde mülkiyet hakkı sahibi olan kişi, bir başka kişiye o taşınmaz üzerinde bir intifa hakkı verebilir. Bu durum hakkın kurma (tesis) yoluyla kazanılmasına örnektir.</a:t>
            </a:r>
            <a:endParaRPr lang="en-US" dirty="0"/>
          </a:p>
        </p:txBody>
      </p:sp>
    </p:spTree>
    <p:extLst>
      <p:ext uri="{BB962C8B-B14F-4D97-AF65-F5344CB8AC3E}">
        <p14:creationId xmlns:p14="http://schemas.microsoft.com/office/powerpoint/2010/main" val="1568749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HaKkIn</a:t>
            </a:r>
            <a:r>
              <a:rPr lang="tr-TR" dirty="0" smtClean="0"/>
              <a:t> </a:t>
            </a:r>
            <a:r>
              <a:rPr lang="tr-TR" dirty="0" err="1" smtClean="0"/>
              <a:t>KaYBeDiLMeSi</a:t>
            </a:r>
            <a:endParaRPr lang="en-US" dirty="0"/>
          </a:p>
        </p:txBody>
      </p:sp>
      <p:sp>
        <p:nvSpPr>
          <p:cNvPr id="3" name="İçerik Yer Tutucusu 2"/>
          <p:cNvSpPr>
            <a:spLocks noGrp="1"/>
          </p:cNvSpPr>
          <p:nvPr>
            <p:ph idx="1"/>
          </p:nvPr>
        </p:nvSpPr>
        <p:spPr>
          <a:xfrm>
            <a:off x="1451579" y="2015732"/>
            <a:ext cx="9603275" cy="3744988"/>
          </a:xfrm>
        </p:spPr>
        <p:txBody>
          <a:bodyPr/>
          <a:lstStyle/>
          <a:p>
            <a:r>
              <a:rPr lang="tr-TR" dirty="0" smtClean="0"/>
              <a:t>Bir hak; hukuki olay, hukuki işlem ya da hukuki eylem sonucunda kaybedilebilir.</a:t>
            </a:r>
          </a:p>
          <a:p>
            <a:r>
              <a:rPr lang="tr-TR" dirty="0" smtClean="0"/>
              <a:t>Hakkı Sona Erdiren Hukuki Olaylar</a:t>
            </a:r>
          </a:p>
          <a:p>
            <a:pPr lvl="1"/>
            <a:r>
              <a:rPr lang="tr-TR" dirty="0" smtClean="0"/>
              <a:t>Ölüm</a:t>
            </a:r>
          </a:p>
          <a:p>
            <a:pPr lvl="1"/>
            <a:r>
              <a:rPr lang="tr-TR" dirty="0" smtClean="0"/>
              <a:t>Eşyanın yok olması</a:t>
            </a:r>
          </a:p>
          <a:p>
            <a:pPr lvl="1"/>
            <a:r>
              <a:rPr lang="tr-TR" dirty="0" smtClean="0"/>
              <a:t>Mücbir sebep ve beklenmeyen durumlar</a:t>
            </a:r>
          </a:p>
          <a:p>
            <a:pPr lvl="1"/>
            <a:r>
              <a:rPr lang="tr-TR" dirty="0" smtClean="0"/>
              <a:t>Belli bir zamanın geçmesi</a:t>
            </a:r>
            <a:endParaRPr lang="en-US" dirty="0"/>
          </a:p>
        </p:txBody>
      </p:sp>
    </p:spTree>
    <p:extLst>
      <p:ext uri="{BB962C8B-B14F-4D97-AF65-F5344CB8AC3E}">
        <p14:creationId xmlns:p14="http://schemas.microsoft.com/office/powerpoint/2010/main" val="3989356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HaKkIn</a:t>
            </a:r>
            <a:r>
              <a:rPr lang="tr-TR" dirty="0"/>
              <a:t> </a:t>
            </a:r>
            <a:r>
              <a:rPr lang="tr-TR" dirty="0" err="1"/>
              <a:t>KaYBeDiLMeSi</a:t>
            </a:r>
            <a:endParaRPr lang="en-US" dirty="0"/>
          </a:p>
        </p:txBody>
      </p:sp>
      <p:sp>
        <p:nvSpPr>
          <p:cNvPr id="3" name="İçerik Yer Tutucusu 2"/>
          <p:cNvSpPr>
            <a:spLocks noGrp="1"/>
          </p:cNvSpPr>
          <p:nvPr>
            <p:ph idx="1"/>
          </p:nvPr>
        </p:nvSpPr>
        <p:spPr/>
        <p:txBody>
          <a:bodyPr/>
          <a:lstStyle/>
          <a:p>
            <a:r>
              <a:rPr lang="tr-TR" dirty="0"/>
              <a:t>Hakkı Sona Erdiren Hukuki </a:t>
            </a:r>
            <a:r>
              <a:rPr lang="tr-TR" dirty="0" smtClean="0"/>
              <a:t>Olaylar (devam)</a:t>
            </a:r>
          </a:p>
          <a:p>
            <a:pPr lvl="1"/>
            <a:r>
              <a:rPr lang="tr-TR" dirty="0" smtClean="0"/>
              <a:t>Ölüm</a:t>
            </a:r>
          </a:p>
          <a:p>
            <a:pPr lvl="2"/>
            <a:r>
              <a:rPr lang="tr-TR" dirty="0" smtClean="0"/>
              <a:t>Hakkı sona erdiren hukuki olaylardan en önemlisidir. Kişinin ölümüyle kişilik sona ereceğinden, o kişiye bağlı haklar da sona erer.</a:t>
            </a:r>
          </a:p>
          <a:p>
            <a:pPr lvl="2"/>
            <a:r>
              <a:rPr lang="tr-TR" dirty="0" smtClean="0"/>
              <a:t>Kişiye bağlı olan haklar hariç, kişinin sahip olduğu haklar ölümüyle birlikte mirasçılarına geçer.</a:t>
            </a:r>
          </a:p>
          <a:p>
            <a:pPr lvl="2"/>
            <a:r>
              <a:rPr lang="tr-TR" dirty="0" smtClean="0"/>
              <a:t>Ölüm olayının tespiti tıp bilimiyle ilgili olup, bu konuda biyolojik ölüm ve beyin ölümü olmak üzere iki farklı görüş mevcuttur.</a:t>
            </a:r>
            <a:endParaRPr lang="tr-TR" dirty="0"/>
          </a:p>
          <a:p>
            <a:endParaRPr lang="en-US" dirty="0"/>
          </a:p>
        </p:txBody>
      </p:sp>
    </p:spTree>
    <p:extLst>
      <p:ext uri="{BB962C8B-B14F-4D97-AF65-F5344CB8AC3E}">
        <p14:creationId xmlns:p14="http://schemas.microsoft.com/office/powerpoint/2010/main" val="2819049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HaKkIn</a:t>
            </a:r>
            <a:r>
              <a:rPr lang="tr-TR" dirty="0"/>
              <a:t> </a:t>
            </a:r>
            <a:r>
              <a:rPr lang="tr-TR" dirty="0" err="1"/>
              <a:t>KaYBeDiLMeSi</a:t>
            </a:r>
            <a:endParaRPr lang="en-US" dirty="0"/>
          </a:p>
        </p:txBody>
      </p:sp>
      <p:sp>
        <p:nvSpPr>
          <p:cNvPr id="3" name="İçerik Yer Tutucusu 2"/>
          <p:cNvSpPr>
            <a:spLocks noGrp="1"/>
          </p:cNvSpPr>
          <p:nvPr>
            <p:ph idx="1"/>
          </p:nvPr>
        </p:nvSpPr>
        <p:spPr>
          <a:xfrm>
            <a:off x="1451579" y="2015731"/>
            <a:ext cx="9603275" cy="4097686"/>
          </a:xfrm>
        </p:spPr>
        <p:txBody>
          <a:bodyPr>
            <a:normAutofit/>
          </a:bodyPr>
          <a:lstStyle/>
          <a:p>
            <a:r>
              <a:rPr lang="tr-TR" dirty="0"/>
              <a:t>Hakkı Sona Erdiren Hukuki Olaylar (devam)</a:t>
            </a:r>
          </a:p>
          <a:p>
            <a:pPr lvl="1"/>
            <a:r>
              <a:rPr lang="tr-TR" dirty="0" smtClean="0"/>
              <a:t>Eşyanın yok olması</a:t>
            </a:r>
          </a:p>
          <a:p>
            <a:pPr lvl="2"/>
            <a:r>
              <a:rPr lang="tr-TR" dirty="0" smtClean="0"/>
              <a:t>Hakkın konusunu oluşturan eşya yok olursa ona bağlı haklar da sona erer.</a:t>
            </a:r>
          </a:p>
          <a:p>
            <a:pPr lvl="2"/>
            <a:r>
              <a:rPr lang="tr-TR" dirty="0" smtClean="0"/>
              <a:t>Örneğin telefonun yanıp kül olmasıyla birlikte telefon üzerindeki mülkiyet hakkı da sona erer.</a:t>
            </a:r>
          </a:p>
          <a:p>
            <a:pPr lvl="1"/>
            <a:r>
              <a:rPr lang="tr-TR" dirty="0" smtClean="0"/>
              <a:t>Mücbir sebep ve beklenmeyen durumlar</a:t>
            </a:r>
          </a:p>
          <a:p>
            <a:pPr lvl="2"/>
            <a:r>
              <a:rPr lang="tr-TR" dirty="0" smtClean="0"/>
              <a:t>Bir olayın mücbir sebep sayılabilmesi için o olayın önceden tahmin edilemeyecek ve hayatın olağan akışına göre o olayın önüne geçilemeyecek dış etkenlerden meydana gelmiş olması gereklidir.</a:t>
            </a:r>
          </a:p>
          <a:p>
            <a:pPr lvl="2"/>
            <a:r>
              <a:rPr lang="tr-TR" dirty="0" smtClean="0"/>
              <a:t>Mücbir sebebin varlığı durumunda borç sona erer ve alacaklının hakkı da son bulur.</a:t>
            </a:r>
          </a:p>
          <a:p>
            <a:pPr lvl="2"/>
            <a:r>
              <a:rPr lang="tr-TR" dirty="0" smtClean="0"/>
              <a:t>Kaza veya beklenmeyen durum ise yalnızca borçlu açısından söz konusu olan nispi bir engeldir. Borçlu daha dikkatli ve tedbirli davranarak kazanın önüne geçebilecek olsa da beklenmeyen durumun önüne geçemez.  Ancak kaza da çoğu zaman borcun ve ona bağlı hakkın sona ermesine sebep olur.</a:t>
            </a:r>
            <a:endParaRPr lang="en-US" dirty="0"/>
          </a:p>
        </p:txBody>
      </p:sp>
    </p:spTree>
    <p:extLst>
      <p:ext uri="{BB962C8B-B14F-4D97-AF65-F5344CB8AC3E}">
        <p14:creationId xmlns:p14="http://schemas.microsoft.com/office/powerpoint/2010/main" val="4278376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HaKkIn</a:t>
            </a:r>
            <a:r>
              <a:rPr lang="tr-TR" dirty="0"/>
              <a:t> </a:t>
            </a:r>
            <a:r>
              <a:rPr lang="tr-TR" dirty="0" err="1"/>
              <a:t>KaYBeDiLMeSi</a:t>
            </a:r>
            <a:endParaRPr lang="en-US" dirty="0"/>
          </a:p>
        </p:txBody>
      </p:sp>
      <p:sp>
        <p:nvSpPr>
          <p:cNvPr id="3" name="İçerik Yer Tutucusu 2"/>
          <p:cNvSpPr>
            <a:spLocks noGrp="1"/>
          </p:cNvSpPr>
          <p:nvPr>
            <p:ph idx="1"/>
          </p:nvPr>
        </p:nvSpPr>
        <p:spPr/>
        <p:txBody>
          <a:bodyPr/>
          <a:lstStyle/>
          <a:p>
            <a:r>
              <a:rPr lang="tr-TR" dirty="0"/>
              <a:t>Hakkı Sona Erdiren Hukuki Olaylar (devam)</a:t>
            </a:r>
          </a:p>
          <a:p>
            <a:pPr lvl="1"/>
            <a:r>
              <a:rPr lang="tr-TR" dirty="0" smtClean="0"/>
              <a:t>Belli bir zamanın geçmesi</a:t>
            </a:r>
          </a:p>
          <a:p>
            <a:pPr lvl="2"/>
            <a:r>
              <a:rPr lang="tr-TR" dirty="0" smtClean="0"/>
              <a:t>Zamanaşımı süresinin dolması bizzat hakkı ortadan kaldırmasa da onun ileri sürülebilme imkânını ortadan kaldırır. Buna karşılık hak düşürücü sürenin dolmasıyla buna bağlı hak da sona erer.</a:t>
            </a:r>
          </a:p>
          <a:p>
            <a:pPr lvl="2"/>
            <a:r>
              <a:rPr lang="tr-TR" dirty="0" smtClean="0"/>
              <a:t>Yine çocuğun on sekiz yaşını doldurmasıyla velayet hakkı son bulur.</a:t>
            </a:r>
            <a:endParaRPr lang="en-US" dirty="0"/>
          </a:p>
        </p:txBody>
      </p:sp>
    </p:spTree>
    <p:extLst>
      <p:ext uri="{BB962C8B-B14F-4D97-AF65-F5344CB8AC3E}">
        <p14:creationId xmlns:p14="http://schemas.microsoft.com/office/powerpoint/2010/main" val="176048106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19017</TotalTime>
  <Words>618</Words>
  <Application>Microsoft Office PowerPoint</Application>
  <PresentationFormat>Geniş ekran</PresentationFormat>
  <Paragraphs>61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HUKUK BAŞLANGICI</vt:lpstr>
      <vt:lpstr>Hakkın kazanılması</vt:lpstr>
      <vt:lpstr>Hakkın kazanılması</vt:lpstr>
      <vt:lpstr>Hakkın kazanılması</vt:lpstr>
      <vt:lpstr>Hakkın kazanılması</vt:lpstr>
      <vt:lpstr>HaKkIn KaYBeDiLMeSi</vt:lpstr>
      <vt:lpstr>HaKkIn KaYBeDiLMeSi</vt:lpstr>
      <vt:lpstr>HaKkIn KaYBeDiLMeSi</vt:lpstr>
      <vt:lpstr>HaKkIn KaYBeDiLMeSi</vt:lpstr>
      <vt:lpstr>HaKkIn KaYBeDiLMeSi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55</cp:revision>
  <dcterms:created xsi:type="dcterms:W3CDTF">2020-07-01T13:53:34Z</dcterms:created>
  <dcterms:modified xsi:type="dcterms:W3CDTF">2021-03-24T20:20:43Z</dcterms:modified>
</cp:coreProperties>
</file>