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9" r:id="rId3"/>
    <p:sldId id="294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563888" y="1628800"/>
            <a:ext cx="165301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27584" y="2276872"/>
            <a:ext cx="748883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Türkmen dilinde işlik şekilleriniň </a:t>
            </a:r>
            <a:r>
              <a:rPr lang="tr-TR" b="1" dirty="0" err="1" smtClean="0"/>
              <a:t>birnäçesi</a:t>
            </a:r>
            <a:r>
              <a:rPr lang="tr-TR" b="1" dirty="0" smtClean="0"/>
              <a:t> bardyr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9.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hyýal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</a:p>
          <a:p>
            <a:pPr algn="just"/>
            <a:r>
              <a:rPr lang="tr-TR" b="1" dirty="0" smtClean="0"/>
              <a:t>10. </a:t>
            </a:r>
            <a:r>
              <a:rPr lang="tr-TR" b="1" dirty="0" err="1" smtClean="0"/>
              <a:t>Işligiň</a:t>
            </a:r>
            <a:r>
              <a:rPr lang="tr-TR" b="1" dirty="0" smtClean="0"/>
              <a:t> öten zaman ortak işlik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11.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zaman ortak işlik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</a:p>
          <a:p>
            <a:pPr algn="just"/>
            <a:r>
              <a:rPr lang="tr-TR" b="1" dirty="0" smtClean="0"/>
              <a:t>12.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mälim</a:t>
            </a:r>
            <a:r>
              <a:rPr lang="tr-TR" b="1" dirty="0" smtClean="0"/>
              <a:t> geljek zaman ortak işlik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13. </a:t>
            </a:r>
            <a:r>
              <a:rPr lang="tr-TR" b="1" dirty="0" err="1" smtClean="0"/>
              <a:t>Nämälim</a:t>
            </a:r>
            <a:r>
              <a:rPr lang="tr-TR" b="1" dirty="0" smtClean="0"/>
              <a:t> geljek zaman ortak işlik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</a:p>
          <a:p>
            <a:pPr algn="just"/>
            <a:r>
              <a:rPr lang="tr-TR" b="1" dirty="0" smtClean="0"/>
              <a:t>14. Hal işlik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15. </a:t>
            </a:r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şekilleri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563888" y="1628800"/>
            <a:ext cx="165301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2699792" y="2204864"/>
            <a:ext cx="3672408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Türkmen dilinde </a:t>
            </a:r>
            <a:r>
              <a:rPr lang="tr-TR" dirty="0" err="1" smtClean="0"/>
              <a:t>işligiň</a:t>
            </a:r>
            <a:r>
              <a:rPr lang="tr-TR" dirty="0" smtClean="0"/>
              <a:t> zaman şekilleri </a:t>
            </a:r>
            <a:r>
              <a:rPr lang="tr-TR" dirty="0" err="1" smtClean="0"/>
              <a:t>barada</a:t>
            </a:r>
            <a:r>
              <a:rPr lang="tr-TR" dirty="0" smtClean="0"/>
              <a:t> </a:t>
            </a:r>
            <a:r>
              <a:rPr lang="tr-TR" dirty="0" err="1" smtClean="0"/>
              <a:t>düýpli</a:t>
            </a:r>
            <a:r>
              <a:rPr lang="tr-TR" dirty="0" smtClean="0"/>
              <a:t> </a:t>
            </a:r>
            <a:r>
              <a:rPr lang="tr-TR" dirty="0" err="1" smtClean="0"/>
              <a:t>ylmy</a:t>
            </a:r>
            <a:r>
              <a:rPr lang="tr-TR" dirty="0" smtClean="0"/>
              <a:t> </a:t>
            </a:r>
            <a:r>
              <a:rPr lang="tr-TR" dirty="0" err="1" smtClean="0"/>
              <a:t>derňewler</a:t>
            </a:r>
            <a:r>
              <a:rPr lang="tr-TR" dirty="0" smtClean="0"/>
              <a:t> geçirildi (</a:t>
            </a:r>
            <a:r>
              <a:rPr lang="tr-TR" dirty="0" err="1" smtClean="0"/>
              <a:t>Çaryýarow</a:t>
            </a:r>
            <a:r>
              <a:rPr lang="tr-TR" dirty="0" smtClean="0"/>
              <a:t> B. </a:t>
            </a:r>
            <a:r>
              <a:rPr lang="tr-TR" dirty="0" err="1" smtClean="0"/>
              <a:t>Günorta</a:t>
            </a:r>
            <a:r>
              <a:rPr lang="tr-TR" dirty="0" smtClean="0"/>
              <a:t>-</a:t>
            </a:r>
            <a:r>
              <a:rPr lang="tr-TR" dirty="0" err="1" smtClean="0"/>
              <a:t>günbatar</a:t>
            </a:r>
            <a:r>
              <a:rPr lang="tr-TR" dirty="0" smtClean="0"/>
              <a:t> </a:t>
            </a:r>
            <a:r>
              <a:rPr lang="tr-TR" dirty="0" err="1" smtClean="0"/>
              <a:t>türki</a:t>
            </a:r>
            <a:r>
              <a:rPr lang="tr-TR" dirty="0" smtClean="0"/>
              <a:t> dillerde işlik </a:t>
            </a:r>
            <a:r>
              <a:rPr lang="tr-TR" dirty="0" err="1" smtClean="0"/>
              <a:t>zamanlary</a:t>
            </a:r>
            <a:r>
              <a:rPr lang="tr-TR" dirty="0" smtClean="0"/>
              <a:t>, Aşgabat, 1969, </a:t>
            </a:r>
            <a:r>
              <a:rPr lang="tr-TR" dirty="0" err="1" smtClean="0"/>
              <a:t>Hojaýew</a:t>
            </a:r>
            <a:r>
              <a:rPr lang="tr-TR" dirty="0" smtClean="0"/>
              <a:t> B Türki dilleriň </a:t>
            </a:r>
            <a:r>
              <a:rPr lang="tr-TR" dirty="0" err="1" smtClean="0"/>
              <a:t>günorta</a:t>
            </a:r>
            <a:r>
              <a:rPr lang="tr-TR" dirty="0" smtClean="0"/>
              <a:t>-</a:t>
            </a:r>
            <a:r>
              <a:rPr lang="tr-TR" dirty="0" err="1" smtClean="0"/>
              <a:t>günbatar</a:t>
            </a:r>
            <a:r>
              <a:rPr lang="tr-TR" dirty="0" smtClean="0"/>
              <a:t> </a:t>
            </a:r>
            <a:r>
              <a:rPr lang="tr-TR" dirty="0" err="1" smtClean="0"/>
              <a:t>toparynda</a:t>
            </a:r>
            <a:r>
              <a:rPr lang="tr-TR" dirty="0" smtClean="0"/>
              <a:t> ortak işlik </a:t>
            </a:r>
            <a:r>
              <a:rPr lang="tr-TR" dirty="0" err="1" smtClean="0"/>
              <a:t>formalary</a:t>
            </a:r>
            <a:r>
              <a:rPr lang="tr-TR" dirty="0" smtClean="0"/>
              <a:t>. Aşgabat, 1978., </a:t>
            </a:r>
            <a:r>
              <a:rPr lang="tr-TR" dirty="0" err="1" smtClean="0"/>
              <a:t>Şonuňky</a:t>
            </a:r>
            <a:r>
              <a:rPr lang="tr-TR" dirty="0" smtClean="0"/>
              <a:t>. </a:t>
            </a:r>
            <a:r>
              <a:rPr lang="tr-TR" dirty="0" err="1" smtClean="0"/>
              <a:t>Häzirki</a:t>
            </a:r>
            <a:r>
              <a:rPr lang="tr-TR" dirty="0" smtClean="0"/>
              <a:t> zaman </a:t>
            </a:r>
            <a:r>
              <a:rPr lang="tr-TR" dirty="0" err="1" smtClean="0"/>
              <a:t>türkmeen</a:t>
            </a:r>
            <a:r>
              <a:rPr lang="tr-TR" dirty="0" smtClean="0"/>
              <a:t> dilinde ortak işlik </a:t>
            </a:r>
            <a:r>
              <a:rPr lang="tr-TR" dirty="0" err="1" smtClean="0"/>
              <a:t>formalary</a:t>
            </a:r>
            <a:r>
              <a:rPr lang="tr-TR" dirty="0" smtClean="0"/>
              <a:t>. Aşgabat, 1975. Zaman </a:t>
            </a:r>
            <a:r>
              <a:rPr lang="tr-TR" dirty="0" err="1" smtClean="0"/>
              <a:t>düşünjesi</a:t>
            </a:r>
            <a:r>
              <a:rPr lang="tr-TR" dirty="0" smtClean="0"/>
              <a:t> </a:t>
            </a:r>
            <a:r>
              <a:rPr lang="tr-TR" dirty="0" err="1" smtClean="0"/>
              <a:t>giň</a:t>
            </a:r>
            <a:r>
              <a:rPr lang="tr-TR" dirty="0" smtClean="0"/>
              <a:t> mana we </a:t>
            </a:r>
            <a:r>
              <a:rPr lang="tr-TR" dirty="0" err="1" smtClean="0"/>
              <a:t>aňladylyşa</a:t>
            </a:r>
            <a:r>
              <a:rPr lang="tr-TR" dirty="0" smtClean="0"/>
              <a:t> </a:t>
            </a:r>
            <a:r>
              <a:rPr lang="tr-TR" dirty="0" err="1" smtClean="0"/>
              <a:t>eýedir</a:t>
            </a:r>
            <a:r>
              <a:rPr lang="tr-TR" dirty="0" smtClean="0"/>
              <a:t>. </a:t>
            </a:r>
            <a:endParaRPr lang="tr-TR" dirty="0"/>
          </a:p>
        </p:txBody>
      </p:sp>
      <p:pic>
        <p:nvPicPr>
          <p:cNvPr id="1026" name="Picture 2" descr="Çariyaro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204864"/>
            <a:ext cx="1728192" cy="2448272"/>
          </a:xfrm>
          <a:prstGeom prst="rect">
            <a:avLst/>
          </a:prstGeom>
          <a:noFill/>
          <a:ln w="76200" cmpd="tri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1027" name="Picture 3" descr="Hocayev"/>
          <p:cNvPicPr>
            <a:picLocks noChangeAspect="1" noChangeArrowheads="1"/>
          </p:cNvPicPr>
          <p:nvPr/>
        </p:nvPicPr>
        <p:blipFill>
          <a:blip r:embed="rId6" cstate="print"/>
          <a:srcRect r="10020" b="14326"/>
          <a:stretch>
            <a:fillRect/>
          </a:stretch>
        </p:blipFill>
        <p:spPr bwMode="auto">
          <a:xfrm>
            <a:off x="6660232" y="3501008"/>
            <a:ext cx="1584176" cy="2232248"/>
          </a:xfrm>
          <a:prstGeom prst="rect">
            <a:avLst/>
          </a:prstGeom>
          <a:noFill/>
          <a:ln w="76200" cmpd="tri">
            <a:solidFill>
              <a:srgbClr val="C0C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42380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ÖTEN </a:t>
            </a:r>
            <a:r>
              <a:rPr lang="tr-TR" b="1" dirty="0" err="1" smtClean="0"/>
              <a:t>ZAMANY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1259632" y="2690336"/>
            <a:ext cx="6408712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Zaman </a:t>
            </a:r>
            <a:r>
              <a:rPr lang="tr-TR" b="1" dirty="0" err="1" smtClean="0"/>
              <a:t>ýasaýjy</a:t>
            </a:r>
            <a:r>
              <a:rPr lang="tr-TR" b="1" dirty="0" smtClean="0"/>
              <a:t> </a:t>
            </a:r>
            <a:r>
              <a:rPr lang="tr-TR" b="1" dirty="0" err="1" smtClean="0"/>
              <a:t>goşulmalaryň</a:t>
            </a:r>
            <a:r>
              <a:rPr lang="tr-TR" dirty="0" smtClean="0"/>
              <a:t> </a:t>
            </a:r>
            <a:r>
              <a:rPr lang="tr-TR" dirty="0" err="1" smtClean="0">
                <a:solidFill>
                  <a:srgbClr val="FF0000"/>
                </a:solidFill>
              </a:rPr>
              <a:t>gurluşy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taýdan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sada</a:t>
            </a:r>
            <a:r>
              <a:rPr lang="tr-TR" dirty="0" smtClean="0">
                <a:solidFill>
                  <a:srgbClr val="FF0000"/>
                </a:solidFill>
              </a:rPr>
              <a:t> ýa-da </a:t>
            </a:r>
            <a:r>
              <a:rPr lang="tr-TR" dirty="0" err="1" smtClean="0">
                <a:solidFill>
                  <a:srgbClr val="FF0000"/>
                </a:solidFill>
              </a:rPr>
              <a:t>çylşyrymlydygyna</a:t>
            </a:r>
            <a:r>
              <a:rPr lang="tr-TR" dirty="0" smtClean="0"/>
              <a:t> </a:t>
            </a:r>
            <a:r>
              <a:rPr lang="tr-TR" dirty="0" err="1" smtClean="0"/>
              <a:t>garap</a:t>
            </a:r>
            <a:r>
              <a:rPr lang="tr-TR" dirty="0" smtClean="0"/>
              <a:t>, </a:t>
            </a:r>
            <a:r>
              <a:rPr lang="tr-TR" b="1" dirty="0" smtClean="0"/>
              <a:t>öten zaman iki </a:t>
            </a:r>
            <a:r>
              <a:rPr lang="tr-TR" b="1" dirty="0" err="1" smtClean="0"/>
              <a:t>görnüşe</a:t>
            </a:r>
            <a:r>
              <a:rPr lang="tr-TR" b="1" dirty="0" smtClean="0"/>
              <a:t> </a:t>
            </a:r>
            <a:r>
              <a:rPr lang="tr-TR" b="1" dirty="0" err="1" smtClean="0"/>
              <a:t>bölünýär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marL="342900" indent="-342900">
              <a:buAutoNum type="arabicPeriod"/>
            </a:pPr>
            <a:r>
              <a:rPr lang="tr-TR" b="1" dirty="0" err="1" smtClean="0"/>
              <a:t>Sada</a:t>
            </a:r>
            <a:r>
              <a:rPr lang="tr-TR" b="1" dirty="0" smtClean="0"/>
              <a:t> öten zaman </a:t>
            </a:r>
          </a:p>
          <a:p>
            <a:pPr marL="342900" indent="-342900"/>
            <a:endParaRPr lang="tr-TR" b="1" dirty="0" smtClean="0"/>
          </a:p>
          <a:p>
            <a:pPr algn="just"/>
            <a:r>
              <a:rPr lang="tr-TR" b="1" dirty="0" smtClean="0"/>
              <a:t>2. </a:t>
            </a:r>
            <a:r>
              <a:rPr lang="tr-TR" b="1" dirty="0" err="1" smtClean="0"/>
              <a:t>Çylşyrymly</a:t>
            </a:r>
            <a:r>
              <a:rPr lang="tr-TR" b="1" dirty="0" smtClean="0"/>
              <a:t> öten zaman </a:t>
            </a:r>
          </a:p>
          <a:p>
            <a:pPr algn="just"/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42380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ÖTEN </a:t>
            </a:r>
            <a:r>
              <a:rPr lang="tr-TR" b="1" dirty="0" err="1" smtClean="0"/>
              <a:t>ZAMANY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348880"/>
            <a:ext cx="7128792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sada</a:t>
            </a:r>
            <a:r>
              <a:rPr lang="tr-TR" dirty="0" smtClean="0"/>
              <a:t> öten </a:t>
            </a:r>
            <a:r>
              <a:rPr lang="tr-TR" dirty="0" err="1" smtClean="0"/>
              <a:t>zamany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işlige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dy</a:t>
            </a:r>
            <a:r>
              <a:rPr lang="tr-TR" b="1" dirty="0" smtClean="0">
                <a:solidFill>
                  <a:srgbClr val="FF0000"/>
                </a:solidFill>
              </a:rPr>
              <a:t>/-di </a:t>
            </a:r>
            <a:r>
              <a:rPr lang="tr-TR" dirty="0" err="1" smtClean="0"/>
              <a:t>goşulmasynyň</a:t>
            </a:r>
            <a:r>
              <a:rPr lang="tr-TR" dirty="0" smtClean="0"/>
              <a:t> we işlik </a:t>
            </a:r>
            <a:r>
              <a:rPr lang="tr-TR" dirty="0" err="1" smtClean="0"/>
              <a:t>ýöňkemesiniň</a:t>
            </a:r>
            <a:r>
              <a:rPr lang="tr-TR" dirty="0" smtClean="0"/>
              <a:t> </a:t>
            </a:r>
            <a:r>
              <a:rPr lang="tr-TR" dirty="0" err="1" smtClean="0"/>
              <a:t>goşulmalarynyň</a:t>
            </a:r>
            <a:r>
              <a:rPr lang="tr-TR" dirty="0" smtClean="0"/>
              <a:t> </a:t>
            </a:r>
            <a:r>
              <a:rPr lang="tr-TR" dirty="0" err="1" smtClean="0"/>
              <a:t>goşilmagy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ýasalýar</a:t>
            </a:r>
            <a:r>
              <a:rPr lang="tr-TR" dirty="0" smtClean="0"/>
              <a:t> (</a:t>
            </a:r>
            <a:r>
              <a:rPr lang="tr-TR" dirty="0" err="1" smtClean="0"/>
              <a:t>şekillenýär</a:t>
            </a:r>
            <a:r>
              <a:rPr lang="tr-TR" dirty="0" smtClean="0"/>
              <a:t>). </a:t>
            </a:r>
          </a:p>
          <a:p>
            <a:pPr algn="just"/>
            <a:r>
              <a:rPr lang="tr-TR" b="1" dirty="0" smtClean="0"/>
              <a:t>-</a:t>
            </a:r>
            <a:r>
              <a:rPr lang="tr-TR" b="1" dirty="0" err="1" smtClean="0"/>
              <a:t>dy</a:t>
            </a:r>
            <a:r>
              <a:rPr lang="tr-TR" b="1" dirty="0" smtClean="0"/>
              <a:t>/-di </a:t>
            </a:r>
            <a:r>
              <a:rPr lang="tr-TR" dirty="0" smtClean="0"/>
              <a:t>şekil </a:t>
            </a:r>
            <a:r>
              <a:rPr lang="tr-TR" dirty="0" err="1" smtClean="0"/>
              <a:t>ýasaýjynyň</a:t>
            </a:r>
            <a:r>
              <a:rPr lang="tr-TR" dirty="0" smtClean="0"/>
              <a:t> </a:t>
            </a:r>
            <a:r>
              <a:rPr lang="tr-TR" dirty="0" err="1" smtClean="0"/>
              <a:t>asyl</a:t>
            </a:r>
            <a:r>
              <a:rPr lang="tr-TR" dirty="0" smtClean="0"/>
              <a:t>, </a:t>
            </a:r>
            <a:r>
              <a:rPr lang="tr-TR" dirty="0" err="1" smtClean="0"/>
              <a:t>ýasama</a:t>
            </a:r>
            <a:r>
              <a:rPr lang="tr-TR" dirty="0" smtClean="0"/>
              <a:t>, </a:t>
            </a:r>
            <a:r>
              <a:rPr lang="tr-TR" dirty="0" err="1" smtClean="0"/>
              <a:t>goşma</a:t>
            </a:r>
            <a:r>
              <a:rPr lang="tr-TR" dirty="0" smtClean="0"/>
              <a:t>, düzme </a:t>
            </a:r>
            <a:r>
              <a:rPr lang="tr-TR" dirty="0" err="1" smtClean="0"/>
              <a:t>düýp</a:t>
            </a:r>
            <a:r>
              <a:rPr lang="tr-TR" dirty="0" smtClean="0"/>
              <a:t> işliklere </a:t>
            </a:r>
            <a:r>
              <a:rPr lang="tr-TR" dirty="0" err="1" smtClean="0"/>
              <a:t>goşulmagy</a:t>
            </a:r>
            <a:r>
              <a:rPr lang="tr-TR" dirty="0" smtClean="0"/>
              <a:t> bilen </a:t>
            </a:r>
            <a:r>
              <a:rPr lang="tr-TR" dirty="0" err="1" smtClean="0"/>
              <a:t>sözleýjiniň</a:t>
            </a:r>
            <a:r>
              <a:rPr lang="tr-TR" dirty="0" smtClean="0"/>
              <a:t> </a:t>
            </a:r>
            <a:r>
              <a:rPr lang="tr-TR" dirty="0" err="1" smtClean="0"/>
              <a:t>sözleýän</a:t>
            </a:r>
            <a:r>
              <a:rPr lang="tr-TR" dirty="0" smtClean="0"/>
              <a:t> </a:t>
            </a:r>
            <a:r>
              <a:rPr lang="tr-TR" dirty="0" err="1" smtClean="0"/>
              <a:t>pursatyndan</a:t>
            </a:r>
            <a:r>
              <a:rPr lang="tr-TR" dirty="0" smtClean="0"/>
              <a:t> </a:t>
            </a:r>
            <a:r>
              <a:rPr lang="tr-TR" dirty="0" err="1" smtClean="0"/>
              <a:t>öň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geçen ýa-da </a:t>
            </a:r>
            <a:r>
              <a:rPr lang="tr-TR" dirty="0" err="1" smtClean="0"/>
              <a:t>bolup</a:t>
            </a:r>
            <a:r>
              <a:rPr lang="tr-TR" dirty="0" smtClean="0"/>
              <a:t> geçmeli bolan </a:t>
            </a:r>
            <a:r>
              <a:rPr lang="tr-TR" dirty="0" err="1" smtClean="0"/>
              <a:t>gymyldy</a:t>
            </a:r>
            <a:r>
              <a:rPr lang="tr-TR" dirty="0" smtClean="0"/>
              <a:t>-hereketi, </a:t>
            </a:r>
            <a:r>
              <a:rPr lang="tr-TR" dirty="0" err="1" smtClean="0"/>
              <a:t>ýagdaýlary</a:t>
            </a:r>
            <a:r>
              <a:rPr lang="tr-TR" dirty="0" smtClean="0"/>
              <a:t> </a:t>
            </a:r>
            <a:r>
              <a:rPr lang="tr-TR" dirty="0" err="1" smtClean="0"/>
              <a:t>aňladylýar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oka-</a:t>
            </a:r>
            <a:r>
              <a:rPr lang="tr-TR" b="1" dirty="0" err="1" smtClean="0"/>
              <a:t>dy</a:t>
            </a:r>
            <a:r>
              <a:rPr lang="tr-TR" b="1" dirty="0" smtClean="0"/>
              <a:t>-m, bil-di-k, oka-</a:t>
            </a:r>
            <a:r>
              <a:rPr lang="tr-TR" b="1" dirty="0" err="1" smtClean="0"/>
              <a:t>dy</a:t>
            </a:r>
            <a:r>
              <a:rPr lang="tr-TR" b="1" dirty="0" smtClean="0"/>
              <a:t>-ň, bil-di-</a:t>
            </a:r>
            <a:r>
              <a:rPr lang="tr-TR" b="1" dirty="0" err="1" smtClean="0"/>
              <a:t>ňiz</a:t>
            </a:r>
            <a:r>
              <a:rPr lang="tr-TR" b="1" dirty="0" smtClean="0"/>
              <a:t>, oka-</a:t>
            </a:r>
            <a:r>
              <a:rPr lang="tr-TR" b="1" dirty="0" err="1" smtClean="0"/>
              <a:t>dy</a:t>
            </a:r>
            <a:r>
              <a:rPr lang="tr-TR" b="1" dirty="0" smtClean="0"/>
              <a:t>, bil-di-</a:t>
            </a:r>
            <a:r>
              <a:rPr lang="tr-TR" b="1" dirty="0" err="1" smtClean="0"/>
              <a:t>ler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dy</a:t>
            </a:r>
            <a:r>
              <a:rPr lang="tr-TR" b="1" dirty="0" smtClean="0">
                <a:solidFill>
                  <a:srgbClr val="FF0000"/>
                </a:solidFill>
              </a:rPr>
              <a:t>/-di </a:t>
            </a:r>
            <a:r>
              <a:rPr lang="tr-TR" dirty="0" err="1" smtClean="0"/>
              <a:t>goşulmasynyň</a:t>
            </a:r>
            <a:r>
              <a:rPr lang="tr-TR" dirty="0" smtClean="0"/>
              <a:t> gelip </a:t>
            </a:r>
            <a:r>
              <a:rPr lang="tr-TR" dirty="0" err="1" smtClean="0"/>
              <a:t>çykyşy</a:t>
            </a:r>
            <a:r>
              <a:rPr lang="tr-TR" dirty="0" smtClean="0"/>
              <a:t> </a:t>
            </a:r>
            <a:r>
              <a:rPr lang="tr-TR" dirty="0" err="1" smtClean="0"/>
              <a:t>barada</a:t>
            </a:r>
            <a:r>
              <a:rPr lang="tr-TR" dirty="0" smtClean="0"/>
              <a:t> </a:t>
            </a:r>
            <a:r>
              <a:rPr lang="tr-TR" dirty="0" err="1" smtClean="0"/>
              <a:t>birnäçe</a:t>
            </a:r>
            <a:r>
              <a:rPr lang="tr-TR" dirty="0" smtClean="0"/>
              <a:t> </a:t>
            </a:r>
            <a:r>
              <a:rPr lang="tr-TR" dirty="0" err="1" smtClean="0"/>
              <a:t>garaýyşlar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, </a:t>
            </a:r>
            <a:r>
              <a:rPr lang="tr-TR" dirty="0" err="1" smtClean="0"/>
              <a:t>olaryň</a:t>
            </a:r>
            <a:r>
              <a:rPr lang="tr-TR" dirty="0" smtClean="0"/>
              <a:t> </a:t>
            </a:r>
            <a:r>
              <a:rPr lang="tr-TR" dirty="0" err="1" smtClean="0"/>
              <a:t>arasynda</a:t>
            </a:r>
            <a:r>
              <a:rPr lang="tr-TR" dirty="0" smtClean="0"/>
              <a:t> has </a:t>
            </a:r>
            <a:r>
              <a:rPr lang="tr-TR" dirty="0" err="1" smtClean="0"/>
              <a:t>ygtybarlysy</a:t>
            </a:r>
            <a:r>
              <a:rPr lang="tr-TR" dirty="0" smtClean="0"/>
              <a:t> onuň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dyk</a:t>
            </a:r>
            <a:r>
              <a:rPr lang="tr-TR" b="1" dirty="0" smtClean="0">
                <a:solidFill>
                  <a:srgbClr val="FF0000"/>
                </a:solidFill>
              </a:rPr>
              <a:t>/-dik </a:t>
            </a:r>
            <a:r>
              <a:rPr lang="tr-TR" b="1" dirty="0" smtClean="0"/>
              <a:t>ortak işlik </a:t>
            </a:r>
            <a:r>
              <a:rPr lang="tr-TR" dirty="0" err="1" smtClean="0"/>
              <a:t>goşulmasyndan</a:t>
            </a:r>
            <a:r>
              <a:rPr lang="tr-TR" dirty="0" smtClean="0"/>
              <a:t> </a:t>
            </a:r>
            <a:r>
              <a:rPr lang="tr-TR" dirty="0" err="1" smtClean="0"/>
              <a:t>gysgalyp</a:t>
            </a:r>
            <a:r>
              <a:rPr lang="tr-TR" dirty="0" smtClean="0"/>
              <a:t> emele </a:t>
            </a:r>
            <a:r>
              <a:rPr lang="tr-TR" dirty="0" err="1" smtClean="0"/>
              <a:t>gelendigi</a:t>
            </a:r>
            <a:r>
              <a:rPr lang="tr-TR" dirty="0" smtClean="0"/>
              <a:t> </a:t>
            </a:r>
            <a:r>
              <a:rPr lang="tr-TR" dirty="0" err="1" smtClean="0"/>
              <a:t>baradaky</a:t>
            </a:r>
            <a:r>
              <a:rPr lang="tr-TR" dirty="0" smtClean="0"/>
              <a:t> </a:t>
            </a:r>
            <a:r>
              <a:rPr lang="tr-TR" dirty="0" err="1" smtClean="0"/>
              <a:t>garaýyşdyr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42380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ÖTEN </a:t>
            </a:r>
            <a:r>
              <a:rPr lang="tr-TR" b="1" dirty="0" err="1" smtClean="0"/>
              <a:t>ZAMANY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3608" y="2492896"/>
            <a:ext cx="6984776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Sada</a:t>
            </a:r>
            <a:r>
              <a:rPr lang="tr-TR" dirty="0" smtClean="0"/>
              <a:t> öten zaman stilistik maksatlar üçin </a:t>
            </a:r>
            <a:r>
              <a:rPr lang="tr-TR" dirty="0" err="1" smtClean="0"/>
              <a:t>ulanylanda</a:t>
            </a:r>
            <a:r>
              <a:rPr lang="tr-TR" dirty="0" smtClean="0"/>
              <a:t>, onda ol </a:t>
            </a:r>
            <a:r>
              <a:rPr lang="tr-TR" dirty="0" err="1" smtClean="0"/>
              <a:t>käwagtlar</a:t>
            </a:r>
            <a:r>
              <a:rPr lang="tr-TR" dirty="0" smtClean="0"/>
              <a:t> geljek zaman, </a:t>
            </a:r>
            <a:r>
              <a:rPr lang="tr-TR" dirty="0" err="1" smtClean="0"/>
              <a:t>seýrek</a:t>
            </a:r>
            <a:r>
              <a:rPr lang="tr-TR" dirty="0" smtClean="0"/>
              <a:t> </a:t>
            </a:r>
            <a:r>
              <a:rPr lang="tr-TR" dirty="0" err="1" smtClean="0"/>
              <a:t>halda</a:t>
            </a:r>
            <a:r>
              <a:rPr lang="tr-TR" dirty="0" smtClean="0"/>
              <a:t> </a:t>
            </a:r>
            <a:r>
              <a:rPr lang="tr-TR" dirty="0" err="1" smtClean="0"/>
              <a:t>häzirki</a:t>
            </a:r>
            <a:r>
              <a:rPr lang="tr-TR" dirty="0" smtClean="0"/>
              <a:t> zaman </a:t>
            </a:r>
            <a:r>
              <a:rPr lang="tr-TR" dirty="0" err="1" smtClean="0"/>
              <a:t>manysynda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biler.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Ana, ol geldi-le! (</a:t>
            </a:r>
            <a:r>
              <a:rPr lang="tr-TR" b="1" dirty="0" err="1" smtClean="0"/>
              <a:t>Häzirki</a:t>
            </a:r>
            <a:r>
              <a:rPr lang="tr-TR" b="1" dirty="0" smtClean="0"/>
              <a:t> zaman)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Men, ine </a:t>
            </a:r>
            <a:r>
              <a:rPr lang="tr-TR" b="1" dirty="0" err="1" smtClean="0"/>
              <a:t>gitdim</a:t>
            </a:r>
            <a:r>
              <a:rPr lang="tr-TR" b="1" dirty="0" smtClean="0"/>
              <a:t>.(Geljek zaman).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Sada</a:t>
            </a:r>
            <a:r>
              <a:rPr lang="tr-TR" dirty="0" smtClean="0"/>
              <a:t> öten zaman </a:t>
            </a:r>
            <a:r>
              <a:rPr lang="tr-TR" dirty="0" err="1" smtClean="0"/>
              <a:t>şekilini</a:t>
            </a:r>
            <a:r>
              <a:rPr lang="tr-TR" dirty="0" smtClean="0"/>
              <a:t> kabul eden işlikleriň atlaşmak, </a:t>
            </a:r>
            <a:r>
              <a:rPr lang="tr-TR" dirty="0" err="1" smtClean="0"/>
              <a:t>kömekçi</a:t>
            </a:r>
            <a:r>
              <a:rPr lang="tr-TR" dirty="0" smtClean="0"/>
              <a:t> </a:t>
            </a:r>
            <a:r>
              <a:rPr lang="tr-TR" dirty="0" err="1" smtClean="0"/>
              <a:t>hyzmata</a:t>
            </a:r>
            <a:r>
              <a:rPr lang="tr-TR" dirty="0" smtClean="0"/>
              <a:t> geçmek ýaly </a:t>
            </a:r>
            <a:r>
              <a:rPr lang="tr-TR" dirty="0" err="1" smtClean="0"/>
              <a:t>häsiýetleri</a:t>
            </a:r>
            <a:r>
              <a:rPr lang="tr-TR" dirty="0" smtClean="0"/>
              <a:t>-de bar.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Gelniň</a:t>
            </a:r>
            <a:r>
              <a:rPr lang="tr-TR" b="1" dirty="0" smtClean="0"/>
              <a:t> geldi – </a:t>
            </a:r>
            <a:r>
              <a:rPr lang="tr-TR" b="1" dirty="0" err="1" smtClean="0"/>
              <a:t>geldisi</a:t>
            </a:r>
            <a:r>
              <a:rPr lang="tr-TR" b="1" dirty="0" smtClean="0"/>
              <a:t>, </a:t>
            </a:r>
            <a:r>
              <a:rPr lang="tr-TR" b="1" dirty="0" err="1" smtClean="0"/>
              <a:t>ogluň</a:t>
            </a:r>
            <a:r>
              <a:rPr lang="tr-TR" b="1" dirty="0" smtClean="0"/>
              <a:t> </a:t>
            </a:r>
            <a:r>
              <a:rPr lang="tr-TR" b="1" dirty="0" err="1" smtClean="0"/>
              <a:t>boldy</a:t>
            </a:r>
            <a:r>
              <a:rPr lang="tr-TR" b="1" dirty="0" smtClean="0"/>
              <a:t>- </a:t>
            </a:r>
            <a:r>
              <a:rPr lang="tr-TR" b="1" dirty="0" err="1" smtClean="0"/>
              <a:t>boldusy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Sen </a:t>
            </a:r>
            <a:r>
              <a:rPr lang="tr-TR" b="1" dirty="0" err="1" smtClean="0"/>
              <a:t>bardy</a:t>
            </a:r>
            <a:r>
              <a:rPr lang="tr-TR" b="1" dirty="0" smtClean="0"/>
              <a:t>-geldi </a:t>
            </a:r>
            <a:r>
              <a:rPr lang="tr-TR" b="1" dirty="0" err="1" smtClean="0"/>
              <a:t>okamasaň</a:t>
            </a:r>
            <a:r>
              <a:rPr lang="tr-TR" b="1" dirty="0" smtClean="0"/>
              <a:t>, özüň </a:t>
            </a:r>
            <a:r>
              <a:rPr lang="tr-TR" b="1" dirty="0" err="1" smtClean="0"/>
              <a:t>zyýan</a:t>
            </a:r>
            <a:r>
              <a:rPr lang="tr-TR" b="1" dirty="0" smtClean="0"/>
              <a:t> çekersiň.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42380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ÖTEN </a:t>
            </a:r>
            <a:r>
              <a:rPr lang="tr-TR" b="1" dirty="0" err="1" smtClean="0"/>
              <a:t>ZAMANY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115616" y="2420888"/>
            <a:ext cx="6840760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çylşyrymly</a:t>
            </a:r>
            <a:r>
              <a:rPr lang="tr-TR" dirty="0" smtClean="0"/>
              <a:t> öten zaman şekilleriniň </a:t>
            </a:r>
            <a:r>
              <a:rPr lang="tr-TR" dirty="0" err="1" smtClean="0"/>
              <a:t>goşulmalaryny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etmäge</a:t>
            </a:r>
            <a:r>
              <a:rPr lang="tr-TR" dirty="0" smtClean="0"/>
              <a:t> </a:t>
            </a:r>
            <a:r>
              <a:rPr lang="tr-TR" dirty="0" err="1" smtClean="0"/>
              <a:t>habarlyk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-</a:t>
            </a:r>
            <a:r>
              <a:rPr lang="tr-TR" b="1" dirty="0" err="1" smtClean="0">
                <a:solidFill>
                  <a:srgbClr val="FF0000"/>
                </a:solidFill>
              </a:rPr>
              <a:t>dy</a:t>
            </a:r>
            <a:r>
              <a:rPr lang="tr-TR" b="1" dirty="0" smtClean="0">
                <a:solidFill>
                  <a:srgbClr val="FF0000"/>
                </a:solidFill>
              </a:rPr>
              <a:t>/-di, -</a:t>
            </a:r>
            <a:r>
              <a:rPr lang="tr-TR" b="1" dirty="0" err="1" smtClean="0">
                <a:solidFill>
                  <a:srgbClr val="FF0000"/>
                </a:solidFill>
              </a:rPr>
              <a:t>dyr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dir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gatnaşýar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Olar </a:t>
            </a:r>
            <a:r>
              <a:rPr lang="tr-TR" b="1" dirty="0" err="1" smtClean="0"/>
              <a:t>dürli</a:t>
            </a:r>
            <a:r>
              <a:rPr lang="tr-TR" b="1" dirty="0" smtClean="0"/>
              <a:t> işlik şekilleri bilen </a:t>
            </a:r>
            <a:r>
              <a:rPr lang="tr-TR" b="1" dirty="0" err="1" smtClean="0"/>
              <a:t>birigip</a:t>
            </a:r>
            <a:r>
              <a:rPr lang="tr-TR" dirty="0" smtClean="0"/>
              <a:t>, </a:t>
            </a:r>
            <a:r>
              <a:rPr lang="tr-TR" dirty="0" err="1" smtClean="0"/>
              <a:t>birnäçe</a:t>
            </a:r>
            <a:r>
              <a:rPr lang="tr-TR" dirty="0" smtClean="0"/>
              <a:t> zaman </a:t>
            </a:r>
            <a:r>
              <a:rPr lang="tr-TR" dirty="0" err="1" smtClean="0"/>
              <a:t>aňladyjy</a:t>
            </a:r>
            <a:r>
              <a:rPr lang="tr-TR" dirty="0" smtClean="0"/>
              <a:t> </a:t>
            </a:r>
            <a:r>
              <a:rPr lang="tr-TR" dirty="0" err="1" smtClean="0"/>
              <a:t>çylşyrymly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ýüze </a:t>
            </a:r>
            <a:r>
              <a:rPr lang="tr-TR" dirty="0" err="1" smtClean="0"/>
              <a:t>çykarypdyr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Munuň</a:t>
            </a:r>
            <a:r>
              <a:rPr lang="tr-TR" dirty="0" smtClean="0"/>
              <a:t> </a:t>
            </a:r>
            <a:r>
              <a:rPr lang="tr-TR" dirty="0" err="1" smtClean="0"/>
              <a:t>özi</a:t>
            </a:r>
            <a:r>
              <a:rPr lang="tr-TR" dirty="0" smtClean="0"/>
              <a:t> bolsa </a:t>
            </a:r>
            <a:r>
              <a:rPr lang="tr-TR" b="1" dirty="0" err="1" smtClean="0">
                <a:solidFill>
                  <a:srgbClr val="FF0000"/>
                </a:solidFill>
              </a:rPr>
              <a:t>işligiň</a:t>
            </a:r>
            <a:r>
              <a:rPr lang="tr-TR" b="1" dirty="0" smtClean="0">
                <a:solidFill>
                  <a:srgbClr val="FF0000"/>
                </a:solidFill>
              </a:rPr>
              <a:t> öten zaman </a:t>
            </a:r>
            <a:r>
              <a:rPr lang="tr-TR" b="1" dirty="0" err="1" smtClean="0">
                <a:solidFill>
                  <a:srgbClr val="FF0000"/>
                </a:solidFill>
              </a:rPr>
              <a:t>şekiliniň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dürli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manylary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aňladyp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bilýändigini</a:t>
            </a:r>
            <a:r>
              <a:rPr lang="tr-TR" dirty="0" smtClean="0"/>
              <a:t>, </a:t>
            </a:r>
            <a:r>
              <a:rPr lang="tr-TR" dirty="0" err="1" smtClean="0"/>
              <a:t>giňden</a:t>
            </a:r>
            <a:r>
              <a:rPr lang="tr-TR" dirty="0" smtClean="0"/>
              <a:t> </a:t>
            </a:r>
            <a:r>
              <a:rPr lang="tr-TR" dirty="0" err="1" smtClean="0"/>
              <a:t>ulanylýandygy</a:t>
            </a:r>
            <a:r>
              <a:rPr lang="tr-TR" dirty="0" smtClean="0"/>
              <a:t> </a:t>
            </a:r>
            <a:r>
              <a:rPr lang="tr-TR" dirty="0" err="1" smtClean="0"/>
              <a:t>görkezýär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42380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ÖTEN </a:t>
            </a:r>
            <a:r>
              <a:rPr lang="tr-TR" b="1" dirty="0" err="1" smtClean="0"/>
              <a:t>ZAMANY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115616" y="2420888"/>
            <a:ext cx="698477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Munuň</a:t>
            </a:r>
            <a:r>
              <a:rPr lang="tr-TR" dirty="0" smtClean="0"/>
              <a:t> </a:t>
            </a:r>
            <a:r>
              <a:rPr lang="tr-TR" dirty="0" err="1" smtClean="0"/>
              <a:t>özi</a:t>
            </a:r>
            <a:r>
              <a:rPr lang="tr-TR" dirty="0" smtClean="0"/>
              <a:t> bolsa </a:t>
            </a:r>
            <a:r>
              <a:rPr lang="tr-TR" dirty="0" err="1" smtClean="0"/>
              <a:t>işligiň</a:t>
            </a:r>
            <a:r>
              <a:rPr lang="tr-TR" dirty="0" smtClean="0"/>
              <a:t> öten zaman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manylary</a:t>
            </a:r>
            <a:r>
              <a:rPr lang="tr-TR" dirty="0" smtClean="0"/>
              <a:t> </a:t>
            </a:r>
            <a:r>
              <a:rPr lang="tr-TR" dirty="0" err="1" smtClean="0"/>
              <a:t>aňladyp</a:t>
            </a:r>
            <a:r>
              <a:rPr lang="tr-TR" dirty="0" smtClean="0"/>
              <a:t> </a:t>
            </a:r>
            <a:r>
              <a:rPr lang="tr-TR" dirty="0" err="1" smtClean="0"/>
              <a:t>bilýändigini</a:t>
            </a:r>
            <a:r>
              <a:rPr lang="tr-TR" dirty="0" smtClean="0"/>
              <a:t>, </a:t>
            </a:r>
            <a:r>
              <a:rPr lang="tr-TR" dirty="0" err="1" smtClean="0"/>
              <a:t>giňden</a:t>
            </a:r>
            <a:r>
              <a:rPr lang="tr-TR" dirty="0" smtClean="0"/>
              <a:t> </a:t>
            </a:r>
            <a:r>
              <a:rPr lang="tr-TR" dirty="0" err="1" smtClean="0"/>
              <a:t>ulanylýandygy</a:t>
            </a:r>
            <a:r>
              <a:rPr lang="tr-TR" dirty="0" smtClean="0"/>
              <a:t> </a:t>
            </a:r>
            <a:r>
              <a:rPr lang="tr-TR" dirty="0" err="1" smtClean="0"/>
              <a:t>görkezýär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-</a:t>
            </a:r>
            <a:r>
              <a:rPr lang="tr-TR" b="1" dirty="0" err="1" smtClean="0"/>
              <a:t>ýardy</a:t>
            </a:r>
            <a:r>
              <a:rPr lang="tr-TR" b="1" dirty="0" smtClean="0"/>
              <a:t>/-</a:t>
            </a:r>
            <a:r>
              <a:rPr lang="tr-TR" b="1" dirty="0" err="1" smtClean="0"/>
              <a:t>ýärdi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-</a:t>
            </a:r>
            <a:r>
              <a:rPr lang="tr-TR" b="1" dirty="0" err="1" smtClean="0"/>
              <a:t>ardy</a:t>
            </a:r>
            <a:r>
              <a:rPr lang="tr-TR" b="1" dirty="0" smtClean="0"/>
              <a:t>/-erdi,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-</a:t>
            </a:r>
            <a:r>
              <a:rPr lang="tr-TR" b="1" dirty="0" err="1" smtClean="0"/>
              <a:t>jakdy</a:t>
            </a:r>
            <a:r>
              <a:rPr lang="tr-TR" b="1" dirty="0" smtClean="0"/>
              <a:t>/-</a:t>
            </a:r>
            <a:r>
              <a:rPr lang="tr-TR" b="1" dirty="0" err="1" smtClean="0"/>
              <a:t>jekdi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-</a:t>
            </a:r>
            <a:r>
              <a:rPr lang="tr-TR" b="1" dirty="0" err="1" smtClean="0"/>
              <a:t>ipdi</a:t>
            </a:r>
            <a:r>
              <a:rPr lang="tr-TR" b="1" dirty="0" smtClean="0"/>
              <a:t>/-</a:t>
            </a:r>
            <a:r>
              <a:rPr lang="tr-TR" b="1" dirty="0" err="1" smtClean="0"/>
              <a:t>ypdy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-</a:t>
            </a:r>
            <a:r>
              <a:rPr lang="tr-TR" b="1" dirty="0" err="1" smtClean="0"/>
              <a:t>ypdyr</a:t>
            </a:r>
            <a:r>
              <a:rPr lang="tr-TR" b="1" dirty="0" smtClean="0"/>
              <a:t>/-</a:t>
            </a:r>
            <a:r>
              <a:rPr lang="tr-TR" b="1" dirty="0" err="1" smtClean="0"/>
              <a:t>ipdir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-an/-en </a:t>
            </a:r>
          </a:p>
          <a:p>
            <a:pPr algn="just"/>
            <a:r>
              <a:rPr lang="tr-TR" dirty="0" err="1" smtClean="0"/>
              <a:t>goşulmalary</a:t>
            </a:r>
            <a:r>
              <a:rPr lang="tr-TR" dirty="0" smtClean="0"/>
              <a:t> </a:t>
            </a:r>
            <a:r>
              <a:rPr lang="tr-TR" dirty="0" err="1" smtClean="0"/>
              <a:t>barlyk</a:t>
            </a:r>
            <a:r>
              <a:rPr lang="tr-TR" dirty="0" smtClean="0"/>
              <a:t> şekilde </a:t>
            </a:r>
            <a:r>
              <a:rPr lang="tr-TR" dirty="0" err="1" smtClean="0"/>
              <a:t>bolup</a:t>
            </a:r>
            <a:r>
              <a:rPr lang="tr-TR" dirty="0" smtClean="0"/>
              <a:t>,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dowamly</a:t>
            </a:r>
            <a:r>
              <a:rPr lang="tr-TR" dirty="0" smtClean="0"/>
              <a:t>, </a:t>
            </a:r>
            <a:r>
              <a:rPr lang="tr-TR" dirty="0" err="1" smtClean="0"/>
              <a:t>hyýal</a:t>
            </a:r>
            <a:r>
              <a:rPr lang="tr-TR" dirty="0" smtClean="0"/>
              <a:t>-</a:t>
            </a:r>
            <a:r>
              <a:rPr lang="tr-TR" dirty="0" err="1" smtClean="0"/>
              <a:t>meýil</a:t>
            </a:r>
            <a:r>
              <a:rPr lang="tr-TR" dirty="0" smtClean="0"/>
              <a:t>, </a:t>
            </a:r>
            <a:r>
              <a:rPr lang="tr-TR" dirty="0" err="1" smtClean="0"/>
              <a:t>öňki</a:t>
            </a:r>
            <a:r>
              <a:rPr lang="tr-TR" dirty="0" smtClean="0"/>
              <a:t>, </a:t>
            </a:r>
            <a:r>
              <a:rPr lang="tr-TR" dirty="0" err="1" smtClean="0"/>
              <a:t>nämälim</a:t>
            </a:r>
            <a:r>
              <a:rPr lang="tr-TR" dirty="0" smtClean="0"/>
              <a:t>, </a:t>
            </a:r>
            <a:r>
              <a:rPr lang="tr-TR" dirty="0" err="1" smtClean="0"/>
              <a:t>hekaýa</a:t>
            </a:r>
            <a:r>
              <a:rPr lang="tr-TR" dirty="0" smtClean="0"/>
              <a:t>, </a:t>
            </a:r>
            <a:r>
              <a:rPr lang="tr-TR" dirty="0" err="1" smtClean="0"/>
              <a:t>subýektiw</a:t>
            </a:r>
            <a:r>
              <a:rPr lang="tr-TR" dirty="0" smtClean="0"/>
              <a:t> öten </a:t>
            </a:r>
            <a:r>
              <a:rPr lang="tr-TR" dirty="0" err="1" smtClean="0"/>
              <a:t>zamanlary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etmäge</a:t>
            </a:r>
            <a:r>
              <a:rPr lang="tr-TR" dirty="0" smtClean="0"/>
              <a:t> </a:t>
            </a:r>
            <a:r>
              <a:rPr lang="tr-TR" dirty="0" err="1" smtClean="0"/>
              <a:t>gatnaşýarlar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42380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ÖTEN </a:t>
            </a:r>
            <a:r>
              <a:rPr lang="tr-TR" b="1" dirty="0" err="1" smtClean="0"/>
              <a:t>ZAMANY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3608" y="2204864"/>
            <a:ext cx="684076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Çylşyrymly</a:t>
            </a:r>
            <a:r>
              <a:rPr lang="tr-TR" dirty="0" smtClean="0"/>
              <a:t> öten </a:t>
            </a:r>
            <a:r>
              <a:rPr lang="tr-TR" dirty="0" err="1" smtClean="0"/>
              <a:t>zamanyň</a:t>
            </a:r>
            <a:r>
              <a:rPr lang="tr-TR" dirty="0" smtClean="0"/>
              <a:t> </a:t>
            </a:r>
            <a:r>
              <a:rPr lang="tr-TR" dirty="0" err="1" smtClean="0"/>
              <a:t>birnäçe</a:t>
            </a:r>
            <a:r>
              <a:rPr lang="tr-TR" dirty="0" smtClean="0"/>
              <a:t> </a:t>
            </a:r>
            <a:r>
              <a:rPr lang="tr-TR" dirty="0" err="1" smtClean="0"/>
              <a:t>görnüsleri</a:t>
            </a:r>
            <a:r>
              <a:rPr lang="tr-TR" dirty="0" smtClean="0"/>
              <a:t> </a:t>
            </a:r>
            <a:r>
              <a:rPr lang="tr-TR" dirty="0" err="1" smtClean="0"/>
              <a:t>bellenilýär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 </a:t>
            </a:r>
            <a:r>
              <a:rPr lang="tr-TR" b="1" dirty="0" smtClean="0"/>
              <a:t>1. </a:t>
            </a:r>
            <a:r>
              <a:rPr lang="tr-TR" b="1" dirty="0" err="1" smtClean="0"/>
              <a:t>Mälim</a:t>
            </a:r>
            <a:r>
              <a:rPr lang="tr-TR" b="1" dirty="0" smtClean="0"/>
              <a:t> </a:t>
            </a:r>
            <a:r>
              <a:rPr lang="tr-TR" b="1" dirty="0" err="1" smtClean="0"/>
              <a:t>dowamly</a:t>
            </a:r>
            <a:r>
              <a:rPr lang="tr-TR" b="1" dirty="0" smtClean="0"/>
              <a:t> öten zaman (-</a:t>
            </a:r>
            <a:r>
              <a:rPr lang="tr-TR" b="1" dirty="0" err="1" smtClean="0"/>
              <a:t>ýardy</a:t>
            </a:r>
            <a:r>
              <a:rPr lang="tr-TR" b="1" dirty="0" smtClean="0"/>
              <a:t>/-</a:t>
            </a:r>
            <a:r>
              <a:rPr lang="tr-TR" b="1" dirty="0" err="1" smtClean="0"/>
              <a:t>ýärdi</a:t>
            </a:r>
            <a:r>
              <a:rPr lang="tr-TR" b="1" dirty="0" smtClean="0"/>
              <a:t>) </a:t>
            </a:r>
          </a:p>
          <a:p>
            <a:pPr algn="just"/>
            <a:endParaRPr lang="tr-TR" b="1" dirty="0" smtClean="0"/>
          </a:p>
          <a:p>
            <a:pPr algn="just"/>
            <a:r>
              <a:rPr lang="de-DE" b="1" dirty="0" smtClean="0"/>
              <a:t>2. </a:t>
            </a:r>
            <a:r>
              <a:rPr lang="de-DE" b="1" dirty="0" err="1" smtClean="0"/>
              <a:t>Nämälim</a:t>
            </a:r>
            <a:r>
              <a:rPr lang="de-DE" b="1" dirty="0" smtClean="0"/>
              <a:t> </a:t>
            </a:r>
            <a:r>
              <a:rPr lang="de-DE" b="1" dirty="0" err="1" smtClean="0"/>
              <a:t>dowamly</a:t>
            </a:r>
            <a:r>
              <a:rPr lang="de-DE" b="1" dirty="0" smtClean="0"/>
              <a:t> </a:t>
            </a:r>
            <a:r>
              <a:rPr lang="de-DE" b="1" dirty="0" err="1" smtClean="0"/>
              <a:t>öten</a:t>
            </a:r>
            <a:r>
              <a:rPr lang="de-DE" b="1" dirty="0" smtClean="0"/>
              <a:t> </a:t>
            </a:r>
            <a:r>
              <a:rPr lang="de-DE" b="1" dirty="0" err="1" smtClean="0"/>
              <a:t>zaman</a:t>
            </a:r>
            <a:r>
              <a:rPr lang="de-DE" b="1" dirty="0" smtClean="0"/>
              <a:t> (-</a:t>
            </a:r>
            <a:r>
              <a:rPr lang="de-DE" b="1" dirty="0" err="1" smtClean="0"/>
              <a:t>ardy</a:t>
            </a:r>
            <a:r>
              <a:rPr lang="de-DE" b="1" dirty="0" smtClean="0"/>
              <a:t>/-</a:t>
            </a:r>
            <a:r>
              <a:rPr lang="de-DE" b="1" dirty="0" err="1" smtClean="0"/>
              <a:t>erdi</a:t>
            </a:r>
            <a:r>
              <a:rPr lang="de-DE" b="1" dirty="0" smtClean="0"/>
              <a:t>) </a:t>
            </a:r>
            <a:endParaRPr lang="tr-TR" b="1" dirty="0" smtClean="0"/>
          </a:p>
          <a:p>
            <a:pPr algn="just"/>
            <a:endParaRPr lang="de-DE" b="1" dirty="0" smtClean="0"/>
          </a:p>
          <a:p>
            <a:pPr algn="just"/>
            <a:r>
              <a:rPr lang="tr-TR" b="1" dirty="0" smtClean="0"/>
              <a:t>3. </a:t>
            </a:r>
            <a:r>
              <a:rPr lang="tr-TR" b="1" dirty="0" err="1" smtClean="0"/>
              <a:t>Hyýal</a:t>
            </a:r>
            <a:r>
              <a:rPr lang="tr-TR" b="1" dirty="0" smtClean="0"/>
              <a:t>-</a:t>
            </a:r>
            <a:r>
              <a:rPr lang="tr-TR" b="1" dirty="0" err="1" smtClean="0"/>
              <a:t>meýil</a:t>
            </a:r>
            <a:r>
              <a:rPr lang="tr-TR" b="1" dirty="0" smtClean="0"/>
              <a:t> öten zaman (- </a:t>
            </a:r>
            <a:r>
              <a:rPr lang="tr-TR" b="1" dirty="0" err="1" smtClean="0"/>
              <a:t>jakdy</a:t>
            </a:r>
            <a:r>
              <a:rPr lang="tr-TR" b="1" dirty="0" smtClean="0"/>
              <a:t>/-</a:t>
            </a:r>
            <a:r>
              <a:rPr lang="tr-TR" b="1" dirty="0" err="1" smtClean="0"/>
              <a:t>jekdi</a:t>
            </a:r>
            <a:r>
              <a:rPr lang="tr-TR" b="1" dirty="0" smtClean="0"/>
              <a:t>)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4. </a:t>
            </a:r>
            <a:r>
              <a:rPr lang="tr-TR" b="1" dirty="0" err="1" smtClean="0"/>
              <a:t>Öňki</a:t>
            </a:r>
            <a:r>
              <a:rPr lang="tr-TR" b="1" dirty="0" smtClean="0"/>
              <a:t> öten zaman (-</a:t>
            </a:r>
            <a:r>
              <a:rPr lang="tr-TR" b="1" dirty="0" err="1" smtClean="0"/>
              <a:t>ypdi</a:t>
            </a:r>
            <a:r>
              <a:rPr lang="tr-TR" b="1" dirty="0" smtClean="0"/>
              <a:t>/-</a:t>
            </a:r>
            <a:r>
              <a:rPr lang="tr-TR" b="1" dirty="0" err="1" smtClean="0"/>
              <a:t>ipdi</a:t>
            </a:r>
            <a:r>
              <a:rPr lang="tr-TR" b="1" dirty="0" smtClean="0"/>
              <a:t>/-</a:t>
            </a:r>
            <a:r>
              <a:rPr lang="tr-TR" b="1" dirty="0" err="1" smtClean="0"/>
              <a:t>updy</a:t>
            </a:r>
            <a:r>
              <a:rPr lang="tr-TR" b="1" dirty="0" smtClean="0"/>
              <a:t>/-</a:t>
            </a:r>
            <a:r>
              <a:rPr lang="tr-TR" b="1" dirty="0" err="1" smtClean="0"/>
              <a:t>üpdi</a:t>
            </a:r>
            <a:r>
              <a:rPr lang="tr-TR" b="1" dirty="0" smtClean="0"/>
              <a:t>) </a:t>
            </a:r>
          </a:p>
          <a:p>
            <a:pPr algn="just"/>
            <a:endParaRPr lang="tr-TR" b="1" dirty="0" smtClean="0"/>
          </a:p>
          <a:p>
            <a:pPr algn="just"/>
            <a:r>
              <a:rPr lang="de-DE" b="1" dirty="0" smtClean="0"/>
              <a:t>5. </a:t>
            </a:r>
            <a:r>
              <a:rPr lang="de-DE" b="1" dirty="0" err="1" smtClean="0"/>
              <a:t>Nämälim</a:t>
            </a:r>
            <a:r>
              <a:rPr lang="de-DE" b="1" dirty="0" smtClean="0"/>
              <a:t> </a:t>
            </a:r>
            <a:r>
              <a:rPr lang="de-DE" b="1" dirty="0" err="1" smtClean="0"/>
              <a:t>hekaýa</a:t>
            </a:r>
            <a:r>
              <a:rPr lang="de-DE" b="1" dirty="0" smtClean="0"/>
              <a:t> </a:t>
            </a:r>
            <a:r>
              <a:rPr lang="de-DE" b="1" dirty="0" err="1" smtClean="0"/>
              <a:t>öten</a:t>
            </a:r>
            <a:r>
              <a:rPr lang="de-DE" b="1" dirty="0" smtClean="0"/>
              <a:t> </a:t>
            </a:r>
            <a:r>
              <a:rPr lang="de-DE" b="1" dirty="0" err="1" smtClean="0"/>
              <a:t>zaman</a:t>
            </a:r>
            <a:r>
              <a:rPr lang="de-DE" b="1" dirty="0" smtClean="0"/>
              <a:t> (-an/-en) </a:t>
            </a:r>
            <a:endParaRPr lang="tr-TR" b="1" dirty="0" smtClean="0"/>
          </a:p>
          <a:p>
            <a:pPr algn="just"/>
            <a:endParaRPr lang="de-DE" b="1" dirty="0" smtClean="0"/>
          </a:p>
          <a:p>
            <a:pPr algn="just"/>
            <a:r>
              <a:rPr lang="tr-TR" b="1" dirty="0" smtClean="0"/>
              <a:t>6. </a:t>
            </a:r>
            <a:r>
              <a:rPr lang="tr-TR" b="1" dirty="0" err="1" smtClean="0"/>
              <a:t>Subýektiw</a:t>
            </a:r>
            <a:r>
              <a:rPr lang="tr-TR" b="1" dirty="0" smtClean="0"/>
              <a:t> öten zaman (-</a:t>
            </a:r>
            <a:r>
              <a:rPr lang="tr-TR" b="1" dirty="0" err="1" smtClean="0"/>
              <a:t>ypdir</a:t>
            </a:r>
            <a:r>
              <a:rPr lang="tr-TR" b="1" dirty="0" smtClean="0"/>
              <a:t>/-</a:t>
            </a:r>
            <a:r>
              <a:rPr lang="tr-TR" b="1" dirty="0" err="1" smtClean="0"/>
              <a:t>ipdir</a:t>
            </a:r>
            <a:r>
              <a:rPr lang="tr-TR" b="1" dirty="0" smtClean="0"/>
              <a:t>/-</a:t>
            </a:r>
            <a:r>
              <a:rPr lang="tr-TR" b="1" dirty="0" err="1" smtClean="0"/>
              <a:t>updyr</a:t>
            </a:r>
            <a:r>
              <a:rPr lang="tr-TR" b="1" dirty="0" smtClean="0"/>
              <a:t>/-</a:t>
            </a:r>
            <a:r>
              <a:rPr lang="tr-TR" b="1" dirty="0" err="1" smtClean="0"/>
              <a:t>üpdir</a:t>
            </a:r>
            <a:r>
              <a:rPr lang="tr-TR" b="1" dirty="0" smtClean="0"/>
              <a:t>)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42380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ÖTEN </a:t>
            </a:r>
            <a:r>
              <a:rPr lang="tr-TR" b="1" dirty="0" err="1" smtClean="0"/>
              <a:t>ZAMANY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043608" y="2204864"/>
            <a:ext cx="684076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/>
              <a:t>Mälim</a:t>
            </a:r>
            <a:r>
              <a:rPr lang="tr-TR" b="1" dirty="0" smtClean="0"/>
              <a:t> </a:t>
            </a:r>
            <a:r>
              <a:rPr lang="tr-TR" b="1" dirty="0" err="1" smtClean="0"/>
              <a:t>dowamly</a:t>
            </a:r>
            <a:r>
              <a:rPr lang="tr-TR" b="1" dirty="0" smtClean="0"/>
              <a:t> öten zaman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dirty="0" smtClean="0"/>
              <a:t>Bu şekil </a:t>
            </a:r>
            <a:r>
              <a:rPr lang="tr-TR" dirty="0" err="1" smtClean="0"/>
              <a:t>barlyk</a:t>
            </a:r>
            <a:r>
              <a:rPr lang="tr-TR" dirty="0" smtClean="0"/>
              <a:t> hem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galyplarda</a:t>
            </a:r>
            <a:r>
              <a:rPr lang="tr-TR" dirty="0" smtClean="0"/>
              <a:t> </a:t>
            </a:r>
            <a:r>
              <a:rPr lang="tr-TR" dirty="0" err="1" smtClean="0"/>
              <a:t>aňladylýar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 Onuň </a:t>
            </a:r>
            <a:r>
              <a:rPr lang="tr-TR" dirty="0" err="1" smtClean="0"/>
              <a:t>barlygy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–</a:t>
            </a:r>
            <a:r>
              <a:rPr lang="tr-TR" b="1" dirty="0" err="1" smtClean="0">
                <a:solidFill>
                  <a:srgbClr val="FF0000"/>
                </a:solidFill>
              </a:rPr>
              <a:t>ýardy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ýärdi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dirty="0" err="1" smtClean="0"/>
              <a:t>ýoklugy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–ma/-me </a:t>
            </a:r>
            <a:r>
              <a:rPr lang="tr-TR" dirty="0" err="1" smtClean="0"/>
              <a:t>goşulmalary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ýasalýar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goşulmalardan</a:t>
            </a:r>
            <a:r>
              <a:rPr lang="tr-TR" dirty="0" smtClean="0"/>
              <a:t> soň </a:t>
            </a:r>
            <a:r>
              <a:rPr lang="tr-TR" b="1" dirty="0" err="1" smtClean="0"/>
              <a:t>ýöňkeme</a:t>
            </a:r>
            <a:r>
              <a:rPr lang="tr-TR" b="1" dirty="0" smtClean="0"/>
              <a:t> </a:t>
            </a:r>
            <a:r>
              <a:rPr lang="tr-TR" b="1" dirty="0" err="1" smtClean="0"/>
              <a:t>goşulmalary</a:t>
            </a:r>
            <a:r>
              <a:rPr lang="tr-TR" b="1" dirty="0" smtClean="0"/>
              <a:t> hem </a:t>
            </a:r>
            <a:r>
              <a:rPr lang="tr-TR" b="1" dirty="0" err="1" smtClean="0"/>
              <a:t>goşulýar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goşulan</a:t>
            </a:r>
            <a:r>
              <a:rPr lang="tr-TR" dirty="0" smtClean="0"/>
              <a:t> </a:t>
            </a:r>
            <a:r>
              <a:rPr lang="tr-TR" dirty="0" err="1" smtClean="0"/>
              <a:t>işliginden</a:t>
            </a:r>
            <a:r>
              <a:rPr lang="tr-TR" dirty="0" smtClean="0"/>
              <a:t> </a:t>
            </a:r>
            <a:r>
              <a:rPr lang="tr-TR" dirty="0" err="1" smtClean="0"/>
              <a:t>sözleýjä</a:t>
            </a:r>
            <a:r>
              <a:rPr lang="tr-TR" dirty="0" smtClean="0"/>
              <a:t> </a:t>
            </a:r>
            <a:r>
              <a:rPr lang="tr-TR" dirty="0" err="1" smtClean="0"/>
              <a:t>mälim</a:t>
            </a:r>
            <a:r>
              <a:rPr lang="tr-TR" dirty="0" smtClean="0"/>
              <a:t> bolan hem </a:t>
            </a:r>
            <a:r>
              <a:rPr lang="tr-TR" dirty="0" err="1" smtClean="0"/>
              <a:t>öň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geçen </a:t>
            </a:r>
            <a:r>
              <a:rPr lang="tr-TR" dirty="0" err="1" smtClean="0"/>
              <a:t>gymyldy</a:t>
            </a:r>
            <a:r>
              <a:rPr lang="tr-TR" dirty="0" smtClean="0"/>
              <a:t>-hereketi, </a:t>
            </a:r>
            <a:r>
              <a:rPr lang="tr-TR" dirty="0" err="1" smtClean="0"/>
              <a:t>wakany</a:t>
            </a:r>
            <a:r>
              <a:rPr lang="tr-TR" dirty="0" smtClean="0"/>
              <a:t>, </a:t>
            </a:r>
            <a:r>
              <a:rPr lang="tr-TR" dirty="0" err="1" smtClean="0"/>
              <a:t>ýagdaýy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ýaz-</a:t>
            </a:r>
            <a:r>
              <a:rPr lang="tr-TR" b="1" dirty="0" err="1" smtClean="0"/>
              <a:t>ýardy</a:t>
            </a:r>
            <a:r>
              <a:rPr lang="tr-TR" b="1" dirty="0" smtClean="0"/>
              <a:t>-m, ýaz-</a:t>
            </a:r>
            <a:r>
              <a:rPr lang="tr-TR" b="1" dirty="0" err="1" smtClean="0"/>
              <a:t>ýardy</a:t>
            </a:r>
            <a:r>
              <a:rPr lang="tr-TR" b="1" dirty="0" smtClean="0"/>
              <a:t>-k, ýaz-</a:t>
            </a:r>
            <a:r>
              <a:rPr lang="tr-TR" b="1" dirty="0" err="1" smtClean="0"/>
              <a:t>ýardy</a:t>
            </a:r>
            <a:r>
              <a:rPr lang="tr-TR" b="1" dirty="0" smtClean="0"/>
              <a:t>-ň 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ýaz-</a:t>
            </a:r>
            <a:r>
              <a:rPr lang="tr-TR" b="1" dirty="0" err="1" smtClean="0"/>
              <a:t>ýardy</a:t>
            </a:r>
            <a:r>
              <a:rPr lang="tr-TR" b="1" dirty="0" smtClean="0"/>
              <a:t>-</a:t>
            </a:r>
            <a:r>
              <a:rPr lang="tr-TR" b="1" dirty="0" err="1" smtClean="0"/>
              <a:t>ňyz</a:t>
            </a:r>
            <a:r>
              <a:rPr lang="tr-TR" b="1" dirty="0" smtClean="0"/>
              <a:t>, ýaz-</a:t>
            </a:r>
            <a:r>
              <a:rPr lang="tr-TR" b="1" dirty="0" err="1" smtClean="0"/>
              <a:t>ýardy</a:t>
            </a:r>
            <a:r>
              <a:rPr lang="tr-TR" b="1" dirty="0" smtClean="0"/>
              <a:t>, ýaz-</a:t>
            </a:r>
            <a:r>
              <a:rPr lang="tr-TR" b="1" dirty="0" err="1" smtClean="0"/>
              <a:t>ýardy</a:t>
            </a:r>
            <a:r>
              <a:rPr lang="tr-TR" b="1" dirty="0" smtClean="0"/>
              <a:t>-</a:t>
            </a:r>
            <a:r>
              <a:rPr lang="tr-TR" b="1" dirty="0" err="1" smtClean="0"/>
              <a:t>lar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42380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ÖTEN </a:t>
            </a:r>
            <a:r>
              <a:rPr lang="tr-TR" b="1" dirty="0" err="1" smtClean="0"/>
              <a:t>ZAMANY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348880"/>
            <a:ext cx="684076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dowamly</a:t>
            </a:r>
            <a:r>
              <a:rPr lang="tr-TR" b="1" dirty="0" smtClean="0"/>
              <a:t> öten zaman </a:t>
            </a:r>
          </a:p>
          <a:p>
            <a:pPr algn="just"/>
            <a:r>
              <a:rPr lang="tr-TR" b="1" dirty="0" smtClean="0"/>
              <a:t>-</a:t>
            </a:r>
            <a:r>
              <a:rPr lang="tr-TR" b="1" dirty="0" err="1" smtClean="0"/>
              <a:t>ardy</a:t>
            </a:r>
            <a:r>
              <a:rPr lang="tr-TR" b="1" dirty="0" smtClean="0"/>
              <a:t>/-erdi </a:t>
            </a:r>
          </a:p>
          <a:p>
            <a:pPr algn="just"/>
            <a:r>
              <a:rPr lang="tr-TR" dirty="0" err="1" smtClean="0"/>
              <a:t>goşulmanyň</a:t>
            </a:r>
            <a:r>
              <a:rPr lang="tr-TR" dirty="0" smtClean="0"/>
              <a:t> </a:t>
            </a:r>
            <a:r>
              <a:rPr lang="tr-TR" dirty="0" err="1" smtClean="0"/>
              <a:t>kömegi</a:t>
            </a:r>
            <a:r>
              <a:rPr lang="tr-TR" dirty="0" smtClean="0"/>
              <a:t> bilen </a:t>
            </a:r>
            <a:r>
              <a:rPr lang="tr-TR" dirty="0" err="1" smtClean="0"/>
              <a:t>barlyk</a:t>
            </a:r>
            <a:r>
              <a:rPr lang="tr-TR" dirty="0" smtClean="0"/>
              <a:t> </a:t>
            </a:r>
            <a:r>
              <a:rPr lang="tr-TR" dirty="0" err="1" smtClean="0"/>
              <a:t>galypy</a:t>
            </a:r>
            <a:r>
              <a:rPr lang="tr-TR" dirty="0" smtClean="0"/>
              <a:t>, </a:t>
            </a:r>
          </a:p>
          <a:p>
            <a:pPr algn="just"/>
            <a:r>
              <a:rPr lang="tr-TR" b="1" dirty="0" smtClean="0"/>
              <a:t>-ma/-me </a:t>
            </a:r>
            <a:r>
              <a:rPr lang="tr-TR" dirty="0" err="1" smtClean="0"/>
              <a:t>goşulmasynyň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işlige</a:t>
            </a:r>
            <a:r>
              <a:rPr lang="tr-TR" dirty="0" smtClean="0"/>
              <a:t> </a:t>
            </a:r>
            <a:r>
              <a:rPr lang="tr-TR" dirty="0" err="1" smtClean="0"/>
              <a:t>goşulmagy</a:t>
            </a:r>
            <a:r>
              <a:rPr lang="tr-TR" dirty="0" smtClean="0"/>
              <a:t> bilen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galypy</a:t>
            </a:r>
            <a:r>
              <a:rPr lang="tr-TR" dirty="0" smtClean="0"/>
              <a:t> </a:t>
            </a:r>
            <a:r>
              <a:rPr lang="tr-TR" dirty="0" err="1" smtClean="0"/>
              <a:t>aňladylýar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al-</a:t>
            </a:r>
            <a:r>
              <a:rPr lang="tr-TR" b="1" dirty="0" err="1" smtClean="0"/>
              <a:t>ardy</a:t>
            </a:r>
            <a:r>
              <a:rPr lang="tr-TR" b="1" dirty="0" smtClean="0"/>
              <a:t>-m,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al-</a:t>
            </a:r>
            <a:r>
              <a:rPr lang="tr-TR" b="1" dirty="0" err="1" smtClean="0"/>
              <a:t>ardy</a:t>
            </a:r>
            <a:r>
              <a:rPr lang="tr-TR" b="1" dirty="0" smtClean="0"/>
              <a:t>-k 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al-</a:t>
            </a:r>
            <a:r>
              <a:rPr lang="tr-TR" b="1" dirty="0" err="1" smtClean="0"/>
              <a:t>ardy</a:t>
            </a:r>
            <a:r>
              <a:rPr lang="tr-TR" b="1" dirty="0" smtClean="0"/>
              <a:t>-ň,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alardy</a:t>
            </a:r>
            <a:r>
              <a:rPr lang="tr-TR" b="1" dirty="0" smtClean="0"/>
              <a:t>-</a:t>
            </a:r>
            <a:r>
              <a:rPr lang="tr-TR" b="1" dirty="0" err="1" smtClean="0"/>
              <a:t>ňyz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al-</a:t>
            </a:r>
            <a:r>
              <a:rPr lang="tr-TR" b="1" dirty="0" err="1" smtClean="0"/>
              <a:t>ardy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al-</a:t>
            </a:r>
            <a:r>
              <a:rPr lang="tr-TR" b="1" dirty="0" err="1" smtClean="0"/>
              <a:t>ardy</a:t>
            </a:r>
            <a:r>
              <a:rPr lang="tr-TR" b="1" dirty="0" smtClean="0"/>
              <a:t>-</a:t>
            </a:r>
            <a:r>
              <a:rPr lang="tr-TR" b="1" dirty="0" err="1" smtClean="0"/>
              <a:t>lar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771800" y="1392759"/>
            <a:ext cx="3708412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Bahar Dönemi </a:t>
            </a:r>
            <a:r>
              <a:rPr lang="tr-TR" b="1" dirty="0" smtClean="0"/>
              <a:t>/ Yüksek Lisans Dersi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31740" y="4365104"/>
            <a:ext cx="4464496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Adı:  Türkmen Türkçesi Grameri II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275856" y="3068960"/>
            <a:ext cx="237626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Kodu:  04015116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124744"/>
            <a:ext cx="1225402" cy="1402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42380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ÖTEN </a:t>
            </a:r>
            <a:r>
              <a:rPr lang="tr-TR" b="1" dirty="0" err="1" smtClean="0"/>
              <a:t>ZAMANY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348880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Hyýal</a:t>
            </a:r>
            <a:r>
              <a:rPr lang="tr-TR" b="1" dirty="0" smtClean="0"/>
              <a:t>-</a:t>
            </a:r>
            <a:r>
              <a:rPr lang="tr-TR" b="1" dirty="0" err="1" smtClean="0"/>
              <a:t>meýil</a:t>
            </a:r>
            <a:r>
              <a:rPr lang="tr-TR" b="1" dirty="0" smtClean="0"/>
              <a:t> öten zaman </a:t>
            </a:r>
          </a:p>
          <a:p>
            <a:pPr algn="just"/>
            <a:r>
              <a:rPr lang="tr-TR" dirty="0" smtClean="0"/>
              <a:t>Bu şekil: </a:t>
            </a:r>
            <a:r>
              <a:rPr lang="tr-TR" b="1" dirty="0" smtClean="0"/>
              <a:t>-</a:t>
            </a:r>
            <a:r>
              <a:rPr lang="tr-TR" b="1" dirty="0" err="1" smtClean="0"/>
              <a:t>jakdy</a:t>
            </a:r>
            <a:r>
              <a:rPr lang="tr-TR" b="1" dirty="0" smtClean="0"/>
              <a:t>/-</a:t>
            </a:r>
            <a:r>
              <a:rPr lang="tr-TR" b="1" dirty="0" err="1" smtClean="0"/>
              <a:t>jekdi</a:t>
            </a:r>
            <a:r>
              <a:rPr lang="tr-TR" b="1" dirty="0" smtClean="0"/>
              <a:t>, -</a:t>
            </a:r>
            <a:r>
              <a:rPr lang="tr-TR" b="1" dirty="0" err="1" smtClean="0"/>
              <a:t>majakdy</a:t>
            </a:r>
            <a:r>
              <a:rPr lang="tr-TR" b="1" dirty="0" smtClean="0"/>
              <a:t>/-</a:t>
            </a:r>
            <a:r>
              <a:rPr lang="tr-TR" b="1" dirty="0" err="1" smtClean="0"/>
              <a:t>mejekdi</a:t>
            </a:r>
            <a:r>
              <a:rPr lang="tr-TR" b="1" dirty="0" smtClean="0"/>
              <a:t>, dä</a:t>
            </a:r>
            <a:r>
              <a:rPr lang="tr-TR" dirty="0" smtClean="0"/>
              <a:t>l ýaly </a:t>
            </a:r>
            <a:r>
              <a:rPr lang="tr-TR" dirty="0" err="1" smtClean="0"/>
              <a:t>goşulmalaryň</a:t>
            </a:r>
            <a:r>
              <a:rPr lang="tr-TR" dirty="0" smtClean="0"/>
              <a:t> hem sözüň </a:t>
            </a:r>
            <a:r>
              <a:rPr lang="tr-TR" dirty="0" err="1" smtClean="0"/>
              <a:t>üsti</a:t>
            </a:r>
            <a:r>
              <a:rPr lang="tr-TR" dirty="0" smtClean="0"/>
              <a:t> bilen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goşulmalaryny</a:t>
            </a:r>
            <a:r>
              <a:rPr lang="tr-TR" dirty="0" smtClean="0"/>
              <a:t> hem kabul </a:t>
            </a:r>
            <a:r>
              <a:rPr lang="tr-TR" dirty="0" err="1" smtClean="0"/>
              <a:t>edýärler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bil-</a:t>
            </a:r>
            <a:r>
              <a:rPr lang="tr-TR" b="1" dirty="0" err="1" smtClean="0"/>
              <a:t>jekdi</a:t>
            </a:r>
            <a:r>
              <a:rPr lang="tr-TR" b="1" dirty="0" smtClean="0"/>
              <a:t>-m, oka-</a:t>
            </a:r>
            <a:r>
              <a:rPr lang="tr-TR" b="1" dirty="0" err="1" smtClean="0"/>
              <a:t>jakdy</a:t>
            </a:r>
            <a:r>
              <a:rPr lang="tr-TR" b="1" dirty="0" smtClean="0"/>
              <a:t>-k, bil-</a:t>
            </a:r>
            <a:r>
              <a:rPr lang="tr-TR" b="1" dirty="0" err="1" smtClean="0"/>
              <a:t>jekdi</a:t>
            </a:r>
            <a:r>
              <a:rPr lang="tr-TR" b="1" dirty="0" smtClean="0"/>
              <a:t>-ň,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oka-</a:t>
            </a:r>
            <a:r>
              <a:rPr lang="tr-TR" b="1" dirty="0" err="1" smtClean="0"/>
              <a:t>jakdy</a:t>
            </a:r>
            <a:r>
              <a:rPr lang="tr-TR" b="1" dirty="0" smtClean="0"/>
              <a:t>-</a:t>
            </a:r>
            <a:r>
              <a:rPr lang="tr-TR" b="1" dirty="0" err="1" smtClean="0"/>
              <a:t>ňyz</a:t>
            </a:r>
            <a:r>
              <a:rPr lang="tr-TR" b="1" dirty="0" smtClean="0"/>
              <a:t>, bil-</a:t>
            </a:r>
            <a:r>
              <a:rPr lang="tr-TR" b="1" dirty="0" err="1" smtClean="0"/>
              <a:t>jekdi</a:t>
            </a:r>
            <a:r>
              <a:rPr lang="tr-TR" b="1" dirty="0" smtClean="0"/>
              <a:t>, oka-</a:t>
            </a:r>
            <a:r>
              <a:rPr lang="tr-TR" b="1" dirty="0" err="1" smtClean="0"/>
              <a:t>jakdy</a:t>
            </a:r>
            <a:r>
              <a:rPr lang="tr-TR" b="1" dirty="0" smtClean="0"/>
              <a:t>-</a:t>
            </a:r>
            <a:r>
              <a:rPr lang="tr-TR" b="1" dirty="0" err="1" smtClean="0"/>
              <a:t>lar</a:t>
            </a:r>
            <a:r>
              <a:rPr lang="tr-TR" b="1" dirty="0" smtClean="0"/>
              <a:t>. </a:t>
            </a:r>
          </a:p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goşulan</a:t>
            </a:r>
            <a:r>
              <a:rPr lang="tr-TR" dirty="0" smtClean="0"/>
              <a:t> </a:t>
            </a:r>
            <a:r>
              <a:rPr lang="tr-TR" dirty="0" err="1" smtClean="0"/>
              <a:t>işliginden</a:t>
            </a:r>
            <a:r>
              <a:rPr lang="tr-TR" dirty="0" smtClean="0"/>
              <a:t> </a:t>
            </a:r>
            <a:r>
              <a:rPr lang="tr-TR" dirty="0" err="1" smtClean="0"/>
              <a:t>gymyldy</a:t>
            </a:r>
            <a:r>
              <a:rPr lang="tr-TR" dirty="0" smtClean="0"/>
              <a:t>-hereketi </a:t>
            </a:r>
            <a:r>
              <a:rPr lang="tr-TR" dirty="0" err="1" smtClean="0"/>
              <a:t>ýerine</a:t>
            </a:r>
            <a:r>
              <a:rPr lang="tr-TR" dirty="0" smtClean="0"/>
              <a:t> </a:t>
            </a:r>
            <a:r>
              <a:rPr lang="tr-TR" dirty="0" err="1" smtClean="0"/>
              <a:t>ýetirmäge</a:t>
            </a:r>
            <a:r>
              <a:rPr lang="tr-TR" dirty="0" smtClean="0"/>
              <a:t> bolan </a:t>
            </a:r>
            <a:r>
              <a:rPr lang="tr-TR" dirty="0" err="1" smtClean="0"/>
              <a:t>meýli</a:t>
            </a:r>
            <a:r>
              <a:rPr lang="tr-TR" dirty="0" smtClean="0"/>
              <a:t>-</a:t>
            </a:r>
            <a:r>
              <a:rPr lang="tr-TR" dirty="0" err="1" smtClean="0"/>
              <a:t>hyýaly</a:t>
            </a:r>
            <a:r>
              <a:rPr lang="tr-TR" dirty="0" smtClean="0"/>
              <a:t>, </a:t>
            </a:r>
            <a:r>
              <a:rPr lang="tr-TR" dirty="0" err="1" smtClean="0"/>
              <a:t>islegi</a:t>
            </a:r>
            <a:r>
              <a:rPr lang="tr-TR" dirty="0" smtClean="0"/>
              <a:t> </a:t>
            </a:r>
            <a:r>
              <a:rPr lang="tr-TR" dirty="0" err="1" smtClean="0"/>
              <a:t>bildirýär</a:t>
            </a:r>
            <a:r>
              <a:rPr lang="tr-TR" dirty="0" smtClean="0"/>
              <a:t>, </a:t>
            </a:r>
            <a:r>
              <a:rPr lang="tr-TR" dirty="0" err="1" smtClean="0"/>
              <a:t>emma</a:t>
            </a:r>
            <a:r>
              <a:rPr lang="tr-TR" dirty="0" smtClean="0"/>
              <a:t> </a:t>
            </a:r>
            <a:r>
              <a:rPr lang="tr-TR" dirty="0" err="1" smtClean="0"/>
              <a:t>köplenç</a:t>
            </a:r>
            <a:r>
              <a:rPr lang="tr-TR" dirty="0" smtClean="0"/>
              <a:t> </a:t>
            </a:r>
            <a:r>
              <a:rPr lang="tr-TR" dirty="0" err="1" smtClean="0"/>
              <a:t>hereketiň</a:t>
            </a:r>
            <a:r>
              <a:rPr lang="tr-TR" dirty="0" smtClean="0"/>
              <a:t> </a:t>
            </a:r>
            <a:r>
              <a:rPr lang="tr-TR" dirty="0" err="1" smtClean="0"/>
              <a:t>amala</a:t>
            </a:r>
            <a:r>
              <a:rPr lang="tr-TR" dirty="0" smtClean="0"/>
              <a:t> </a:t>
            </a:r>
            <a:r>
              <a:rPr lang="tr-TR" dirty="0" err="1" smtClean="0"/>
              <a:t>aşmandygyny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Görogly</a:t>
            </a:r>
            <a:r>
              <a:rPr lang="tr-TR" b="1" dirty="0" smtClean="0"/>
              <a:t>, men-ä seni </a:t>
            </a:r>
            <a:r>
              <a:rPr lang="tr-TR" b="1" dirty="0" err="1" smtClean="0"/>
              <a:t>öldürjekdim</a:t>
            </a:r>
            <a:r>
              <a:rPr lang="tr-TR" b="1" dirty="0" smtClean="0"/>
              <a:t>, näme-de bolsa, bar, seniň </a:t>
            </a:r>
            <a:r>
              <a:rPr lang="tr-TR" b="1" dirty="0" err="1" smtClean="0"/>
              <a:t>günäňi</a:t>
            </a:r>
            <a:r>
              <a:rPr lang="tr-TR" b="1" dirty="0" smtClean="0"/>
              <a:t> </a:t>
            </a:r>
            <a:r>
              <a:rPr lang="tr-TR" b="1" dirty="0" err="1" smtClean="0"/>
              <a:t>ötdüm</a:t>
            </a:r>
            <a:r>
              <a:rPr lang="tr-TR" b="1" dirty="0" smtClean="0"/>
              <a:t>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42380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ÖTEN </a:t>
            </a:r>
            <a:r>
              <a:rPr lang="tr-TR" b="1" dirty="0" err="1" smtClean="0"/>
              <a:t>ZAMANY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420888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Öňki</a:t>
            </a:r>
            <a:r>
              <a:rPr lang="tr-TR" b="1" dirty="0" smtClean="0"/>
              <a:t> öten zaman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dirty="0" err="1" smtClean="0"/>
              <a:t>Öňki</a:t>
            </a:r>
            <a:r>
              <a:rPr lang="tr-TR" dirty="0" smtClean="0"/>
              <a:t> öten zamana “</a:t>
            </a:r>
            <a:r>
              <a:rPr lang="tr-TR" b="1" dirty="0" err="1" smtClean="0">
                <a:solidFill>
                  <a:srgbClr val="FF0000"/>
                </a:solidFill>
              </a:rPr>
              <a:t>birçak</a:t>
            </a:r>
            <a:r>
              <a:rPr lang="tr-TR" b="1" dirty="0" smtClean="0">
                <a:solidFill>
                  <a:srgbClr val="FF0000"/>
                </a:solidFill>
              </a:rPr>
              <a:t> öten zaman</a:t>
            </a:r>
            <a:r>
              <a:rPr lang="tr-TR" dirty="0" smtClean="0"/>
              <a:t>” hem </a:t>
            </a:r>
            <a:r>
              <a:rPr lang="tr-TR" dirty="0" err="1" smtClean="0"/>
              <a:t>diýilýär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 </a:t>
            </a:r>
            <a:r>
              <a:rPr lang="tr-TR" dirty="0" err="1" smtClean="0"/>
              <a:t>bireýýäm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</a:t>
            </a:r>
            <a:r>
              <a:rPr lang="tr-TR" dirty="0" err="1" smtClean="0"/>
              <a:t>gutaran</a:t>
            </a:r>
            <a:r>
              <a:rPr lang="tr-TR" dirty="0" smtClean="0"/>
              <a:t>, </a:t>
            </a:r>
            <a:r>
              <a:rPr lang="tr-TR" dirty="0" err="1" smtClean="0"/>
              <a:t>dowamsyz</a:t>
            </a:r>
            <a:r>
              <a:rPr lang="tr-TR" dirty="0" smtClean="0"/>
              <a:t>, köp gezek </a:t>
            </a:r>
            <a:r>
              <a:rPr lang="tr-TR" dirty="0" err="1" smtClean="0"/>
              <a:t>gaýtalanmadyk</a:t>
            </a:r>
            <a:r>
              <a:rPr lang="tr-TR" dirty="0" smtClean="0"/>
              <a:t>, </a:t>
            </a:r>
            <a:r>
              <a:rPr lang="tr-TR" dirty="0" err="1" smtClean="0"/>
              <a:t>ynanç</a:t>
            </a:r>
            <a:r>
              <a:rPr lang="tr-TR" dirty="0" smtClean="0"/>
              <a:t> bilen </a:t>
            </a:r>
            <a:r>
              <a:rPr lang="tr-TR" dirty="0" err="1" smtClean="0"/>
              <a:t>aýdylýan</a:t>
            </a:r>
            <a:r>
              <a:rPr lang="tr-TR" dirty="0" smtClean="0"/>
              <a:t> </a:t>
            </a:r>
            <a:r>
              <a:rPr lang="tr-TR" dirty="0" err="1" smtClean="0"/>
              <a:t>gymyldyny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Muňa</a:t>
            </a:r>
            <a:r>
              <a:rPr lang="tr-TR" dirty="0" smtClean="0"/>
              <a:t> dil biliminde </a:t>
            </a:r>
            <a:r>
              <a:rPr lang="ru-RU" b="1" dirty="0" smtClean="0"/>
              <a:t>плюсквамперфект</a:t>
            </a:r>
            <a:r>
              <a:rPr lang="ru-RU" dirty="0" smtClean="0"/>
              <a:t> </a:t>
            </a:r>
            <a:r>
              <a:rPr lang="tr-TR" dirty="0" smtClean="0"/>
              <a:t>hem </a:t>
            </a:r>
            <a:r>
              <a:rPr lang="tr-TR" dirty="0" err="1" smtClean="0"/>
              <a:t>ddiýilýär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Türkmen </a:t>
            </a:r>
            <a:r>
              <a:rPr lang="tr-TR" dirty="0" err="1" smtClean="0"/>
              <a:t>ddilinde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ypdy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ipdi</a:t>
            </a:r>
            <a:r>
              <a:rPr lang="tr-TR" b="1" dirty="0" smtClean="0">
                <a:solidFill>
                  <a:srgbClr val="FF0000"/>
                </a:solidFill>
              </a:rPr>
              <a:t>, -</a:t>
            </a:r>
            <a:r>
              <a:rPr lang="tr-TR" b="1" dirty="0" err="1" smtClean="0">
                <a:solidFill>
                  <a:srgbClr val="FF0000"/>
                </a:solidFill>
              </a:rPr>
              <a:t>mandy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mändi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ýaly </a:t>
            </a:r>
            <a:r>
              <a:rPr lang="tr-TR" dirty="0" err="1" smtClean="0"/>
              <a:t>goşulmalaryň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işliklere </a:t>
            </a:r>
            <a:r>
              <a:rPr lang="tr-TR" dirty="0" err="1" smtClean="0"/>
              <a:t>goşulmagy</a:t>
            </a:r>
            <a:r>
              <a:rPr lang="tr-TR" dirty="0" smtClean="0"/>
              <a:t> bilen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bolýan</a:t>
            </a:r>
            <a:r>
              <a:rPr lang="tr-TR" dirty="0" smtClean="0"/>
              <a:t> </a:t>
            </a:r>
            <a:r>
              <a:rPr lang="tr-TR" dirty="0" err="1" smtClean="0"/>
              <a:t>çylşyrymly</a:t>
            </a:r>
            <a:r>
              <a:rPr lang="tr-TR" dirty="0" smtClean="0"/>
              <a:t> öten zaman </a:t>
            </a:r>
            <a:r>
              <a:rPr lang="tr-TR" dirty="0" err="1" smtClean="0"/>
              <a:t>şoňa</a:t>
            </a:r>
            <a:r>
              <a:rPr lang="tr-TR" dirty="0" smtClean="0"/>
              <a:t> </a:t>
            </a:r>
            <a:r>
              <a:rPr lang="tr-TR" dirty="0" err="1" smtClean="0"/>
              <a:t>ýakyn</a:t>
            </a:r>
            <a:r>
              <a:rPr lang="tr-TR" dirty="0" smtClean="0"/>
              <a:t> </a:t>
            </a:r>
            <a:r>
              <a:rPr lang="tr-TR" dirty="0" err="1" smtClean="0"/>
              <a:t>hasaplanýar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ýöňkeme</a:t>
            </a:r>
            <a:r>
              <a:rPr lang="tr-TR" dirty="0" smtClean="0"/>
              <a:t> </a:t>
            </a:r>
            <a:r>
              <a:rPr lang="tr-TR" dirty="0" err="1" smtClean="0"/>
              <a:t>goşulmalaryny</a:t>
            </a:r>
            <a:r>
              <a:rPr lang="tr-TR" dirty="0" smtClean="0"/>
              <a:t> kabul </a:t>
            </a:r>
            <a:r>
              <a:rPr lang="tr-TR" dirty="0" err="1" smtClean="0"/>
              <a:t>edýärler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smtClean="0"/>
              <a:t>gel-</a:t>
            </a:r>
            <a:r>
              <a:rPr lang="tr-TR" b="1" dirty="0" err="1" smtClean="0"/>
              <a:t>ipdi</a:t>
            </a:r>
            <a:r>
              <a:rPr lang="tr-TR" b="1" dirty="0" smtClean="0"/>
              <a:t>-m/gel-</a:t>
            </a:r>
            <a:r>
              <a:rPr lang="tr-TR" b="1" dirty="0" err="1" smtClean="0"/>
              <a:t>ipdi</a:t>
            </a:r>
            <a:r>
              <a:rPr lang="tr-TR" b="1" dirty="0" smtClean="0"/>
              <a:t>-k, gel-</a:t>
            </a:r>
            <a:r>
              <a:rPr lang="tr-TR" b="1" dirty="0" err="1" smtClean="0"/>
              <a:t>ipdi</a:t>
            </a:r>
            <a:r>
              <a:rPr lang="tr-TR" b="1" dirty="0" smtClean="0"/>
              <a:t>-ň /gel-</a:t>
            </a:r>
            <a:r>
              <a:rPr lang="tr-TR" b="1" dirty="0" err="1" smtClean="0"/>
              <a:t>ipdi</a:t>
            </a:r>
            <a:r>
              <a:rPr lang="tr-TR" b="1" dirty="0" smtClean="0"/>
              <a:t> -</a:t>
            </a:r>
            <a:r>
              <a:rPr lang="tr-TR" b="1" dirty="0" err="1" smtClean="0"/>
              <a:t>ňiz</a:t>
            </a:r>
            <a:r>
              <a:rPr lang="tr-TR" b="1" dirty="0" smtClean="0"/>
              <a:t>, gel-</a:t>
            </a:r>
            <a:r>
              <a:rPr lang="tr-TR" b="1" dirty="0" err="1" smtClean="0"/>
              <a:t>ipdi</a:t>
            </a:r>
            <a:r>
              <a:rPr lang="tr-TR" b="1" dirty="0" smtClean="0"/>
              <a:t> /gel-</a:t>
            </a:r>
            <a:r>
              <a:rPr lang="tr-TR" b="1" dirty="0" err="1" smtClean="0"/>
              <a:t>ipdi</a:t>
            </a:r>
            <a:r>
              <a:rPr lang="tr-TR" b="1" dirty="0" smtClean="0"/>
              <a:t>- </a:t>
            </a:r>
            <a:r>
              <a:rPr lang="tr-TR" b="1" dirty="0" err="1" smtClean="0"/>
              <a:t>ler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42380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ÖTEN </a:t>
            </a:r>
            <a:r>
              <a:rPr lang="tr-TR" b="1" dirty="0" err="1" smtClean="0"/>
              <a:t>ZAMANY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043608" y="2276872"/>
            <a:ext cx="712879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hekaýa</a:t>
            </a:r>
            <a:r>
              <a:rPr lang="tr-TR" b="1" dirty="0" smtClean="0"/>
              <a:t> öten zaman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-an/-en </a:t>
            </a:r>
            <a:r>
              <a:rPr lang="tr-TR" dirty="0" err="1" smtClean="0"/>
              <a:t>goşulmanyň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işlige</a:t>
            </a:r>
            <a:r>
              <a:rPr lang="tr-TR" dirty="0" smtClean="0"/>
              <a:t> </a:t>
            </a:r>
            <a:r>
              <a:rPr lang="tr-TR" dirty="0" err="1" smtClean="0"/>
              <a:t>birikmeginden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, onuň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galypy</a:t>
            </a:r>
            <a:r>
              <a:rPr lang="tr-TR" dirty="0" smtClean="0"/>
              <a:t> ýok.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Bu şekil has </a:t>
            </a:r>
            <a:r>
              <a:rPr lang="tr-TR" dirty="0" err="1" smtClean="0"/>
              <a:t>öňräk</a:t>
            </a:r>
            <a:r>
              <a:rPr lang="tr-TR" dirty="0" smtClean="0"/>
              <a:t> bolan, </a:t>
            </a:r>
            <a:r>
              <a:rPr lang="tr-TR" dirty="0" err="1" smtClean="0"/>
              <a:t>bolup</a:t>
            </a:r>
            <a:r>
              <a:rPr lang="tr-TR" dirty="0" smtClean="0"/>
              <a:t> geçen hereketi, </a:t>
            </a:r>
            <a:r>
              <a:rPr lang="tr-TR" dirty="0" err="1" smtClean="0"/>
              <a:t>wakany</a:t>
            </a:r>
            <a:r>
              <a:rPr lang="tr-TR" dirty="0" smtClean="0"/>
              <a:t> ýa-da şonuň netijesini gören ýaly edip </a:t>
            </a:r>
            <a:r>
              <a:rPr lang="tr-TR" dirty="0" err="1" smtClean="0"/>
              <a:t>habar</a:t>
            </a:r>
            <a:r>
              <a:rPr lang="tr-TR" dirty="0" smtClean="0"/>
              <a:t> </a:t>
            </a:r>
            <a:r>
              <a:rPr lang="tr-TR" dirty="0" err="1" smtClean="0"/>
              <a:t>bermegi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, ol </a:t>
            </a:r>
            <a:r>
              <a:rPr lang="tr-TR" dirty="0" err="1" smtClean="0"/>
              <a:t>ertekilerde</a:t>
            </a:r>
            <a:r>
              <a:rPr lang="tr-TR" dirty="0" smtClean="0"/>
              <a:t>, </a:t>
            </a:r>
            <a:r>
              <a:rPr lang="tr-TR" dirty="0" err="1" smtClean="0"/>
              <a:t>rowaýatlarda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Ol bir </a:t>
            </a:r>
            <a:r>
              <a:rPr lang="tr-TR" b="1" dirty="0" err="1" smtClean="0"/>
              <a:t>wagtlar</a:t>
            </a:r>
            <a:r>
              <a:rPr lang="tr-TR" b="1" dirty="0" smtClean="0"/>
              <a:t> </a:t>
            </a:r>
            <a:r>
              <a:rPr lang="tr-TR" b="1" dirty="0" err="1" smtClean="0"/>
              <a:t>ýaşap</a:t>
            </a:r>
            <a:r>
              <a:rPr lang="tr-TR" b="1" dirty="0" smtClean="0"/>
              <a:t> geçen. </a:t>
            </a:r>
            <a:r>
              <a:rPr lang="tr-TR" b="1" dirty="0" err="1" smtClean="0"/>
              <a:t>Okaman</a:t>
            </a:r>
            <a:r>
              <a:rPr lang="tr-TR" b="1" dirty="0" smtClean="0"/>
              <a:t> molla bolan, </a:t>
            </a:r>
            <a:r>
              <a:rPr lang="tr-TR" b="1" dirty="0" err="1" smtClean="0"/>
              <a:t>çokaman</a:t>
            </a:r>
            <a:r>
              <a:rPr lang="tr-TR" b="1" dirty="0" smtClean="0"/>
              <a:t> </a:t>
            </a:r>
            <a:r>
              <a:rPr lang="tr-TR" b="1" dirty="0" err="1" smtClean="0"/>
              <a:t>garga</a:t>
            </a:r>
            <a:r>
              <a:rPr lang="tr-TR" b="1" dirty="0" smtClean="0"/>
              <a:t> bolan. </a:t>
            </a:r>
          </a:p>
          <a:p>
            <a:pPr algn="just"/>
            <a:r>
              <a:rPr lang="tr-TR" dirty="0" smtClean="0"/>
              <a:t>Bular </a:t>
            </a:r>
            <a:r>
              <a:rPr lang="tr-TR" dirty="0" err="1" smtClean="0"/>
              <a:t>habarlyk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kabul edenden soň, </a:t>
            </a:r>
            <a:r>
              <a:rPr lang="tr-TR" dirty="0" err="1" smtClean="0"/>
              <a:t>ýöňkemede</a:t>
            </a:r>
            <a:r>
              <a:rPr lang="tr-TR" dirty="0" smtClean="0"/>
              <a:t> </a:t>
            </a:r>
            <a:r>
              <a:rPr lang="tr-TR" dirty="0" err="1" smtClean="0"/>
              <a:t>üýtgeýärler</a:t>
            </a:r>
            <a:r>
              <a:rPr lang="tr-TR" dirty="0" smtClean="0"/>
              <a:t>. </a:t>
            </a:r>
            <a:r>
              <a:rPr lang="tr-TR" b="1" dirty="0" err="1" smtClean="0"/>
              <a:t>Ýazandyryn</a:t>
            </a:r>
            <a:r>
              <a:rPr lang="tr-TR" b="1" dirty="0" smtClean="0"/>
              <a:t>, </a:t>
            </a:r>
            <a:r>
              <a:rPr lang="tr-TR" b="1" dirty="0" err="1" smtClean="0"/>
              <a:t>ýazandyrsyň</a:t>
            </a:r>
            <a:r>
              <a:rPr lang="tr-TR" b="1" dirty="0" smtClean="0"/>
              <a:t>, </a:t>
            </a:r>
            <a:r>
              <a:rPr lang="tr-TR" b="1" dirty="0" err="1" smtClean="0"/>
              <a:t>ýazandyr</a:t>
            </a:r>
            <a:r>
              <a:rPr lang="tr-TR" b="1" dirty="0" smtClean="0"/>
              <a:t>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42380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ÖTEN </a:t>
            </a:r>
            <a:r>
              <a:rPr lang="tr-TR" b="1" dirty="0" err="1" smtClean="0"/>
              <a:t>ZAMANY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115616" y="2204864"/>
            <a:ext cx="691276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Subýektiw</a:t>
            </a:r>
            <a:r>
              <a:rPr lang="tr-TR" b="1" dirty="0" smtClean="0"/>
              <a:t> öten zaman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-</a:t>
            </a:r>
            <a:r>
              <a:rPr lang="tr-TR" b="1" dirty="0" err="1" smtClean="0"/>
              <a:t>ypdir</a:t>
            </a:r>
            <a:r>
              <a:rPr lang="tr-TR" b="1" dirty="0" smtClean="0"/>
              <a:t>/-</a:t>
            </a:r>
            <a:r>
              <a:rPr lang="tr-TR" b="1" dirty="0" err="1" smtClean="0"/>
              <a:t>ipdir</a:t>
            </a:r>
            <a:r>
              <a:rPr lang="tr-TR" b="1" dirty="0" smtClean="0"/>
              <a:t>/-</a:t>
            </a:r>
            <a:r>
              <a:rPr lang="tr-TR" b="1" dirty="0" err="1" smtClean="0"/>
              <a:t>updyr</a:t>
            </a:r>
            <a:r>
              <a:rPr lang="tr-TR" b="1" dirty="0" smtClean="0"/>
              <a:t>/-</a:t>
            </a:r>
            <a:r>
              <a:rPr lang="tr-TR" b="1" dirty="0" err="1" smtClean="0"/>
              <a:t>üpdir</a:t>
            </a:r>
            <a:r>
              <a:rPr lang="tr-TR" b="1" dirty="0" smtClean="0"/>
              <a:t>; -</a:t>
            </a:r>
            <a:r>
              <a:rPr lang="tr-TR" b="1" dirty="0" err="1" smtClean="0"/>
              <a:t>mandyr</a:t>
            </a:r>
            <a:r>
              <a:rPr lang="tr-TR" b="1" dirty="0" smtClean="0"/>
              <a:t>/-</a:t>
            </a:r>
            <a:r>
              <a:rPr lang="tr-TR" b="1" dirty="0" err="1" smtClean="0"/>
              <a:t>mändir</a:t>
            </a:r>
            <a:r>
              <a:rPr lang="tr-TR" b="1" dirty="0" smtClean="0"/>
              <a:t> </a:t>
            </a:r>
            <a:r>
              <a:rPr lang="tr-TR" dirty="0" err="1" smtClean="0"/>
              <a:t>goşulmalaryň</a:t>
            </a:r>
            <a:r>
              <a:rPr lang="tr-TR" dirty="0" smtClean="0"/>
              <a:t> </a:t>
            </a:r>
            <a:r>
              <a:rPr lang="tr-TR" dirty="0" err="1" smtClean="0"/>
              <a:t>üsti</a:t>
            </a:r>
            <a:r>
              <a:rPr lang="tr-TR" dirty="0" smtClean="0"/>
              <a:t> bilen </a:t>
            </a:r>
            <a:r>
              <a:rPr lang="tr-TR" dirty="0" err="1" smtClean="0"/>
              <a:t>aňladylýar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ýöňkemede</a:t>
            </a:r>
            <a:r>
              <a:rPr lang="tr-TR" dirty="0" smtClean="0"/>
              <a:t> </a:t>
            </a:r>
            <a:r>
              <a:rPr lang="tr-TR" dirty="0" err="1" smtClean="0"/>
              <a:t>üýtgeýärler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goşulmany</a:t>
            </a:r>
            <a:r>
              <a:rPr lang="tr-TR" dirty="0" smtClean="0"/>
              <a:t> kabul eden işlik </a:t>
            </a:r>
            <a:r>
              <a:rPr lang="tr-TR" dirty="0" err="1" smtClean="0"/>
              <a:t>sözlenilýän</a:t>
            </a:r>
            <a:r>
              <a:rPr lang="tr-TR" dirty="0" smtClean="0"/>
              <a:t> </a:t>
            </a:r>
            <a:r>
              <a:rPr lang="tr-TR" dirty="0" err="1" smtClean="0"/>
              <a:t>wagtdan</a:t>
            </a:r>
            <a:r>
              <a:rPr lang="tr-TR" dirty="0" smtClean="0"/>
              <a:t> </a:t>
            </a:r>
            <a:r>
              <a:rPr lang="tr-TR" dirty="0" err="1" smtClean="0"/>
              <a:t>öň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geçen </a:t>
            </a:r>
            <a:r>
              <a:rPr lang="tr-TR" dirty="0" err="1" smtClean="0"/>
              <a:t>hereket</a:t>
            </a:r>
            <a:r>
              <a:rPr lang="tr-TR" dirty="0" smtClean="0"/>
              <a:t> </a:t>
            </a:r>
            <a:r>
              <a:rPr lang="tr-TR" dirty="0" err="1" smtClean="0"/>
              <a:t>barada</a:t>
            </a:r>
            <a:r>
              <a:rPr lang="tr-TR" dirty="0" smtClean="0"/>
              <a:t> </a:t>
            </a:r>
            <a:r>
              <a:rPr lang="tr-TR" dirty="0" err="1" smtClean="0"/>
              <a:t>sözleýjiniň</a:t>
            </a:r>
            <a:r>
              <a:rPr lang="tr-TR" dirty="0" smtClean="0"/>
              <a:t> </a:t>
            </a:r>
            <a:r>
              <a:rPr lang="tr-TR" dirty="0" err="1" smtClean="0"/>
              <a:t>tötänden</a:t>
            </a:r>
            <a:r>
              <a:rPr lang="tr-TR" dirty="0" smtClean="0"/>
              <a:t> </a:t>
            </a:r>
            <a:r>
              <a:rPr lang="tr-TR" dirty="0" err="1" smtClean="0"/>
              <a:t>ýadyna</a:t>
            </a:r>
            <a:r>
              <a:rPr lang="tr-TR" dirty="0" smtClean="0"/>
              <a:t> </a:t>
            </a:r>
            <a:r>
              <a:rPr lang="tr-TR" dirty="0" err="1" smtClean="0"/>
              <a:t>düşürip</a:t>
            </a:r>
            <a:r>
              <a:rPr lang="tr-TR" dirty="0" smtClean="0"/>
              <a:t> ýa-da </a:t>
            </a:r>
            <a:r>
              <a:rPr lang="tr-TR" dirty="0" err="1" smtClean="0"/>
              <a:t>başga</a:t>
            </a:r>
            <a:r>
              <a:rPr lang="tr-TR" dirty="0" smtClean="0"/>
              <a:t> biriniň </a:t>
            </a:r>
            <a:r>
              <a:rPr lang="tr-TR" dirty="0" err="1" smtClean="0"/>
              <a:t>aýdanyna</a:t>
            </a:r>
            <a:r>
              <a:rPr lang="tr-TR" dirty="0" smtClean="0"/>
              <a:t>, </a:t>
            </a:r>
            <a:r>
              <a:rPr lang="tr-TR" dirty="0" err="1" smtClean="0"/>
              <a:t>wakanyň</a:t>
            </a:r>
            <a:r>
              <a:rPr lang="tr-TR" dirty="0" smtClean="0"/>
              <a:t> </a:t>
            </a:r>
            <a:r>
              <a:rPr lang="tr-TR" dirty="0" err="1" smtClean="0"/>
              <a:t>netijesine</a:t>
            </a:r>
            <a:r>
              <a:rPr lang="tr-TR" dirty="0" smtClean="0"/>
              <a:t> </a:t>
            </a:r>
            <a:r>
              <a:rPr lang="tr-TR" dirty="0" err="1" smtClean="0"/>
              <a:t>esaslanyp</a:t>
            </a:r>
            <a:r>
              <a:rPr lang="tr-TR" dirty="0" smtClean="0"/>
              <a:t> pikir </a:t>
            </a:r>
            <a:r>
              <a:rPr lang="tr-TR" dirty="0" err="1" smtClean="0"/>
              <a:t>ýöredýändigini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Men onuň </a:t>
            </a:r>
            <a:r>
              <a:rPr lang="tr-TR" b="1" dirty="0" err="1" smtClean="0"/>
              <a:t>göwnüne</a:t>
            </a:r>
            <a:r>
              <a:rPr lang="tr-TR" b="1" dirty="0" smtClean="0"/>
              <a:t> </a:t>
            </a:r>
            <a:r>
              <a:rPr lang="tr-TR" b="1" dirty="0" err="1" smtClean="0"/>
              <a:t>degäýipdirin</a:t>
            </a:r>
            <a:r>
              <a:rPr lang="tr-TR" b="1" dirty="0" smtClean="0"/>
              <a:t>-</a:t>
            </a:r>
            <a:r>
              <a:rPr lang="tr-TR" b="1" dirty="0" err="1" smtClean="0"/>
              <a:t>dä</a:t>
            </a:r>
            <a:r>
              <a:rPr lang="tr-TR" b="1" dirty="0" smtClean="0"/>
              <a:t>…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61642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</a:t>
            </a:r>
            <a:r>
              <a:rPr lang="tr-TR" b="1" dirty="0" err="1" smtClean="0"/>
              <a:t>ZAMANY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971600" y="2348880"/>
            <a:ext cx="7200800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häzirki</a:t>
            </a:r>
            <a:r>
              <a:rPr lang="tr-TR" dirty="0" smtClean="0"/>
              <a:t> </a:t>
            </a:r>
            <a:r>
              <a:rPr lang="tr-TR" dirty="0" err="1" smtClean="0"/>
              <a:t>zamany</a:t>
            </a:r>
            <a:r>
              <a:rPr lang="tr-TR" dirty="0" smtClean="0"/>
              <a:t>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goşulmalaryň</a:t>
            </a:r>
            <a:r>
              <a:rPr lang="tr-TR" dirty="0" smtClean="0"/>
              <a:t> </a:t>
            </a:r>
            <a:r>
              <a:rPr lang="tr-TR" dirty="0" err="1" smtClean="0"/>
              <a:t>üsti</a:t>
            </a:r>
            <a:r>
              <a:rPr lang="tr-TR" dirty="0" smtClean="0"/>
              <a:t> bilen </a:t>
            </a:r>
            <a:r>
              <a:rPr lang="tr-TR" dirty="0" err="1" smtClean="0"/>
              <a:t>aňladylýar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1.</a:t>
            </a:r>
            <a:r>
              <a:rPr lang="tr-TR" b="1" dirty="0" err="1" smtClean="0"/>
              <a:t>Umumy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zaman (</a:t>
            </a:r>
            <a:r>
              <a:rPr lang="tr-TR" b="1" dirty="0" err="1" smtClean="0"/>
              <a:t>ýar</a:t>
            </a:r>
            <a:r>
              <a:rPr lang="tr-TR" b="1" dirty="0" smtClean="0"/>
              <a:t>,-</a:t>
            </a:r>
            <a:r>
              <a:rPr lang="tr-TR" b="1" dirty="0" err="1" smtClean="0"/>
              <a:t>ýär</a:t>
            </a:r>
            <a:r>
              <a:rPr lang="tr-TR" b="1" dirty="0" smtClean="0"/>
              <a:t>)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2.</a:t>
            </a:r>
            <a:r>
              <a:rPr lang="tr-TR" b="1" dirty="0" err="1" smtClean="0"/>
              <a:t>Anyk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zaman (dur, </a:t>
            </a:r>
            <a:r>
              <a:rPr lang="tr-TR" b="1" dirty="0" err="1" smtClean="0"/>
              <a:t>ýatyr</a:t>
            </a:r>
            <a:r>
              <a:rPr lang="tr-TR" b="1" dirty="0" smtClean="0"/>
              <a:t>, </a:t>
            </a:r>
            <a:r>
              <a:rPr lang="tr-TR" b="1" dirty="0" err="1" smtClean="0"/>
              <a:t>otyr</a:t>
            </a:r>
            <a:r>
              <a:rPr lang="tr-TR" b="1" dirty="0" smtClean="0"/>
              <a:t>, </a:t>
            </a:r>
            <a:r>
              <a:rPr lang="tr-TR" b="1" dirty="0" err="1" smtClean="0"/>
              <a:t>yör</a:t>
            </a:r>
            <a:r>
              <a:rPr lang="tr-TR" b="1" dirty="0" smtClean="0"/>
              <a:t>)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3.</a:t>
            </a:r>
            <a:r>
              <a:rPr lang="tr-TR" b="1" dirty="0" err="1" smtClean="0"/>
              <a:t>Çaklama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zaman (</a:t>
            </a:r>
            <a:r>
              <a:rPr lang="tr-TR" b="1" dirty="0" err="1" smtClean="0"/>
              <a:t>ýandyr</a:t>
            </a:r>
            <a:r>
              <a:rPr lang="tr-TR" b="1" dirty="0" smtClean="0"/>
              <a:t>,-</a:t>
            </a:r>
            <a:r>
              <a:rPr lang="tr-TR" b="1" dirty="0" err="1" smtClean="0"/>
              <a:t>ýändir</a:t>
            </a:r>
            <a:r>
              <a:rPr lang="tr-TR" b="1" dirty="0" smtClean="0"/>
              <a:t>)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4.</a:t>
            </a:r>
            <a:r>
              <a:rPr lang="tr-TR" b="1" dirty="0" err="1" smtClean="0"/>
              <a:t>Häzirki</a:t>
            </a:r>
            <a:r>
              <a:rPr lang="tr-TR" b="1" dirty="0" smtClean="0"/>
              <a:t> öten zaman (</a:t>
            </a:r>
            <a:r>
              <a:rPr lang="tr-TR" b="1" dirty="0" err="1" smtClean="0"/>
              <a:t>amok</a:t>
            </a:r>
            <a:r>
              <a:rPr lang="tr-TR" b="1" dirty="0" smtClean="0"/>
              <a:t>,-</a:t>
            </a:r>
            <a:r>
              <a:rPr lang="tr-TR" b="1" dirty="0" err="1" smtClean="0"/>
              <a:t>emok</a:t>
            </a:r>
            <a:r>
              <a:rPr lang="tr-TR" b="1" dirty="0" smtClean="0"/>
              <a:t>-</a:t>
            </a:r>
            <a:r>
              <a:rPr lang="tr-TR" b="1" dirty="0" err="1" smtClean="0"/>
              <a:t>ähli</a:t>
            </a:r>
            <a:r>
              <a:rPr lang="tr-TR" b="1" dirty="0" smtClean="0"/>
              <a:t> </a:t>
            </a:r>
            <a:r>
              <a:rPr lang="tr-TR" b="1" dirty="0" err="1" smtClean="0"/>
              <a:t>ýöňkemede</a:t>
            </a:r>
            <a:r>
              <a:rPr lang="tr-TR" b="1" dirty="0" smtClean="0"/>
              <a:t>)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61642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</a:t>
            </a:r>
            <a:r>
              <a:rPr lang="tr-TR" b="1" dirty="0" err="1" smtClean="0"/>
              <a:t>ZAMANY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492896"/>
            <a:ext cx="705678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/>
              <a:t>Anyk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zaman 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/>
              <a:t>dur, </a:t>
            </a:r>
          </a:p>
          <a:p>
            <a:pPr>
              <a:buFont typeface="Wingdings" pitchFamily="2" charset="2"/>
              <a:buChar char="v"/>
            </a:pPr>
            <a:r>
              <a:rPr lang="tr-TR" b="1" dirty="0" err="1" smtClean="0"/>
              <a:t>otyr</a:t>
            </a:r>
            <a:r>
              <a:rPr lang="tr-TR" b="1" dirty="0" smtClean="0"/>
              <a:t>, </a:t>
            </a:r>
          </a:p>
          <a:p>
            <a:pPr>
              <a:buFont typeface="Wingdings" pitchFamily="2" charset="2"/>
              <a:buChar char="v"/>
            </a:pPr>
            <a:r>
              <a:rPr lang="tr-TR" b="1" dirty="0" err="1" smtClean="0"/>
              <a:t>ýatyr</a:t>
            </a:r>
            <a:r>
              <a:rPr lang="tr-TR" b="1" dirty="0" smtClean="0"/>
              <a:t>, </a:t>
            </a:r>
          </a:p>
          <a:p>
            <a:pPr>
              <a:buFont typeface="Wingdings" pitchFamily="2" charset="2"/>
              <a:buChar char="v"/>
            </a:pPr>
            <a:r>
              <a:rPr lang="tr-TR" b="1" dirty="0" err="1" smtClean="0"/>
              <a:t>ýör</a:t>
            </a:r>
            <a:r>
              <a:rPr lang="tr-TR" b="1" dirty="0" smtClean="0"/>
              <a:t> </a:t>
            </a:r>
          </a:p>
          <a:p>
            <a:pPr algn="just"/>
            <a:r>
              <a:rPr lang="tr-TR" b="1" dirty="0" smtClean="0"/>
              <a:t>işlikleriniň </a:t>
            </a:r>
            <a:r>
              <a:rPr lang="tr-TR" b="1" dirty="0" err="1" smtClean="0"/>
              <a:t>cekimlisiniň</a:t>
            </a:r>
            <a:r>
              <a:rPr lang="tr-TR" b="1" dirty="0" smtClean="0"/>
              <a:t> uzyn </a:t>
            </a:r>
            <a:r>
              <a:rPr lang="tr-TR" b="1" dirty="0" err="1" smtClean="0"/>
              <a:t>aýdylmagy</a:t>
            </a:r>
            <a:r>
              <a:rPr lang="tr-TR" b="1" dirty="0" smtClean="0"/>
              <a:t> bilen </a:t>
            </a:r>
            <a:r>
              <a:rPr lang="tr-TR" b="1" dirty="0" err="1" smtClean="0"/>
              <a:t>aňladylýar</a:t>
            </a:r>
            <a:r>
              <a:rPr lang="tr-TR" b="1" dirty="0" smtClean="0"/>
              <a:t>.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Onuň </a:t>
            </a:r>
            <a:r>
              <a:rPr lang="tr-TR" b="1" dirty="0" err="1" smtClean="0">
                <a:solidFill>
                  <a:srgbClr val="FF0000"/>
                </a:solidFill>
              </a:rPr>
              <a:t>ýokluk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galypy</a:t>
            </a:r>
            <a:r>
              <a:rPr lang="tr-TR" b="1" dirty="0" smtClean="0">
                <a:solidFill>
                  <a:srgbClr val="FF0000"/>
                </a:solidFill>
              </a:rPr>
              <a:t> ýok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Olar </a:t>
            </a:r>
            <a:r>
              <a:rPr lang="tr-TR" b="1" dirty="0" err="1" smtClean="0">
                <a:solidFill>
                  <a:srgbClr val="FF0000"/>
                </a:solidFill>
              </a:rPr>
              <a:t>ýöňkeme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goşulmalaryny</a:t>
            </a:r>
            <a:r>
              <a:rPr lang="tr-TR" b="1" dirty="0" smtClean="0">
                <a:solidFill>
                  <a:srgbClr val="FF0000"/>
                </a:solidFill>
              </a:rPr>
              <a:t> kabul </a:t>
            </a:r>
            <a:r>
              <a:rPr lang="tr-TR" b="1" dirty="0" err="1" smtClean="0">
                <a:solidFill>
                  <a:srgbClr val="FF0000"/>
                </a:solidFill>
              </a:rPr>
              <a:t>edýärler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dur-un, dur-us, dur-</a:t>
            </a:r>
            <a:r>
              <a:rPr lang="tr-TR" b="1" dirty="0" err="1" smtClean="0"/>
              <a:t>suň</a:t>
            </a:r>
            <a:r>
              <a:rPr lang="tr-TR" b="1" dirty="0" smtClean="0"/>
              <a:t>, dur-</a:t>
            </a:r>
            <a:r>
              <a:rPr lang="tr-TR" b="1" dirty="0" err="1" smtClean="0"/>
              <a:t>suňyz</a:t>
            </a:r>
            <a:r>
              <a:rPr lang="tr-TR" b="1" dirty="0" smtClean="0"/>
              <a:t>, dur, </a:t>
            </a:r>
            <a:r>
              <a:rPr lang="tr-TR" b="1" dirty="0" err="1" smtClean="0"/>
              <a:t>durlar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Bu işlikler </a:t>
            </a:r>
            <a:r>
              <a:rPr lang="tr-TR" b="1" dirty="0" err="1" smtClean="0"/>
              <a:t>anyk</a:t>
            </a:r>
            <a:r>
              <a:rPr lang="tr-TR" b="1" dirty="0" smtClean="0"/>
              <a:t> (</a:t>
            </a:r>
            <a:r>
              <a:rPr lang="tr-TR" b="1" dirty="0" err="1" smtClean="0"/>
              <a:t>konkret</a:t>
            </a:r>
            <a:r>
              <a:rPr lang="tr-TR" b="1" dirty="0" smtClean="0"/>
              <a:t>) </a:t>
            </a:r>
            <a:r>
              <a:rPr lang="tr-TR" b="1" dirty="0" err="1" smtClean="0"/>
              <a:t>häzirki</a:t>
            </a:r>
            <a:r>
              <a:rPr lang="tr-TR" b="1" dirty="0" smtClean="0"/>
              <a:t> </a:t>
            </a:r>
            <a:r>
              <a:rPr lang="tr-TR" b="1" dirty="0" err="1" smtClean="0"/>
              <a:t>zamany</a:t>
            </a:r>
            <a:r>
              <a:rPr lang="tr-TR" b="1" dirty="0" smtClean="0"/>
              <a:t> </a:t>
            </a:r>
            <a:r>
              <a:rPr lang="tr-TR" b="1" dirty="0" err="1" smtClean="0"/>
              <a:t>aňladýar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61642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</a:t>
            </a:r>
            <a:r>
              <a:rPr lang="tr-TR" b="1" dirty="0" err="1" smtClean="0"/>
              <a:t>ZAMANY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971600" y="2348880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err="1" smtClean="0"/>
              <a:t>Çaklama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zaman </a:t>
            </a:r>
          </a:p>
          <a:p>
            <a:endParaRPr lang="tr-TR" b="1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ýandyr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ýändir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goşulmalarynyň</a:t>
            </a:r>
            <a:r>
              <a:rPr lang="tr-TR" dirty="0" smtClean="0"/>
              <a:t> </a:t>
            </a:r>
            <a:r>
              <a:rPr lang="tr-TR" dirty="0" err="1" smtClean="0"/>
              <a:t>üsti</a:t>
            </a:r>
            <a:r>
              <a:rPr lang="tr-TR" dirty="0" smtClean="0"/>
              <a:t> bilen emele </a:t>
            </a:r>
            <a:r>
              <a:rPr lang="tr-TR" dirty="0" err="1" smtClean="0"/>
              <a:t>gelýär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Onuň </a:t>
            </a:r>
            <a:r>
              <a:rPr lang="tr-TR" b="1" dirty="0" err="1" smtClean="0"/>
              <a:t>ýoklugy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däl</a:t>
            </a:r>
            <a:r>
              <a:rPr lang="tr-TR" dirty="0" smtClean="0"/>
              <a:t> sözi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aňladylýar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 </a:t>
            </a:r>
            <a:r>
              <a:rPr lang="tr-TR" b="1" dirty="0" err="1" smtClean="0"/>
              <a:t>ýöňkeme</a:t>
            </a:r>
            <a:r>
              <a:rPr lang="tr-TR" b="1" dirty="0" smtClean="0"/>
              <a:t> </a:t>
            </a:r>
            <a:r>
              <a:rPr lang="tr-TR" b="1" dirty="0" err="1" smtClean="0"/>
              <a:t>goşulmalaryna</a:t>
            </a:r>
            <a:r>
              <a:rPr lang="tr-TR" b="1" dirty="0" smtClean="0"/>
              <a:t>-da kabul </a:t>
            </a:r>
            <a:r>
              <a:rPr lang="tr-TR" b="1" dirty="0" err="1" smtClean="0"/>
              <a:t>edýärler</a:t>
            </a:r>
            <a:r>
              <a:rPr lang="tr-TR" b="1" dirty="0" smtClean="0"/>
              <a:t>. </a:t>
            </a:r>
          </a:p>
          <a:p>
            <a:pPr algn="just"/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okaýandyr</a:t>
            </a:r>
            <a:r>
              <a:rPr lang="tr-TR" b="1" dirty="0" smtClean="0"/>
              <a:t>-</a:t>
            </a:r>
            <a:r>
              <a:rPr lang="tr-TR" b="1" dirty="0" err="1" smtClean="0"/>
              <a:t>yn</a:t>
            </a:r>
            <a:r>
              <a:rPr lang="tr-TR" b="1" dirty="0" smtClean="0"/>
              <a:t>, oka-</a:t>
            </a:r>
            <a:r>
              <a:rPr lang="tr-TR" b="1" dirty="0" err="1" smtClean="0"/>
              <a:t>ýandyr</a:t>
            </a:r>
            <a:r>
              <a:rPr lang="tr-TR" b="1" dirty="0" smtClean="0"/>
              <a:t>-</a:t>
            </a:r>
            <a:r>
              <a:rPr lang="tr-TR" b="1" dirty="0" err="1" smtClean="0"/>
              <a:t>syň</a:t>
            </a:r>
            <a:r>
              <a:rPr lang="tr-TR" b="1" dirty="0" smtClean="0"/>
              <a:t>/ oka-</a:t>
            </a:r>
            <a:r>
              <a:rPr lang="tr-TR" b="1" dirty="0" err="1" smtClean="0"/>
              <a:t>ýandyr</a:t>
            </a:r>
            <a:r>
              <a:rPr lang="tr-TR" b="1" dirty="0" smtClean="0"/>
              <a:t>-</a:t>
            </a:r>
            <a:r>
              <a:rPr lang="tr-TR" b="1" dirty="0" err="1" smtClean="0"/>
              <a:t>ys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okaýandyr</a:t>
            </a:r>
            <a:r>
              <a:rPr lang="tr-TR" b="1" dirty="0" smtClean="0"/>
              <a:t>-</a:t>
            </a:r>
            <a:r>
              <a:rPr lang="tr-TR" b="1" dirty="0" err="1" smtClean="0"/>
              <a:t>syňyz</a:t>
            </a:r>
            <a:r>
              <a:rPr lang="tr-TR" b="1" dirty="0" smtClean="0"/>
              <a:t>, </a:t>
            </a:r>
            <a:r>
              <a:rPr lang="tr-TR" b="1" dirty="0" err="1" smtClean="0"/>
              <a:t>okaýandyr</a:t>
            </a:r>
            <a:r>
              <a:rPr lang="tr-TR" b="1" dirty="0" smtClean="0"/>
              <a:t>-</a:t>
            </a:r>
            <a:r>
              <a:rPr lang="tr-TR" b="1" dirty="0" err="1" smtClean="0"/>
              <a:t>lar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Bular </a:t>
            </a:r>
            <a:r>
              <a:rPr lang="tr-TR" dirty="0" err="1" smtClean="0"/>
              <a:t>manysy</a:t>
            </a:r>
            <a:r>
              <a:rPr lang="tr-TR" dirty="0" smtClean="0"/>
              <a:t> </a:t>
            </a:r>
            <a:r>
              <a:rPr lang="tr-TR" dirty="0" err="1" smtClean="0"/>
              <a:t>boýunça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boljak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wakany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ýagdaýy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çaklaýarlar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61642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</a:t>
            </a:r>
            <a:r>
              <a:rPr lang="tr-TR" b="1" dirty="0" err="1" smtClean="0"/>
              <a:t>ZAMANY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276872"/>
            <a:ext cx="7344816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Häzirki</a:t>
            </a:r>
            <a:r>
              <a:rPr lang="tr-TR" b="1" dirty="0" smtClean="0"/>
              <a:t> öten zaman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amok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emok</a:t>
            </a:r>
            <a:r>
              <a:rPr lang="tr-TR" b="1" dirty="0" smtClean="0">
                <a:solidFill>
                  <a:srgbClr val="FF0000"/>
                </a:solidFill>
              </a:rPr>
              <a:t>, -</a:t>
            </a:r>
            <a:r>
              <a:rPr lang="tr-TR" b="1" dirty="0" err="1" smtClean="0">
                <a:solidFill>
                  <a:srgbClr val="FF0000"/>
                </a:solidFill>
              </a:rPr>
              <a:t>anok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enok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ýaly </a:t>
            </a:r>
            <a:r>
              <a:rPr lang="tr-TR" dirty="0" err="1" smtClean="0"/>
              <a:t>goşulmalaryň</a:t>
            </a:r>
            <a:r>
              <a:rPr lang="tr-TR" dirty="0" smtClean="0"/>
              <a:t> </a:t>
            </a:r>
            <a:r>
              <a:rPr lang="tr-TR" dirty="0" err="1" smtClean="0"/>
              <a:t>üsti</a:t>
            </a:r>
            <a:r>
              <a:rPr lang="tr-TR" dirty="0" smtClean="0"/>
              <a:t> bilen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Onuň </a:t>
            </a:r>
            <a:r>
              <a:rPr lang="tr-TR" dirty="0" err="1" smtClean="0"/>
              <a:t>barlyk</a:t>
            </a:r>
            <a:r>
              <a:rPr lang="tr-TR" dirty="0" smtClean="0"/>
              <a:t> </a:t>
            </a:r>
            <a:r>
              <a:rPr lang="tr-TR" dirty="0" err="1" smtClean="0"/>
              <a:t>galypy</a:t>
            </a:r>
            <a:r>
              <a:rPr lang="tr-TR" dirty="0" smtClean="0"/>
              <a:t> ýok </a:t>
            </a:r>
            <a:r>
              <a:rPr lang="tr-TR" dirty="0" err="1" smtClean="0"/>
              <a:t>diýlip</a:t>
            </a:r>
            <a:r>
              <a:rPr lang="tr-TR" dirty="0" smtClean="0"/>
              <a:t> </a:t>
            </a:r>
            <a:r>
              <a:rPr lang="tr-TR" dirty="0" err="1" smtClean="0"/>
              <a:t>hasaplanýar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Bu şekil hem –an/-en öten </a:t>
            </a:r>
            <a:r>
              <a:rPr lang="tr-TR" dirty="0" err="1" smtClean="0"/>
              <a:t>äaman</a:t>
            </a:r>
            <a:r>
              <a:rPr lang="tr-TR" dirty="0" smtClean="0"/>
              <a:t> ortak işlik </a:t>
            </a:r>
            <a:r>
              <a:rPr lang="tr-TR" dirty="0" err="1" smtClean="0"/>
              <a:t>goşulmasynyň</a:t>
            </a:r>
            <a:r>
              <a:rPr lang="tr-TR" dirty="0" smtClean="0"/>
              <a:t> </a:t>
            </a:r>
            <a:r>
              <a:rPr lang="tr-TR" dirty="0" err="1" smtClean="0"/>
              <a:t>atlaşyp</a:t>
            </a:r>
            <a:r>
              <a:rPr lang="tr-TR" dirty="0" smtClean="0"/>
              <a:t>,</a:t>
            </a:r>
            <a:r>
              <a:rPr lang="tr-TR" dirty="0" err="1" smtClean="0"/>
              <a:t>ýöňkeme</a:t>
            </a:r>
            <a:r>
              <a:rPr lang="tr-TR" dirty="0" smtClean="0"/>
              <a:t> </a:t>
            </a:r>
            <a:r>
              <a:rPr lang="tr-TR" dirty="0" err="1" smtClean="0"/>
              <a:t>goşulmalaryny</a:t>
            </a:r>
            <a:r>
              <a:rPr lang="tr-TR" dirty="0" smtClean="0"/>
              <a:t> kabul edenden soň </a:t>
            </a:r>
            <a:r>
              <a:rPr lang="tr-TR" b="1" dirty="0" smtClean="0">
                <a:solidFill>
                  <a:srgbClr val="FF0000"/>
                </a:solidFill>
              </a:rPr>
              <a:t>“ýok”</a:t>
            </a:r>
            <a:r>
              <a:rPr lang="tr-TR" dirty="0" smtClean="0"/>
              <a:t> </a:t>
            </a:r>
            <a:r>
              <a:rPr lang="tr-TR" dirty="0" err="1" smtClean="0"/>
              <a:t>sözüniň</a:t>
            </a:r>
            <a:r>
              <a:rPr lang="tr-TR" dirty="0" smtClean="0"/>
              <a:t> </a:t>
            </a:r>
            <a:r>
              <a:rPr lang="tr-TR" dirty="0" err="1" smtClean="0"/>
              <a:t>getirilmegi</a:t>
            </a:r>
            <a:r>
              <a:rPr lang="tr-TR" dirty="0" smtClean="0"/>
              <a:t> bilen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bolupdyr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Soň bu </a:t>
            </a:r>
            <a:r>
              <a:rPr lang="tr-TR" dirty="0" err="1" smtClean="0"/>
              <a:t>goşulmalar</a:t>
            </a:r>
            <a:r>
              <a:rPr lang="tr-TR" dirty="0" smtClean="0"/>
              <a:t> </a:t>
            </a:r>
            <a:r>
              <a:rPr lang="tr-TR" dirty="0" err="1" smtClean="0"/>
              <a:t>gysgalyp</a:t>
            </a:r>
            <a:r>
              <a:rPr lang="tr-TR" dirty="0" smtClean="0"/>
              <a:t>,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aňok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eňok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amok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emok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ýaly </a:t>
            </a:r>
            <a:r>
              <a:rPr lang="tr-TR" dirty="0" err="1" smtClean="0"/>
              <a:t>görnüşe</a:t>
            </a:r>
            <a:r>
              <a:rPr lang="tr-TR" dirty="0" smtClean="0"/>
              <a:t> </a:t>
            </a:r>
            <a:r>
              <a:rPr lang="tr-TR" dirty="0" err="1" smtClean="0"/>
              <a:t>gelipdir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goşulmalary</a:t>
            </a:r>
            <a:r>
              <a:rPr lang="tr-TR" dirty="0" smtClean="0"/>
              <a:t> kabul eden işlikler </a:t>
            </a:r>
            <a:r>
              <a:rPr lang="tr-TR" dirty="0" err="1" smtClean="0"/>
              <a:t>sözlenilýän</a:t>
            </a:r>
            <a:r>
              <a:rPr lang="tr-TR" dirty="0" smtClean="0"/>
              <a:t> </a:t>
            </a:r>
            <a:r>
              <a:rPr lang="tr-TR" dirty="0" err="1" smtClean="0"/>
              <a:t>wagtdan</a:t>
            </a:r>
            <a:r>
              <a:rPr lang="tr-TR" dirty="0" smtClean="0"/>
              <a:t> </a:t>
            </a:r>
            <a:r>
              <a:rPr lang="tr-TR" dirty="0" err="1" smtClean="0"/>
              <a:t>öň</a:t>
            </a:r>
            <a:r>
              <a:rPr lang="tr-TR" dirty="0" smtClean="0"/>
              <a:t> </a:t>
            </a:r>
            <a:r>
              <a:rPr lang="tr-TR" dirty="0" err="1" smtClean="0"/>
              <a:t>amala</a:t>
            </a:r>
            <a:r>
              <a:rPr lang="tr-TR" dirty="0" smtClean="0"/>
              <a:t> </a:t>
            </a:r>
            <a:r>
              <a:rPr lang="tr-TR" dirty="0" err="1" smtClean="0"/>
              <a:t>aşmadyk</a:t>
            </a:r>
            <a:r>
              <a:rPr lang="tr-TR" dirty="0" smtClean="0"/>
              <a:t> </a:t>
            </a:r>
            <a:r>
              <a:rPr lang="tr-TR" dirty="0" err="1" smtClean="0"/>
              <a:t>gymyldy</a:t>
            </a:r>
            <a:r>
              <a:rPr lang="tr-TR" dirty="0" smtClean="0"/>
              <a:t>-hereketi, </a:t>
            </a:r>
            <a:r>
              <a:rPr lang="tr-TR" dirty="0" err="1" smtClean="0"/>
              <a:t>ýagdaýy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Okuwçylar</a:t>
            </a:r>
            <a:r>
              <a:rPr lang="tr-TR" b="1" dirty="0" smtClean="0"/>
              <a:t> heniz </a:t>
            </a:r>
            <a:r>
              <a:rPr lang="tr-TR" b="1" dirty="0" err="1" smtClean="0"/>
              <a:t>ýazyp</a:t>
            </a:r>
            <a:r>
              <a:rPr lang="tr-TR" b="1" dirty="0" smtClean="0"/>
              <a:t> </a:t>
            </a:r>
            <a:r>
              <a:rPr lang="tr-TR" b="1" dirty="0" err="1" smtClean="0"/>
              <a:t>bolanok</a:t>
            </a:r>
            <a:r>
              <a:rPr lang="tr-TR" b="1" dirty="0" smtClean="0"/>
              <a:t>, </a:t>
            </a:r>
            <a:r>
              <a:rPr lang="tr-TR" b="1" dirty="0" err="1" smtClean="0"/>
              <a:t>jogap</a:t>
            </a:r>
            <a:r>
              <a:rPr lang="tr-TR" b="1" dirty="0" smtClean="0"/>
              <a:t> berenok. </a:t>
            </a:r>
          </a:p>
          <a:p>
            <a:pPr algn="just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628800"/>
            <a:ext cx="257205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GELJEK</a:t>
            </a:r>
            <a:r>
              <a:rPr lang="tr-TR" b="1" dirty="0" smtClean="0"/>
              <a:t> </a:t>
            </a:r>
            <a:r>
              <a:rPr lang="tr-TR" b="1" dirty="0" err="1" smtClean="0"/>
              <a:t>ZAMANY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3608" y="2348880"/>
            <a:ext cx="705678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bu </a:t>
            </a:r>
            <a:r>
              <a:rPr lang="tr-TR" dirty="0" err="1" smtClean="0"/>
              <a:t>zamany</a:t>
            </a:r>
            <a:r>
              <a:rPr lang="tr-TR" dirty="0" smtClean="0"/>
              <a:t> </a:t>
            </a:r>
            <a:r>
              <a:rPr lang="tr-TR" dirty="0" err="1" smtClean="0"/>
              <a:t>nämälim</a:t>
            </a:r>
            <a:r>
              <a:rPr lang="tr-TR" dirty="0" smtClean="0"/>
              <a:t> geljek zaman </a:t>
            </a:r>
            <a:r>
              <a:rPr lang="tr-TR" b="1" dirty="0" smtClean="0">
                <a:solidFill>
                  <a:srgbClr val="FF0000"/>
                </a:solidFill>
              </a:rPr>
              <a:t>(-ar/-er) </a:t>
            </a:r>
            <a:r>
              <a:rPr lang="tr-TR" dirty="0" smtClean="0"/>
              <a:t>we </a:t>
            </a:r>
            <a:r>
              <a:rPr lang="tr-TR" dirty="0" err="1" smtClean="0"/>
              <a:t>mälim</a:t>
            </a:r>
            <a:r>
              <a:rPr lang="tr-TR" dirty="0" smtClean="0"/>
              <a:t> geljek zaman </a:t>
            </a:r>
            <a:r>
              <a:rPr lang="tr-TR" b="1" dirty="0" smtClean="0">
                <a:solidFill>
                  <a:srgbClr val="FF0000"/>
                </a:solidFill>
              </a:rPr>
              <a:t>(-jak/-jek) </a:t>
            </a:r>
            <a:r>
              <a:rPr lang="tr-TR" dirty="0" smtClean="0"/>
              <a:t>diýen iki </a:t>
            </a:r>
            <a:r>
              <a:rPr lang="tr-TR" dirty="0" err="1" smtClean="0"/>
              <a:t>topara</a:t>
            </a:r>
            <a:r>
              <a:rPr lang="tr-TR" dirty="0" smtClean="0"/>
              <a:t> </a:t>
            </a:r>
            <a:r>
              <a:rPr lang="tr-TR" dirty="0" err="1" smtClean="0"/>
              <a:t>bölünýar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Bularyň</a:t>
            </a:r>
            <a:r>
              <a:rPr lang="tr-TR" dirty="0" smtClean="0"/>
              <a:t> </a:t>
            </a:r>
            <a:r>
              <a:rPr lang="tr-TR" dirty="0" err="1" smtClean="0"/>
              <a:t>ýoklugy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–ma/-me </a:t>
            </a:r>
            <a:r>
              <a:rPr lang="tr-TR" dirty="0" err="1" smtClean="0"/>
              <a:t>goşulmasy</a:t>
            </a:r>
            <a:r>
              <a:rPr lang="tr-TR" dirty="0" smtClean="0"/>
              <a:t> we däl sözi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aňladylýar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sözlenilýän</a:t>
            </a:r>
            <a:r>
              <a:rPr lang="tr-TR" dirty="0" smtClean="0"/>
              <a:t> </a:t>
            </a:r>
            <a:r>
              <a:rPr lang="tr-TR" dirty="0" err="1" smtClean="0"/>
              <a:t>wagtdan</a:t>
            </a:r>
            <a:r>
              <a:rPr lang="tr-TR" dirty="0" smtClean="0"/>
              <a:t> soň </a:t>
            </a:r>
            <a:r>
              <a:rPr lang="tr-TR" dirty="0" err="1" smtClean="0"/>
              <a:t>bolup</a:t>
            </a:r>
            <a:r>
              <a:rPr lang="tr-TR" dirty="0" smtClean="0"/>
              <a:t> </a:t>
            </a:r>
            <a:r>
              <a:rPr lang="tr-TR" dirty="0" err="1" smtClean="0"/>
              <a:t>biljek</a:t>
            </a:r>
            <a:r>
              <a:rPr lang="tr-TR" dirty="0" smtClean="0"/>
              <a:t> ýa-da </a:t>
            </a:r>
            <a:r>
              <a:rPr lang="tr-TR" dirty="0" err="1" smtClean="0"/>
              <a:t>boljak</a:t>
            </a:r>
            <a:r>
              <a:rPr lang="tr-TR" dirty="0" smtClean="0"/>
              <a:t> </a:t>
            </a:r>
            <a:r>
              <a:rPr lang="tr-TR" dirty="0" err="1" smtClean="0"/>
              <a:t>gymyldy</a:t>
            </a:r>
            <a:r>
              <a:rPr lang="tr-TR" dirty="0" smtClean="0"/>
              <a:t>-hereketi, </a:t>
            </a:r>
            <a:r>
              <a:rPr lang="tr-TR" dirty="0" err="1" smtClean="0"/>
              <a:t>wakany</a:t>
            </a:r>
            <a:r>
              <a:rPr lang="tr-TR" dirty="0" smtClean="0"/>
              <a:t>, </a:t>
            </a:r>
            <a:r>
              <a:rPr lang="tr-TR" dirty="0" err="1" smtClean="0"/>
              <a:t>ýagdaýy</a:t>
            </a:r>
            <a:r>
              <a:rPr lang="tr-TR" dirty="0" smtClean="0"/>
              <a:t> </a:t>
            </a:r>
            <a:r>
              <a:rPr lang="tr-TR" dirty="0" err="1" smtClean="0"/>
              <a:t>habar</a:t>
            </a:r>
            <a:r>
              <a:rPr lang="tr-TR" dirty="0" smtClean="0"/>
              <a:t> </a:t>
            </a:r>
            <a:r>
              <a:rPr lang="tr-TR" dirty="0" err="1" smtClean="0"/>
              <a:t>berýärler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manylary</a:t>
            </a:r>
            <a:r>
              <a:rPr lang="tr-TR" dirty="0" smtClean="0"/>
              <a:t> </a:t>
            </a:r>
            <a:r>
              <a:rPr lang="tr-TR" dirty="0" err="1" smtClean="0"/>
              <a:t>boýunça</a:t>
            </a:r>
            <a:r>
              <a:rPr lang="tr-TR" dirty="0" smtClean="0"/>
              <a:t> </a:t>
            </a:r>
            <a:r>
              <a:rPr lang="tr-TR" dirty="0" err="1" smtClean="0"/>
              <a:t>mälim</a:t>
            </a:r>
            <a:r>
              <a:rPr lang="tr-TR" dirty="0" smtClean="0"/>
              <a:t> geljek zaman </a:t>
            </a:r>
            <a:r>
              <a:rPr lang="tr-TR" b="1" dirty="0" smtClean="0"/>
              <a:t>(-jak,-jek däl), </a:t>
            </a:r>
            <a:r>
              <a:rPr lang="tr-TR" dirty="0" err="1" smtClean="0"/>
              <a:t>nämälim</a:t>
            </a:r>
            <a:r>
              <a:rPr lang="tr-TR" dirty="0" smtClean="0"/>
              <a:t> geljek zaman </a:t>
            </a:r>
            <a:r>
              <a:rPr lang="tr-TR" b="1" dirty="0" smtClean="0"/>
              <a:t>(-ar/er, -ma/-me)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Nämälim</a:t>
            </a:r>
            <a:r>
              <a:rPr lang="tr-TR" dirty="0" smtClean="0"/>
              <a:t> geljek zaman </a:t>
            </a:r>
            <a:r>
              <a:rPr lang="tr-TR" dirty="0" err="1" smtClean="0"/>
              <a:t>şahs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, </a:t>
            </a:r>
            <a:r>
              <a:rPr lang="tr-TR" dirty="0" err="1" smtClean="0"/>
              <a:t>ýagny</a:t>
            </a:r>
            <a:r>
              <a:rPr lang="tr-TR" dirty="0" smtClean="0"/>
              <a:t> öz </a:t>
            </a:r>
            <a:r>
              <a:rPr lang="tr-TR" dirty="0" err="1" smtClean="0"/>
              <a:t>yzyndan</a:t>
            </a:r>
            <a:r>
              <a:rPr lang="tr-TR" dirty="0" smtClean="0"/>
              <a:t> işlik </a:t>
            </a:r>
            <a:r>
              <a:rPr lang="tr-TR" dirty="0" err="1" smtClean="0"/>
              <a:t>ýöňkemeleriniň</a:t>
            </a:r>
            <a:r>
              <a:rPr lang="tr-TR" dirty="0" smtClean="0"/>
              <a:t> </a:t>
            </a:r>
            <a:r>
              <a:rPr lang="tr-TR" dirty="0" err="1" smtClean="0"/>
              <a:t>goşulmalaryny</a:t>
            </a:r>
            <a:r>
              <a:rPr lang="tr-TR" dirty="0" smtClean="0"/>
              <a:t> kabul </a:t>
            </a:r>
            <a:r>
              <a:rPr lang="tr-TR" dirty="0" err="1" smtClean="0"/>
              <a:t>edýar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458587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1600" dirty="0" smtClean="0"/>
              <a:t>1</a:t>
            </a:r>
            <a:r>
              <a:rPr lang="tr-TR" sz="1600" dirty="0"/>
              <a:t>. Hafta	Ad ve ad yapımı</a:t>
            </a:r>
          </a:p>
          <a:p>
            <a:r>
              <a:rPr lang="tr-TR" sz="1600" dirty="0"/>
              <a:t>2. Hafta	Çokluk kategorisi</a:t>
            </a:r>
          </a:p>
          <a:p>
            <a:r>
              <a:rPr lang="tr-TR" sz="1600" dirty="0"/>
              <a:t>3. Hafta	İyelik kategorisi</a:t>
            </a:r>
          </a:p>
          <a:p>
            <a:r>
              <a:rPr lang="tr-TR" sz="1600" dirty="0"/>
              <a:t>4. Hafta	Durum kategorisi</a:t>
            </a:r>
          </a:p>
          <a:p>
            <a:r>
              <a:rPr lang="tr-TR" sz="1600" dirty="0"/>
              <a:t>5. Hafta	Bildirme kategorisi</a:t>
            </a:r>
          </a:p>
          <a:p>
            <a:r>
              <a:rPr lang="tr-TR" sz="1600" dirty="0"/>
              <a:t>6. Hafta	Zamirler</a:t>
            </a:r>
          </a:p>
          <a:p>
            <a:r>
              <a:rPr lang="tr-TR" sz="1600" dirty="0"/>
              <a:t>7. Hafta	Sıfatlar</a:t>
            </a:r>
          </a:p>
          <a:p>
            <a:r>
              <a:rPr lang="tr-TR" sz="1600" dirty="0"/>
              <a:t>8. Hafta	Ara sınav</a:t>
            </a:r>
          </a:p>
          <a:p>
            <a:r>
              <a:rPr lang="tr-TR" sz="1600" dirty="0"/>
              <a:t>9. Hafta	Sayılar ve </a:t>
            </a:r>
            <a:r>
              <a:rPr lang="tr-TR" sz="1600" dirty="0" err="1"/>
              <a:t>numeratifler</a:t>
            </a:r>
            <a:endParaRPr lang="tr-TR" sz="1600" dirty="0"/>
          </a:p>
          <a:p>
            <a:r>
              <a:rPr lang="tr-TR" sz="1600" dirty="0"/>
              <a:t>10. Hafta	Zarflar</a:t>
            </a:r>
          </a:p>
          <a:p>
            <a:r>
              <a:rPr lang="tr-TR" sz="1600" dirty="0"/>
              <a:t>11. Hafta	Edatlar, parçacıklar, </a:t>
            </a:r>
            <a:r>
              <a:rPr lang="tr-TR" sz="1600" dirty="0" err="1"/>
              <a:t>modal</a:t>
            </a:r>
            <a:r>
              <a:rPr lang="tr-TR" sz="1600" dirty="0"/>
              <a:t> sözcükler</a:t>
            </a:r>
          </a:p>
          <a:p>
            <a:r>
              <a:rPr lang="tr-TR" sz="1600" dirty="0"/>
              <a:t>12. Hafta	Fiil ve fiil yapımı</a:t>
            </a:r>
          </a:p>
          <a:p>
            <a:r>
              <a:rPr lang="tr-TR" sz="1600" dirty="0"/>
              <a:t>13. Hafta	Kişi, zaman, görünüş, kılınış</a:t>
            </a:r>
          </a:p>
          <a:p>
            <a:r>
              <a:rPr lang="tr-TR" sz="1600" dirty="0"/>
              <a:t>14. Hafta	Tasarlama kipleri</a:t>
            </a:r>
          </a:p>
          <a:p>
            <a:r>
              <a:rPr lang="tr-TR" sz="1600" dirty="0"/>
              <a:t>15. Hafta	Ünlemler</a:t>
            </a:r>
          </a:p>
          <a:p>
            <a:r>
              <a:rPr lang="tr-TR" sz="1600" dirty="0"/>
              <a:t>16. Hafta	Sınav</a:t>
            </a:r>
          </a:p>
        </p:txBody>
      </p:sp>
    </p:spTree>
    <p:extLst>
      <p:ext uri="{BB962C8B-B14F-4D97-AF65-F5344CB8AC3E}">
        <p14:creationId xmlns:p14="http://schemas.microsoft.com/office/powerpoint/2010/main" val="382798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1979712" y="1628800"/>
            <a:ext cx="5022304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GURLUŞY</a:t>
            </a:r>
            <a:r>
              <a:rPr lang="tr-TR" b="1" dirty="0" smtClean="0"/>
              <a:t> </a:t>
            </a:r>
            <a:r>
              <a:rPr lang="tr-TR" b="1" dirty="0" err="1" smtClean="0"/>
              <a:t>TAÝDAN</a:t>
            </a:r>
            <a:r>
              <a:rPr lang="tr-TR" b="1" dirty="0" smtClean="0"/>
              <a:t> </a:t>
            </a:r>
            <a:r>
              <a:rPr lang="tr-TR" b="1" dirty="0" err="1" smtClean="0"/>
              <a:t>TOPARA</a:t>
            </a:r>
            <a:r>
              <a:rPr lang="tr-TR" b="1" dirty="0" smtClean="0"/>
              <a:t> </a:t>
            </a:r>
            <a:r>
              <a:rPr lang="tr-TR" b="1" dirty="0" err="1" smtClean="0"/>
              <a:t>BÖLÜNIŞI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971600" y="2276872"/>
            <a:ext cx="698477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Türkmen dilinde-de </a:t>
            </a:r>
            <a:r>
              <a:rPr lang="tr-TR" dirty="0" err="1" smtClean="0"/>
              <a:t>beýleki</a:t>
            </a:r>
            <a:r>
              <a:rPr lang="tr-TR" dirty="0" smtClean="0"/>
              <a:t> </a:t>
            </a:r>
            <a:r>
              <a:rPr lang="tr-TR" dirty="0" err="1" smtClean="0"/>
              <a:t>türki</a:t>
            </a:r>
            <a:r>
              <a:rPr lang="tr-TR" dirty="0" smtClean="0"/>
              <a:t> dillerde </a:t>
            </a:r>
            <a:r>
              <a:rPr lang="tr-TR" dirty="0" err="1" smtClean="0"/>
              <a:t>bolşy</a:t>
            </a:r>
            <a:r>
              <a:rPr lang="tr-TR" dirty="0" smtClean="0"/>
              <a:t> ýaly, </a:t>
            </a:r>
            <a:r>
              <a:rPr lang="tr-TR" b="1" dirty="0" err="1" smtClean="0">
                <a:solidFill>
                  <a:srgbClr val="FF0000"/>
                </a:solidFill>
              </a:rPr>
              <a:t>düýp</a:t>
            </a:r>
            <a:r>
              <a:rPr lang="tr-TR" b="1" dirty="0" smtClean="0">
                <a:solidFill>
                  <a:srgbClr val="FF0000"/>
                </a:solidFill>
              </a:rPr>
              <a:t> işlikler </a:t>
            </a:r>
            <a:r>
              <a:rPr lang="tr-TR" dirty="0" smtClean="0"/>
              <a:t>öz </a:t>
            </a:r>
            <a:r>
              <a:rPr lang="tr-TR" dirty="0" err="1" smtClean="0"/>
              <a:t>morfologik</a:t>
            </a:r>
            <a:r>
              <a:rPr lang="tr-TR" dirty="0" smtClean="0"/>
              <a:t> </a:t>
            </a:r>
            <a:r>
              <a:rPr lang="tr-TR" dirty="0" err="1" smtClean="0"/>
              <a:t>düzümi</a:t>
            </a:r>
            <a:r>
              <a:rPr lang="tr-TR" dirty="0" smtClean="0"/>
              <a:t> </a:t>
            </a:r>
            <a:r>
              <a:rPr lang="tr-TR" dirty="0" err="1" smtClean="0"/>
              <a:t>boýunça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asyl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ýasama</a:t>
            </a:r>
            <a:r>
              <a:rPr lang="tr-TR" b="1" dirty="0" smtClean="0"/>
              <a:t> we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çylşyrymly</a:t>
            </a:r>
            <a:r>
              <a:rPr lang="tr-TR" b="1" dirty="0" smtClean="0"/>
              <a:t> </a:t>
            </a:r>
          </a:p>
          <a:p>
            <a:pPr algn="just"/>
            <a:r>
              <a:rPr lang="tr-TR" dirty="0" smtClean="0"/>
              <a:t>işliklere </a:t>
            </a:r>
            <a:r>
              <a:rPr lang="tr-TR" dirty="0" err="1" smtClean="0"/>
              <a:t>bölünýärler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Şeýlelikde</a:t>
            </a:r>
            <a:r>
              <a:rPr lang="tr-TR" dirty="0" smtClean="0"/>
              <a:t>, emele gelşi </a:t>
            </a:r>
            <a:r>
              <a:rPr lang="tr-TR" dirty="0" err="1" smtClean="0"/>
              <a:t>taýdan</a:t>
            </a:r>
            <a:r>
              <a:rPr lang="tr-TR" dirty="0" smtClean="0"/>
              <a:t> işlikler </a:t>
            </a:r>
            <a:r>
              <a:rPr lang="tr-TR" b="1" dirty="0" err="1" smtClean="0">
                <a:solidFill>
                  <a:srgbClr val="FF0000"/>
                </a:solidFill>
              </a:rPr>
              <a:t>sada</a:t>
            </a:r>
            <a:r>
              <a:rPr lang="tr-TR" b="1" dirty="0" smtClean="0">
                <a:solidFill>
                  <a:srgbClr val="FF0000"/>
                </a:solidFill>
              </a:rPr>
              <a:t> we </a:t>
            </a:r>
            <a:r>
              <a:rPr lang="tr-TR" b="1" dirty="0" err="1" smtClean="0">
                <a:solidFill>
                  <a:srgbClr val="FF0000"/>
                </a:solidFill>
              </a:rPr>
              <a:t>çylşyrymly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gurluşda</a:t>
            </a:r>
            <a:r>
              <a:rPr lang="tr-TR" dirty="0" smtClean="0"/>
              <a:t> </a:t>
            </a:r>
            <a:r>
              <a:rPr lang="tr-TR" dirty="0" err="1" smtClean="0"/>
              <a:t>bolýarlar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Sada</a:t>
            </a:r>
            <a:r>
              <a:rPr lang="tr-TR" dirty="0" smtClean="0"/>
              <a:t> işlikleriň </a:t>
            </a:r>
            <a:r>
              <a:rPr lang="tr-TR" dirty="0" err="1" smtClean="0"/>
              <a:t>gurluşynda</a:t>
            </a:r>
            <a:r>
              <a:rPr lang="tr-TR" dirty="0" smtClean="0"/>
              <a:t> bir </a:t>
            </a:r>
            <a:r>
              <a:rPr lang="tr-TR" dirty="0" err="1" smtClean="0"/>
              <a:t>asyl</a:t>
            </a:r>
            <a:r>
              <a:rPr lang="tr-TR" dirty="0" smtClean="0"/>
              <a:t> söz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Sada</a:t>
            </a:r>
            <a:r>
              <a:rPr lang="tr-TR" dirty="0" smtClean="0"/>
              <a:t> işlikler hem </a:t>
            </a:r>
            <a:r>
              <a:rPr lang="tr-TR" dirty="0" err="1" smtClean="0"/>
              <a:t>asyl</a:t>
            </a:r>
            <a:r>
              <a:rPr lang="tr-TR" dirty="0" smtClean="0"/>
              <a:t> </a:t>
            </a:r>
            <a:r>
              <a:rPr lang="tr-TR" dirty="0" err="1" smtClean="0"/>
              <a:t>sada</a:t>
            </a:r>
            <a:r>
              <a:rPr lang="tr-TR" dirty="0" smtClean="0"/>
              <a:t> işlik we </a:t>
            </a:r>
            <a:r>
              <a:rPr lang="tr-TR" dirty="0" err="1" smtClean="0"/>
              <a:t>ýasama</a:t>
            </a:r>
            <a:r>
              <a:rPr lang="tr-TR" dirty="0" smtClean="0"/>
              <a:t> </a:t>
            </a:r>
            <a:r>
              <a:rPr lang="tr-TR" dirty="0" err="1" smtClean="0"/>
              <a:t>sada</a:t>
            </a:r>
            <a:r>
              <a:rPr lang="tr-TR" dirty="0" smtClean="0"/>
              <a:t> işlik </a:t>
            </a:r>
            <a:r>
              <a:rPr lang="tr-TR" dirty="0" err="1" smtClean="0"/>
              <a:t>görnüşinde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1979712" y="1628800"/>
            <a:ext cx="5022304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GURLUŞY</a:t>
            </a:r>
            <a:r>
              <a:rPr lang="tr-TR" b="1" dirty="0" smtClean="0"/>
              <a:t> </a:t>
            </a:r>
            <a:r>
              <a:rPr lang="tr-TR" b="1" dirty="0" err="1" smtClean="0"/>
              <a:t>TAÝDAN</a:t>
            </a:r>
            <a:r>
              <a:rPr lang="tr-TR" b="1" dirty="0" smtClean="0"/>
              <a:t> </a:t>
            </a:r>
            <a:r>
              <a:rPr lang="tr-TR" b="1" dirty="0" err="1" smtClean="0"/>
              <a:t>TOPARA</a:t>
            </a:r>
            <a:r>
              <a:rPr lang="tr-TR" b="1" dirty="0" smtClean="0"/>
              <a:t> </a:t>
            </a:r>
            <a:r>
              <a:rPr lang="tr-TR" b="1" dirty="0" err="1" smtClean="0"/>
              <a:t>BÖLÜNIŞI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971600" y="2420888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Asyl</a:t>
            </a:r>
            <a:r>
              <a:rPr lang="tr-TR" dirty="0" smtClean="0"/>
              <a:t> </a:t>
            </a:r>
            <a:r>
              <a:rPr lang="tr-TR" dirty="0" err="1" smtClean="0"/>
              <a:t>sada</a:t>
            </a:r>
            <a:r>
              <a:rPr lang="tr-TR" dirty="0" smtClean="0"/>
              <a:t> işlikler </a:t>
            </a:r>
            <a:r>
              <a:rPr lang="tr-TR" dirty="0" err="1" smtClean="0"/>
              <a:t>böleklere</a:t>
            </a:r>
            <a:r>
              <a:rPr lang="tr-TR" dirty="0" smtClean="0"/>
              <a:t> </a:t>
            </a:r>
            <a:r>
              <a:rPr lang="tr-TR" dirty="0" err="1" smtClean="0"/>
              <a:t>bölünmeýän</a:t>
            </a:r>
            <a:r>
              <a:rPr lang="tr-TR" dirty="0" smtClean="0"/>
              <a:t>,</a:t>
            </a:r>
            <a:r>
              <a:rPr lang="tr-TR" dirty="0" err="1" smtClean="0"/>
              <a:t>düzüminde</a:t>
            </a:r>
            <a:r>
              <a:rPr lang="tr-TR" dirty="0" smtClean="0"/>
              <a:t> </a:t>
            </a:r>
            <a:r>
              <a:rPr lang="tr-TR" dirty="0" err="1" smtClean="0"/>
              <a:t>goşulma</a:t>
            </a:r>
            <a:r>
              <a:rPr lang="tr-TR" dirty="0" smtClean="0"/>
              <a:t> </a:t>
            </a:r>
            <a:r>
              <a:rPr lang="tr-TR" dirty="0" err="1" smtClean="0"/>
              <a:t>bardygy</a:t>
            </a:r>
            <a:r>
              <a:rPr lang="tr-TR" dirty="0" smtClean="0"/>
              <a:t> </a:t>
            </a:r>
            <a:r>
              <a:rPr lang="tr-TR" dirty="0" err="1" smtClean="0"/>
              <a:t>duýulmaýan</a:t>
            </a:r>
            <a:r>
              <a:rPr lang="tr-TR" dirty="0" smtClean="0"/>
              <a:t> işliklerdir.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smtClean="0"/>
              <a:t>al, as, bil, </a:t>
            </a:r>
            <a:r>
              <a:rPr lang="tr-TR" b="1" i="1" dirty="0" err="1" smtClean="0"/>
              <a:t>gur</a:t>
            </a:r>
            <a:r>
              <a:rPr lang="tr-TR" b="1" i="1" dirty="0" smtClean="0"/>
              <a:t>, ölçe, tana, uç. </a:t>
            </a:r>
          </a:p>
          <a:p>
            <a:pPr algn="just"/>
            <a:r>
              <a:rPr lang="tr-TR" b="1" i="1" dirty="0" err="1" smtClean="0"/>
              <a:t>Asyl</a:t>
            </a:r>
            <a:r>
              <a:rPr lang="tr-TR" b="1" i="1" dirty="0" smtClean="0"/>
              <a:t> </a:t>
            </a:r>
            <a:r>
              <a:rPr lang="tr-TR" b="1" i="1" dirty="0" err="1" smtClean="0"/>
              <a:t>sada</a:t>
            </a:r>
            <a:r>
              <a:rPr lang="tr-TR" b="1" i="1" dirty="0" smtClean="0"/>
              <a:t> işlikler şol </a:t>
            </a:r>
            <a:r>
              <a:rPr lang="tr-TR" b="1" i="1" dirty="0" err="1" smtClean="0"/>
              <a:t>durşuna</a:t>
            </a:r>
            <a:r>
              <a:rPr lang="tr-TR" b="1" i="1" dirty="0" smtClean="0"/>
              <a:t> belli bir </a:t>
            </a:r>
            <a:r>
              <a:rPr lang="tr-TR" b="1" i="1" dirty="0" err="1" smtClean="0"/>
              <a:t>many</a:t>
            </a:r>
            <a:r>
              <a:rPr lang="tr-TR" b="1" i="1" dirty="0" smtClean="0"/>
              <a:t> </a:t>
            </a:r>
            <a:r>
              <a:rPr lang="tr-TR" b="1" i="1" dirty="0" err="1" smtClean="0"/>
              <a:t>aňladyp</a:t>
            </a:r>
            <a:r>
              <a:rPr lang="tr-TR" b="1" i="1" dirty="0" smtClean="0"/>
              <a:t>, </a:t>
            </a:r>
            <a:r>
              <a:rPr lang="tr-TR" b="1" i="1" dirty="0" err="1" smtClean="0"/>
              <a:t>gymyldy</a:t>
            </a:r>
            <a:r>
              <a:rPr lang="tr-TR" b="1" i="1" dirty="0" smtClean="0"/>
              <a:t>-hereketi </a:t>
            </a:r>
            <a:r>
              <a:rPr lang="tr-TR" b="1" i="1" dirty="0" err="1" smtClean="0"/>
              <a:t>bildirýärler</a:t>
            </a:r>
            <a:r>
              <a:rPr lang="tr-TR" b="1" i="1" dirty="0" smtClean="0"/>
              <a:t>. </a:t>
            </a:r>
          </a:p>
          <a:p>
            <a:pPr algn="just"/>
            <a:r>
              <a:rPr lang="tr-TR" b="1" i="1" dirty="0" smtClean="0"/>
              <a:t>Olar </a:t>
            </a:r>
            <a:r>
              <a:rPr lang="tr-TR" b="1" i="1" dirty="0" err="1" smtClean="0"/>
              <a:t>ýasalmadyk</a:t>
            </a:r>
            <a:r>
              <a:rPr lang="tr-TR" b="1" i="1" dirty="0" smtClean="0"/>
              <a:t> </a:t>
            </a:r>
            <a:r>
              <a:rPr lang="tr-TR" b="1" i="1" dirty="0" err="1" smtClean="0"/>
              <a:t>asyl</a:t>
            </a:r>
            <a:r>
              <a:rPr lang="tr-TR" b="1" i="1" dirty="0" smtClean="0"/>
              <a:t> sözlerdir, </a:t>
            </a:r>
            <a:r>
              <a:rPr lang="tr-TR" b="1" i="1" dirty="0" err="1" smtClean="0"/>
              <a:t>eger</a:t>
            </a:r>
            <a:r>
              <a:rPr lang="tr-TR" b="1" i="1" dirty="0" smtClean="0"/>
              <a:t> bölünseler, onda manysyny </a:t>
            </a:r>
            <a:r>
              <a:rPr lang="tr-TR" b="1" i="1" dirty="0" err="1" smtClean="0"/>
              <a:t>ýitirýärler</a:t>
            </a:r>
            <a:r>
              <a:rPr lang="tr-TR" b="1" i="1" dirty="0" smtClean="0"/>
              <a:t>. </a:t>
            </a:r>
          </a:p>
          <a:p>
            <a:pPr algn="just"/>
            <a:endParaRPr lang="tr-TR" b="1" i="1" dirty="0" smtClean="0"/>
          </a:p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Asyl</a:t>
            </a:r>
            <a:r>
              <a:rPr lang="tr-TR" b="1" dirty="0" smtClean="0">
                <a:solidFill>
                  <a:srgbClr val="FF0000"/>
                </a:solidFill>
              </a:rPr>
              <a:t> işlikler</a:t>
            </a:r>
            <a:r>
              <a:rPr lang="tr-TR" dirty="0" smtClean="0"/>
              <a:t>, </a:t>
            </a:r>
            <a:r>
              <a:rPr lang="tr-TR" dirty="0" err="1" smtClean="0"/>
              <a:t>köplenç</a:t>
            </a:r>
            <a:r>
              <a:rPr lang="tr-TR" dirty="0" smtClean="0"/>
              <a:t>, </a:t>
            </a:r>
            <a:r>
              <a:rPr lang="tr-TR" b="1" dirty="0" smtClean="0"/>
              <a:t>bir </a:t>
            </a:r>
            <a:r>
              <a:rPr lang="tr-TR" b="1" dirty="0" err="1" smtClean="0"/>
              <a:t>bogundan</a:t>
            </a:r>
            <a:r>
              <a:rPr lang="tr-TR" b="1" dirty="0" smtClean="0"/>
              <a:t> </a:t>
            </a:r>
            <a:r>
              <a:rPr lang="tr-TR" b="1" dirty="0" err="1" smtClean="0"/>
              <a:t>ybarat</a:t>
            </a:r>
            <a:r>
              <a:rPr lang="tr-TR" b="1" dirty="0" smtClean="0"/>
              <a:t> </a:t>
            </a:r>
            <a:r>
              <a:rPr lang="tr-TR" b="1" dirty="0" err="1" smtClean="0"/>
              <a:t>bolýar</a:t>
            </a:r>
            <a:r>
              <a:rPr lang="tr-TR" b="1" dirty="0" smtClean="0"/>
              <a:t>.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dirty="0" err="1" smtClean="0"/>
              <a:t>Emma</a:t>
            </a:r>
            <a:r>
              <a:rPr lang="tr-TR" dirty="0" smtClean="0"/>
              <a:t> </a:t>
            </a:r>
            <a:r>
              <a:rPr lang="tr-TR" dirty="0" err="1" smtClean="0"/>
              <a:t>olaryň</a:t>
            </a:r>
            <a:r>
              <a:rPr lang="tr-TR" dirty="0" smtClean="0"/>
              <a:t> iki </a:t>
            </a:r>
            <a:r>
              <a:rPr lang="tr-TR" dirty="0" err="1" smtClean="0"/>
              <a:t>bogunlylary</a:t>
            </a:r>
            <a:r>
              <a:rPr lang="tr-TR" dirty="0" smtClean="0"/>
              <a:t> hem az däl.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1979712" y="1628800"/>
            <a:ext cx="5022304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GURLUŞY</a:t>
            </a:r>
            <a:r>
              <a:rPr lang="tr-TR" b="1" dirty="0" smtClean="0"/>
              <a:t> </a:t>
            </a:r>
            <a:r>
              <a:rPr lang="tr-TR" b="1" dirty="0" err="1" smtClean="0"/>
              <a:t>TAÝDAN</a:t>
            </a:r>
            <a:r>
              <a:rPr lang="tr-TR" b="1" dirty="0" smtClean="0"/>
              <a:t> </a:t>
            </a:r>
            <a:r>
              <a:rPr lang="tr-TR" b="1" dirty="0" err="1" smtClean="0"/>
              <a:t>TOPARA</a:t>
            </a:r>
            <a:r>
              <a:rPr lang="tr-TR" b="1" dirty="0" smtClean="0"/>
              <a:t> </a:t>
            </a:r>
            <a:r>
              <a:rPr lang="tr-TR" b="1" dirty="0" err="1" smtClean="0"/>
              <a:t>BÖLÜNIŞI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43608" y="2204864"/>
            <a:ext cx="70567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arenR"/>
            </a:pPr>
            <a:endParaRPr lang="tr-TR" dirty="0" smtClean="0"/>
          </a:p>
          <a:p>
            <a:pPr marL="342900" indent="-342900" algn="just"/>
            <a:r>
              <a:rPr lang="tr-TR" dirty="0" smtClean="0">
                <a:solidFill>
                  <a:srgbClr val="FF0000"/>
                </a:solidFill>
              </a:rPr>
              <a:t>a)çekimli we çekimsiz iki </a:t>
            </a:r>
            <a:r>
              <a:rPr lang="tr-TR" dirty="0" err="1" smtClean="0">
                <a:solidFill>
                  <a:srgbClr val="FF0000"/>
                </a:solidFill>
              </a:rPr>
              <a:t>sesden</a:t>
            </a:r>
            <a:r>
              <a:rPr lang="tr-TR" dirty="0" smtClean="0">
                <a:solidFill>
                  <a:srgbClr val="FF0000"/>
                </a:solidFill>
              </a:rPr>
              <a:t> düzülen işlikler: </a:t>
            </a:r>
          </a:p>
          <a:p>
            <a:pPr marL="342900" indent="-342900" algn="just"/>
            <a:r>
              <a:rPr lang="tr-TR" b="1" dirty="0" err="1" smtClean="0"/>
              <a:t>or</a:t>
            </a:r>
            <a:r>
              <a:rPr lang="tr-TR" b="1" dirty="0" smtClean="0"/>
              <a:t>, al, aç, </a:t>
            </a:r>
            <a:r>
              <a:rPr lang="tr-TR" b="1" dirty="0" err="1" smtClean="0"/>
              <a:t>iý</a:t>
            </a:r>
            <a:r>
              <a:rPr lang="tr-TR" b="1" dirty="0" smtClean="0"/>
              <a:t>, öt, </a:t>
            </a:r>
            <a:r>
              <a:rPr lang="tr-TR" b="1" dirty="0" err="1" smtClean="0"/>
              <a:t>eg</a:t>
            </a:r>
            <a:r>
              <a:rPr lang="tr-TR" b="1" dirty="0" smtClean="0"/>
              <a:t>, ek, in, ur, iç, </a:t>
            </a:r>
            <a:r>
              <a:rPr lang="tr-TR" b="1" dirty="0" err="1" smtClean="0"/>
              <a:t>ös</a:t>
            </a:r>
            <a:r>
              <a:rPr lang="tr-TR" b="1" dirty="0" smtClean="0"/>
              <a:t>. </a:t>
            </a:r>
          </a:p>
          <a:p>
            <a:pPr algn="just"/>
            <a:r>
              <a:rPr lang="tr-TR" dirty="0" smtClean="0">
                <a:solidFill>
                  <a:srgbClr val="FF0000"/>
                </a:solidFill>
              </a:rPr>
              <a:t>b) çekimsiz, çekimli we çekimsiz üç </a:t>
            </a:r>
            <a:r>
              <a:rPr lang="tr-TR" dirty="0" err="1" smtClean="0">
                <a:solidFill>
                  <a:srgbClr val="FF0000"/>
                </a:solidFill>
              </a:rPr>
              <a:t>sesden</a:t>
            </a:r>
            <a:r>
              <a:rPr lang="tr-TR" dirty="0" smtClean="0">
                <a:solidFill>
                  <a:srgbClr val="FF0000"/>
                </a:solidFill>
              </a:rPr>
              <a:t> düzülen işlikler</a:t>
            </a:r>
            <a:r>
              <a:rPr lang="tr-TR" dirty="0" smtClean="0"/>
              <a:t>: </a:t>
            </a:r>
          </a:p>
          <a:p>
            <a:pPr algn="just"/>
            <a:r>
              <a:rPr lang="tr-TR" b="1" dirty="0" smtClean="0"/>
              <a:t>bak, çak, bol,gel, dur, tut, tap, </a:t>
            </a:r>
            <a:r>
              <a:rPr lang="tr-TR" b="1" dirty="0" err="1" smtClean="0"/>
              <a:t>çyk</a:t>
            </a:r>
            <a:r>
              <a:rPr lang="tr-TR" b="1" dirty="0" smtClean="0"/>
              <a:t>, </a:t>
            </a:r>
            <a:r>
              <a:rPr lang="tr-TR" b="1" dirty="0" err="1" smtClean="0"/>
              <a:t>ýap</a:t>
            </a:r>
            <a:r>
              <a:rPr lang="tr-TR" b="1" dirty="0" smtClean="0"/>
              <a:t>, </a:t>
            </a:r>
            <a:r>
              <a:rPr lang="tr-TR" b="1" dirty="0" err="1" smtClean="0"/>
              <a:t>goý</a:t>
            </a:r>
            <a:r>
              <a:rPr lang="tr-TR" b="1" dirty="0" smtClean="0"/>
              <a:t>, gaz, gaç, kes, </a:t>
            </a:r>
            <a:r>
              <a:rPr lang="tr-TR" b="1" dirty="0" err="1" smtClean="0"/>
              <a:t>çyz</a:t>
            </a:r>
            <a:r>
              <a:rPr lang="tr-TR" b="1" dirty="0" smtClean="0"/>
              <a:t>, gir, çek, ýaz, gül, </a:t>
            </a:r>
            <a:r>
              <a:rPr lang="tr-TR" b="1" dirty="0" err="1" smtClean="0"/>
              <a:t>ber</a:t>
            </a:r>
            <a:r>
              <a:rPr lang="tr-TR" b="1" dirty="0" smtClean="0"/>
              <a:t>, bar,... . </a:t>
            </a:r>
          </a:p>
          <a:p>
            <a:pPr algn="just"/>
            <a:r>
              <a:rPr lang="tr-TR" dirty="0" smtClean="0">
                <a:solidFill>
                  <a:srgbClr val="FF0000"/>
                </a:solidFill>
              </a:rPr>
              <a:t>ç) çekimli, çekimsiz we çekimsiz seslerden bolan işlikler az </a:t>
            </a:r>
            <a:r>
              <a:rPr lang="tr-TR" dirty="0" err="1" smtClean="0">
                <a:solidFill>
                  <a:srgbClr val="FF0000"/>
                </a:solidFill>
              </a:rPr>
              <a:t>sanlydyr</a:t>
            </a:r>
            <a:r>
              <a:rPr lang="tr-TR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tr-TR" b="1" dirty="0" err="1" smtClean="0"/>
              <a:t>üýr</a:t>
            </a:r>
            <a:r>
              <a:rPr lang="tr-TR" b="1" dirty="0" smtClean="0"/>
              <a:t>, ürk, </a:t>
            </a:r>
            <a:r>
              <a:rPr lang="tr-TR" b="1" dirty="0" err="1" smtClean="0"/>
              <a:t>elt</a:t>
            </a:r>
            <a:r>
              <a:rPr lang="tr-TR" b="1" dirty="0" smtClean="0"/>
              <a:t>, art, ört, . </a:t>
            </a:r>
          </a:p>
          <a:p>
            <a:pPr algn="just"/>
            <a:r>
              <a:rPr lang="tr-TR" dirty="0" smtClean="0">
                <a:solidFill>
                  <a:srgbClr val="FF0000"/>
                </a:solidFill>
              </a:rPr>
              <a:t>d) çekimsiz, çekimli, çekimsiz we çekimsiz dört </a:t>
            </a:r>
            <a:r>
              <a:rPr lang="tr-TR" dirty="0" err="1" smtClean="0">
                <a:solidFill>
                  <a:srgbClr val="FF0000"/>
                </a:solidFill>
              </a:rPr>
              <a:t>sesden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dörän</a:t>
            </a:r>
            <a:r>
              <a:rPr lang="tr-TR" dirty="0" smtClean="0">
                <a:solidFill>
                  <a:srgbClr val="FF0000"/>
                </a:solidFill>
              </a:rPr>
              <a:t> işlikler</a:t>
            </a:r>
            <a:r>
              <a:rPr lang="tr-TR" dirty="0" smtClean="0"/>
              <a:t>: </a:t>
            </a:r>
          </a:p>
          <a:p>
            <a:pPr algn="just"/>
            <a:r>
              <a:rPr lang="tr-TR" b="1" dirty="0" err="1" smtClean="0"/>
              <a:t>gork</a:t>
            </a:r>
            <a:r>
              <a:rPr lang="tr-TR" b="1" dirty="0" smtClean="0"/>
              <a:t>, </a:t>
            </a:r>
            <a:r>
              <a:rPr lang="tr-TR" b="1" dirty="0" err="1" smtClean="0"/>
              <a:t>gaýt</a:t>
            </a:r>
            <a:r>
              <a:rPr lang="tr-TR" b="1" dirty="0" smtClean="0"/>
              <a:t>, serp, silk, </a:t>
            </a:r>
            <a:r>
              <a:rPr lang="tr-TR" b="1" dirty="0" err="1" smtClean="0"/>
              <a:t>gyrp</a:t>
            </a:r>
            <a:r>
              <a:rPr lang="tr-TR" b="1" dirty="0" smtClean="0"/>
              <a:t>, sanç, </a:t>
            </a:r>
            <a:r>
              <a:rPr lang="tr-TR" b="1" dirty="0" err="1" smtClean="0"/>
              <a:t>sünç</a:t>
            </a:r>
            <a:r>
              <a:rPr lang="tr-TR" b="1" dirty="0" smtClean="0"/>
              <a:t>, </a:t>
            </a:r>
            <a:r>
              <a:rPr lang="tr-TR" b="1" dirty="0" err="1" smtClean="0"/>
              <a:t>ýenç</a:t>
            </a:r>
            <a:r>
              <a:rPr lang="tr-TR" b="1" dirty="0" smtClean="0"/>
              <a:t>, </a:t>
            </a:r>
            <a:r>
              <a:rPr lang="tr-TR" b="1" dirty="0" err="1" smtClean="0"/>
              <a:t>güýl</a:t>
            </a:r>
            <a:r>
              <a:rPr lang="tr-TR" b="1" dirty="0" smtClean="0"/>
              <a:t>, </a:t>
            </a:r>
            <a:r>
              <a:rPr lang="tr-TR" b="1" dirty="0" err="1" smtClean="0"/>
              <a:t>ýort</a:t>
            </a:r>
            <a:r>
              <a:rPr lang="tr-TR" b="1" dirty="0" smtClean="0"/>
              <a:t>, kert, ... </a:t>
            </a:r>
          </a:p>
          <a:p>
            <a:pPr algn="just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563888" y="1628800"/>
            <a:ext cx="165301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1259632" y="2276872"/>
            <a:ext cx="684076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Şekil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goşulmalar</a:t>
            </a:r>
            <a:r>
              <a:rPr lang="tr-TR" dirty="0" smtClean="0"/>
              <a:t> işlikleriň sözlemde </a:t>
            </a:r>
            <a:r>
              <a:rPr lang="tr-TR" dirty="0" err="1" smtClean="0"/>
              <a:t>ulanylyşynda</a:t>
            </a:r>
            <a:r>
              <a:rPr lang="tr-TR" dirty="0" smtClean="0"/>
              <a:t> uly </a:t>
            </a:r>
            <a:r>
              <a:rPr lang="tr-TR" dirty="0" err="1" smtClean="0"/>
              <a:t>orna</a:t>
            </a:r>
            <a:r>
              <a:rPr lang="tr-TR" dirty="0" smtClean="0"/>
              <a:t> </a:t>
            </a:r>
            <a:r>
              <a:rPr lang="tr-TR" dirty="0" err="1" smtClean="0"/>
              <a:t>eýedir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Işlikleriň</a:t>
            </a:r>
            <a:r>
              <a:rPr lang="tr-TR" dirty="0" smtClean="0"/>
              <a:t> </a:t>
            </a:r>
            <a:r>
              <a:rPr lang="tr-TR" dirty="0" err="1" smtClean="0"/>
              <a:t>başga</a:t>
            </a:r>
            <a:r>
              <a:rPr lang="tr-TR" dirty="0" smtClean="0"/>
              <a:t> sözlere, sözleme </a:t>
            </a:r>
            <a:r>
              <a:rPr lang="tr-TR" dirty="0" err="1" smtClean="0"/>
              <a:t>birikmegi</a:t>
            </a:r>
            <a:r>
              <a:rPr lang="tr-TR" dirty="0" smtClean="0"/>
              <a:t>, </a:t>
            </a:r>
            <a:r>
              <a:rPr lang="tr-TR" dirty="0" err="1" smtClean="0"/>
              <a:t>baglanmagy</a:t>
            </a:r>
            <a:r>
              <a:rPr lang="tr-TR" dirty="0" smtClean="0"/>
              <a:t> üçin </a:t>
            </a:r>
            <a:r>
              <a:rPr lang="tr-TR" dirty="0" err="1" smtClean="0"/>
              <a:t>haýsy</a:t>
            </a:r>
            <a:r>
              <a:rPr lang="tr-TR" dirty="0" smtClean="0"/>
              <a:t>-da bolsa bir şekil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goşulmany</a:t>
            </a:r>
            <a:r>
              <a:rPr lang="tr-TR" dirty="0" smtClean="0"/>
              <a:t> kabul edip, onuň </a:t>
            </a:r>
            <a:r>
              <a:rPr lang="tr-TR" dirty="0" err="1" smtClean="0"/>
              <a:t>barlyk</a:t>
            </a:r>
            <a:r>
              <a:rPr lang="tr-TR" dirty="0" smtClean="0"/>
              <a:t> ýa-da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galypynda</a:t>
            </a:r>
            <a:r>
              <a:rPr lang="tr-TR" dirty="0" smtClean="0"/>
              <a:t> </a:t>
            </a:r>
            <a:r>
              <a:rPr lang="tr-TR" dirty="0" err="1" smtClean="0"/>
              <a:t>gelmegi</a:t>
            </a:r>
            <a:r>
              <a:rPr lang="tr-TR" dirty="0" smtClean="0"/>
              <a:t> </a:t>
            </a:r>
            <a:r>
              <a:rPr lang="tr-TR" dirty="0" err="1" smtClean="0"/>
              <a:t>hökmany</a:t>
            </a:r>
            <a:r>
              <a:rPr lang="tr-TR" dirty="0" smtClean="0"/>
              <a:t> </a:t>
            </a:r>
            <a:r>
              <a:rPr lang="tr-TR" dirty="0" err="1" smtClean="0"/>
              <a:t>şertdir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Sözlemde </a:t>
            </a:r>
            <a:r>
              <a:rPr lang="tr-TR" dirty="0" err="1" smtClean="0"/>
              <a:t>ulanylan</a:t>
            </a:r>
            <a:r>
              <a:rPr lang="tr-TR" dirty="0" smtClean="0"/>
              <a:t> işlik </a:t>
            </a:r>
            <a:r>
              <a:rPr lang="tr-TR" dirty="0" err="1" smtClean="0"/>
              <a:t>hökman</a:t>
            </a:r>
            <a:r>
              <a:rPr lang="tr-TR" dirty="0" smtClean="0"/>
              <a:t> belli bir, </a:t>
            </a:r>
            <a:r>
              <a:rPr lang="tr-TR" dirty="0" err="1" smtClean="0"/>
              <a:t>diňe</a:t>
            </a:r>
            <a:r>
              <a:rPr lang="tr-TR" dirty="0" smtClean="0"/>
              <a:t> bir </a:t>
            </a:r>
            <a:r>
              <a:rPr lang="tr-TR" b="1" dirty="0" smtClean="0"/>
              <a:t>şekil </a:t>
            </a:r>
            <a:r>
              <a:rPr lang="tr-TR" b="1" dirty="0" err="1" smtClean="0"/>
              <a:t>ýasaýjy</a:t>
            </a:r>
            <a:r>
              <a:rPr lang="tr-TR" b="1" dirty="0" smtClean="0"/>
              <a:t> bilen </a:t>
            </a:r>
            <a:r>
              <a:rPr lang="tr-TR" b="1" dirty="0" err="1" smtClean="0"/>
              <a:t>üýtgändir</a:t>
            </a:r>
            <a:r>
              <a:rPr lang="tr-TR" b="1" dirty="0" smtClean="0"/>
              <a:t>.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Hiç bir şekil </a:t>
            </a:r>
            <a:r>
              <a:rPr lang="tr-TR" b="1" dirty="0" err="1" smtClean="0"/>
              <a:t>ýasaýjysy</a:t>
            </a:r>
            <a:r>
              <a:rPr lang="tr-TR" b="1" dirty="0" smtClean="0"/>
              <a:t> </a:t>
            </a:r>
            <a:r>
              <a:rPr lang="tr-TR" b="1" dirty="0" err="1" smtClean="0"/>
              <a:t>bolmadyk</a:t>
            </a:r>
            <a:r>
              <a:rPr lang="tr-TR" b="1" dirty="0" smtClean="0"/>
              <a:t> </a:t>
            </a:r>
            <a:r>
              <a:rPr lang="tr-TR" dirty="0" smtClean="0"/>
              <a:t>işlik </a:t>
            </a:r>
            <a:r>
              <a:rPr lang="tr-TR" b="1" dirty="0" smtClean="0"/>
              <a:t>sözlemde </a:t>
            </a:r>
            <a:r>
              <a:rPr lang="tr-TR" b="1" dirty="0" err="1" smtClean="0"/>
              <a:t>bolup</a:t>
            </a:r>
            <a:r>
              <a:rPr lang="tr-TR" b="1" dirty="0" smtClean="0"/>
              <a:t> bilmez.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563888" y="1628800"/>
            <a:ext cx="165301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564904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b="1" dirty="0" smtClean="0"/>
          </a:p>
          <a:p>
            <a:pPr algn="just"/>
            <a:r>
              <a:rPr lang="tr-TR" b="1" dirty="0" err="1" smtClean="0"/>
              <a:t>Işlikleriň</a:t>
            </a:r>
            <a:r>
              <a:rPr lang="tr-TR" b="1" dirty="0" smtClean="0"/>
              <a:t> </a:t>
            </a:r>
            <a:r>
              <a:rPr lang="tr-TR" b="1" dirty="0" err="1" smtClean="0"/>
              <a:t>üýtgemek</a:t>
            </a:r>
            <a:r>
              <a:rPr lang="tr-TR" b="1" dirty="0" smtClean="0"/>
              <a:t> </a:t>
            </a:r>
            <a:r>
              <a:rPr lang="tr-TR" b="1" dirty="0" err="1" smtClean="0"/>
              <a:t>ukyby</a:t>
            </a:r>
            <a:r>
              <a:rPr lang="tr-TR" b="1" dirty="0" smtClean="0"/>
              <a:t> has </a:t>
            </a:r>
            <a:r>
              <a:rPr lang="tr-TR" b="1" dirty="0" err="1" smtClean="0"/>
              <a:t>giňdir</a:t>
            </a:r>
            <a:r>
              <a:rPr lang="tr-TR" b="1" dirty="0" smtClean="0"/>
              <a:t>. </a:t>
            </a:r>
          </a:p>
          <a:p>
            <a:endParaRPr lang="tr-TR" dirty="0" smtClean="0"/>
          </a:p>
          <a:p>
            <a:pPr algn="just"/>
            <a:r>
              <a:rPr lang="tr-TR" dirty="0" err="1" smtClean="0"/>
              <a:t>Işlikler</a:t>
            </a:r>
            <a:r>
              <a:rPr lang="tr-TR" dirty="0" smtClean="0"/>
              <a:t> </a:t>
            </a:r>
            <a:r>
              <a:rPr lang="tr-TR" dirty="0" err="1" smtClean="0"/>
              <a:t>üýtgände</a:t>
            </a:r>
            <a:r>
              <a:rPr lang="tr-TR" dirty="0" smtClean="0"/>
              <a:t>, sözde </a:t>
            </a:r>
            <a:r>
              <a:rPr lang="tr-TR" dirty="0" err="1" smtClean="0"/>
              <a:t>täze</a:t>
            </a:r>
            <a:r>
              <a:rPr lang="tr-TR" dirty="0" smtClean="0"/>
              <a:t> leksik </a:t>
            </a:r>
            <a:r>
              <a:rPr lang="tr-TR" dirty="0" err="1" smtClean="0"/>
              <a:t>many</a:t>
            </a:r>
            <a:r>
              <a:rPr lang="tr-TR" dirty="0" smtClean="0"/>
              <a:t> ýüze </a:t>
            </a:r>
            <a:r>
              <a:rPr lang="tr-TR" dirty="0" err="1" smtClean="0"/>
              <a:t>çykman</a:t>
            </a:r>
            <a:r>
              <a:rPr lang="tr-TR" dirty="0" smtClean="0"/>
              <a:t>, sözüň 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manylary</a:t>
            </a:r>
            <a:r>
              <a:rPr lang="tr-TR" dirty="0" smtClean="0"/>
              <a:t> </a:t>
            </a:r>
            <a:r>
              <a:rPr lang="tr-TR" dirty="0" err="1" smtClean="0"/>
              <a:t>üýtgeýär</a:t>
            </a:r>
            <a:r>
              <a:rPr lang="tr-TR" dirty="0" smtClean="0"/>
              <a:t> hem-de </a:t>
            </a:r>
            <a:r>
              <a:rPr lang="tr-TR" dirty="0" err="1" smtClean="0"/>
              <a:t>gymyldy</a:t>
            </a:r>
            <a:r>
              <a:rPr lang="tr-TR" dirty="0" smtClean="0"/>
              <a:t> </a:t>
            </a:r>
            <a:r>
              <a:rPr lang="tr-TR" dirty="0" err="1" smtClean="0"/>
              <a:t>hereketiň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geçişiniň </a:t>
            </a:r>
            <a:r>
              <a:rPr lang="tr-TR" b="1" dirty="0" err="1" smtClean="0"/>
              <a:t>dürli</a:t>
            </a:r>
            <a:r>
              <a:rPr lang="tr-TR" b="1" dirty="0" smtClean="0"/>
              <a:t> </a:t>
            </a:r>
            <a:r>
              <a:rPr lang="tr-TR" b="1" dirty="0" err="1" smtClean="0"/>
              <a:t>görnüşlerini</a:t>
            </a:r>
            <a:r>
              <a:rPr lang="tr-TR" b="1" dirty="0" smtClean="0"/>
              <a:t>, </a:t>
            </a:r>
            <a:r>
              <a:rPr lang="tr-TR" b="1" dirty="0" err="1" smtClean="0"/>
              <a:t>ýagdaýlaryny</a:t>
            </a:r>
            <a:r>
              <a:rPr lang="tr-TR" b="1" dirty="0" smtClean="0"/>
              <a:t> </a:t>
            </a:r>
            <a:r>
              <a:rPr lang="tr-TR" b="1" dirty="0" err="1" smtClean="0"/>
              <a:t>aňladýarlar</a:t>
            </a:r>
            <a:r>
              <a:rPr lang="tr-TR" b="1" dirty="0" smtClean="0"/>
              <a:t>. </a:t>
            </a:r>
          </a:p>
          <a:p>
            <a:endParaRPr lang="tr-TR" dirty="0" smtClean="0"/>
          </a:p>
          <a:p>
            <a:endParaRPr lang="tr-TR" dirty="0" smtClean="0"/>
          </a:p>
          <a:p>
            <a:pPr algn="just"/>
            <a:r>
              <a:rPr lang="tr-TR" dirty="0" err="1" smtClean="0"/>
              <a:t>Işlik</a:t>
            </a:r>
            <a:r>
              <a:rPr lang="tr-TR" dirty="0" smtClean="0"/>
              <a:t> şekilleriniň </a:t>
            </a:r>
            <a:r>
              <a:rPr lang="tr-TR" dirty="0" err="1" smtClean="0"/>
              <a:t>goşulmalarynyň</a:t>
            </a:r>
            <a:r>
              <a:rPr lang="tr-TR" dirty="0" smtClean="0"/>
              <a:t> </a:t>
            </a:r>
            <a:r>
              <a:rPr lang="tr-TR" dirty="0" err="1" smtClean="0"/>
              <a:t>hersiniň</a:t>
            </a:r>
            <a:r>
              <a:rPr lang="tr-TR" dirty="0" smtClean="0"/>
              <a:t> öz </a:t>
            </a:r>
            <a:r>
              <a:rPr lang="tr-TR" b="1" dirty="0" err="1" smtClean="0"/>
              <a:t>formal</a:t>
            </a:r>
            <a:r>
              <a:rPr lang="tr-TR" b="1" dirty="0" smtClean="0"/>
              <a:t> </a:t>
            </a:r>
            <a:r>
              <a:rPr lang="tr-TR" b="1" dirty="0" err="1" smtClean="0"/>
              <a:t>morfologik</a:t>
            </a:r>
            <a:r>
              <a:rPr lang="tr-TR" b="1" dirty="0" smtClean="0"/>
              <a:t> </a:t>
            </a:r>
            <a:r>
              <a:rPr lang="tr-TR" b="1" dirty="0" err="1" smtClean="0"/>
              <a:t>görkezijisi</a:t>
            </a:r>
            <a:r>
              <a:rPr lang="tr-TR" b="1" dirty="0" smtClean="0"/>
              <a:t> bar.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14. 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563888" y="1628800"/>
            <a:ext cx="165301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r>
              <a:rPr lang="tr-TR" b="1" dirty="0" err="1" smtClean="0"/>
              <a:t>ŞEKILLERI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43608" y="2348880"/>
            <a:ext cx="712879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Türkmen dilinde işlik şekilleriniň </a:t>
            </a:r>
            <a:r>
              <a:rPr lang="tr-TR" b="1" dirty="0" err="1" smtClean="0"/>
              <a:t>birnäçesi</a:t>
            </a:r>
            <a:r>
              <a:rPr lang="tr-TR" b="1" dirty="0" smtClean="0"/>
              <a:t> bardyr:</a:t>
            </a:r>
          </a:p>
          <a:p>
            <a:pPr algn="just"/>
            <a:r>
              <a:rPr lang="tr-TR" b="1" dirty="0" smtClean="0"/>
              <a:t> 1.</a:t>
            </a:r>
            <a:r>
              <a:rPr lang="tr-TR" b="1" dirty="0" err="1" smtClean="0"/>
              <a:t>Işligiň</a:t>
            </a:r>
            <a:r>
              <a:rPr lang="tr-TR" b="1" dirty="0" smtClean="0"/>
              <a:t> öten zaman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</a:p>
          <a:p>
            <a:pPr algn="just"/>
            <a:r>
              <a:rPr lang="tr-TR" b="1" dirty="0" smtClean="0"/>
              <a:t>2.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zaman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3.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mälim</a:t>
            </a:r>
            <a:r>
              <a:rPr lang="tr-TR" b="1" dirty="0" smtClean="0"/>
              <a:t> geljek zaman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</a:p>
          <a:p>
            <a:pPr algn="just"/>
            <a:r>
              <a:rPr lang="tr-TR" b="1" dirty="0" smtClean="0"/>
              <a:t>4.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nämälim</a:t>
            </a:r>
            <a:r>
              <a:rPr lang="tr-TR" b="1" dirty="0" smtClean="0"/>
              <a:t> geljek zaman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5.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şert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</a:p>
          <a:p>
            <a:pPr algn="just"/>
            <a:r>
              <a:rPr lang="tr-TR" b="1" dirty="0" smtClean="0"/>
              <a:t>6.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buýruk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7.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arzuw</a:t>
            </a:r>
            <a:r>
              <a:rPr lang="tr-TR" b="1" dirty="0" smtClean="0"/>
              <a:t>-</a:t>
            </a:r>
            <a:r>
              <a:rPr lang="tr-TR" b="1" dirty="0" err="1" smtClean="0"/>
              <a:t>isleg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</a:p>
          <a:p>
            <a:pPr algn="just"/>
            <a:r>
              <a:rPr lang="tr-TR" b="1" dirty="0" smtClean="0"/>
              <a:t>8. </a:t>
            </a:r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nämälim</a:t>
            </a:r>
            <a:r>
              <a:rPr lang="tr-TR" b="1" dirty="0" smtClean="0"/>
              <a:t> (</a:t>
            </a:r>
            <a:r>
              <a:rPr lang="tr-TR" b="1" dirty="0" err="1" smtClean="0"/>
              <a:t>infinitiw</a:t>
            </a:r>
            <a:r>
              <a:rPr lang="tr-TR" b="1" dirty="0" smtClean="0"/>
              <a:t>)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2232</TotalTime>
  <Words>1894</Words>
  <Application>Microsoft Office PowerPoint</Application>
  <PresentationFormat>Ekran Gösterisi (4:3)</PresentationFormat>
  <Paragraphs>304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301</cp:revision>
  <dcterms:created xsi:type="dcterms:W3CDTF">2016-09-19T14:10:52Z</dcterms:created>
  <dcterms:modified xsi:type="dcterms:W3CDTF">2018-04-24T06:44:02Z</dcterms:modified>
</cp:coreProperties>
</file>