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40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21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24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73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06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98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1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69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11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87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30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4E0BD-88C4-4CBD-944E-CDFB08EB618F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70C63-ED7F-4A2C-9026-3D15E01E3F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98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81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Gıda güvenilirliği için dikkat edilmesi 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Öncelikli olarak gıdaların her aşamasında teslim alma, depolama, saklama, üretim, pişirme ve servis aşamalarında her şeyi usulüne göre yapmak gereklidir.</a:t>
            </a:r>
          </a:p>
          <a:p>
            <a:r>
              <a:rPr lang="tr-TR" dirty="0" smtClean="0"/>
              <a:t>Teslim alırken her denetimin şeffaf olması gerekmektedir.</a:t>
            </a:r>
          </a:p>
          <a:p>
            <a:r>
              <a:rPr lang="tr-TR" dirty="0" smtClean="0"/>
              <a:t>Ambalajı bozulmuş, yırtılmış ürünleri almamak gereklidir.</a:t>
            </a:r>
            <a:endParaRPr lang="tr-TR" dirty="0"/>
          </a:p>
          <a:p>
            <a:r>
              <a:rPr lang="tr-TR" dirty="0" smtClean="0"/>
              <a:t>Nitelikleri bozulmuş ve son tüketim/tavsiye edilen tüketim tarihleri geçmiş gıdaların satışa ve tüketime sunulmaması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44628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Gıdaların saklama koşullarına uygun muhafaza edilmesi,</a:t>
            </a:r>
          </a:p>
          <a:p>
            <a:r>
              <a:rPr lang="tr-TR" dirty="0" smtClean="0"/>
              <a:t>Çapraz bulaşmayı önleyici tedbirler almak</a:t>
            </a:r>
          </a:p>
          <a:p>
            <a:r>
              <a:rPr lang="tr-TR" dirty="0" smtClean="0"/>
              <a:t>Her aşamada kişisel hijyen kurallarına uymak</a:t>
            </a:r>
          </a:p>
          <a:p>
            <a:r>
              <a:rPr lang="tr-TR" dirty="0" smtClean="0"/>
              <a:t>Ürün teslim alınan araçların yeteri ısıda olmasına dikkat etmek</a:t>
            </a:r>
          </a:p>
          <a:p>
            <a:pPr lvl="0"/>
            <a:r>
              <a:rPr lang="tr-TR" dirty="0" smtClean="0"/>
              <a:t>Satın almada gıda </a:t>
            </a:r>
            <a:r>
              <a:rPr lang="tr-TR" dirty="0"/>
              <a:t>güvenilirliğinin en etkili göstergesi olan HACCP ve ISO 22000 Belgelerine sahip </a:t>
            </a:r>
            <a:r>
              <a:rPr lang="tr-TR" dirty="0" smtClean="0"/>
              <a:t>olması</a:t>
            </a:r>
          </a:p>
          <a:p>
            <a:pPr lvl="0"/>
            <a:endParaRPr lang="tr-TR" dirty="0" smtClean="0"/>
          </a:p>
          <a:p>
            <a:pPr lvl="0"/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6556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Teslim alınan ürünlerle ilgili gıda güvenliği açısından analiz belgelerine sahip olması </a:t>
            </a:r>
          </a:p>
          <a:p>
            <a:pPr lvl="0"/>
            <a:r>
              <a:rPr lang="tr-TR" dirty="0" smtClean="0"/>
              <a:t>Yiyeceklerin gıda güvenliğiyle ilgili mevzuata uygun olması </a:t>
            </a:r>
          </a:p>
          <a:p>
            <a:pPr lvl="0"/>
            <a:r>
              <a:rPr lang="tr-TR" dirty="0" smtClean="0"/>
              <a:t>Hijyenle ilgili çalışmaların rahat yapılmasına uygun alanların olması</a:t>
            </a:r>
          </a:p>
          <a:p>
            <a:pPr lvl="0"/>
            <a:r>
              <a:rPr lang="tr-TR" dirty="0" smtClean="0"/>
              <a:t>Mutfak alanlarındaki kapı ve kollarının yeterince temiz olması</a:t>
            </a:r>
          </a:p>
          <a:p>
            <a:pPr lvl="0"/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2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pPr lvl="0"/>
            <a:r>
              <a:rPr lang="tr-TR" dirty="0" smtClean="0"/>
              <a:t>Hasarlı, bozuk, rengi değişmiş gıda maddeleri kabul edilmemeli, bunun için teslim alma aşamasında dikkat edilmelidir</a:t>
            </a:r>
          </a:p>
          <a:p>
            <a:pPr lvl="0"/>
            <a:r>
              <a:rPr lang="tr-TR" dirty="0" smtClean="0"/>
              <a:t>Ürünlerin kaliteli bir ambalajda saklanması gerekmektedir.</a:t>
            </a:r>
          </a:p>
          <a:p>
            <a:pPr lvl="0"/>
            <a:r>
              <a:rPr lang="tr-TR" dirty="0" smtClean="0"/>
              <a:t>Ürün teslim alınırken üretim ve son kullanma tarihlerine kontrol edilmeli</a:t>
            </a:r>
          </a:p>
          <a:p>
            <a:pPr lvl="0"/>
            <a:r>
              <a:rPr lang="tr-TR" dirty="0" smtClean="0"/>
              <a:t>Böcek ya da farklı haşere ve fare belirtilerine karşı dikkatle incelenmeli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66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gıda maddesinin saklama koşulları birbirinden farklıdır. Her birine uygun şekilde saklanması gerekmektedir.</a:t>
            </a:r>
          </a:p>
          <a:p>
            <a:r>
              <a:rPr lang="tr-TR" dirty="0" smtClean="0"/>
              <a:t>Gıda güvenliği için mutfakta kullanılan her ekipmanın çapraz bulaşmaya yol açmayan ürün ve malzemeden oluşması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7328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Depolama aşamasında tüm ürünler türlerine göre ayrılmalıdır.</a:t>
            </a:r>
          </a:p>
          <a:p>
            <a:r>
              <a:rPr lang="tr-TR" dirty="0" smtClean="0"/>
              <a:t>Çapraz bulaşmayı önleyecek önlemler alınmalıdır.</a:t>
            </a:r>
          </a:p>
          <a:p>
            <a:r>
              <a:rPr lang="tr-TR" dirty="0" smtClean="0"/>
              <a:t>Her ürün saklama koşullarına uygun şekilde depolanmalıdır</a:t>
            </a:r>
          </a:p>
          <a:p>
            <a:r>
              <a:rPr lang="tr-TR" dirty="0" smtClean="0"/>
              <a:t>Uygun ambalajlar seçilmelidir.</a:t>
            </a:r>
          </a:p>
          <a:p>
            <a:r>
              <a:rPr lang="tr-TR" dirty="0" smtClean="0"/>
              <a:t>Dondurulmuş gıdalar için ısı uygun olmalıdır.</a:t>
            </a:r>
          </a:p>
          <a:p>
            <a:r>
              <a:rPr lang="tr-TR" dirty="0" smtClean="0"/>
              <a:t>Depodaki rafların alt kısımları rahat temizlik yapılabilmesi için yerden yüksek olmalıdır.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624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90059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332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Gıda güvenilirliği için dikkat edilmesi gerekenler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12</cp:revision>
  <dcterms:created xsi:type="dcterms:W3CDTF">2020-04-25T14:40:55Z</dcterms:created>
  <dcterms:modified xsi:type="dcterms:W3CDTF">2020-04-25T14:55:33Z</dcterms:modified>
</cp:coreProperties>
</file>