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4E0BD-88C4-4CBD-944E-CDFB08EB618F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70C63-ED7F-4A2C-9026-3D15E01E3F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6407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4E0BD-88C4-4CBD-944E-CDFB08EB618F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70C63-ED7F-4A2C-9026-3D15E01E3F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9219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4E0BD-88C4-4CBD-944E-CDFB08EB618F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70C63-ED7F-4A2C-9026-3D15E01E3F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0246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4E0BD-88C4-4CBD-944E-CDFB08EB618F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70C63-ED7F-4A2C-9026-3D15E01E3F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2736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4E0BD-88C4-4CBD-944E-CDFB08EB618F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70C63-ED7F-4A2C-9026-3D15E01E3F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4068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4E0BD-88C4-4CBD-944E-CDFB08EB618F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70C63-ED7F-4A2C-9026-3D15E01E3F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3983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4E0BD-88C4-4CBD-944E-CDFB08EB618F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70C63-ED7F-4A2C-9026-3D15E01E3F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812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4E0BD-88C4-4CBD-944E-CDFB08EB618F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70C63-ED7F-4A2C-9026-3D15E01E3F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6699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4E0BD-88C4-4CBD-944E-CDFB08EB618F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70C63-ED7F-4A2C-9026-3D15E01E3F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1211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4E0BD-88C4-4CBD-944E-CDFB08EB618F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70C63-ED7F-4A2C-9026-3D15E01E3F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5874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4E0BD-88C4-4CBD-944E-CDFB08EB618F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70C63-ED7F-4A2C-9026-3D15E01E3F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4306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B4E0BD-88C4-4CBD-944E-CDFB08EB618F}" type="datetimeFigureOut">
              <a:rPr lang="tr-TR" smtClean="0"/>
              <a:t>25.04.2020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70C63-ED7F-4A2C-9026-3D15E01E3F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2982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sgip.gov.tr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Yiyecek ve İçecek İşletmelerinde Gıda ve İş Güvenliği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810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Gıda güvenilirliği için dikkat edilmesi gerekenler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Öncelikli olarak gıdaların her aşamasında teslim alma, depolama, saklama, üretim, pişirme ve servis aşamalarında her şeyi usulüne göre yapmak gereklidir.</a:t>
            </a:r>
          </a:p>
          <a:p>
            <a:r>
              <a:rPr lang="tr-TR" dirty="0" smtClean="0"/>
              <a:t>Teslim alırken her denetimin şeffaf olması gerekmektedir.</a:t>
            </a:r>
          </a:p>
          <a:p>
            <a:r>
              <a:rPr lang="tr-TR" dirty="0" smtClean="0"/>
              <a:t>Ambalajı bozulmuş, yırtılmış ürünleri almamak gereklidir.</a:t>
            </a:r>
            <a:endParaRPr lang="tr-TR" dirty="0"/>
          </a:p>
          <a:p>
            <a:r>
              <a:rPr lang="tr-TR" dirty="0" smtClean="0"/>
              <a:t>Nitelikleri bozulmuş ve son tüketim/tavsiye edilen tüketim tarihleri geçmiş gıdaların satışa ve tüketime sunulmaması</a:t>
            </a:r>
            <a:endParaRPr lang="tr-TR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544628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Gıdaların saklama koşullarına uygun muhafaza edilmesi,</a:t>
            </a:r>
          </a:p>
          <a:p>
            <a:r>
              <a:rPr lang="tr-TR" dirty="0" smtClean="0"/>
              <a:t>Çapraz bulaşmayı önleyici tedbirler almak</a:t>
            </a:r>
          </a:p>
          <a:p>
            <a:r>
              <a:rPr lang="tr-TR" dirty="0" smtClean="0"/>
              <a:t>Her aşamada kişisel hijyen kurallarına uymak</a:t>
            </a:r>
          </a:p>
          <a:p>
            <a:r>
              <a:rPr lang="tr-TR" dirty="0" smtClean="0"/>
              <a:t>Ürün teslim alınan araçların yeteri ısıda olmasına dikkat etmek</a:t>
            </a:r>
          </a:p>
          <a:p>
            <a:pPr lvl="0"/>
            <a:r>
              <a:rPr lang="tr-TR" dirty="0" smtClean="0"/>
              <a:t>Satın almada gıda </a:t>
            </a:r>
            <a:r>
              <a:rPr lang="tr-TR" dirty="0"/>
              <a:t>güvenilirliğinin en etkili göstergesi olan HACCP ve ISO 22000 Belgelerine sahip </a:t>
            </a:r>
            <a:r>
              <a:rPr lang="tr-TR" dirty="0" smtClean="0"/>
              <a:t>olması</a:t>
            </a:r>
          </a:p>
          <a:p>
            <a:pPr lvl="0"/>
            <a:endParaRPr lang="tr-TR" dirty="0" smtClean="0"/>
          </a:p>
          <a:p>
            <a:pPr lvl="0"/>
            <a:endParaRPr lang="tr-TR" dirty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96556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tr-TR" dirty="0" smtClean="0"/>
              <a:t>Teslim alınan ürünlerle ilgili gıda güvenliği açısından analiz belgelerine sahip olması </a:t>
            </a:r>
          </a:p>
          <a:p>
            <a:pPr lvl="0"/>
            <a:r>
              <a:rPr lang="tr-TR" dirty="0" smtClean="0"/>
              <a:t>Yiyeceklerin gıda güvenliğiyle ilgili mevzuata uygun olması </a:t>
            </a:r>
          </a:p>
          <a:p>
            <a:pPr lvl="0"/>
            <a:r>
              <a:rPr lang="tr-TR" dirty="0" smtClean="0"/>
              <a:t>Hijyenle ilgili çalışmaların rahat yapılmasına uygun alanların olması</a:t>
            </a:r>
          </a:p>
          <a:p>
            <a:pPr lvl="0"/>
            <a:r>
              <a:rPr lang="tr-TR" dirty="0" smtClean="0"/>
              <a:t>Mutfak alanlarındaki kapı ve kollarının yeterince temiz olması</a:t>
            </a:r>
          </a:p>
          <a:p>
            <a:pPr lvl="0"/>
            <a:r>
              <a:rPr lang="tr-TR" dirty="0"/>
              <a:t/>
            </a:r>
            <a:br>
              <a:rPr lang="tr-TR" dirty="0"/>
            </a:b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824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tr-TR" dirty="0" smtClean="0"/>
          </a:p>
          <a:p>
            <a:pPr lvl="0"/>
            <a:r>
              <a:rPr lang="tr-TR" dirty="0" smtClean="0"/>
              <a:t>Hasarlı, bozuk, rengi değişmiş gıda maddeleri kabul edilmemeli, bunun için teslim alma aşamasında dikkat edilmelidir</a:t>
            </a:r>
          </a:p>
          <a:p>
            <a:pPr lvl="0"/>
            <a:r>
              <a:rPr lang="tr-TR" dirty="0" smtClean="0"/>
              <a:t>Ürünlerin kaliteli bir ambalajda saklanması gerekmektedir.</a:t>
            </a:r>
          </a:p>
          <a:p>
            <a:pPr lvl="0"/>
            <a:r>
              <a:rPr lang="tr-TR" dirty="0" smtClean="0"/>
              <a:t>Ürün teslim alınırken üretim ve son kullanma tarihlerine kontrol edilmeli</a:t>
            </a:r>
          </a:p>
          <a:p>
            <a:pPr lvl="0"/>
            <a:r>
              <a:rPr lang="tr-TR" dirty="0" smtClean="0"/>
              <a:t>Böcek ya da farklı haşere ve fare belirtilerine karşı dikkatle incelenmeli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4663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Her gıda maddesinin saklama koşulları birbirinden farklıdır. Her birine uygun şekilde saklanması gerekmektedir.</a:t>
            </a:r>
          </a:p>
          <a:p>
            <a:r>
              <a:rPr lang="tr-TR" dirty="0" smtClean="0"/>
              <a:t>Gıda güvenliği için mutfakta kullanılan her ekipmanın çapraz bulaşmaya yol açmayan ürün ve malzemeden oluşması gerekmektedir.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97328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Depolama aşamasında tüm ürünler türlerine göre ayrılmalıdır.</a:t>
            </a:r>
          </a:p>
          <a:p>
            <a:r>
              <a:rPr lang="tr-TR" dirty="0" smtClean="0"/>
              <a:t>Çapraz bulaşmayı önleyecek önlemler alınmalıdır.</a:t>
            </a:r>
          </a:p>
          <a:p>
            <a:r>
              <a:rPr lang="tr-TR" dirty="0" smtClean="0"/>
              <a:t>Her ürün saklama koşullarına uygun şekilde depolanmalıdır</a:t>
            </a:r>
          </a:p>
          <a:p>
            <a:r>
              <a:rPr lang="tr-TR" dirty="0" smtClean="0"/>
              <a:t>Uygun ambalajlar seçilmelidir.</a:t>
            </a:r>
          </a:p>
          <a:p>
            <a:r>
              <a:rPr lang="tr-TR" dirty="0" smtClean="0"/>
              <a:t>Dondurulmuş gıdalar için ısı uygun olmalıdır.</a:t>
            </a:r>
          </a:p>
          <a:p>
            <a:r>
              <a:rPr lang="tr-TR" dirty="0" smtClean="0"/>
              <a:t>Depodaki rafların alt kısımları rahat temizlik yapılabilmesi için yerden yüksek olmalıdır.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562448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Karaali</a:t>
            </a:r>
            <a:r>
              <a:rPr lang="en-US" dirty="0" smtClean="0"/>
              <a:t>, A. (2003). Gıda </a:t>
            </a:r>
            <a:r>
              <a:rPr lang="en-US" dirty="0" err="1" smtClean="0"/>
              <a:t>İşletmelerinde</a:t>
            </a:r>
            <a:r>
              <a:rPr lang="en-US" dirty="0" smtClean="0"/>
              <a:t> HACCP </a:t>
            </a:r>
            <a:r>
              <a:rPr lang="en-US" dirty="0" err="1" smtClean="0"/>
              <a:t>Uygulamaları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Denetimi</a:t>
            </a:r>
            <a:r>
              <a:rPr lang="en-US" dirty="0" smtClean="0"/>
              <a:t>. Ankara: T. C. </a:t>
            </a:r>
            <a:r>
              <a:rPr lang="en-US" dirty="0" err="1" smtClean="0"/>
              <a:t>Sağlık</a:t>
            </a:r>
            <a:r>
              <a:rPr lang="en-US" dirty="0" smtClean="0"/>
              <a:t> </a:t>
            </a:r>
            <a:r>
              <a:rPr lang="en-US" dirty="0" err="1" smtClean="0"/>
              <a:t>Bakanlığı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Sağlık</a:t>
            </a:r>
            <a:r>
              <a:rPr lang="en-US" dirty="0" smtClean="0"/>
              <a:t> </a:t>
            </a:r>
            <a:r>
              <a:rPr lang="en-US" dirty="0" err="1" smtClean="0"/>
              <a:t>Hizmetleri</a:t>
            </a:r>
            <a:r>
              <a:rPr lang="en-US" dirty="0" smtClean="0"/>
              <a:t>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Müdürlüğü</a:t>
            </a:r>
            <a:r>
              <a:rPr lang="en-US" dirty="0" smtClean="0"/>
              <a:t> </a:t>
            </a:r>
            <a:r>
              <a:rPr lang="en-US" dirty="0" err="1" smtClean="0"/>
              <a:t>Yayını</a:t>
            </a:r>
            <a:endParaRPr lang="tr-TR" dirty="0" smtClean="0"/>
          </a:p>
          <a:p>
            <a:r>
              <a:rPr lang="en-US" dirty="0" err="1" smtClean="0"/>
              <a:t>Mahmutoğlu</a:t>
            </a:r>
            <a:r>
              <a:rPr lang="en-US" dirty="0" smtClean="0"/>
              <a:t>, T. (2010). Gıda </a:t>
            </a:r>
            <a:r>
              <a:rPr lang="en-US" dirty="0" err="1" smtClean="0"/>
              <a:t>Endüstrisinde</a:t>
            </a:r>
            <a:r>
              <a:rPr lang="en-US" dirty="0" smtClean="0"/>
              <a:t> </a:t>
            </a:r>
            <a:r>
              <a:rPr lang="en-US" dirty="0" err="1" smtClean="0"/>
              <a:t>Güvenli</a:t>
            </a:r>
            <a:r>
              <a:rPr lang="en-US" dirty="0" smtClean="0"/>
              <a:t> Gıda </a:t>
            </a:r>
            <a:r>
              <a:rPr lang="en-US" dirty="0" err="1" smtClean="0"/>
              <a:t>Üretmek</a:t>
            </a:r>
            <a:r>
              <a:rPr lang="en-US" dirty="0" smtClean="0"/>
              <a:t>. Ankara: ODTÜ </a:t>
            </a:r>
            <a:r>
              <a:rPr lang="en-US" dirty="0" err="1" smtClean="0"/>
              <a:t>Geliştirme</a:t>
            </a:r>
            <a:r>
              <a:rPr lang="en-US" dirty="0" smtClean="0"/>
              <a:t> </a:t>
            </a:r>
            <a:r>
              <a:rPr lang="en-US" dirty="0" err="1" smtClean="0"/>
              <a:t>Vakfı</a:t>
            </a:r>
            <a:r>
              <a:rPr lang="en-US" dirty="0" smtClean="0"/>
              <a:t> </a:t>
            </a:r>
            <a:r>
              <a:rPr lang="en-US" dirty="0" err="1" smtClean="0"/>
              <a:t>Yayıncılık</a:t>
            </a:r>
            <a:endParaRPr lang="tr-TR" dirty="0" smtClean="0"/>
          </a:p>
          <a:p>
            <a:r>
              <a:rPr lang="en-US" dirty="0" err="1" smtClean="0"/>
              <a:t>Topal</a:t>
            </a:r>
            <a:r>
              <a:rPr lang="en-US" dirty="0" smtClean="0"/>
              <a:t>, Ş. (1996). Gıda </a:t>
            </a:r>
            <a:r>
              <a:rPr lang="en-US" dirty="0" err="1" smtClean="0"/>
              <a:t>Güvenliği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Kalite</a:t>
            </a:r>
            <a:r>
              <a:rPr lang="en-US" dirty="0" smtClean="0"/>
              <a:t> </a:t>
            </a:r>
            <a:r>
              <a:rPr lang="en-US" dirty="0" err="1" smtClean="0"/>
              <a:t>Yönetim</a:t>
            </a:r>
            <a:r>
              <a:rPr lang="en-US" dirty="0" smtClean="0"/>
              <a:t> </a:t>
            </a:r>
            <a:r>
              <a:rPr lang="en-US" dirty="0" err="1" smtClean="0"/>
              <a:t>Sistemleri</a:t>
            </a:r>
            <a:r>
              <a:rPr lang="en-US" dirty="0" smtClean="0"/>
              <a:t> Ankara: </a:t>
            </a:r>
            <a:r>
              <a:rPr lang="en-US" dirty="0" err="1" smtClean="0"/>
              <a:t>Tübitak</a:t>
            </a:r>
            <a:r>
              <a:rPr lang="en-US" dirty="0" smtClean="0"/>
              <a:t> </a:t>
            </a:r>
            <a:r>
              <a:rPr lang="en-US" dirty="0" err="1" smtClean="0"/>
              <a:t>Yayınları</a:t>
            </a:r>
            <a:endParaRPr lang="tr-TR" dirty="0" smtClean="0"/>
          </a:p>
          <a:p>
            <a:r>
              <a:rPr lang="tr-TR" u="sng" dirty="0" smtClean="0">
                <a:hlinkClick r:id="rId2"/>
              </a:rPr>
              <a:t>www.isgip.gov.tr</a:t>
            </a:r>
            <a:r>
              <a:rPr lang="tr-TR" u="sng" dirty="0" smtClean="0"/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7890059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332</Words>
  <Application>Microsoft Office PowerPoint</Application>
  <PresentationFormat>Ekran Gösterisi (4:3)</PresentationFormat>
  <Paragraphs>39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Yiyecek ve İçecek İşletmelerinde Gıda ve İş Güvenliği</vt:lpstr>
      <vt:lpstr>Gıda güvenilirliği için dikkat edilmesi gerekenler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Yiyecek ve İçecek İşletmelerinde Gıda ve İş Güvenliği</dc:title>
  <dc:creator>EDA</dc:creator>
  <cp:lastModifiedBy>EDA</cp:lastModifiedBy>
  <cp:revision>12</cp:revision>
  <dcterms:created xsi:type="dcterms:W3CDTF">2020-04-25T14:40:55Z</dcterms:created>
  <dcterms:modified xsi:type="dcterms:W3CDTF">2020-04-25T14:55:33Z</dcterms:modified>
</cp:coreProperties>
</file>