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euromsg.com/gonderdiginiz-emaillerin-okunmasini-saglamanin-4-farkli-yolu-email-marketing/" TargetMode="External"/><Relationship Id="rId2" Type="http://schemas.openxmlformats.org/officeDocument/2006/relationships/hyperlink" Target="https://blog.euromsg.com/b2b-icin-e-posta-yoluyla-pazarlamanin-sosyal-medyada-pazarlamaya-baskin-cikmasinin-5-nedeni-email-market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uromsg.com/t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86DFE-B846-4456-A0EB-85813A3CDD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İş </a:t>
            </a:r>
            <a:r>
              <a:rPr lang="en-US" dirty="0" err="1"/>
              <a:t>Ya</a:t>
            </a:r>
            <a:r>
              <a:rPr lang="tr-TR" dirty="0"/>
              <a:t>ş</a:t>
            </a:r>
            <a:r>
              <a:rPr lang="en-US" dirty="0"/>
              <a:t>am</a:t>
            </a:r>
            <a:r>
              <a:rPr lang="tr-TR" dirty="0"/>
              <a:t>ında İletişim Becerileri</a:t>
            </a:r>
            <a:br>
              <a:rPr lang="tr-TR" dirty="0"/>
            </a:br>
            <a:r>
              <a:rPr lang="en-US" dirty="0" err="1"/>
              <a:t>Hafta</a:t>
            </a:r>
            <a:r>
              <a:rPr lang="en-US" dirty="0"/>
              <a:t> 11</a:t>
            </a:r>
            <a:endParaRPr lang="tr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FB469-10B6-4B82-B7CC-0D1443AF7D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tr-TR" b="1" dirty="0"/>
              <a:t>İletişimde Görsel Kullanımı Neden Çok Önemli?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246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078E7-ABFD-485C-9DD6-50F15F092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err="1">
                <a:solidFill>
                  <a:srgbClr val="FFC000"/>
                </a:solidFill>
              </a:rPr>
              <a:t>infografik</a:t>
            </a:r>
            <a:endParaRPr lang="tr-TR" sz="44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F1A49-BCBB-46C6-B32F-C02EF65D3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Teknoloji kolaylığı:</a:t>
            </a:r>
            <a:r>
              <a:rPr lang="tr-TR" dirty="0"/>
              <a:t> </a:t>
            </a:r>
            <a:endParaRPr lang="en-US" dirty="0"/>
          </a:p>
          <a:p>
            <a:r>
              <a:rPr lang="tr-TR" dirty="0"/>
              <a:t>Eskiden bilgisayar ve diğer araçlar çok yavaştı. </a:t>
            </a:r>
            <a:endParaRPr lang="en-US" dirty="0"/>
          </a:p>
          <a:p>
            <a:endParaRPr lang="en-US" dirty="0"/>
          </a:p>
          <a:p>
            <a:r>
              <a:rPr lang="tr-TR" dirty="0"/>
              <a:t>Kaliteli görselleri ya açamıyor ya da görselleri yeterince hızlı işleyemiyordu. </a:t>
            </a:r>
            <a:endParaRPr lang="en-US" dirty="0"/>
          </a:p>
          <a:p>
            <a:endParaRPr lang="en-US" dirty="0"/>
          </a:p>
          <a:p>
            <a:r>
              <a:rPr lang="tr-TR" dirty="0"/>
              <a:t>Üstelik internet de çok yavaştı. </a:t>
            </a:r>
            <a:endParaRPr lang="en-US" dirty="0"/>
          </a:p>
          <a:p>
            <a:endParaRPr lang="en-US" dirty="0"/>
          </a:p>
          <a:p>
            <a:r>
              <a:rPr lang="tr-TR" dirty="0"/>
              <a:t>Oysa günümüzde her türlü teknik problem aşılmış durumda.</a:t>
            </a:r>
            <a:endParaRPr lang="en-US" dirty="0"/>
          </a:p>
          <a:p>
            <a:r>
              <a:rPr lang="tr-TR" dirty="0"/>
              <a:t> Artık görsel içeriği de yazılı içerik kadar hızlı iletebiliyoruz.</a:t>
            </a:r>
          </a:p>
        </p:txBody>
      </p:sp>
    </p:spTree>
    <p:extLst>
      <p:ext uri="{BB962C8B-B14F-4D97-AF65-F5344CB8AC3E}">
        <p14:creationId xmlns:p14="http://schemas.microsoft.com/office/powerpoint/2010/main" val="2407398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640DC-1A50-4656-9696-7D4413529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err="1">
                <a:solidFill>
                  <a:srgbClr val="FFC000"/>
                </a:solidFill>
              </a:rPr>
              <a:t>infografik</a:t>
            </a:r>
            <a:endParaRPr lang="tr-TR" sz="44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1567A-A0D9-45E5-8D48-769B7950F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Beynimiz görseli daha iyi anlıyor:</a:t>
            </a:r>
            <a:r>
              <a:rPr lang="tr-TR" dirty="0"/>
              <a:t> </a:t>
            </a:r>
            <a:endParaRPr lang="en-US" dirty="0"/>
          </a:p>
          <a:p>
            <a:r>
              <a:rPr lang="tr-TR" dirty="0"/>
              <a:t>Yapılan araştırmalara göre bir insan bir görseli saniyenin 10’da 1’i sürede anlayabilirken, 200-250 kelimelik bir metni 60 saniyede okuyabiliyor. </a:t>
            </a:r>
            <a:endParaRPr lang="en-US" dirty="0"/>
          </a:p>
          <a:p>
            <a:r>
              <a:rPr lang="tr-TR" dirty="0"/>
              <a:t>Bu yüzden imajlarla mesajınızı vermeniz daha kolay ve daha akılda kalıcı oluyor.</a:t>
            </a:r>
          </a:p>
        </p:txBody>
      </p:sp>
    </p:spTree>
    <p:extLst>
      <p:ext uri="{BB962C8B-B14F-4D97-AF65-F5344CB8AC3E}">
        <p14:creationId xmlns:p14="http://schemas.microsoft.com/office/powerpoint/2010/main" val="917696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4E83E-487C-4A8B-8E07-1A53378BC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FFC000"/>
                </a:solidFill>
              </a:rPr>
              <a:t>infografik</a:t>
            </a:r>
            <a:endParaRPr lang="tr-TR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99A2B-2DB6-495E-AB3E-836445C60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Görselle problemler çözülebiliyor:</a:t>
            </a:r>
            <a:r>
              <a:rPr lang="tr-TR" dirty="0"/>
              <a:t> </a:t>
            </a:r>
            <a:endParaRPr lang="en-US" dirty="0"/>
          </a:p>
          <a:p>
            <a:endParaRPr lang="en-US" dirty="0"/>
          </a:p>
          <a:p>
            <a:r>
              <a:rPr lang="tr-TR" dirty="0"/>
              <a:t>Trafik işaret ve levhalarını örnek gösteren neomam, levha yerine yazı konulduğunda 90 km/s hızla giden bir sürücünün bunu okuyup, anlamasının imkansız olduğunu belirtmiş. </a:t>
            </a:r>
            <a:endParaRPr lang="en-US" dirty="0"/>
          </a:p>
          <a:p>
            <a:endParaRPr lang="en-US" dirty="0"/>
          </a:p>
          <a:p>
            <a:r>
              <a:rPr lang="tr-TR" dirty="0"/>
              <a:t>Görselle bir problem çözme yolu olarak da zehirli ilaç ya da kullanım yaşı gibi bilgileri ilacın üzerine yazdığınızla bunu görselle tarif etme durumundaki farkı ifade etmiş.</a:t>
            </a:r>
          </a:p>
        </p:txBody>
      </p:sp>
    </p:spTree>
    <p:extLst>
      <p:ext uri="{BB962C8B-B14F-4D97-AF65-F5344CB8AC3E}">
        <p14:creationId xmlns:p14="http://schemas.microsoft.com/office/powerpoint/2010/main" val="573692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05A8F-F07A-4139-BB1D-CFB0A0B83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FFC000"/>
                </a:solidFill>
              </a:rPr>
              <a:t>infografik</a:t>
            </a:r>
            <a:endParaRPr lang="tr-TR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B20D7-A80A-4317-AB53-07815F6D0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Web sitelerinde daha etkili:</a:t>
            </a:r>
            <a:r>
              <a:rPr lang="tr-TR" dirty="0"/>
              <a:t> </a:t>
            </a:r>
            <a:endParaRPr lang="en-US" dirty="0"/>
          </a:p>
          <a:p>
            <a:endParaRPr lang="en-US" b="1" dirty="0"/>
          </a:p>
          <a:p>
            <a:r>
              <a:rPr lang="tr-TR" b="1" dirty="0"/>
              <a:t>Web siteleri</a:t>
            </a:r>
            <a:r>
              <a:rPr lang="tr-TR" dirty="0"/>
              <a:t>nde etkileşim için görseller metinlere göre %47 daha etkili.</a:t>
            </a:r>
            <a:endParaRPr lang="en-US" dirty="0"/>
          </a:p>
          <a:p>
            <a:endParaRPr lang="en-US" dirty="0"/>
          </a:p>
          <a:p>
            <a:r>
              <a:rPr lang="tr-TR" b="1" dirty="0">
                <a:solidFill>
                  <a:srgbClr val="FFC000"/>
                </a:solidFill>
              </a:rPr>
              <a:t>Sosyal medyada daha etkili:</a:t>
            </a:r>
            <a:r>
              <a:rPr lang="tr-TR" dirty="0">
                <a:solidFill>
                  <a:srgbClr val="FFC000"/>
                </a:solidFill>
              </a:rPr>
              <a:t> 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  <a:p>
            <a:r>
              <a:rPr lang="tr-TR" dirty="0"/>
              <a:t>Fotoğraf kullanılan postlar </a:t>
            </a:r>
            <a:r>
              <a:rPr lang="tr-TR" b="1" dirty="0"/>
              <a:t>Twitter</a:t>
            </a:r>
            <a:r>
              <a:rPr lang="tr-TR" dirty="0"/>
              <a:t>‘da %35 daha fazla retweet edilirken, Facebook’ta paylaşılan içeriklerin %87’si fotoğraflı.</a:t>
            </a:r>
          </a:p>
        </p:txBody>
      </p:sp>
    </p:spTree>
    <p:extLst>
      <p:ext uri="{BB962C8B-B14F-4D97-AF65-F5344CB8AC3E}">
        <p14:creationId xmlns:p14="http://schemas.microsoft.com/office/powerpoint/2010/main" val="97268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E85CC-6E75-4B33-91AC-C6D16E55A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b="1" dirty="0">
                <a:solidFill>
                  <a:srgbClr val="FFC000"/>
                </a:solidFill>
              </a:rPr>
              <a:t>İletişimde Görsel Kullanımı Neden Çok Önemli?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C7E3D-D7AF-4C60-BC2C-508318DED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Reklam ve iletişim dünyası var olduğundan beri, yer yüzündeki bütün medya çalışanı, pazarlamacı ve reklamcıların üzerinde en çok uğraştığı işlerin başında görseller geliyor. </a:t>
            </a:r>
            <a:endParaRPr lang="en-US" dirty="0"/>
          </a:p>
          <a:p>
            <a:endParaRPr lang="en-US" dirty="0"/>
          </a:p>
          <a:p>
            <a:r>
              <a:rPr lang="tr-TR" dirty="0"/>
              <a:t>Doğru görsel kullanımı, görselin konuyla olan bağıntısı, görselin kullanıcı tarafındaki çekiciliği, boyutları, tasarımın doğruluğu gibi pek çok konu neredeyse her anımızı alıyor.</a:t>
            </a:r>
            <a:endParaRPr lang="en-US" dirty="0"/>
          </a:p>
          <a:p>
            <a:endParaRPr lang="en-US" dirty="0"/>
          </a:p>
          <a:p>
            <a:r>
              <a:rPr lang="tr-TR" dirty="0"/>
              <a:t>Görsellere gösterilmesi gereken özen sadece geleneksel medya çalışanı, reklamcı ve pazarlamacılar için geçerli değil. </a:t>
            </a:r>
            <a:r>
              <a:rPr lang="tr-TR" b="1" dirty="0"/>
              <a:t>Dijital pazarlama</a:t>
            </a:r>
            <a:r>
              <a:rPr lang="tr-TR" dirty="0"/>
              <a:t>yla ilgilenen bizlerin de en önemli konu başlıklarından biri de görsel seçimi.</a:t>
            </a:r>
          </a:p>
        </p:txBody>
      </p:sp>
    </p:spTree>
    <p:extLst>
      <p:ext uri="{BB962C8B-B14F-4D97-AF65-F5344CB8AC3E}">
        <p14:creationId xmlns:p14="http://schemas.microsoft.com/office/powerpoint/2010/main" val="312818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547A3-B9A4-4F3E-B41F-DBB4B59F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b="1" dirty="0">
                <a:solidFill>
                  <a:srgbClr val="FFC000"/>
                </a:solidFill>
              </a:rPr>
              <a:t>İletişimde Görsel Kullanımı Neden Çok Önemli?</a:t>
            </a:r>
            <a:endParaRPr lang="tr-TR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5C650-8B20-41C1-8AF9-4EBD0B2E2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hlinkClick r:id="rId2"/>
              </a:rPr>
              <a:t>Sosyal medya</a:t>
            </a:r>
            <a:r>
              <a:rPr lang="tr-TR" dirty="0"/>
              <a:t>da doğru görsel kullanımı ve ilgili görselin boyutlandırılması,</a:t>
            </a:r>
            <a:endParaRPr lang="en-US" dirty="0"/>
          </a:p>
          <a:p>
            <a:r>
              <a:rPr lang="tr-TR" dirty="0"/>
              <a:t> </a:t>
            </a:r>
            <a:r>
              <a:rPr lang="tr-TR" b="1" dirty="0"/>
              <a:t>blog metni</a:t>
            </a:r>
            <a:r>
              <a:rPr lang="tr-TR" dirty="0"/>
              <a:t>ndeki içeriğin görseli, </a:t>
            </a:r>
            <a:r>
              <a:rPr lang="tr-TR" b="1" dirty="0"/>
              <a:t>infografik</a:t>
            </a:r>
            <a:r>
              <a:rPr lang="tr-TR" dirty="0"/>
              <a:t>ler ve</a:t>
            </a:r>
            <a:endParaRPr lang="en-US" dirty="0"/>
          </a:p>
          <a:p>
            <a:r>
              <a:rPr lang="tr-TR" dirty="0"/>
              <a:t> </a:t>
            </a:r>
            <a:r>
              <a:rPr lang="tr-TR" b="1" dirty="0">
                <a:hlinkClick r:id="rId3"/>
              </a:rPr>
              <a:t>e-posta pazarlaması</a:t>
            </a:r>
            <a:r>
              <a:rPr lang="tr-TR" dirty="0"/>
              <a:t> yapanların göndereceği </a:t>
            </a:r>
            <a:r>
              <a:rPr lang="tr-TR" b="1" dirty="0"/>
              <a:t>e-postanın görseli</a:t>
            </a:r>
            <a:r>
              <a:rPr lang="tr-TR" dirty="0"/>
              <a:t> gibi konular, </a:t>
            </a:r>
            <a:endParaRPr lang="en-US" dirty="0"/>
          </a:p>
          <a:p>
            <a:r>
              <a:rPr lang="tr-TR" b="1" dirty="0">
                <a:hlinkClick r:id="rId4"/>
              </a:rPr>
              <a:t>dijital pazarlamacı</a:t>
            </a:r>
            <a:r>
              <a:rPr lang="tr-TR" dirty="0"/>
              <a:t> ve reklamcıların günlük iş akışında ana gündemini oluşturuyor.</a:t>
            </a:r>
            <a:endParaRPr lang="en-US" dirty="0"/>
          </a:p>
          <a:p>
            <a:r>
              <a:rPr lang="tr-TR" dirty="0">
                <a:solidFill>
                  <a:srgbClr val="FFC000"/>
                </a:solidFill>
              </a:rPr>
              <a:t>Peki görseller neden bu kadar önemli?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tr-TR" dirty="0">
                <a:solidFill>
                  <a:srgbClr val="FFC000"/>
                </a:solidFill>
              </a:rPr>
              <a:t>Görsel ve </a:t>
            </a:r>
            <a:r>
              <a:rPr lang="tr-TR" b="1" dirty="0">
                <a:solidFill>
                  <a:srgbClr val="FFC000"/>
                </a:solidFill>
              </a:rPr>
              <a:t>infografik</a:t>
            </a:r>
            <a:r>
              <a:rPr lang="tr-TR" dirty="0">
                <a:solidFill>
                  <a:srgbClr val="FFC000"/>
                </a:solidFill>
              </a:rPr>
              <a:t>ler insanlar tarafından neden bu kadar çok öneriliyor ve beğeniliyor?</a:t>
            </a:r>
          </a:p>
        </p:txBody>
      </p:sp>
    </p:spTree>
    <p:extLst>
      <p:ext uri="{BB962C8B-B14F-4D97-AF65-F5344CB8AC3E}">
        <p14:creationId xmlns:p14="http://schemas.microsoft.com/office/powerpoint/2010/main" val="449673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5BF88-946B-409F-86BE-5EC02F23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b="1" dirty="0">
                <a:solidFill>
                  <a:srgbClr val="FFC000"/>
                </a:solidFill>
              </a:rPr>
              <a:t>İletişimde Görsel Kullanımı Neden Çok Önemli?</a:t>
            </a:r>
            <a:endParaRPr lang="tr-TR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8509A-D752-4A82-867A-8F567B543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Mesela bir çok yayın yaratılan </a:t>
            </a:r>
            <a:r>
              <a:rPr lang="tr-TR" b="1" dirty="0"/>
              <a:t>infografik</a:t>
            </a:r>
            <a:r>
              <a:rPr lang="tr-TR" dirty="0"/>
              <a:t>leri kendileri yaratmasa veya kendilerine ait olmasa da neden paylaşmayı tercih ediyor?</a:t>
            </a:r>
            <a:endParaRPr lang="en-US" dirty="0"/>
          </a:p>
          <a:p>
            <a:endParaRPr lang="en-US" dirty="0"/>
          </a:p>
          <a:p>
            <a:r>
              <a:rPr lang="tr-TR" dirty="0"/>
              <a:t> Dünyanın en büyük </a:t>
            </a:r>
            <a:r>
              <a:rPr lang="tr-TR" b="1" dirty="0"/>
              <a:t>infografik</a:t>
            </a:r>
            <a:r>
              <a:rPr lang="tr-TR" dirty="0"/>
              <a:t> üreticilerinden biri olan neomam, konuyla ilgili harika bir </a:t>
            </a:r>
            <a:r>
              <a:rPr lang="tr-TR" b="1" dirty="0"/>
              <a:t>infografik</a:t>
            </a:r>
            <a:r>
              <a:rPr lang="tr-TR" dirty="0"/>
              <a:t> yayınlamış.</a:t>
            </a:r>
          </a:p>
        </p:txBody>
      </p:sp>
    </p:spTree>
    <p:extLst>
      <p:ext uri="{BB962C8B-B14F-4D97-AF65-F5344CB8AC3E}">
        <p14:creationId xmlns:p14="http://schemas.microsoft.com/office/powerpoint/2010/main" val="3865151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695F2-3E78-4B01-8D59-52CE59E11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800" b="1" dirty="0">
                <a:solidFill>
                  <a:srgbClr val="FFC000"/>
                </a:solidFill>
              </a:rPr>
              <a:t>infografik</a:t>
            </a:r>
            <a:endParaRPr lang="tr-TR" sz="4800" dirty="0">
              <a:solidFill>
                <a:srgbClr val="FFC000"/>
              </a:solidFill>
            </a:endParaRP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1C1D1406-BB95-4604-A451-990B07009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8603" y="1420643"/>
            <a:ext cx="3707934" cy="5218574"/>
          </a:xfrm>
        </p:spPr>
      </p:pic>
    </p:spTree>
    <p:extLst>
      <p:ext uri="{BB962C8B-B14F-4D97-AF65-F5344CB8AC3E}">
        <p14:creationId xmlns:p14="http://schemas.microsoft.com/office/powerpoint/2010/main" val="145490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10E64-BCB5-44EA-9E2B-D00C1D7A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FFC000"/>
                </a:solidFill>
              </a:rPr>
              <a:t>infografik</a:t>
            </a:r>
            <a:endParaRPr lang="tr-TR" b="1" dirty="0">
              <a:solidFill>
                <a:srgbClr val="FFC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53B5A4-8FF5-4321-8A6F-F0E565422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5783" y="1152983"/>
            <a:ext cx="6092133" cy="5345847"/>
          </a:xfrm>
        </p:spPr>
      </p:pic>
    </p:spTree>
    <p:extLst>
      <p:ext uri="{BB962C8B-B14F-4D97-AF65-F5344CB8AC3E}">
        <p14:creationId xmlns:p14="http://schemas.microsoft.com/office/powerpoint/2010/main" val="3771477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402A1-3448-4A15-8731-DA7FCB54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FFC000"/>
                </a:solidFill>
              </a:rPr>
              <a:t>infografik</a:t>
            </a:r>
            <a:endParaRPr lang="tr-TR" b="1" dirty="0">
              <a:solidFill>
                <a:srgbClr val="FFC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9D752C-F3BA-4624-B73F-3EFC2CF80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3651" y="1220276"/>
            <a:ext cx="4446165" cy="5586805"/>
          </a:xfrm>
        </p:spPr>
      </p:pic>
    </p:spTree>
    <p:extLst>
      <p:ext uri="{BB962C8B-B14F-4D97-AF65-F5344CB8AC3E}">
        <p14:creationId xmlns:p14="http://schemas.microsoft.com/office/powerpoint/2010/main" val="423565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A5616-E87C-4754-82C1-61D8D79B4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>
                <a:solidFill>
                  <a:srgbClr val="FFC000"/>
                </a:solidFill>
              </a:rPr>
              <a:t>infografik</a:t>
            </a:r>
            <a:r>
              <a:rPr lang="tr-TR" sz="2800" dirty="0">
                <a:solidFill>
                  <a:srgbClr val="FFC000"/>
                </a:solidFill>
              </a:rPr>
              <a:t>te,</a:t>
            </a:r>
            <a:br>
              <a:rPr lang="en-US" sz="2800" dirty="0">
                <a:solidFill>
                  <a:srgbClr val="FFC000"/>
                </a:solidFill>
              </a:rPr>
            </a:br>
            <a:r>
              <a:rPr lang="tr-TR" sz="2800" dirty="0">
                <a:solidFill>
                  <a:srgbClr val="FFC000"/>
                </a:solidFill>
              </a:rPr>
              <a:t> görsel içeriğin kullanılmasının ve tercih edilmesinin önemi ve sevilmesiyle ilgili pek çok neden</a:t>
            </a:r>
            <a:r>
              <a:rPr lang="en-US" sz="2800" dirty="0">
                <a:solidFill>
                  <a:srgbClr val="FFC000"/>
                </a:solidFill>
              </a:rPr>
              <a:t> var</a:t>
            </a:r>
            <a:endParaRPr lang="tr-TR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88324-5E30-4C4F-BFAC-F6F17CDDB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Bilgi bombardımanı:</a:t>
            </a:r>
            <a:r>
              <a:rPr lang="tr-TR" dirty="0"/>
              <a:t> </a:t>
            </a:r>
            <a:endParaRPr lang="en-US" dirty="0"/>
          </a:p>
          <a:p>
            <a:r>
              <a:rPr lang="tr-TR" dirty="0"/>
              <a:t>İnsanların hayatında daha fazla sözcük var, 1986’dan günümüze insanlara bahsedilen sözcük sayısı 5 kat artmış.</a:t>
            </a:r>
            <a:endParaRPr lang="en-US" dirty="0"/>
          </a:p>
          <a:p>
            <a:r>
              <a:rPr lang="tr-TR" dirty="0"/>
              <a:t> Ortalama bir insana günde 174 gazete dolusu sözcükten bahsediliyor.</a:t>
            </a:r>
            <a:endParaRPr lang="en-US" dirty="0"/>
          </a:p>
          <a:p>
            <a:r>
              <a:rPr lang="tr-TR" dirty="0"/>
              <a:t> Durum böyleyken, insanlara yazılı olarak çok da yüklenebilme şansınız yok.</a:t>
            </a:r>
          </a:p>
        </p:txBody>
      </p:sp>
    </p:spTree>
    <p:extLst>
      <p:ext uri="{BB962C8B-B14F-4D97-AF65-F5344CB8AC3E}">
        <p14:creationId xmlns:p14="http://schemas.microsoft.com/office/powerpoint/2010/main" val="3727285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E7FAA-BCAC-481D-B031-C64E5D462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FFC000"/>
                </a:solidFill>
              </a:rPr>
              <a:t>infografik</a:t>
            </a:r>
            <a:endParaRPr lang="tr-TR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4ACDE-5FE1-473E-AB8D-624726B8F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İnsanlar hızlı yaşıyor:</a:t>
            </a:r>
            <a:r>
              <a:rPr lang="tr-TR" dirty="0"/>
              <a:t> </a:t>
            </a:r>
            <a:endParaRPr lang="en-US" dirty="0"/>
          </a:p>
          <a:p>
            <a:endParaRPr lang="en-US" dirty="0"/>
          </a:p>
          <a:p>
            <a:r>
              <a:rPr lang="tr-TR" dirty="0"/>
              <a:t>Eskiye oranla çok daha hızlı yaşıyoruz.</a:t>
            </a:r>
            <a:endParaRPr lang="en-US" dirty="0"/>
          </a:p>
          <a:p>
            <a:endParaRPr lang="en-US" dirty="0"/>
          </a:p>
          <a:p>
            <a:r>
              <a:rPr lang="tr-TR" dirty="0"/>
              <a:t> Kabul etmek gerekir ki etkileşim için çok daha kısa zamana ihtiyacımız var. </a:t>
            </a:r>
            <a:endParaRPr lang="en-US" dirty="0"/>
          </a:p>
          <a:p>
            <a:endParaRPr lang="en-US" dirty="0"/>
          </a:p>
          <a:p>
            <a:r>
              <a:rPr lang="tr-TR" b="1" dirty="0"/>
              <a:t>Görsel içerik</a:t>
            </a:r>
            <a:r>
              <a:rPr lang="tr-TR" dirty="0"/>
              <a:t> doğal olarak daha kolay etkileşim sağlıyor.</a:t>
            </a:r>
          </a:p>
        </p:txBody>
      </p:sp>
    </p:spTree>
    <p:extLst>
      <p:ext uri="{BB962C8B-B14F-4D97-AF65-F5344CB8AC3E}">
        <p14:creationId xmlns:p14="http://schemas.microsoft.com/office/powerpoint/2010/main" val="2049673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</TotalTime>
  <Words>509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İş Yaşamında İletişim Becerileri Hafta 11</vt:lpstr>
      <vt:lpstr>İletişimde Görsel Kullanımı Neden Çok Önemli? </vt:lpstr>
      <vt:lpstr>İletişimde Görsel Kullanımı Neden Çok Önemli?</vt:lpstr>
      <vt:lpstr>İletişimde Görsel Kullanımı Neden Çok Önemli?</vt:lpstr>
      <vt:lpstr>infografik</vt:lpstr>
      <vt:lpstr>infografik</vt:lpstr>
      <vt:lpstr>infografik</vt:lpstr>
      <vt:lpstr>infografikte,  görsel içeriğin kullanılmasının ve tercih edilmesinin önemi ve sevilmesiyle ilgili pek çok neden var</vt:lpstr>
      <vt:lpstr>infografik</vt:lpstr>
      <vt:lpstr>infografik</vt:lpstr>
      <vt:lpstr>infografik</vt:lpstr>
      <vt:lpstr>infografik</vt:lpstr>
      <vt:lpstr>infografik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 Yaşamında İletişim Becerileri Hafta 11</dc:title>
  <dc:creator>Author 2</dc:creator>
  <cp:lastModifiedBy>Author 2</cp:lastModifiedBy>
  <cp:revision>3</cp:revision>
  <dcterms:created xsi:type="dcterms:W3CDTF">2020-01-13T11:19:24Z</dcterms:created>
  <dcterms:modified xsi:type="dcterms:W3CDTF">2020-01-13T19:21:51Z</dcterms:modified>
</cp:coreProperties>
</file>