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319" r:id="rId2"/>
    <p:sldId id="326" r:id="rId3"/>
    <p:sldId id="331" r:id="rId4"/>
    <p:sldId id="332" r:id="rId5"/>
    <p:sldId id="333" r:id="rId6"/>
    <p:sldId id="321" r:id="rId7"/>
    <p:sldId id="334" r:id="rId8"/>
    <p:sldId id="330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55"/>
    <p:restoredTop sz="88929" autoAdjust="0"/>
  </p:normalViewPr>
  <p:slideViewPr>
    <p:cSldViewPr snapToGrid="0" snapToObjects="1">
      <p:cViewPr>
        <p:scale>
          <a:sx n="75" d="100"/>
          <a:sy n="75" d="100"/>
        </p:scale>
        <p:origin x="1648" y="3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42C28-EF26-FB48-A700-1774AAC97D04}" type="datetime1">
              <a:rPr lang="en-US" smtClean="0"/>
              <a:t>2/13/18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1B0F1-8534-E444-AEEA-77BB8C432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534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D90C2-D41D-7442-AB0E-A0AF20EBA49C}" type="datetime1">
              <a:rPr lang="en-US" smtClean="0"/>
              <a:t>2/13/18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2D4FF-3F6A-F143-980C-D4EB3FDC5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528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8CB1BB4D-41B2-5F4F-BC3B-26A3CAC8C905}" type="slidenum">
              <a:rPr lang="en-US" altLang="en-US" sz="1200" i="0">
                <a:latin typeface="Times New Roman" charset="0"/>
              </a:rPr>
              <a:pPr/>
              <a:t>1</a:t>
            </a:fld>
            <a:endParaRPr lang="en-US" altLang="en-US" sz="1200" i="0">
              <a:latin typeface="Times New Roman" charset="0"/>
            </a:endParaRPr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75354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92BA9398-73CD-3D49-A206-7576C1042603}" type="slidenum">
              <a:rPr lang="en-US" altLang="en-US" sz="1200" i="0">
                <a:latin typeface="Times New Roman" charset="0"/>
              </a:rPr>
              <a:pPr/>
              <a:t>2</a:t>
            </a:fld>
            <a:endParaRPr lang="en-US" altLang="en-US" sz="1200" i="0">
              <a:latin typeface="Times New Roman" charset="0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9401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92BA9398-73CD-3D49-A206-7576C1042603}" type="slidenum">
              <a:rPr lang="en-US" altLang="en-US" sz="1200" i="0">
                <a:latin typeface="Times New Roman" charset="0"/>
              </a:rPr>
              <a:pPr/>
              <a:t>3</a:t>
            </a:fld>
            <a:endParaRPr lang="en-US" altLang="en-US" sz="1200" i="0">
              <a:latin typeface="Times New Roman" charset="0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7239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92BA9398-73CD-3D49-A206-7576C1042603}" type="slidenum">
              <a:rPr lang="en-US" altLang="en-US" sz="1200" i="0">
                <a:latin typeface="Times New Roman" charset="0"/>
              </a:rPr>
              <a:pPr/>
              <a:t>4</a:t>
            </a:fld>
            <a:endParaRPr lang="en-US" altLang="en-US" sz="1200" i="0">
              <a:latin typeface="Times New Roman" charset="0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670276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92BA9398-73CD-3D49-A206-7576C1042603}" type="slidenum">
              <a:rPr lang="en-US" altLang="en-US" sz="1200" i="0">
                <a:latin typeface="Times New Roman" charset="0"/>
              </a:rPr>
              <a:pPr/>
              <a:t>5</a:t>
            </a:fld>
            <a:endParaRPr lang="en-US" altLang="en-US" sz="1200" i="0">
              <a:latin typeface="Times New Roman" charset="0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39956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7706E270-B88A-444A-9E20-FDDDD8FEF897}" type="slidenum">
              <a:rPr lang="en-US" altLang="en-US" sz="1200" i="0">
                <a:latin typeface="Times New Roman" charset="0"/>
              </a:rPr>
              <a:pPr/>
              <a:t>6</a:t>
            </a:fld>
            <a:endParaRPr lang="en-US" altLang="en-US" sz="1200" i="0">
              <a:latin typeface="Times New Roman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84450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7706E270-B88A-444A-9E20-FDDDD8FEF897}" type="slidenum">
              <a:rPr lang="en-US" altLang="en-US" sz="1200" i="0">
                <a:latin typeface="Times New Roman" charset="0"/>
              </a:rPr>
              <a:pPr/>
              <a:t>7</a:t>
            </a:fld>
            <a:endParaRPr lang="en-US" altLang="en-US" sz="1200" i="0">
              <a:latin typeface="Times New Roman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53423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9A9DAC05-7E70-E046-A8BC-F9D875A00DF4}" type="datetime1">
              <a:rPr lang="en-US" smtClean="0"/>
              <a:t>2/13/18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3224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B11F-CB76-E344-BA39-B8B8E491D7FF}" type="datetime1">
              <a:rPr lang="en-US" smtClean="0"/>
              <a:t>2/13/18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827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0D4F-F8DD-F747-8DB9-F809CF1E2F20}" type="datetime1">
              <a:rPr lang="en-US" smtClean="0"/>
              <a:t>2/13/18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07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BAC9A-02FC-E741-9BB2-D018128610AF}" type="datetime1">
              <a:rPr lang="en-US" smtClean="0"/>
              <a:t>2/13/18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952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BA20-4769-4C4E-AE1B-8F623739C37E}" type="datetime1">
              <a:rPr lang="en-US" smtClean="0"/>
              <a:t>2/13/18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10141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5583-4550-3B4E-9E45-4BF01978924D}" type="datetime1">
              <a:rPr lang="en-US" smtClean="0"/>
              <a:t>2/13/18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744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564E-60F3-814E-A974-BFF0889CBB86}" type="datetime1">
              <a:rPr lang="en-US" smtClean="0"/>
              <a:t>2/13/18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368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1B2D8-0696-6A4F-8B72-42A4C1395CDE}" type="datetime1">
              <a:rPr lang="en-US" smtClean="0"/>
              <a:t>2/13/18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576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FE51-B1E8-9E4D-BCF0-6CB77306CE91}" type="datetime1">
              <a:rPr lang="en-US" smtClean="0"/>
              <a:t>2/13/18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135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B5773-E136-E54B-A7C1-165FD837FC31}" type="datetime1">
              <a:rPr lang="en-US" smtClean="0"/>
              <a:t>2/13/18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558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6B88-1CFD-474A-BEA7-FDB1C35D5932}" type="datetime1">
              <a:rPr lang="en-US" smtClean="0"/>
              <a:t>2/13/18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902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8220521-94D3-9440-AB3C-81C09224D575}" type="datetime1">
              <a:rPr lang="en-US" smtClean="0"/>
              <a:t>2/13/18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228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EEE19B7-DFD6-B845-BEBF-A98CECF1E0EC}" type="slidenum">
              <a:rPr lang="en-US" altLang="en-US" sz="1200" b="0"/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 b="0"/>
          </a:p>
        </p:txBody>
      </p:sp>
      <p:sp>
        <p:nvSpPr>
          <p:cNvPr id="14338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338667" y="1362605"/>
            <a:ext cx="7772400" cy="533400"/>
          </a:xfrm>
        </p:spPr>
        <p:txBody>
          <a:bodyPr>
            <a:normAutofit fontScale="90000"/>
          </a:bodyPr>
          <a:lstStyle/>
          <a:p>
            <a:r>
              <a:rPr lang="en-US" altLang="en-US">
                <a:ea typeface="ＭＳ Ｐゴシック" charset="-128"/>
              </a:rPr>
              <a:t>Phase Diagrams</a:t>
            </a:r>
          </a:p>
        </p:txBody>
      </p:sp>
    </p:spTree>
    <p:extLst>
      <p:ext uri="{BB962C8B-B14F-4D97-AF65-F5344CB8AC3E}">
        <p14:creationId xmlns:p14="http://schemas.microsoft.com/office/powerpoint/2010/main" val="195857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82749" y="169333"/>
            <a:ext cx="7269480" cy="810154"/>
          </a:xfrm>
        </p:spPr>
        <p:txBody>
          <a:bodyPr>
            <a:normAutofit/>
          </a:bodyPr>
          <a:lstStyle/>
          <a:p>
            <a:r>
              <a:rPr lang="en-US" altLang="en-US" sz="2800" dirty="0">
                <a:solidFill>
                  <a:schemeClr val="tx1"/>
                </a:solidFill>
                <a:ea typeface="ＭＳ Ｐゴシック" charset="-128"/>
              </a:rPr>
              <a:t>Phase </a:t>
            </a:r>
            <a:r>
              <a:rPr lang="en-US" altLang="en-US" sz="2800" dirty="0" smtClean="0">
                <a:solidFill>
                  <a:schemeClr val="tx1"/>
                </a:solidFill>
                <a:ea typeface="ＭＳ Ｐゴシック" charset="-128"/>
              </a:rPr>
              <a:t>Equilibria</a:t>
            </a:r>
            <a:endParaRPr lang="en-US" altLang="en-US" sz="2800" dirty="0">
              <a:solidFill>
                <a:schemeClr val="tx1"/>
              </a:solidFill>
              <a:ea typeface="ＭＳ Ｐゴシック" charset="-128"/>
            </a:endParaRPr>
          </a:p>
        </p:txBody>
      </p:sp>
      <p:sp>
        <p:nvSpPr>
          <p:cNvPr id="1638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3DFCA3B-A35D-BF40-A0B6-43C5886D49CC}" type="slidenum">
              <a:rPr lang="en-US" altLang="en-US" sz="1200" b="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 b="0"/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-205156" y="1267354"/>
            <a:ext cx="8045291" cy="4049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1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2000" i="0" dirty="0" smtClean="0">
                <a:latin typeface="+mj-lt"/>
              </a:rPr>
              <a:t>Phase</a:t>
            </a:r>
            <a:r>
              <a:rPr lang="en-US" altLang="en-US" sz="2000" b="0" i="0" dirty="0" smtClean="0">
                <a:latin typeface="+mj-lt"/>
              </a:rPr>
              <a:t>: Homogeneous portion of a system that has uniform physical and chemical characteristics</a:t>
            </a:r>
            <a:r>
              <a:rPr lang="en-US" altLang="en-US" sz="2000" b="0" i="0" dirty="0" smtClean="0">
                <a:latin typeface="+mj-lt"/>
              </a:rPr>
              <a:t>.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600" b="0" dirty="0" smtClean="0">
                <a:latin typeface="+mj-lt"/>
              </a:rPr>
              <a:t>A phase boundary is discontinuity in the structure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600" b="0" i="0" dirty="0" smtClean="0">
                <a:latin typeface="+mj-lt"/>
              </a:rPr>
              <a:t>Single-phase system is HOMOGENEOUS system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600" b="0" dirty="0" smtClean="0">
                <a:latin typeface="+mj-lt"/>
              </a:rPr>
              <a:t>Two or more phases are MIXTURE or HETEROGENEUS system</a:t>
            </a:r>
            <a:endParaRPr lang="en-US" altLang="en-US" sz="1600" b="0" i="0" dirty="0" smtClean="0">
              <a:latin typeface="+mj-lt"/>
            </a:endParaRPr>
          </a:p>
          <a:p>
            <a:pPr lvl="1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2000" b="0" dirty="0" smtClean="0">
                <a:latin typeface="+mj-lt"/>
              </a:rPr>
              <a:t>The development of microstructure is related to the characteristics of its phase diagram. Microstructural characteristics that are important for multiphase systems are;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600" b="0" dirty="0" smtClean="0">
                <a:latin typeface="+mj-lt"/>
              </a:rPr>
              <a:t>The number of phases present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600" b="0" dirty="0" smtClean="0">
                <a:latin typeface="+mj-lt"/>
              </a:rPr>
              <a:t>The relative proportions of the phases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600" b="0" dirty="0" smtClean="0">
                <a:latin typeface="+mj-lt"/>
              </a:rPr>
              <a:t>Phases spatial arrangement</a:t>
            </a:r>
            <a:endParaRPr lang="en-US" altLang="en-US" sz="1600" b="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2662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1980" y="389467"/>
            <a:ext cx="7269480" cy="766762"/>
          </a:xfrm>
        </p:spPr>
        <p:txBody>
          <a:bodyPr>
            <a:normAutofit/>
          </a:bodyPr>
          <a:lstStyle/>
          <a:p>
            <a:r>
              <a:rPr lang="en-US" altLang="en-US" sz="2800" dirty="0">
                <a:solidFill>
                  <a:schemeClr val="tx1"/>
                </a:solidFill>
                <a:ea typeface="ＭＳ Ｐゴシック" charset="-128"/>
              </a:rPr>
              <a:t>Phase </a:t>
            </a:r>
            <a:r>
              <a:rPr lang="en-US" altLang="en-US" sz="2800" dirty="0" smtClean="0">
                <a:solidFill>
                  <a:schemeClr val="tx1"/>
                </a:solidFill>
                <a:ea typeface="ＭＳ Ｐゴシック" charset="-128"/>
              </a:rPr>
              <a:t>Equilibria</a:t>
            </a:r>
            <a:endParaRPr lang="en-US" altLang="en-US" sz="2800" dirty="0">
              <a:solidFill>
                <a:schemeClr val="tx1"/>
              </a:solidFill>
              <a:ea typeface="ＭＳ Ｐゴシック" charset="-128"/>
            </a:endParaRPr>
          </a:p>
        </p:txBody>
      </p:sp>
      <p:sp>
        <p:nvSpPr>
          <p:cNvPr id="1638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3DFCA3B-A35D-BF40-A0B6-43C5886D49CC}" type="slidenum">
              <a:rPr lang="en-US" altLang="en-US" sz="1200" b="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 b="0"/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-198993" y="1504418"/>
            <a:ext cx="8293126" cy="4049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1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2000" dirty="0" smtClean="0">
                <a:latin typeface="+mj-lt"/>
              </a:rPr>
              <a:t>Equilibrium</a:t>
            </a:r>
            <a:r>
              <a:rPr lang="en-US" altLang="en-US" sz="2000" b="0" dirty="0" smtClean="0">
                <a:latin typeface="+mj-lt"/>
              </a:rPr>
              <a:t>: A system is at equilibrium if its free energy is at a min. under some combination of T, P and composition</a:t>
            </a:r>
            <a:r>
              <a:rPr lang="en-US" altLang="en-US" sz="2000" b="0" dirty="0" smtClean="0">
                <a:latin typeface="+mj-lt"/>
              </a:rPr>
              <a:t>.</a:t>
            </a:r>
          </a:p>
          <a:p>
            <a:pPr lvl="1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2000" b="0" i="1" dirty="0">
                <a:latin typeface="+mj-lt"/>
              </a:rPr>
              <a:t>Free energy </a:t>
            </a:r>
            <a:r>
              <a:rPr lang="en-US" altLang="en-US" sz="2000" b="0" dirty="0">
                <a:latin typeface="+mj-lt"/>
              </a:rPr>
              <a:t>is a function of internal energy and entropy</a:t>
            </a:r>
            <a:r>
              <a:rPr lang="en-US" altLang="en-US" sz="2000" b="0" dirty="0" smtClean="0">
                <a:latin typeface="+mj-lt"/>
              </a:rPr>
              <a:t>.</a:t>
            </a:r>
            <a:endParaRPr lang="en-US" altLang="en-US" sz="2000" b="0" dirty="0" smtClean="0">
              <a:latin typeface="+mj-lt"/>
            </a:endParaRPr>
          </a:p>
          <a:p>
            <a:pPr lvl="1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2000" i="0" dirty="0" smtClean="0">
                <a:latin typeface="+mj-lt"/>
              </a:rPr>
              <a:t>Phase Equilibrium</a:t>
            </a:r>
            <a:r>
              <a:rPr lang="en-US" altLang="en-US" sz="2000" b="0" i="0" dirty="0" smtClean="0">
                <a:latin typeface="+mj-lt"/>
              </a:rPr>
              <a:t>: Equilibrium as it applies to systems in which more than one phase may exists </a:t>
            </a:r>
            <a:endParaRPr lang="en-US" altLang="en-US" sz="2000" b="0" i="0" dirty="0" smtClean="0">
              <a:latin typeface="+mj-lt"/>
            </a:endParaRP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600" b="0" dirty="0" smtClean="0">
                <a:latin typeface="+mj-lt"/>
              </a:rPr>
              <a:t>Thermodynamically the condition for phase equilibrium is that the free energy of a system is a minimum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600" b="0" dirty="0" smtClean="0">
                <a:latin typeface="+mj-lt"/>
              </a:rPr>
              <a:t>A constancy with time in the phase characteristics</a:t>
            </a:r>
            <a:endParaRPr lang="en-US" altLang="en-US" sz="1600" b="0" dirty="0" smtClean="0">
              <a:latin typeface="+mj-lt"/>
            </a:endParaRP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600" b="0" dirty="0" smtClean="0">
                <a:latin typeface="+mj-lt"/>
              </a:rPr>
              <a:t>Metastable </a:t>
            </a:r>
            <a:r>
              <a:rPr lang="en-US" altLang="en-US" sz="1600" b="0" dirty="0" smtClean="0">
                <a:latin typeface="+mj-lt"/>
              </a:rPr>
              <a:t>system are </a:t>
            </a:r>
            <a:r>
              <a:rPr lang="en-US" altLang="en-US" sz="1600" b="0" dirty="0" smtClean="0">
                <a:latin typeface="+mj-lt"/>
              </a:rPr>
              <a:t>non-equilibrium ones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600" b="0" dirty="0" smtClean="0">
                <a:latin typeface="+mj-lt"/>
              </a:rPr>
              <a:t>Often, metastable structures are of more significance than equilibrium ones.</a:t>
            </a:r>
            <a:endParaRPr lang="en-US" altLang="en-US" sz="1600" b="0" dirty="0" smtClean="0">
              <a:latin typeface="+mj-lt"/>
            </a:endParaRP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endParaRPr lang="en-US" altLang="en-US" sz="1600" b="0" i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6519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5047" y="169334"/>
            <a:ext cx="7269480" cy="732896"/>
          </a:xfrm>
        </p:spPr>
        <p:txBody>
          <a:bodyPr>
            <a:normAutofit/>
          </a:bodyPr>
          <a:lstStyle/>
          <a:p>
            <a:r>
              <a:rPr lang="en-US" altLang="en-US" sz="2800" dirty="0" smtClean="0">
                <a:solidFill>
                  <a:schemeClr val="tx1"/>
                </a:solidFill>
                <a:ea typeface="ＭＳ Ｐゴシック" charset="-128"/>
              </a:rPr>
              <a:t>Solubility and Solid Solutions</a:t>
            </a:r>
            <a:endParaRPr lang="en-US" altLang="en-US" sz="2800" dirty="0">
              <a:solidFill>
                <a:schemeClr val="tx1"/>
              </a:solidFill>
              <a:ea typeface="ＭＳ Ｐゴシック" charset="-128"/>
            </a:endParaRPr>
          </a:p>
        </p:txBody>
      </p:sp>
      <p:sp>
        <p:nvSpPr>
          <p:cNvPr id="1638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3DFCA3B-A35D-BF40-A0B6-43C5886D49CC}" type="slidenum">
              <a:rPr lang="en-US" altLang="en-US" sz="1200" b="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 b="0"/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-198993" y="1081085"/>
            <a:ext cx="8293126" cy="4049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1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2000" b="0" dirty="0" smtClean="0">
                <a:latin typeface="+mj-lt"/>
              </a:rPr>
              <a:t>A solution is a phase with more than one component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600" b="0" dirty="0" smtClean="0">
                <a:latin typeface="+mj-lt"/>
              </a:rPr>
              <a:t>Sugar melt in water</a:t>
            </a:r>
            <a:endParaRPr lang="en-US" altLang="en-US" sz="1600" b="0" dirty="0" smtClean="0">
              <a:latin typeface="+mj-lt"/>
            </a:endParaRPr>
          </a:p>
          <a:p>
            <a:pPr lvl="1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2000" b="0" dirty="0" smtClean="0">
                <a:latin typeface="+mj-lt"/>
              </a:rPr>
              <a:t>Solid solutions in metallic and ceramic materials exist when elements or compounds with similar crystal structures form a single phase that is chemically homogeneous.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800" b="0" dirty="0" smtClean="0">
                <a:latin typeface="+mj-lt"/>
              </a:rPr>
              <a:t>Barium </a:t>
            </a:r>
            <a:r>
              <a:rPr lang="en-US" altLang="en-US" sz="1800" b="0" dirty="0" err="1" smtClean="0">
                <a:latin typeface="+mj-lt"/>
              </a:rPr>
              <a:t>titanate</a:t>
            </a:r>
            <a:r>
              <a:rPr lang="en-US" altLang="en-US" sz="1800" b="0" dirty="0" smtClean="0">
                <a:latin typeface="+mj-lt"/>
              </a:rPr>
              <a:t>-strontium </a:t>
            </a:r>
            <a:r>
              <a:rPr lang="en-US" altLang="en-US" sz="1800" b="0" dirty="0" err="1" smtClean="0">
                <a:latin typeface="+mj-lt"/>
              </a:rPr>
              <a:t>titanate</a:t>
            </a:r>
            <a:endParaRPr lang="en-US" altLang="en-US" sz="1800" b="0" dirty="0" smtClean="0">
              <a:latin typeface="+mj-lt"/>
            </a:endParaRP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800" b="0" dirty="0" smtClean="0">
                <a:latin typeface="+mj-lt"/>
              </a:rPr>
              <a:t>Gallium arsenide-aluminum arsenide</a:t>
            </a:r>
          </a:p>
          <a:p>
            <a:pPr lvl="1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2000" b="0" dirty="0" smtClean="0">
                <a:latin typeface="+mj-lt"/>
              </a:rPr>
              <a:t>The composition of solutions can vary because,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800" b="0" dirty="0" smtClean="0">
                <a:latin typeface="+mj-lt"/>
              </a:rPr>
              <a:t>One atom may be substituted for another in the phase structure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800" b="0" dirty="0" smtClean="0">
                <a:latin typeface="+mj-lt"/>
              </a:rPr>
              <a:t>Atoms may be placed in the interstices of the structure</a:t>
            </a:r>
          </a:p>
          <a:p>
            <a:pPr lvl="1" algn="just">
              <a:lnSpc>
                <a:spcPct val="150000"/>
              </a:lnSpc>
              <a:buFont typeface="Arial" charset="0"/>
              <a:buChar char="•"/>
            </a:pPr>
            <a:endParaRPr lang="en-US" altLang="en-US" sz="2000" b="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5379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1980" y="135467"/>
            <a:ext cx="7269480" cy="682098"/>
          </a:xfrm>
        </p:spPr>
        <p:txBody>
          <a:bodyPr>
            <a:normAutofit/>
          </a:bodyPr>
          <a:lstStyle/>
          <a:p>
            <a:r>
              <a:rPr lang="en-US" altLang="en-US" sz="2800" dirty="0" smtClean="0">
                <a:solidFill>
                  <a:schemeClr val="tx1"/>
                </a:solidFill>
                <a:ea typeface="ＭＳ Ｐゴシック" charset="-128"/>
              </a:rPr>
              <a:t>Solubility and Solid Solutions</a:t>
            </a:r>
            <a:endParaRPr lang="en-US" altLang="en-US" sz="2800" dirty="0">
              <a:solidFill>
                <a:schemeClr val="tx1"/>
              </a:solidFill>
              <a:ea typeface="ＭＳ Ｐゴシック" charset="-128"/>
            </a:endParaRPr>
          </a:p>
        </p:txBody>
      </p:sp>
      <p:sp>
        <p:nvSpPr>
          <p:cNvPr id="1638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3DFCA3B-A35D-BF40-A0B6-43C5886D49CC}" type="slidenum">
              <a:rPr lang="en-US" altLang="en-US" sz="1200" b="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 b="0"/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-198993" y="860955"/>
            <a:ext cx="8293126" cy="5776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1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2000" dirty="0" smtClean="0">
                <a:latin typeface="+mj-lt"/>
              </a:rPr>
              <a:t>Hume-</a:t>
            </a:r>
            <a:r>
              <a:rPr lang="en-US" altLang="en-US" sz="2000" dirty="0" err="1" smtClean="0">
                <a:latin typeface="+mj-lt"/>
              </a:rPr>
              <a:t>Rothery</a:t>
            </a:r>
            <a:r>
              <a:rPr lang="en-US" altLang="en-US" sz="2000" b="0" dirty="0" smtClean="0">
                <a:latin typeface="+mj-lt"/>
              </a:rPr>
              <a:t> rules for unlimited solute solubility;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800" b="0" i="1" dirty="0" smtClean="0">
                <a:latin typeface="+mj-lt"/>
              </a:rPr>
              <a:t>Size Factor</a:t>
            </a:r>
            <a:r>
              <a:rPr lang="en-US" altLang="en-US" sz="1800" b="0" dirty="0" smtClean="0">
                <a:latin typeface="+mj-lt"/>
              </a:rPr>
              <a:t>; The atoms/ions must be of similar size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800" b="0" i="1" dirty="0" smtClean="0">
                <a:latin typeface="+mj-lt"/>
              </a:rPr>
              <a:t>Crystal structure</a:t>
            </a:r>
            <a:r>
              <a:rPr lang="en-US" altLang="en-US" sz="1800" b="0" dirty="0" smtClean="0">
                <a:latin typeface="+mj-lt"/>
              </a:rPr>
              <a:t>: same crystal structure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800" b="0" i="1" dirty="0" smtClean="0">
                <a:latin typeface="+mj-lt"/>
              </a:rPr>
              <a:t>Valance</a:t>
            </a:r>
            <a:r>
              <a:rPr lang="en-US" altLang="en-US" sz="1800" b="0" dirty="0" smtClean="0">
                <a:latin typeface="+mj-lt"/>
              </a:rPr>
              <a:t>; the ions have same valance 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800" b="0" i="1" dirty="0" smtClean="0">
                <a:latin typeface="+mj-lt"/>
              </a:rPr>
              <a:t>Electronegativity</a:t>
            </a:r>
            <a:r>
              <a:rPr lang="en-US" altLang="en-US" sz="1800" b="0" dirty="0" smtClean="0">
                <a:latin typeface="+mj-lt"/>
              </a:rPr>
              <a:t>; the atoms must have same electronegativity</a:t>
            </a:r>
            <a:endParaRPr lang="en-US" altLang="en-US" sz="1800" b="0" dirty="0">
              <a:latin typeface="+mj-lt"/>
            </a:endParaRPr>
          </a:p>
          <a:p>
            <a:pPr lvl="1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2000" b="0" dirty="0">
                <a:latin typeface="+mj-lt"/>
              </a:rPr>
              <a:t>Solid solution strengthening is accomplished </a:t>
            </a:r>
            <a:r>
              <a:rPr lang="en-US" altLang="en-US" sz="2000" b="0" dirty="0" smtClean="0">
                <a:latin typeface="+mj-lt"/>
              </a:rPr>
              <a:t>by </a:t>
            </a:r>
            <a:r>
              <a:rPr lang="en-US" altLang="en-US" sz="2000" b="0" dirty="0">
                <a:latin typeface="+mj-lt"/>
              </a:rPr>
              <a:t>the formation of solid solutions.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2000" b="0" dirty="0">
                <a:latin typeface="+mj-lt"/>
              </a:rPr>
              <a:t>The point defect created restrict dislocation motion and cause </a:t>
            </a:r>
            <a:r>
              <a:rPr lang="en-US" altLang="en-US" sz="2000" b="0" dirty="0" smtClean="0">
                <a:latin typeface="+mj-lt"/>
              </a:rPr>
              <a:t>strengthening. Restricting dislocation motion leads to material harder or stronger.</a:t>
            </a: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r>
              <a:rPr lang="en-US" altLang="en-US" sz="1800" b="0" dirty="0">
                <a:latin typeface="+mj-lt"/>
              </a:rPr>
              <a:t>Solid solution </a:t>
            </a:r>
            <a:r>
              <a:rPr lang="en-US" altLang="en-US" sz="1800" b="0" dirty="0" smtClean="0">
                <a:latin typeface="+mj-lt"/>
              </a:rPr>
              <a:t>strengthening increases the strength and hardness whereas decreases ductility and electrical conductivity of metallic materials.</a:t>
            </a:r>
            <a:endParaRPr lang="en-US" altLang="en-US" sz="1800" b="0" dirty="0">
              <a:latin typeface="+mj-lt"/>
            </a:endParaRPr>
          </a:p>
          <a:p>
            <a:pPr lvl="2" algn="just">
              <a:lnSpc>
                <a:spcPct val="150000"/>
              </a:lnSpc>
              <a:buFont typeface="Arial" charset="0"/>
              <a:buChar char="•"/>
            </a:pPr>
            <a:endParaRPr lang="en-US" altLang="en-US" sz="1800" b="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1827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03205" y="-31802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en-US" sz="2800" dirty="0">
                <a:solidFill>
                  <a:schemeClr val="tx1"/>
                </a:solidFill>
                <a:ea typeface="ＭＳ Ｐゴシック" charset="-128"/>
              </a:rPr>
              <a:t>Phase Diagrams</a:t>
            </a:r>
          </a:p>
        </p:txBody>
      </p:sp>
      <p:sp>
        <p:nvSpPr>
          <p:cNvPr id="1843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689B327-A4F9-3140-9C89-D44449BCFB26}" type="slidenum">
              <a:rPr lang="en-US" altLang="en-US" sz="1200" b="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 b="0"/>
          </a:p>
        </p:txBody>
      </p:sp>
      <p:sp>
        <p:nvSpPr>
          <p:cNvPr id="2" name="TextBox 1"/>
          <p:cNvSpPr txBox="1"/>
          <p:nvPr/>
        </p:nvSpPr>
        <p:spPr>
          <a:xfrm>
            <a:off x="254004" y="999078"/>
            <a:ext cx="7840129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u="sng" dirty="0" smtClean="0"/>
              <a:t>A phase diagram </a:t>
            </a:r>
            <a:r>
              <a:rPr lang="en-US" dirty="0" smtClean="0"/>
              <a:t>shows phases that are </a:t>
            </a:r>
            <a:r>
              <a:rPr lang="en-US" dirty="0" smtClean="0"/>
              <a:t>in </a:t>
            </a:r>
            <a:r>
              <a:rPr lang="en-US" dirty="0" smtClean="0"/>
              <a:t>the system under </a:t>
            </a:r>
            <a:r>
              <a:rPr lang="en-US" dirty="0" smtClean="0"/>
              <a:t>thermodynamic </a:t>
            </a:r>
            <a:r>
              <a:rPr lang="en-US" dirty="0" smtClean="0"/>
              <a:t>equilibrium conditions.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dirty="0" smtClean="0"/>
              <a:t>A phase diagram in which constituents exhibit complete solid solubility is known as </a:t>
            </a:r>
            <a:r>
              <a:rPr lang="en-US" dirty="0" err="1" smtClean="0"/>
              <a:t>isomorphous</a:t>
            </a:r>
            <a:r>
              <a:rPr lang="en-US" dirty="0" smtClean="0"/>
              <a:t> </a:t>
            </a:r>
            <a:r>
              <a:rPr lang="en-US" dirty="0" smtClean="0"/>
              <a:t>phase diagram (the copper-nickel system).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b="1" dirty="0" smtClean="0"/>
              <a:t>One-Component (Unary) Phase Diagram</a:t>
            </a:r>
          </a:p>
          <a:p>
            <a:pPr marL="742950" lvl="1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1600" dirty="0"/>
              <a:t>P</a:t>
            </a:r>
            <a:r>
              <a:rPr lang="en-US" sz="1600" dirty="0" smtClean="0"/>
              <a:t>ressure </a:t>
            </a:r>
            <a:r>
              <a:rPr lang="en-US" sz="1600" dirty="0" smtClean="0"/>
              <a:t>versus Temperature</a:t>
            </a:r>
          </a:p>
          <a:p>
            <a:pPr marL="742950" lvl="1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1600" dirty="0" smtClean="0"/>
              <a:t>Solid, liquid and vapor </a:t>
            </a:r>
            <a:r>
              <a:rPr lang="en-US" sz="1600" dirty="0" smtClean="0"/>
              <a:t>phases</a:t>
            </a:r>
          </a:p>
          <a:p>
            <a:pPr marL="742950" lvl="1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1600" dirty="0" smtClean="0"/>
              <a:t>On P-T diagram where 3-phases are in equilibrium is called a </a:t>
            </a:r>
            <a:r>
              <a:rPr lang="en-US" sz="1600" i="1" dirty="0" smtClean="0"/>
              <a:t>triple point </a:t>
            </a:r>
            <a:endParaRPr lang="en-US" sz="1600" i="1" dirty="0" smtClean="0"/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b="1" dirty="0" smtClean="0"/>
              <a:t>Binary Phase Diagram</a:t>
            </a:r>
          </a:p>
          <a:p>
            <a:pPr marL="742950" lvl="1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1600" dirty="0" smtClean="0"/>
              <a:t>Pressure is </a:t>
            </a:r>
            <a:r>
              <a:rPr lang="en-US" sz="1600" dirty="0" smtClean="0"/>
              <a:t>constant (normally at 101.3 </a:t>
            </a:r>
            <a:r>
              <a:rPr lang="en-US" sz="1600" dirty="0" err="1" smtClean="0"/>
              <a:t>kPa</a:t>
            </a:r>
            <a:r>
              <a:rPr lang="en-US" sz="1600" dirty="0" smtClean="0"/>
              <a:t>)</a:t>
            </a:r>
            <a:endParaRPr lang="en-US" sz="1600" dirty="0" smtClean="0"/>
          </a:p>
          <a:p>
            <a:pPr marL="742950" lvl="1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1600" dirty="0" smtClean="0"/>
              <a:t>Temperature and compositions are </a:t>
            </a:r>
            <a:r>
              <a:rPr lang="en-US" sz="1600" dirty="0" smtClean="0"/>
              <a:t>changing</a:t>
            </a:r>
          </a:p>
          <a:p>
            <a:pPr marL="742950" lvl="1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1600" dirty="0" smtClean="0"/>
              <a:t>Many microstructures develop upon phase transformation which occurs when the temperature is altered.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77074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-16929" y="-40269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en-US" sz="3600" dirty="0" smtClean="0">
                <a:ea typeface="ＭＳ Ｐゴシック" charset="-128"/>
              </a:rPr>
              <a:t>Interpretation of Phase Diagram</a:t>
            </a:r>
            <a:endParaRPr lang="en-US" altLang="en-US" sz="3600" dirty="0">
              <a:solidFill>
                <a:schemeClr val="tx1"/>
              </a:solidFill>
              <a:ea typeface="ＭＳ Ｐゴシック" charset="-128"/>
            </a:endParaRPr>
          </a:p>
        </p:txBody>
      </p:sp>
      <p:sp>
        <p:nvSpPr>
          <p:cNvPr id="1843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689B327-A4F9-3140-9C89-D44449BCFB26}" type="slidenum">
              <a:rPr lang="en-US" altLang="en-US" sz="1200" b="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 b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4674" y="909640"/>
                <a:ext cx="8026394" cy="5632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dirty="0" smtClean="0">
                    <a:latin typeface="+mj-lt"/>
                  </a:rPr>
                  <a:t>Nomenclature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dirty="0" smtClean="0">
                    <a:latin typeface="+mj-lt"/>
                  </a:rPr>
                  <a:t>For metallic alloys, Greek letters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𝛼</m:t>
                    </m:r>
                    <m:r>
                      <a:rPr lang="en-US" b="0" i="1" smtClean="0">
                        <a:latin typeface="Cambria Math" charset="0"/>
                      </a:rPr>
                      <m:t>,</m:t>
                    </m:r>
                    <m:r>
                      <a:rPr lang="en-US" i="1">
                        <a:latin typeface="Cambria Math" charset="0"/>
                      </a:rPr>
                      <m:t>𝛽</m:t>
                    </m:r>
                    <m:r>
                      <a:rPr lang="en-US" b="0" i="1" smtClean="0">
                        <a:latin typeface="Cambria Math" charset="0"/>
                      </a:rPr>
                      <m:t>, </m:t>
                    </m:r>
                    <m:r>
                      <a:rPr lang="en-US" i="1">
                        <a:latin typeface="Cambria Math" charset="0"/>
                      </a:rPr>
                      <m:t>𝛾</m:t>
                    </m:r>
                  </m:oMath>
                </a14:m>
                <a:r>
                  <a:rPr lang="en-US" dirty="0" smtClean="0">
                    <a:effectLst/>
                  </a:rPr>
                  <a:t>) are used for solid solutions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i="1" dirty="0" err="1" smtClean="0">
                    <a:latin typeface="+mj-lt"/>
                  </a:rPr>
                  <a:t>Liquidus</a:t>
                </a:r>
                <a:r>
                  <a:rPr lang="en-US" i="1" dirty="0" smtClean="0">
                    <a:latin typeface="+mj-lt"/>
                  </a:rPr>
                  <a:t> line</a:t>
                </a:r>
                <a:r>
                  <a:rPr lang="en-US" dirty="0" smtClean="0">
                    <a:latin typeface="+mj-lt"/>
                  </a:rPr>
                  <a:t>; line between L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𝛼</m:t>
                    </m:r>
                  </m:oMath>
                </a14:m>
                <a:r>
                  <a:rPr lang="en-US" dirty="0" smtClean="0">
                    <a:latin typeface="+mj-lt"/>
                  </a:rPr>
                  <a:t>+L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i="1" dirty="0" smtClean="0">
                    <a:latin typeface="+mj-lt"/>
                  </a:rPr>
                  <a:t>Solidus line</a:t>
                </a:r>
                <a:r>
                  <a:rPr lang="en-US" dirty="0" smtClean="0">
                    <a:latin typeface="+mj-lt"/>
                  </a:rPr>
                  <a:t>; line between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𝛼</m:t>
                    </m:r>
                  </m:oMath>
                </a14:m>
                <a:r>
                  <a:rPr lang="en-US" dirty="0" smtClean="0">
                    <a:latin typeface="+mj-lt"/>
                  </a:rPr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𝛼</m:t>
                    </m:r>
                  </m:oMath>
                </a14:m>
                <a:r>
                  <a:rPr lang="en-US" dirty="0"/>
                  <a:t>+</a:t>
                </a:r>
                <a:r>
                  <a:rPr lang="en-US" dirty="0" smtClean="0"/>
                  <a:t>L (below which only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𝛼</m:t>
                    </m:r>
                  </m:oMath>
                </a14:m>
                <a:r>
                  <a:rPr lang="en-US" dirty="0" smtClean="0"/>
                  <a:t> exists) </a:t>
                </a:r>
                <a:endParaRPr lang="en-US" dirty="0" smtClean="0">
                  <a:latin typeface="+mj-lt"/>
                </a:endParaRP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b="1" dirty="0" smtClean="0">
                    <a:latin typeface="+mj-lt"/>
                  </a:rPr>
                  <a:t>Phases Present</a:t>
                </a: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b="1" dirty="0" smtClean="0">
                    <a:latin typeface="+mj-lt"/>
                  </a:rPr>
                  <a:t>Determination of Phase Compositions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b="1" dirty="0" smtClean="0">
                    <a:latin typeface="+mj-lt"/>
                  </a:rPr>
                  <a:t>Tie Line </a:t>
                </a:r>
                <a:r>
                  <a:rPr lang="en-US" altLang="en-US" dirty="0">
                    <a:latin typeface="+mj-lt"/>
                    <a:ea typeface="ＭＳ Ｐゴシック" charset="-128"/>
                  </a:rPr>
                  <a:t>connects the phases in equilibrium with each </a:t>
                </a:r>
                <a:r>
                  <a:rPr lang="en-US" altLang="en-US" dirty="0" smtClean="0">
                    <a:latin typeface="+mj-lt"/>
                    <a:ea typeface="ＭＳ Ｐゴシック" charset="-128"/>
                  </a:rPr>
                  <a:t>other and is drawn across the two-phase region at specified T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dirty="0" smtClean="0">
                    <a:latin typeface="+mj-lt"/>
                    <a:ea typeface="ＭＳ Ｐゴシック" charset="-128"/>
                  </a:rPr>
                  <a:t>The intersections of the tie line and the phase boundaries are recorded </a:t>
                </a:r>
                <a:r>
                  <a:rPr lang="en-US" dirty="0" smtClean="0">
                    <a:ea typeface="ＭＳ Ｐゴシック" charset="-128"/>
                  </a:rPr>
                  <a:t>for both sites</a:t>
                </a:r>
                <a:endParaRPr lang="en-US" dirty="0" smtClean="0">
                  <a:latin typeface="+mj-lt"/>
                  <a:ea typeface="ＭＳ Ｐゴシック" charset="-128"/>
                </a:endParaRP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dirty="0">
                    <a:latin typeface="+mj-lt"/>
                    <a:ea typeface="ＭＳ Ｐゴシック" charset="-128"/>
                  </a:rPr>
                  <a:t>C</a:t>
                </a:r>
                <a:r>
                  <a:rPr lang="en-US" dirty="0" smtClean="0">
                    <a:latin typeface="+mj-lt"/>
                    <a:ea typeface="ＭＳ Ｐゴシック" charset="-128"/>
                  </a:rPr>
                  <a:t>omposition of each phases </a:t>
                </a:r>
                <a:r>
                  <a:rPr lang="en-US" dirty="0">
                    <a:ea typeface="ＭＳ Ｐゴシック" charset="-128"/>
                  </a:rPr>
                  <a:t>f</a:t>
                </a:r>
                <a:r>
                  <a:rPr lang="en-US" dirty="0" smtClean="0">
                    <a:ea typeface="ＭＳ Ｐゴシック" charset="-128"/>
                  </a:rPr>
                  <a:t>rom </a:t>
                </a:r>
                <a:r>
                  <a:rPr lang="en-US" dirty="0">
                    <a:ea typeface="ＭＳ Ｐゴシック" charset="-128"/>
                  </a:rPr>
                  <a:t>the horizontal composition axis</a:t>
                </a:r>
                <a:r>
                  <a:rPr lang="en-US" dirty="0" smtClean="0">
                    <a:latin typeface="+mj-lt"/>
                    <a:ea typeface="ＭＳ Ｐゴシック" charset="-128"/>
                  </a:rPr>
                  <a:t> can be read.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74" y="909640"/>
                <a:ext cx="8026394" cy="5632311"/>
              </a:xfrm>
              <a:prstGeom prst="rect">
                <a:avLst/>
              </a:prstGeom>
              <a:blipFill rotWithShape="0">
                <a:blip r:embed="rId3"/>
                <a:stretch>
                  <a:fillRect l="-683" r="-5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725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29988" y="2207105"/>
            <a:ext cx="76286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Donald R.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Askeland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Pradeep P.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Fulay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Wendelin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 J. Wright, The Science and Engineering of Materials, Sixth Edition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 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 smtClean="0">
                <a:latin typeface="Cambria" charset="0"/>
                <a:ea typeface="ＭＳ 明朝" charset="-128"/>
                <a:cs typeface="Arial" charset="0"/>
              </a:rPr>
              <a:t>William 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D. Callister, David G.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Rethwisch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Materials Science and Engineering, Eighth Edition, Wiley, 2011.</a:t>
            </a:r>
            <a:endParaRPr lang="en-US" sz="2000" dirty="0">
              <a:effectLst/>
              <a:latin typeface="Cambria" charset="0"/>
              <a:ea typeface="ＭＳ 明朝" charset="-128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64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8979</TotalTime>
  <Words>589</Words>
  <Application>Microsoft Macintosh PowerPoint</Application>
  <PresentationFormat>On-screen Show (4:3)</PresentationFormat>
  <Paragraphs>76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Calibri</vt:lpstr>
      <vt:lpstr>Cambria</vt:lpstr>
      <vt:lpstr>Cambria Math</vt:lpstr>
      <vt:lpstr>Century Schoolbook</vt:lpstr>
      <vt:lpstr>ＭＳ Ｐゴシック</vt:lpstr>
      <vt:lpstr>ＭＳ 明朝</vt:lpstr>
      <vt:lpstr>Times New Roman</vt:lpstr>
      <vt:lpstr>Wingdings 2</vt:lpstr>
      <vt:lpstr>Arial</vt:lpstr>
      <vt:lpstr>View</vt:lpstr>
      <vt:lpstr>Phase Diagrams</vt:lpstr>
      <vt:lpstr>Phase Equilibria</vt:lpstr>
      <vt:lpstr>Phase Equilibria</vt:lpstr>
      <vt:lpstr>Solubility and Solid Solutions</vt:lpstr>
      <vt:lpstr>Solubility and Solid Solutions</vt:lpstr>
      <vt:lpstr>Phase Diagrams</vt:lpstr>
      <vt:lpstr>Interpretation of Phase Diagram</vt:lpstr>
      <vt:lpstr>References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 Science and Engineering</dc:title>
  <dc:creator>Berna Topuz</dc:creator>
  <cp:lastModifiedBy>Microsoft Office User</cp:lastModifiedBy>
  <cp:revision>212</cp:revision>
  <dcterms:created xsi:type="dcterms:W3CDTF">2014-01-14T11:21:41Z</dcterms:created>
  <dcterms:modified xsi:type="dcterms:W3CDTF">2018-02-14T11:39:33Z</dcterms:modified>
</cp:coreProperties>
</file>