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</p:sldMasterIdLst>
  <p:notesMasterIdLst>
    <p:notesMasterId r:id="rId57"/>
  </p:notesMasterIdLst>
  <p:sldIdLst>
    <p:sldId id="256" r:id="rId2"/>
    <p:sldId id="396" r:id="rId3"/>
    <p:sldId id="432" r:id="rId4"/>
    <p:sldId id="433" r:id="rId5"/>
    <p:sldId id="434" r:id="rId6"/>
    <p:sldId id="435" r:id="rId7"/>
    <p:sldId id="397" r:id="rId8"/>
    <p:sldId id="398" r:id="rId9"/>
    <p:sldId id="399" r:id="rId10"/>
    <p:sldId id="400" r:id="rId11"/>
    <p:sldId id="402" r:id="rId12"/>
    <p:sldId id="422" r:id="rId13"/>
    <p:sldId id="423" r:id="rId14"/>
    <p:sldId id="282" r:id="rId15"/>
    <p:sldId id="283" r:id="rId16"/>
    <p:sldId id="287" r:id="rId17"/>
    <p:sldId id="289" r:id="rId18"/>
    <p:sldId id="290" r:id="rId19"/>
    <p:sldId id="291" r:id="rId20"/>
    <p:sldId id="292" r:id="rId21"/>
    <p:sldId id="300" r:id="rId22"/>
    <p:sldId id="303" r:id="rId23"/>
    <p:sldId id="308" r:id="rId24"/>
    <p:sldId id="311" r:id="rId25"/>
    <p:sldId id="312" r:id="rId26"/>
    <p:sldId id="314" r:id="rId27"/>
    <p:sldId id="316" r:id="rId28"/>
    <p:sldId id="339" r:id="rId29"/>
    <p:sldId id="424" r:id="rId30"/>
    <p:sldId id="425" r:id="rId31"/>
    <p:sldId id="428" r:id="rId32"/>
    <p:sldId id="430" r:id="rId33"/>
    <p:sldId id="431" r:id="rId34"/>
    <p:sldId id="340" r:id="rId35"/>
    <p:sldId id="436" r:id="rId36"/>
    <p:sldId id="437" r:id="rId37"/>
    <p:sldId id="438" r:id="rId38"/>
    <p:sldId id="414" r:id="rId39"/>
    <p:sldId id="358" r:id="rId40"/>
    <p:sldId id="359" r:id="rId41"/>
    <p:sldId id="418" r:id="rId42"/>
    <p:sldId id="416" r:id="rId43"/>
    <p:sldId id="417" r:id="rId44"/>
    <p:sldId id="420" r:id="rId45"/>
    <p:sldId id="419" r:id="rId46"/>
    <p:sldId id="421" r:id="rId47"/>
    <p:sldId id="403" r:id="rId48"/>
    <p:sldId id="404" r:id="rId49"/>
    <p:sldId id="407" r:id="rId50"/>
    <p:sldId id="408" r:id="rId51"/>
    <p:sldId id="409" r:id="rId52"/>
    <p:sldId id="412" r:id="rId53"/>
    <p:sldId id="410" r:id="rId54"/>
    <p:sldId id="411" r:id="rId55"/>
    <p:sldId id="413" r:id="rId5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Orta Stil 3 - Vurgu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6" d="100"/>
          <a:sy n="66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5D8B0-7012-4195-93CF-212372C1E756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9CCB4-F7BF-4C9D-9E60-B94B908A8A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03139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E98AF59-92EE-4E98-AEB3-B8B50DCCADDE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31AC78B-82F1-487D-9C6D-C9939C2ADB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8AF59-92EE-4E98-AEB3-B8B50DCCADDE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C78B-82F1-487D-9C6D-C9939C2ADB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8AF59-92EE-4E98-AEB3-B8B50DCCADDE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C78B-82F1-487D-9C6D-C9939C2ADB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D8E0171-4691-4D0D-855F-727A899F5F6E}" type="datetime1">
              <a:rPr lang="tr-TR"/>
              <a:pPr/>
              <a:t>11.09.2017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0A3A053-E832-4E25-954C-C274637D66FA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02292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E98AF59-92EE-4E98-AEB3-B8B50DCCADDE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31AC78B-82F1-487D-9C6D-C9939C2ADB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E98AF59-92EE-4E98-AEB3-B8B50DCCADDE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31AC78B-82F1-487D-9C6D-C9939C2ADB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8AF59-92EE-4E98-AEB3-B8B50DCCADDE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C78B-82F1-487D-9C6D-C9939C2ADB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8AF59-92EE-4E98-AEB3-B8B50DCCADDE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C78B-82F1-487D-9C6D-C9939C2ADB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E98AF59-92EE-4E98-AEB3-B8B50DCCADDE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31AC78B-82F1-487D-9C6D-C9939C2ADB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8AF59-92EE-4E98-AEB3-B8B50DCCADDE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AC78B-82F1-487D-9C6D-C9939C2ADB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E98AF59-92EE-4E98-AEB3-B8B50DCCADDE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31AC78B-82F1-487D-9C6D-C9939C2ADB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E98AF59-92EE-4E98-AEB3-B8B50DCCADDE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31AC78B-82F1-487D-9C6D-C9939C2ADB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E98AF59-92EE-4E98-AEB3-B8B50DCCADDE}" type="datetimeFigureOut">
              <a:rPr lang="en-US" smtClean="0"/>
              <a:pPr/>
              <a:t>9/11/2017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31AC78B-82F1-487D-9C6D-C9939C2ADB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50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Kan Bankacılığı ve </a:t>
            </a:r>
            <a:r>
              <a:rPr lang="tr-TR" sz="4400" dirty="0" err="1" smtClean="0"/>
              <a:t>Aferez</a:t>
            </a:r>
            <a:endParaRPr lang="en-US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1967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43408"/>
            <a:ext cx="7467600" cy="1143000"/>
          </a:xfrm>
        </p:spPr>
        <p:txBody>
          <a:bodyPr/>
          <a:lstStyle/>
          <a:p>
            <a:r>
              <a:rPr lang="tr-TR" b="1" dirty="0" err="1" smtClean="0"/>
              <a:t>Rh</a:t>
            </a:r>
            <a:r>
              <a:rPr lang="tr-TR" b="1" dirty="0" smtClean="0"/>
              <a:t> SİSTEMİ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88219"/>
            <a:ext cx="8229600" cy="49371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800" dirty="0" err="1" smtClean="0"/>
              <a:t>Landsteiner</a:t>
            </a:r>
            <a:r>
              <a:rPr lang="tr-TR" sz="2800" dirty="0" smtClean="0"/>
              <a:t> ve </a:t>
            </a:r>
            <a:r>
              <a:rPr lang="tr-TR" sz="2800" dirty="0" err="1" smtClean="0"/>
              <a:t>Wiener</a:t>
            </a:r>
            <a:endParaRPr lang="tr-TR" sz="2800" dirty="0" smtClean="0"/>
          </a:p>
          <a:p>
            <a:pPr>
              <a:lnSpc>
                <a:spcPct val="90000"/>
              </a:lnSpc>
            </a:pPr>
            <a:r>
              <a:rPr lang="tr-TR" sz="2800" dirty="0" err="1" smtClean="0"/>
              <a:t>Rhesus</a:t>
            </a:r>
            <a:r>
              <a:rPr lang="tr-TR" sz="2800" dirty="0" smtClean="0"/>
              <a:t> maymun eritrositlerini kobay ve tavşana </a:t>
            </a:r>
            <a:r>
              <a:rPr lang="tr-TR" sz="2800" dirty="0" err="1" smtClean="0"/>
              <a:t>tranfüzyon</a:t>
            </a:r>
            <a:r>
              <a:rPr lang="tr-TR" sz="2800" dirty="0" smtClean="0"/>
              <a:t> yapıyorlar ve antikor saptıyorlar.</a:t>
            </a:r>
          </a:p>
          <a:p>
            <a:pPr>
              <a:lnSpc>
                <a:spcPct val="90000"/>
              </a:lnSpc>
            </a:pPr>
            <a:r>
              <a:rPr lang="tr-TR" sz="2800" dirty="0" smtClean="0"/>
              <a:t>Bu antikor insan eritrositlerinin % 85’ini </a:t>
            </a:r>
            <a:r>
              <a:rPr lang="tr-TR" sz="2800" dirty="0" err="1" smtClean="0"/>
              <a:t>agglutine</a:t>
            </a:r>
            <a:r>
              <a:rPr lang="tr-TR" sz="2800" dirty="0" smtClean="0"/>
              <a:t> ediyor – </a:t>
            </a:r>
            <a:r>
              <a:rPr lang="tr-TR" sz="2800" dirty="0" err="1" smtClean="0"/>
              <a:t>Rh</a:t>
            </a:r>
            <a:endParaRPr lang="tr-TR" sz="2800" dirty="0" smtClean="0"/>
          </a:p>
          <a:p>
            <a:pPr>
              <a:lnSpc>
                <a:spcPct val="90000"/>
              </a:lnSpc>
            </a:pPr>
            <a:r>
              <a:rPr lang="tr-TR" sz="2800" dirty="0" smtClean="0"/>
              <a:t>İnsanda üretilen antikora </a:t>
            </a:r>
            <a:r>
              <a:rPr lang="tr-TR" sz="2800" dirty="0" err="1" smtClean="0"/>
              <a:t>Rh</a:t>
            </a:r>
            <a:endParaRPr lang="tr-TR" sz="2800" dirty="0" smtClean="0"/>
          </a:p>
          <a:p>
            <a:pPr>
              <a:lnSpc>
                <a:spcPct val="90000"/>
              </a:lnSpc>
            </a:pPr>
            <a:r>
              <a:rPr lang="tr-TR" sz="2800" dirty="0" smtClean="0"/>
              <a:t>Günümüzde </a:t>
            </a:r>
            <a:r>
              <a:rPr lang="tr-TR" sz="2800" dirty="0" err="1" smtClean="0"/>
              <a:t>Rh</a:t>
            </a:r>
            <a:r>
              <a:rPr lang="tr-TR" sz="2800" dirty="0" smtClean="0"/>
              <a:t> sistemi 50 farklı türden oluşur.</a:t>
            </a:r>
          </a:p>
        </p:txBody>
      </p:sp>
    </p:spTree>
    <p:extLst>
      <p:ext uri="{BB962C8B-B14F-4D97-AF65-F5344CB8AC3E}">
        <p14:creationId xmlns="" xmlns:p14="http://schemas.microsoft.com/office/powerpoint/2010/main" val="203041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-171400"/>
            <a:ext cx="7467600" cy="1143000"/>
          </a:xfrm>
        </p:spPr>
        <p:txBody>
          <a:bodyPr/>
          <a:lstStyle/>
          <a:p>
            <a:r>
              <a:rPr lang="tr-TR" b="1" dirty="0" err="1" smtClean="0"/>
              <a:t>Rh</a:t>
            </a:r>
            <a:r>
              <a:rPr lang="tr-TR" b="1" dirty="0" smtClean="0"/>
              <a:t> ANTİKORLARI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60227"/>
            <a:ext cx="8229600" cy="2776885"/>
          </a:xfrm>
        </p:spPr>
        <p:txBody>
          <a:bodyPr/>
          <a:lstStyle/>
          <a:p>
            <a:r>
              <a:rPr lang="tr-TR" dirty="0" smtClean="0"/>
              <a:t>Çoğunlukla </a:t>
            </a:r>
            <a:r>
              <a:rPr lang="tr-TR" dirty="0" err="1" smtClean="0"/>
              <a:t>IgG</a:t>
            </a:r>
            <a:r>
              <a:rPr lang="tr-TR" dirty="0" smtClean="0"/>
              <a:t> tipindedir.</a:t>
            </a:r>
          </a:p>
          <a:p>
            <a:r>
              <a:rPr lang="tr-TR" dirty="0" smtClean="0"/>
              <a:t>37</a:t>
            </a:r>
            <a:r>
              <a:rPr lang="tr-TR" dirty="0" smtClean="0">
                <a:cs typeface="Times New Roman" pitchFamily="18" charset="0"/>
              </a:rPr>
              <a:t>°</a:t>
            </a:r>
            <a:r>
              <a:rPr lang="tr-TR" dirty="0" smtClean="0"/>
              <a:t>C’de reaksiyon verirler.</a:t>
            </a:r>
          </a:p>
          <a:p>
            <a:r>
              <a:rPr lang="tr-TR" dirty="0" smtClean="0"/>
              <a:t>D &gt; c &gt; E &gt; C &gt; e</a:t>
            </a:r>
          </a:p>
          <a:p>
            <a:r>
              <a:rPr lang="tr-TR" dirty="0" err="1" smtClean="0"/>
              <a:t>Rh</a:t>
            </a:r>
            <a:r>
              <a:rPr lang="tr-TR" dirty="0" smtClean="0"/>
              <a:t> antikorları </a:t>
            </a:r>
            <a:r>
              <a:rPr lang="tr-TR" dirty="0" err="1" smtClean="0"/>
              <a:t>kompleman</a:t>
            </a:r>
            <a:r>
              <a:rPr lang="tr-TR" dirty="0" smtClean="0"/>
              <a:t> bağlamaz.</a:t>
            </a:r>
          </a:p>
          <a:p>
            <a:r>
              <a:rPr lang="tr-TR" dirty="0" err="1" smtClean="0"/>
              <a:t>Hemoliz</a:t>
            </a:r>
            <a:r>
              <a:rPr lang="tr-TR" dirty="0" smtClean="0"/>
              <a:t> </a:t>
            </a:r>
            <a:r>
              <a:rPr lang="tr-TR" dirty="0" err="1" smtClean="0"/>
              <a:t>ekstravaskuler</a:t>
            </a:r>
            <a:r>
              <a:rPr lang="tr-TR" dirty="0" smtClean="0"/>
              <a:t> gözlenir --- Gecikmiş tip </a:t>
            </a:r>
            <a:r>
              <a:rPr lang="tr-TR" dirty="0" err="1" smtClean="0"/>
              <a:t>hemoliz</a:t>
            </a:r>
            <a:r>
              <a:rPr lang="tr-TR" dirty="0" smtClean="0"/>
              <a:t> görülür.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705" y="4221088"/>
            <a:ext cx="3057378" cy="2598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00570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>
          <a:xfrm>
            <a:off x="828675" y="339725"/>
            <a:ext cx="7515225" cy="854075"/>
          </a:xfrm>
        </p:spPr>
        <p:txBody>
          <a:bodyPr/>
          <a:lstStyle/>
          <a:p>
            <a:r>
              <a:rPr lang="tr-TR"/>
              <a:t>Kan Komponentleri</a:t>
            </a:r>
          </a:p>
        </p:txBody>
      </p:sp>
      <p:sp>
        <p:nvSpPr>
          <p:cNvPr id="299011" name="Text Box 3"/>
          <p:cNvSpPr txBox="1">
            <a:spLocks noChangeArrowheads="1"/>
          </p:cNvSpPr>
          <p:nvPr/>
        </p:nvSpPr>
        <p:spPr bwMode="auto">
          <a:xfrm>
            <a:off x="3657600" y="1447800"/>
            <a:ext cx="1428750" cy="4572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tr-TR" sz="2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Tam Kan</a:t>
            </a:r>
            <a:endParaRPr lang="tr-TR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99012" name="Text Box 4"/>
          <p:cNvSpPr txBox="1">
            <a:spLocks noChangeArrowheads="1"/>
          </p:cNvSpPr>
          <p:nvPr/>
        </p:nvSpPr>
        <p:spPr bwMode="auto">
          <a:xfrm>
            <a:off x="1066800" y="2209800"/>
            <a:ext cx="2133600" cy="822325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tr-TR" sz="2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Eritrosit süspansiyonu</a:t>
            </a:r>
            <a:endParaRPr lang="tr-TR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99013" name="Text Box 5"/>
          <p:cNvSpPr txBox="1">
            <a:spLocks noChangeArrowheads="1"/>
          </p:cNvSpPr>
          <p:nvPr/>
        </p:nvSpPr>
        <p:spPr bwMode="auto">
          <a:xfrm>
            <a:off x="5638800" y="2209800"/>
            <a:ext cx="2133600" cy="822325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tr-TR" sz="2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Trombositten zengin plazma</a:t>
            </a:r>
            <a:endParaRPr lang="tr-TR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99014" name="Text Box 6"/>
          <p:cNvSpPr txBox="1">
            <a:spLocks noChangeArrowheads="1"/>
          </p:cNvSpPr>
          <p:nvPr/>
        </p:nvSpPr>
        <p:spPr bwMode="auto">
          <a:xfrm>
            <a:off x="6781800" y="4038600"/>
            <a:ext cx="2133600" cy="822325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tr-TR" sz="2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Trombosit süspansiyonu</a:t>
            </a:r>
            <a:endParaRPr lang="tr-TR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99015" name="Text Box 7"/>
          <p:cNvSpPr txBox="1">
            <a:spLocks noChangeArrowheads="1"/>
          </p:cNvSpPr>
          <p:nvPr/>
        </p:nvSpPr>
        <p:spPr bwMode="auto">
          <a:xfrm>
            <a:off x="2743200" y="4038600"/>
            <a:ext cx="2133600" cy="822325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tr-TR" sz="2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Taze donmuş Plazma</a:t>
            </a:r>
            <a:endParaRPr lang="tr-TR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99016" name="Text Box 8"/>
          <p:cNvSpPr txBox="1">
            <a:spLocks noChangeArrowheads="1"/>
          </p:cNvSpPr>
          <p:nvPr/>
        </p:nvSpPr>
        <p:spPr bwMode="auto">
          <a:xfrm>
            <a:off x="4953000" y="5410200"/>
            <a:ext cx="2362200" cy="4572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tr-TR" sz="2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Kriyopresipitat</a:t>
            </a:r>
            <a:endParaRPr lang="tr-TR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99017" name="Text Box 9"/>
          <p:cNvSpPr txBox="1">
            <a:spLocks noChangeArrowheads="1"/>
          </p:cNvSpPr>
          <p:nvPr/>
        </p:nvSpPr>
        <p:spPr bwMode="auto">
          <a:xfrm>
            <a:off x="381000" y="5181600"/>
            <a:ext cx="2133600" cy="822325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tr-TR" sz="2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Sıvı</a:t>
            </a:r>
          </a:p>
          <a:p>
            <a:pPr algn="ctr" eaLnBrk="0" hangingPunct="0"/>
            <a:r>
              <a:rPr lang="tr-TR" sz="2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Plazma</a:t>
            </a:r>
            <a:endParaRPr lang="tr-TR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99018" name="AutoShape 10"/>
          <p:cNvSpPr>
            <a:spLocks noChangeArrowheads="1"/>
          </p:cNvSpPr>
          <p:nvPr/>
        </p:nvSpPr>
        <p:spPr bwMode="auto">
          <a:xfrm rot="5400000">
            <a:off x="4572000" y="2133600"/>
            <a:ext cx="685800" cy="838200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019" name="AutoShape 11"/>
          <p:cNvSpPr>
            <a:spLocks noChangeArrowheads="1"/>
          </p:cNvSpPr>
          <p:nvPr/>
        </p:nvSpPr>
        <p:spPr bwMode="auto">
          <a:xfrm rot="16200000" flipH="1">
            <a:off x="3505200" y="2133600"/>
            <a:ext cx="685800" cy="838200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020" name="AutoShape 12"/>
          <p:cNvSpPr>
            <a:spLocks noChangeArrowheads="1"/>
          </p:cNvSpPr>
          <p:nvPr/>
        </p:nvSpPr>
        <p:spPr bwMode="auto">
          <a:xfrm>
            <a:off x="6934200" y="3200400"/>
            <a:ext cx="762000" cy="685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021" name="AutoShape 13"/>
          <p:cNvSpPr>
            <a:spLocks noChangeArrowheads="1"/>
          </p:cNvSpPr>
          <p:nvPr/>
        </p:nvSpPr>
        <p:spPr bwMode="auto">
          <a:xfrm rot="16206918" flipH="1">
            <a:off x="4725194" y="3504406"/>
            <a:ext cx="1752600" cy="992188"/>
          </a:xfrm>
          <a:custGeom>
            <a:avLst/>
            <a:gdLst>
              <a:gd name="G0" fmla="+- 11004 0 0"/>
              <a:gd name="G1" fmla="+- 18514 0 0"/>
              <a:gd name="G2" fmla="+- 7200 0 0"/>
              <a:gd name="G3" fmla="*/ 11004 1 2"/>
              <a:gd name="G4" fmla="+- G3 10800 0"/>
              <a:gd name="G5" fmla="+- 21600 11004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6302 w 21600"/>
              <a:gd name="T1" fmla="*/ 0 h 21600"/>
              <a:gd name="T2" fmla="*/ 11004 w 21600"/>
              <a:gd name="T3" fmla="*/ 7200 h 21600"/>
              <a:gd name="T4" fmla="*/ 0 w 21600"/>
              <a:gd name="T5" fmla="*/ 19019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6302" y="0"/>
                </a:moveTo>
                <a:lnTo>
                  <a:pt x="11004" y="7200"/>
                </a:lnTo>
                <a:lnTo>
                  <a:pt x="14090" y="7200"/>
                </a:lnTo>
                <a:lnTo>
                  <a:pt x="14090" y="16439"/>
                </a:lnTo>
                <a:lnTo>
                  <a:pt x="0" y="16439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022" name="AutoShape 14"/>
          <p:cNvSpPr>
            <a:spLocks noChangeArrowheads="1"/>
          </p:cNvSpPr>
          <p:nvPr/>
        </p:nvSpPr>
        <p:spPr bwMode="auto">
          <a:xfrm rot="5400000">
            <a:off x="3962400" y="5029200"/>
            <a:ext cx="685800" cy="838200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023" name="AutoShape 15"/>
          <p:cNvSpPr>
            <a:spLocks noChangeArrowheads="1"/>
          </p:cNvSpPr>
          <p:nvPr/>
        </p:nvSpPr>
        <p:spPr bwMode="auto">
          <a:xfrm rot="16200000" flipH="1">
            <a:off x="2895600" y="5029200"/>
            <a:ext cx="685800" cy="838200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76648748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99392"/>
            <a:ext cx="7467600" cy="1143000"/>
          </a:xfrm>
        </p:spPr>
        <p:txBody>
          <a:bodyPr/>
          <a:lstStyle/>
          <a:p>
            <a:r>
              <a:rPr lang="tr-TR" b="1" dirty="0" smtClean="0"/>
              <a:t>Kan </a:t>
            </a:r>
            <a:r>
              <a:rPr lang="tr-TR" b="1" dirty="0" err="1" smtClean="0"/>
              <a:t>kompenenti</a:t>
            </a:r>
            <a:r>
              <a:rPr lang="tr-TR" b="1" dirty="0" smtClean="0"/>
              <a:t> saklanması</a:t>
            </a:r>
          </a:p>
        </p:txBody>
      </p:sp>
      <p:graphicFrame>
        <p:nvGraphicFramePr>
          <p:cNvPr id="28817" name="Group 14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94230311"/>
              </p:ext>
            </p:extLst>
          </p:nvPr>
        </p:nvGraphicFramePr>
        <p:xfrm>
          <a:off x="251520" y="1484784"/>
          <a:ext cx="8496943" cy="5147834"/>
        </p:xfrm>
        <a:graphic>
          <a:graphicData uri="http://schemas.openxmlformats.org/drawingml/2006/table">
            <a:tbl>
              <a:tblPr/>
              <a:tblGrid>
                <a:gridCol w="1698337"/>
                <a:gridCol w="1466984"/>
                <a:gridCol w="1933196"/>
                <a:gridCol w="1700090"/>
                <a:gridCol w="1698336"/>
              </a:tblGrid>
              <a:tr h="6222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Eritrosit,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Tam Kan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Trombosit</a:t>
                      </a:r>
                      <a:endParaRPr kumimoji="0" lang="tr-T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TDP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Kriyopresipitat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Depolanma sıcaklığı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 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6°C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20-24°C 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spesifik bir ajitatörde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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°C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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-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°C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9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Raf ömrü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42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gün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 gün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 y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ıl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(donmuş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)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 y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ıl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(donmuş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)</a:t>
                      </a: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62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Raftan infüzyona kadar geçen en uzun süre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1-6 saat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Hazırlanma yöntemine bağlı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 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saat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 </a:t>
                      </a: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saat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62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Uygunluk testi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ABO ve Rh uygun olmalı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Öncelikle ABO uygun, Rh için ise Rh – kadınlarda yalnızca Rh-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ABO uygun olmalı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3290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450304"/>
            <a:ext cx="7772400" cy="1143000"/>
          </a:xfrm>
        </p:spPr>
        <p:txBody>
          <a:bodyPr>
            <a:normAutofit/>
          </a:bodyPr>
          <a:lstStyle/>
          <a:p>
            <a:r>
              <a:rPr lang="tr-TR" sz="3600" b="1" dirty="0"/>
              <a:t>Tam Kan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7544" y="692696"/>
            <a:ext cx="7924800" cy="41148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err="1"/>
              <a:t>Donörden</a:t>
            </a:r>
            <a:r>
              <a:rPr lang="tr-TR" dirty="0"/>
              <a:t> alındıktan sonra işlem görmeksizin kullanılan </a:t>
            </a:r>
            <a:r>
              <a:rPr lang="tr-TR" dirty="0" smtClean="0"/>
              <a:t>kandır. Ortalama </a:t>
            </a:r>
            <a:r>
              <a:rPr lang="tr-TR" dirty="0" err="1"/>
              <a:t>hematokriti</a:t>
            </a:r>
            <a:r>
              <a:rPr lang="tr-TR" dirty="0"/>
              <a:t> %36-37 </a:t>
            </a:r>
            <a:r>
              <a:rPr lang="tr-TR" dirty="0" err="1" smtClean="0"/>
              <a:t>dir</a:t>
            </a: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Tam </a:t>
            </a:r>
            <a:r>
              <a:rPr lang="tr-TR" dirty="0"/>
              <a:t>kan raf ömrü kullanılan koruyucuya göre değişir: </a:t>
            </a:r>
          </a:p>
          <a:p>
            <a:pPr marL="548640" lvl="1">
              <a:spcBef>
                <a:spcPts val="0"/>
              </a:spcBef>
              <a:buFont typeface="Wingdings 3"/>
              <a:buChar char=""/>
              <a:defRPr/>
            </a:pPr>
            <a:r>
              <a:rPr lang="tr-TR" sz="2400" dirty="0"/>
              <a:t>CPD: 21 gün, CPDA-1: 35gün.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Plazma </a:t>
            </a:r>
            <a:r>
              <a:rPr lang="tr-TR" dirty="0"/>
              <a:t>250 ml, eritrositler 200 ml’sini oluşturur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/>
              <a:t>+4°C’de 48 saatte </a:t>
            </a:r>
            <a:r>
              <a:rPr lang="tr-TR" dirty="0" err="1"/>
              <a:t>trombositler</a:t>
            </a:r>
            <a:r>
              <a:rPr lang="tr-TR" dirty="0"/>
              <a:t> fonksiyonlarını kaybederler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err="1"/>
              <a:t>Labil</a:t>
            </a:r>
            <a:r>
              <a:rPr lang="tr-TR" dirty="0"/>
              <a:t> </a:t>
            </a:r>
            <a:r>
              <a:rPr lang="tr-TR" dirty="0" err="1"/>
              <a:t>koagülasyon</a:t>
            </a:r>
            <a:r>
              <a:rPr lang="tr-TR" dirty="0"/>
              <a:t> </a:t>
            </a:r>
            <a:r>
              <a:rPr lang="tr-TR" dirty="0" smtClean="0"/>
              <a:t>faktörleri (FV ve FVIII) </a:t>
            </a:r>
            <a:r>
              <a:rPr lang="tr-TR" dirty="0"/>
              <a:t>aktivitelerini kaybederler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/>
              <a:t>Günümüzde tam kan nadiren </a:t>
            </a:r>
            <a:r>
              <a:rPr lang="tr-TR" dirty="0" smtClean="0"/>
              <a:t>kullanılır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2-3 </a:t>
            </a:r>
            <a:r>
              <a:rPr lang="tr-TR" dirty="0" err="1"/>
              <a:t>difosfogliserat</a:t>
            </a:r>
            <a:r>
              <a:rPr lang="tr-TR" dirty="0"/>
              <a:t> (hemoglobinden oksijenin ayrılmasını kolaylaştırır) saklama sırasında azalır, ancak kanın </a:t>
            </a:r>
            <a:r>
              <a:rPr lang="tr-TR" dirty="0" err="1"/>
              <a:t>infüzyonu</a:t>
            </a:r>
            <a:r>
              <a:rPr lang="tr-TR" dirty="0"/>
              <a:t> sonrası tekrar artmaya </a:t>
            </a:r>
            <a:r>
              <a:rPr lang="tr-TR" dirty="0" smtClean="0"/>
              <a:t>başlar.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24 </a:t>
            </a:r>
            <a:r>
              <a:rPr lang="tr-TR" dirty="0"/>
              <a:t>saatten daha fazla bekleyen tam kanda </a:t>
            </a:r>
            <a:r>
              <a:rPr lang="tr-TR" dirty="0" err="1"/>
              <a:t>trombosit</a:t>
            </a:r>
            <a:r>
              <a:rPr lang="tr-TR" dirty="0"/>
              <a:t> ve </a:t>
            </a:r>
            <a:r>
              <a:rPr lang="tr-TR" dirty="0" err="1"/>
              <a:t>granülositlerin</a:t>
            </a:r>
            <a:r>
              <a:rPr lang="tr-TR" dirty="0"/>
              <a:t> çok az kısmı canlılığını korur.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30018924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Click="0"/>
    </mc:Choice>
    <mc:Fallback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7467600" cy="1143000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TAM KAN TRANSFÜZYONU DEZAVANTAJLARI</a:t>
            </a:r>
            <a:endParaRPr lang="tr-TR" sz="3200" b="1" dirty="0"/>
          </a:p>
        </p:txBody>
      </p:sp>
      <p:sp>
        <p:nvSpPr>
          <p:cNvPr id="2283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2019300"/>
            <a:ext cx="8229600" cy="3352800"/>
          </a:xfrm>
        </p:spPr>
        <p:txBody>
          <a:bodyPr/>
          <a:lstStyle/>
          <a:p>
            <a:r>
              <a:rPr lang="tr-TR" dirty="0"/>
              <a:t>Volüm yüklenmesi </a:t>
            </a:r>
          </a:p>
          <a:p>
            <a:r>
              <a:rPr lang="tr-TR" dirty="0" err="1"/>
              <a:t>Trombosit</a:t>
            </a:r>
            <a:r>
              <a:rPr lang="tr-TR" dirty="0"/>
              <a:t> ve lökosit antijenlerine karşı </a:t>
            </a:r>
            <a:r>
              <a:rPr lang="tr-TR" dirty="0" err="1"/>
              <a:t>alloimmünizasyon</a:t>
            </a:r>
            <a:r>
              <a:rPr lang="tr-TR" dirty="0"/>
              <a:t> </a:t>
            </a:r>
          </a:p>
          <a:p>
            <a:r>
              <a:rPr lang="tr-TR" dirty="0"/>
              <a:t>Plazma içeriğine bağlı olarak </a:t>
            </a:r>
            <a:r>
              <a:rPr lang="tr-TR" dirty="0" err="1"/>
              <a:t>allerjik</a:t>
            </a:r>
            <a:r>
              <a:rPr lang="tr-TR" dirty="0"/>
              <a:t> reaksiyon görülme sıklığının artması</a:t>
            </a:r>
          </a:p>
        </p:txBody>
      </p:sp>
    </p:spTree>
    <p:extLst>
      <p:ext uri="{BB962C8B-B14F-4D97-AF65-F5344CB8AC3E}">
        <p14:creationId xmlns="" xmlns:p14="http://schemas.microsoft.com/office/powerpoint/2010/main" val="120898657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62272"/>
            <a:ext cx="7772400" cy="1143000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ERİTROSİT SÜSPANSİYONU </a:t>
            </a:r>
            <a:endParaRPr lang="tr-TR" sz="3200" b="1" dirty="0"/>
          </a:p>
        </p:txBody>
      </p:sp>
      <p:sp>
        <p:nvSpPr>
          <p:cNvPr id="2324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1520" y="1453480"/>
            <a:ext cx="8359080" cy="449580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tr-TR" dirty="0"/>
              <a:t>Plazmasının 3/4’ü alınmış kandır.</a:t>
            </a: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tr-TR" dirty="0"/>
              <a:t>Plazma içeriği 60-90 ml </a:t>
            </a: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tr-TR" dirty="0"/>
              <a:t>Hacmi yaklaşık olarak 200 ml </a:t>
            </a:r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tr-TR" dirty="0" err="1"/>
              <a:t>Hematokriti</a:t>
            </a:r>
            <a:r>
              <a:rPr lang="tr-TR" dirty="0"/>
              <a:t> %</a:t>
            </a:r>
            <a:r>
              <a:rPr lang="tr-TR" dirty="0" smtClean="0"/>
              <a:t>70-80</a:t>
            </a:r>
            <a:endParaRPr lang="tr-TR" dirty="0"/>
          </a:p>
          <a:p>
            <a:pPr>
              <a:lnSpc>
                <a:spcPct val="110000"/>
              </a:lnSpc>
              <a:spcBef>
                <a:spcPct val="0"/>
              </a:spcBef>
            </a:pPr>
            <a:r>
              <a:rPr lang="tr-TR" dirty="0"/>
              <a:t>SAG-M ve </a:t>
            </a:r>
            <a:r>
              <a:rPr lang="tr-TR" dirty="0" err="1"/>
              <a:t>ADSOL’lü</a:t>
            </a:r>
            <a:r>
              <a:rPr lang="tr-TR" dirty="0"/>
              <a:t> </a:t>
            </a:r>
            <a:r>
              <a:rPr lang="tr-TR" dirty="0" err="1"/>
              <a:t>ES’larının</a:t>
            </a:r>
            <a:r>
              <a:rPr lang="tr-TR" dirty="0"/>
              <a:t> </a:t>
            </a:r>
            <a:r>
              <a:rPr lang="tr-TR" dirty="0" err="1"/>
              <a:t>hematokriti</a:t>
            </a:r>
            <a:r>
              <a:rPr lang="tr-TR" dirty="0"/>
              <a:t> %55-60 </a:t>
            </a:r>
            <a:r>
              <a:rPr lang="tr-TR" dirty="0" err="1"/>
              <a:t>dır</a:t>
            </a:r>
            <a:r>
              <a:rPr lang="tr-TR" dirty="0"/>
              <a:t>, saklama süreleri 42 gündür</a:t>
            </a:r>
            <a:r>
              <a:rPr lang="tr-TR" dirty="0" smtClean="0"/>
              <a:t>.</a:t>
            </a:r>
          </a:p>
          <a:p>
            <a:pPr>
              <a:lnSpc>
                <a:spcPct val="110000"/>
              </a:lnSpc>
              <a:spcBef>
                <a:spcPct val="0"/>
              </a:spcBef>
            </a:pPr>
            <a:endParaRPr lang="tr-TR" dirty="0"/>
          </a:p>
          <a:p>
            <a:pPr>
              <a:lnSpc>
                <a:spcPct val="110000"/>
              </a:lnSpc>
              <a:spcBef>
                <a:spcPct val="0"/>
              </a:spcBef>
            </a:pPr>
            <a:endParaRPr lang="tr-TR" dirty="0"/>
          </a:p>
        </p:txBody>
      </p:sp>
      <p:sp>
        <p:nvSpPr>
          <p:cNvPr id="232452" name="Text Box 4"/>
          <p:cNvSpPr txBox="1">
            <a:spLocks noChangeArrowheads="1"/>
          </p:cNvSpPr>
          <p:nvPr/>
        </p:nvSpPr>
        <p:spPr bwMode="auto">
          <a:xfrm>
            <a:off x="9051925" y="19462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endParaRPr lang="en-US" sz="2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843611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87424"/>
            <a:ext cx="8147248" cy="1143000"/>
          </a:xfrm>
        </p:spPr>
        <p:txBody>
          <a:bodyPr/>
          <a:lstStyle/>
          <a:p>
            <a:r>
              <a:rPr lang="tr-TR" b="1" dirty="0" smtClean="0"/>
              <a:t>ERİTROSİT SÜSPANSİYONU VERİLMESİ</a:t>
            </a:r>
            <a:endParaRPr lang="tr-TR" b="1" dirty="0"/>
          </a:p>
        </p:txBody>
      </p:sp>
      <p:sp>
        <p:nvSpPr>
          <p:cNvPr id="2344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980728"/>
            <a:ext cx="8229600" cy="3605213"/>
          </a:xfrm>
        </p:spPr>
        <p:txBody>
          <a:bodyPr>
            <a:noAutofit/>
          </a:bodyPr>
          <a:lstStyle/>
          <a:p>
            <a:r>
              <a:rPr lang="tr-TR" dirty="0"/>
              <a:t>Normal </a:t>
            </a:r>
            <a:r>
              <a:rPr lang="tr-TR" dirty="0" err="1"/>
              <a:t>Tx</a:t>
            </a:r>
            <a:r>
              <a:rPr lang="tr-TR" dirty="0"/>
              <a:t> hızı 1-2 ml/kg/saat</a:t>
            </a:r>
          </a:p>
          <a:p>
            <a:r>
              <a:rPr lang="tr-TR" dirty="0"/>
              <a:t>1 ünite ES verilme süresi 1-2 saat </a:t>
            </a:r>
          </a:p>
          <a:p>
            <a:r>
              <a:rPr lang="tr-TR" dirty="0"/>
              <a:t>Hızlı </a:t>
            </a:r>
            <a:r>
              <a:rPr lang="tr-TR" dirty="0" err="1"/>
              <a:t>Tx</a:t>
            </a:r>
            <a:r>
              <a:rPr lang="tr-TR" dirty="0"/>
              <a:t> gerektiği durumlarda &gt;1ml/kg/10 </a:t>
            </a:r>
            <a:r>
              <a:rPr lang="tr-TR" dirty="0" err="1"/>
              <a:t>dk</a:t>
            </a:r>
            <a:endParaRPr lang="tr-TR" dirty="0"/>
          </a:p>
          <a:p>
            <a:r>
              <a:rPr lang="tr-TR" dirty="0"/>
              <a:t>170 </a:t>
            </a:r>
            <a:r>
              <a:rPr lang="tr-TR" dirty="0" err="1">
                <a:cs typeface="Times New Roman" pitchFamily="18" charset="0"/>
              </a:rPr>
              <a:t>μ</a:t>
            </a:r>
            <a:r>
              <a:rPr lang="tr-TR" dirty="0" err="1"/>
              <a:t>’luk</a:t>
            </a:r>
            <a:r>
              <a:rPr lang="tr-TR" dirty="0"/>
              <a:t> filtreli standart transfüzyon setleri kullanılmalıdır</a:t>
            </a:r>
            <a:r>
              <a:rPr lang="tr-TR" dirty="0" smtClean="0"/>
              <a:t>.</a:t>
            </a:r>
          </a:p>
          <a:p>
            <a:r>
              <a:rPr lang="tr-TR" dirty="0"/>
              <a:t>Geçimli olduğu sıvılar:</a:t>
            </a:r>
          </a:p>
          <a:p>
            <a:pPr lvl="1"/>
            <a:r>
              <a:rPr lang="tr-TR" sz="2000" dirty="0"/>
              <a:t>%0,9 </a:t>
            </a:r>
            <a:r>
              <a:rPr lang="tr-TR" sz="2000" dirty="0" err="1"/>
              <a:t>NaCl</a:t>
            </a:r>
            <a:endParaRPr lang="tr-TR" sz="2000" dirty="0"/>
          </a:p>
          <a:p>
            <a:pPr lvl="1"/>
            <a:r>
              <a:rPr lang="tr-TR" sz="2000" dirty="0"/>
              <a:t>ABO uyumlu plazma </a:t>
            </a:r>
          </a:p>
          <a:p>
            <a:pPr lvl="1"/>
            <a:r>
              <a:rPr lang="tr-TR" sz="2000" dirty="0"/>
              <a:t>%5 </a:t>
            </a:r>
            <a:r>
              <a:rPr lang="tr-TR" sz="2000" dirty="0" err="1"/>
              <a:t>albumin</a:t>
            </a:r>
            <a:r>
              <a:rPr lang="tr-TR" sz="2000" dirty="0"/>
              <a:t> </a:t>
            </a:r>
          </a:p>
          <a:p>
            <a:r>
              <a:rPr lang="tr-TR" dirty="0"/>
              <a:t>Bunlar dışında hiçbir sıvı veya ilaç kan torbası içerisine konulamaz, kan seti ile aynı setten verilemez veya </a:t>
            </a:r>
            <a:r>
              <a:rPr lang="tr-TR" dirty="0" err="1"/>
              <a:t>puşe</a:t>
            </a:r>
            <a:r>
              <a:rPr lang="tr-TR" dirty="0"/>
              <a:t> edilemez.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42934468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ŞOK İNDEKSİ İLE KAN KAYBI HESAPLANMASI</a:t>
            </a:r>
            <a:endParaRPr lang="tr-TR" b="1" dirty="0"/>
          </a:p>
        </p:txBody>
      </p:sp>
      <p:sp>
        <p:nvSpPr>
          <p:cNvPr id="2355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556792"/>
            <a:ext cx="8915400" cy="4191000"/>
          </a:xfrm>
        </p:spPr>
        <p:txBody>
          <a:bodyPr/>
          <a:lstStyle/>
          <a:p>
            <a:pPr>
              <a:buFontTx/>
              <a:buNone/>
            </a:pPr>
            <a:r>
              <a:rPr lang="tr-TR" sz="2800" dirty="0"/>
              <a:t>Şok İndeksi (Şİ)= Nabız/</a:t>
            </a:r>
            <a:r>
              <a:rPr lang="tr-TR" sz="2800" dirty="0" err="1"/>
              <a:t>Sistolik</a:t>
            </a:r>
            <a:r>
              <a:rPr lang="tr-TR" sz="2800" dirty="0"/>
              <a:t> Kan Basıncı </a:t>
            </a:r>
          </a:p>
          <a:p>
            <a:pPr>
              <a:buFontTx/>
              <a:buNone/>
            </a:pPr>
            <a:endParaRPr lang="tr-TR" sz="2800" dirty="0"/>
          </a:p>
          <a:p>
            <a:pPr>
              <a:buFontTx/>
              <a:buNone/>
            </a:pPr>
            <a:r>
              <a:rPr lang="tr-TR" sz="2400" b="1" dirty="0">
                <a:solidFill>
                  <a:srgbClr val="FF0000"/>
                </a:solidFill>
              </a:rPr>
              <a:t>Şİ		Volüm Kaybı		% Kayıp	Sıvı Seçeneği</a:t>
            </a:r>
          </a:p>
          <a:p>
            <a:pPr>
              <a:buFontTx/>
              <a:buNone/>
            </a:pPr>
            <a:endParaRPr lang="tr-TR" sz="2400" dirty="0"/>
          </a:p>
          <a:p>
            <a:pPr>
              <a:buFontTx/>
              <a:buNone/>
            </a:pPr>
            <a:r>
              <a:rPr lang="tr-TR" sz="2400" dirty="0"/>
              <a:t>0.5		0		     0			-</a:t>
            </a:r>
          </a:p>
          <a:p>
            <a:pPr>
              <a:buFontTx/>
              <a:buNone/>
            </a:pPr>
            <a:r>
              <a:rPr lang="tr-TR" sz="2400" dirty="0"/>
              <a:t>0.8	    500-1000		 10-20		</a:t>
            </a:r>
            <a:r>
              <a:rPr lang="tr-TR" sz="2400" dirty="0" err="1"/>
              <a:t>Kristaloid</a:t>
            </a:r>
            <a:r>
              <a:rPr lang="tr-TR" sz="2400" dirty="0"/>
              <a:t> veya </a:t>
            </a:r>
            <a:r>
              <a:rPr lang="tr-TR" sz="2400" dirty="0" err="1"/>
              <a:t>kolloid</a:t>
            </a:r>
            <a:endParaRPr lang="tr-TR" sz="2400" dirty="0"/>
          </a:p>
          <a:p>
            <a:pPr>
              <a:buFontTx/>
              <a:buNone/>
            </a:pPr>
            <a:r>
              <a:rPr lang="tr-TR" sz="2400" dirty="0"/>
              <a:t>1.0	   1000-1500		 20-30		ES</a:t>
            </a:r>
          </a:p>
          <a:p>
            <a:pPr>
              <a:buFontTx/>
              <a:buNone/>
            </a:pPr>
            <a:r>
              <a:rPr lang="tr-TR" sz="2400" dirty="0"/>
              <a:t>1.1	   1500-2000		 30-40		Tam Kan </a:t>
            </a:r>
          </a:p>
          <a:p>
            <a:pPr>
              <a:buFontTx/>
              <a:buNone/>
            </a:pPr>
            <a:r>
              <a:rPr lang="tr-TR" sz="2400" dirty="0"/>
              <a:t>1.5	   2500-3000		 40-50		Tam Kan </a:t>
            </a:r>
          </a:p>
        </p:txBody>
      </p:sp>
    </p:spTree>
    <p:extLst>
      <p:ext uri="{BB962C8B-B14F-4D97-AF65-F5344CB8AC3E}">
        <p14:creationId xmlns="" xmlns:p14="http://schemas.microsoft.com/office/powerpoint/2010/main" val="8328700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71400"/>
            <a:ext cx="7467600" cy="1143000"/>
          </a:xfrm>
        </p:spPr>
        <p:txBody>
          <a:bodyPr/>
          <a:lstStyle/>
          <a:p>
            <a:r>
              <a:rPr lang="tr-TR" b="1" smtClean="0"/>
              <a:t>MASİF KANAMA NEDİR?</a:t>
            </a:r>
            <a:endParaRPr lang="tr-TR" b="1" dirty="0"/>
          </a:p>
        </p:txBody>
      </p:sp>
      <p:sp>
        <p:nvSpPr>
          <p:cNvPr id="2365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556792"/>
            <a:ext cx="8153400" cy="4343400"/>
          </a:xfrm>
        </p:spPr>
        <p:txBody>
          <a:bodyPr>
            <a:normAutofit/>
          </a:bodyPr>
          <a:lstStyle/>
          <a:p>
            <a:r>
              <a:rPr lang="tr-TR" smtClean="0">
                <a:solidFill>
                  <a:srgbClr val="FF0000"/>
                </a:solidFill>
              </a:rPr>
              <a:t>24 saat içinde total kan hacmine eşit miktarda kan transfüzyonu yapılmasını gerektirecek şiddetteki kanama </a:t>
            </a:r>
          </a:p>
          <a:p>
            <a:r>
              <a:rPr lang="tr-TR" smtClean="0"/>
              <a:t>24 saat içinde 10 üniteden fazla tam kan veya 20 üniteden fazla ES verilmesini gerektirecek kanama </a:t>
            </a:r>
          </a:p>
          <a:p>
            <a:r>
              <a:rPr lang="tr-TR" smtClean="0"/>
              <a:t>3 saat veya daha az bir süre içerisinde dolaşımdaki kan hacminin %50’sinden fazlasının replasmanını gerektirecek kanama </a:t>
            </a:r>
          </a:p>
          <a:p>
            <a:r>
              <a:rPr lang="tr-TR" smtClean="0"/>
              <a:t>150 ml/dk kan kaybı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13563687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7384"/>
            <a:ext cx="7467600" cy="1143000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Kan grup antijenleri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79240"/>
            <a:ext cx="8435280" cy="408200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tr-TR" sz="2800" dirty="0" err="1" smtClean="0"/>
              <a:t>Polimorfik</a:t>
            </a:r>
            <a:r>
              <a:rPr lang="tr-TR" sz="2800" dirty="0" smtClean="0"/>
              <a:t>, </a:t>
            </a:r>
            <a:r>
              <a:rPr lang="tr-TR" sz="2800" dirty="0" err="1" smtClean="0"/>
              <a:t>karbohidrat</a:t>
            </a:r>
            <a:r>
              <a:rPr lang="tr-TR" sz="2800" dirty="0" smtClean="0"/>
              <a:t> veya protein yapıdadır.</a:t>
            </a:r>
          </a:p>
          <a:p>
            <a:pPr>
              <a:lnSpc>
                <a:spcPct val="90000"/>
              </a:lnSpc>
            </a:pPr>
            <a:r>
              <a:rPr lang="tr-TR" sz="2800" dirty="0" smtClean="0"/>
              <a:t>Eritrositin </a:t>
            </a:r>
            <a:r>
              <a:rPr lang="tr-TR" sz="2800" dirty="0" err="1" smtClean="0"/>
              <a:t>ekstrasellüler</a:t>
            </a:r>
            <a:r>
              <a:rPr lang="tr-TR" sz="2800" dirty="0" smtClean="0"/>
              <a:t> yüzeyinde yerleşir. </a:t>
            </a:r>
          </a:p>
          <a:p>
            <a:pPr>
              <a:lnSpc>
                <a:spcPct val="90000"/>
              </a:lnSpc>
            </a:pPr>
            <a:r>
              <a:rPr lang="tr-TR" sz="2800" dirty="0" smtClean="0"/>
              <a:t>Antikorla tanımlanır.</a:t>
            </a:r>
          </a:p>
          <a:p>
            <a:pPr>
              <a:lnSpc>
                <a:spcPct val="90000"/>
              </a:lnSpc>
            </a:pPr>
            <a:r>
              <a:rPr lang="tr-TR" sz="2800" dirty="0" smtClean="0"/>
              <a:t>600 kadar antijen vardır, </a:t>
            </a:r>
            <a:r>
              <a:rPr lang="tr-TR" sz="2800" dirty="0" smtClean="0"/>
              <a:t>36 </a:t>
            </a:r>
            <a:r>
              <a:rPr lang="tr-TR" sz="2800" dirty="0" smtClean="0"/>
              <a:t>tane kan grubu sistemi vardır. </a:t>
            </a:r>
          </a:p>
          <a:p>
            <a:pPr>
              <a:lnSpc>
                <a:spcPct val="90000"/>
              </a:lnSpc>
            </a:pPr>
            <a:r>
              <a:rPr lang="tr-TR" sz="2800" dirty="0" smtClean="0"/>
              <a:t>ISBT (</a:t>
            </a:r>
            <a:r>
              <a:rPr lang="tr-TR" sz="2800" dirty="0" err="1" smtClean="0"/>
              <a:t>the</a:t>
            </a:r>
            <a:r>
              <a:rPr lang="tr-TR" sz="2800" dirty="0" smtClean="0"/>
              <a:t> International </a:t>
            </a:r>
            <a:r>
              <a:rPr lang="tr-TR" sz="2800" dirty="0" err="1" smtClean="0"/>
              <a:t>Society</a:t>
            </a:r>
            <a:r>
              <a:rPr lang="tr-TR" sz="2800" dirty="0" smtClean="0"/>
              <a:t> </a:t>
            </a:r>
            <a:r>
              <a:rPr lang="tr-TR" sz="2800" dirty="0" err="1" smtClean="0"/>
              <a:t>for</a:t>
            </a:r>
            <a:r>
              <a:rPr lang="tr-TR" sz="2800" dirty="0" smtClean="0"/>
              <a:t> Blood </a:t>
            </a:r>
            <a:r>
              <a:rPr lang="tr-TR" sz="2800" dirty="0" err="1" smtClean="0"/>
              <a:t>Transfusion</a:t>
            </a:r>
            <a:r>
              <a:rPr lang="tr-TR" sz="2800" dirty="0" smtClean="0"/>
              <a:t> )</a:t>
            </a:r>
          </a:p>
          <a:p>
            <a:pPr>
              <a:lnSpc>
                <a:spcPct val="90000"/>
              </a:lnSpc>
            </a:pPr>
            <a:r>
              <a:rPr lang="tr-TR" sz="2800" dirty="0" err="1" smtClean="0"/>
              <a:t>Herbiri</a:t>
            </a:r>
            <a:r>
              <a:rPr lang="tr-TR" sz="2800" dirty="0" smtClean="0"/>
              <a:t> kan grubu sistemi genetik olarak farklı gen tarafından kodlanır</a:t>
            </a:r>
            <a:r>
              <a:rPr lang="tr-TR" sz="28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tr-TR" sz="2800" dirty="0" smtClean="0"/>
              <a:t>Çoğu </a:t>
            </a:r>
            <a:r>
              <a:rPr lang="tr-TR" sz="2800" dirty="0" err="1" smtClean="0"/>
              <a:t>glikoprotein</a:t>
            </a:r>
            <a:r>
              <a:rPr lang="tr-TR" sz="2800" dirty="0" smtClean="0"/>
              <a:t> yapısında: </a:t>
            </a:r>
            <a:r>
              <a:rPr lang="tr-TR" sz="2800" dirty="0" err="1" smtClean="0"/>
              <a:t>Olgiosakkarit</a:t>
            </a:r>
            <a:r>
              <a:rPr lang="tr-TR" sz="2800" dirty="0" smtClean="0"/>
              <a:t>  (örn: ABO) veya </a:t>
            </a:r>
            <a:r>
              <a:rPr lang="tr-TR" sz="2800" dirty="0" err="1" smtClean="0"/>
              <a:t>aa</a:t>
            </a:r>
            <a:r>
              <a:rPr lang="tr-TR" sz="2800" dirty="0" smtClean="0"/>
              <a:t> sekansı (örn: </a:t>
            </a:r>
            <a:r>
              <a:rPr lang="tr-TR" sz="2800" dirty="0" smtClean="0"/>
              <a:t>MN, </a:t>
            </a:r>
            <a:r>
              <a:rPr lang="tr-TR" sz="2800" dirty="0" err="1" smtClean="0"/>
              <a:t>Kell</a:t>
            </a:r>
            <a:r>
              <a:rPr lang="tr-TR" sz="2800" dirty="0" smtClean="0"/>
              <a:t>, </a:t>
            </a:r>
            <a:r>
              <a:rPr lang="tr-TR" sz="2800" dirty="0" err="1" smtClean="0"/>
              <a:t>Duffy</a:t>
            </a:r>
            <a:r>
              <a:rPr lang="tr-TR" sz="2800" dirty="0" smtClean="0"/>
              <a:t>, </a:t>
            </a:r>
            <a:r>
              <a:rPr lang="tr-TR" sz="2800" dirty="0" err="1" smtClean="0"/>
              <a:t>Kidd</a:t>
            </a:r>
            <a:r>
              <a:rPr lang="tr-TR" sz="2800" dirty="0" smtClean="0"/>
              <a:t>, Diego).</a:t>
            </a:r>
            <a:endParaRPr lang="tr-TR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49003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7467600" cy="1143000"/>
          </a:xfrm>
        </p:spPr>
        <p:txBody>
          <a:bodyPr>
            <a:noAutofit/>
          </a:bodyPr>
          <a:lstStyle/>
          <a:p>
            <a:r>
              <a:rPr lang="tr-TR" sz="3200" b="1" dirty="0" smtClean="0"/>
              <a:t>ERİTOSİT SÜSPANSİYONU KULLANIM ENDİKASYONLARI</a:t>
            </a:r>
            <a:endParaRPr lang="tr-TR" sz="3200" b="1" dirty="0"/>
          </a:p>
        </p:txBody>
      </p:sp>
      <p:sp>
        <p:nvSpPr>
          <p:cNvPr id="2375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412776"/>
            <a:ext cx="7772400" cy="3672408"/>
          </a:xfrm>
        </p:spPr>
        <p:txBody>
          <a:bodyPr>
            <a:noAutofit/>
          </a:bodyPr>
          <a:lstStyle/>
          <a:p>
            <a:r>
              <a:rPr lang="tr-TR" dirty="0" err="1"/>
              <a:t>Hipoksiye</a:t>
            </a:r>
            <a:r>
              <a:rPr lang="tr-TR" dirty="0"/>
              <a:t> bağlı belirti ve bulgular vücudun </a:t>
            </a:r>
            <a:r>
              <a:rPr lang="tr-TR" dirty="0" err="1"/>
              <a:t>kompanse</a:t>
            </a:r>
            <a:r>
              <a:rPr lang="tr-TR" dirty="0"/>
              <a:t> edici mekanizmaları tarafından düzeltilemeyecek seviyeye geldiği zaman </a:t>
            </a:r>
            <a:r>
              <a:rPr lang="tr-TR" dirty="0" smtClean="0"/>
              <a:t>transfüzyon </a:t>
            </a:r>
            <a:r>
              <a:rPr lang="tr-TR" dirty="0"/>
              <a:t>yapılmalıdır.</a:t>
            </a:r>
          </a:p>
          <a:p>
            <a:r>
              <a:rPr lang="tr-TR" dirty="0"/>
              <a:t>Hastanın laboratuvar değerlerine bakarak </a:t>
            </a:r>
            <a:r>
              <a:rPr lang="tr-TR" dirty="0" err="1" smtClean="0"/>
              <a:t>Trf</a:t>
            </a:r>
            <a:r>
              <a:rPr lang="tr-TR" dirty="0" smtClean="0"/>
              <a:t> </a:t>
            </a:r>
            <a:r>
              <a:rPr lang="tr-TR" dirty="0"/>
              <a:t>yapılmaz.</a:t>
            </a:r>
          </a:p>
          <a:p>
            <a:r>
              <a:rPr lang="tr-TR" dirty="0"/>
              <a:t>Transfüzyonu başlatacak bir </a:t>
            </a:r>
            <a:r>
              <a:rPr lang="tr-TR" dirty="0" err="1"/>
              <a:t>Hb</a:t>
            </a:r>
            <a:r>
              <a:rPr lang="tr-TR" dirty="0"/>
              <a:t> </a:t>
            </a:r>
            <a:r>
              <a:rPr lang="tr-TR" dirty="0" smtClean="0"/>
              <a:t>eşik seviyesi </a:t>
            </a:r>
            <a:r>
              <a:rPr lang="tr-TR" dirty="0"/>
              <a:t>yoktur</a:t>
            </a:r>
            <a:r>
              <a:rPr lang="tr-TR" dirty="0" smtClean="0"/>
              <a:t>.</a:t>
            </a:r>
          </a:p>
          <a:p>
            <a:pPr lvl="1"/>
            <a:r>
              <a:rPr lang="tr-TR" sz="2000" dirty="0" err="1"/>
              <a:t>Hb</a:t>
            </a:r>
            <a:r>
              <a:rPr lang="tr-TR" sz="2000" dirty="0"/>
              <a:t>&gt;10 g/</a:t>
            </a:r>
            <a:r>
              <a:rPr lang="tr-TR" sz="2000" dirty="0" err="1"/>
              <a:t>dL</a:t>
            </a:r>
            <a:r>
              <a:rPr lang="tr-TR" sz="2000" dirty="0"/>
              <a:t> – </a:t>
            </a:r>
            <a:r>
              <a:rPr lang="tr-TR" sz="2000" dirty="0" err="1" smtClean="0"/>
              <a:t>tranf</a:t>
            </a:r>
            <a:r>
              <a:rPr lang="tr-TR" sz="2000" dirty="0" smtClean="0"/>
              <a:t> </a:t>
            </a:r>
            <a:r>
              <a:rPr lang="tr-TR" sz="2000" dirty="0"/>
              <a:t>nadiren gerekir </a:t>
            </a:r>
          </a:p>
          <a:p>
            <a:pPr lvl="1"/>
            <a:r>
              <a:rPr lang="tr-TR" sz="2000" dirty="0" err="1" smtClean="0"/>
              <a:t>Hb</a:t>
            </a:r>
            <a:r>
              <a:rPr lang="tr-TR" sz="2000" dirty="0" smtClean="0"/>
              <a:t> </a:t>
            </a:r>
            <a:r>
              <a:rPr lang="tr-TR" sz="2000" dirty="0"/>
              <a:t>6-10 g/</a:t>
            </a:r>
            <a:r>
              <a:rPr lang="tr-TR" sz="2000" dirty="0" err="1"/>
              <a:t>dL</a:t>
            </a:r>
            <a:r>
              <a:rPr lang="tr-TR" sz="2000" dirty="0"/>
              <a:t> – </a:t>
            </a:r>
            <a:r>
              <a:rPr lang="tr-TR" sz="2000" dirty="0" err="1" smtClean="0"/>
              <a:t>tranf</a:t>
            </a:r>
            <a:r>
              <a:rPr lang="tr-TR" sz="2000" dirty="0" smtClean="0"/>
              <a:t> </a:t>
            </a:r>
            <a:r>
              <a:rPr lang="tr-TR" sz="2000" dirty="0" err="1"/>
              <a:t>endikasyonu</a:t>
            </a:r>
            <a:r>
              <a:rPr lang="tr-TR" sz="2000" dirty="0"/>
              <a:t> hastanın </a:t>
            </a:r>
            <a:r>
              <a:rPr lang="tr-TR" sz="2000" dirty="0" err="1"/>
              <a:t>oksijenasyon</a:t>
            </a:r>
            <a:r>
              <a:rPr lang="tr-TR" sz="2000" dirty="0"/>
              <a:t> durumuna göre değişebilir. </a:t>
            </a:r>
          </a:p>
          <a:p>
            <a:pPr lvl="1"/>
            <a:r>
              <a:rPr lang="tr-TR" sz="2000" dirty="0" err="1" smtClean="0"/>
              <a:t>Hb</a:t>
            </a:r>
            <a:r>
              <a:rPr lang="tr-TR" sz="2000" dirty="0" smtClean="0"/>
              <a:t> </a:t>
            </a:r>
            <a:r>
              <a:rPr lang="tr-TR" sz="2000" dirty="0"/>
              <a:t>&lt; 6 g/</a:t>
            </a:r>
            <a:r>
              <a:rPr lang="tr-TR" sz="2000" dirty="0" err="1"/>
              <a:t>dL</a:t>
            </a:r>
            <a:r>
              <a:rPr lang="tr-TR" sz="2000" dirty="0"/>
              <a:t> – </a:t>
            </a:r>
            <a:r>
              <a:rPr lang="tr-TR" sz="2000" dirty="0" err="1" smtClean="0"/>
              <a:t>tranf</a:t>
            </a:r>
            <a:r>
              <a:rPr lang="tr-TR" sz="2000" dirty="0" smtClean="0"/>
              <a:t> </a:t>
            </a:r>
            <a:r>
              <a:rPr lang="tr-TR" sz="2000" dirty="0"/>
              <a:t>çoğunlukla gereklidir. </a:t>
            </a:r>
          </a:p>
          <a:p>
            <a:endParaRPr lang="tr-TR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043608" y="5229200"/>
            <a:ext cx="6778625" cy="13065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90000"/>
              </a:lnSpc>
              <a:buFontTx/>
              <a:buNone/>
            </a:pP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 Ü ES veya TK Transfüzyonu ile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tr-TR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Hematokriti</a:t>
            </a: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% 3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Hemoglobini		1g/dl  </a:t>
            </a:r>
            <a:r>
              <a:rPr lang="tr-TR" dirty="0" smtClean="0">
                <a:solidFill>
                  <a:srgbClr val="F84234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arttırır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5303432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378296"/>
            <a:ext cx="7772400" cy="1143000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TROMBOSİT SÜSPANSİYONU</a:t>
            </a:r>
            <a:endParaRPr lang="tr-TR" sz="3200" b="1" dirty="0"/>
          </a:p>
        </p:txBody>
      </p:sp>
      <p:sp>
        <p:nvSpPr>
          <p:cNvPr id="2457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008112"/>
            <a:ext cx="8458200" cy="5157192"/>
          </a:xfrm>
        </p:spPr>
        <p:txBody>
          <a:bodyPr>
            <a:noAutofit/>
          </a:bodyPr>
          <a:lstStyle/>
          <a:p>
            <a:pPr>
              <a:buFont typeface="Arial" charset="0"/>
              <a:buChar char="•"/>
            </a:pPr>
            <a:r>
              <a:rPr lang="tr-TR" dirty="0"/>
              <a:t>2 yöntemle elde edilir:</a:t>
            </a:r>
          </a:p>
          <a:p>
            <a:pPr>
              <a:buFont typeface="Arial" charset="0"/>
              <a:buChar char="•"/>
            </a:pPr>
            <a:r>
              <a:rPr lang="tr-TR" dirty="0"/>
              <a:t>1Ü tam kandan santrifüjle- </a:t>
            </a:r>
            <a:r>
              <a:rPr lang="tr-TR" dirty="0" err="1"/>
              <a:t>random</a:t>
            </a:r>
            <a:r>
              <a:rPr lang="tr-TR" dirty="0"/>
              <a:t> </a:t>
            </a:r>
            <a:r>
              <a:rPr lang="tr-TR" dirty="0" err="1"/>
              <a:t>trombosit</a:t>
            </a:r>
            <a:endParaRPr lang="tr-TR" dirty="0"/>
          </a:p>
          <a:p>
            <a:pPr>
              <a:buFont typeface="Arial" charset="0"/>
              <a:buChar char="•"/>
            </a:pPr>
            <a:r>
              <a:rPr lang="tr-TR" dirty="0" err="1"/>
              <a:t>Aferez</a:t>
            </a:r>
            <a:r>
              <a:rPr lang="tr-TR" dirty="0"/>
              <a:t> ile – tek </a:t>
            </a:r>
            <a:r>
              <a:rPr lang="tr-TR" dirty="0" err="1"/>
              <a:t>donör</a:t>
            </a:r>
            <a:r>
              <a:rPr lang="tr-TR" dirty="0"/>
              <a:t> </a:t>
            </a:r>
            <a:r>
              <a:rPr lang="tr-TR" dirty="0" err="1"/>
              <a:t>trombosit</a:t>
            </a:r>
            <a:endParaRPr lang="tr-TR" dirty="0"/>
          </a:p>
          <a:p>
            <a:pPr>
              <a:buFont typeface="Arial" charset="0"/>
              <a:buChar char="•"/>
            </a:pPr>
            <a:r>
              <a:rPr lang="tr-TR" b="1" dirty="0" err="1"/>
              <a:t>Random</a:t>
            </a:r>
            <a:r>
              <a:rPr lang="tr-TR" b="1" dirty="0"/>
              <a:t> (Rastgele): </a:t>
            </a:r>
            <a:r>
              <a:rPr lang="tr-TR" dirty="0"/>
              <a:t>50-70 ml plazma içinde </a:t>
            </a:r>
            <a:r>
              <a:rPr lang="tr-TR" dirty="0" err="1"/>
              <a:t>pH</a:t>
            </a:r>
            <a:r>
              <a:rPr lang="tr-TR" dirty="0"/>
              <a:t> 6,2 üzerinde olmalıdır. 1 Ü de 5,5x10</a:t>
            </a:r>
            <a:r>
              <a:rPr lang="tr-TR" baseline="30000" dirty="0"/>
              <a:t>10</a:t>
            </a:r>
            <a:r>
              <a:rPr lang="tr-TR" dirty="0"/>
              <a:t> </a:t>
            </a:r>
            <a:r>
              <a:rPr lang="tr-TR" dirty="0" err="1"/>
              <a:t>trombosit</a:t>
            </a:r>
            <a:r>
              <a:rPr lang="tr-TR" dirty="0"/>
              <a:t> içerir.</a:t>
            </a:r>
          </a:p>
          <a:p>
            <a:pPr>
              <a:buFont typeface="Arial" charset="0"/>
              <a:buChar char="•"/>
            </a:pPr>
            <a:r>
              <a:rPr lang="tr-TR" dirty="0"/>
              <a:t>Kullanılmadan önce </a:t>
            </a:r>
            <a:r>
              <a:rPr lang="tr-TR" dirty="0" err="1"/>
              <a:t>havuzlanır</a:t>
            </a:r>
            <a:r>
              <a:rPr lang="tr-TR" dirty="0"/>
              <a:t>. </a:t>
            </a:r>
            <a:r>
              <a:rPr lang="tr-TR" dirty="0" err="1"/>
              <a:t>Havuzlandıktan</a:t>
            </a:r>
            <a:r>
              <a:rPr lang="tr-TR" dirty="0"/>
              <a:t> sonra 4 saat içinde kullanılmalıdırlar</a:t>
            </a:r>
            <a:r>
              <a:rPr lang="tr-TR" dirty="0" smtClean="0"/>
              <a:t>.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1Ü si </a:t>
            </a:r>
            <a:r>
              <a:rPr lang="tr-TR" dirty="0"/>
              <a:t>alıcıda </a:t>
            </a:r>
            <a:r>
              <a:rPr lang="tr-TR" dirty="0" err="1"/>
              <a:t>trombosit</a:t>
            </a:r>
            <a:r>
              <a:rPr lang="tr-TR" dirty="0"/>
              <a:t> sayısını mm</a:t>
            </a:r>
            <a:r>
              <a:rPr lang="tr-TR" baseline="30000" dirty="0"/>
              <a:t>3</a:t>
            </a:r>
            <a:r>
              <a:rPr lang="tr-TR" dirty="0"/>
              <a:t> kanda 5.000</a:t>
            </a:r>
            <a:r>
              <a:rPr lang="tr-TR" baseline="30000" dirty="0"/>
              <a:t> </a:t>
            </a:r>
            <a:r>
              <a:rPr lang="tr-TR" dirty="0"/>
              <a:t>arttırır.</a:t>
            </a:r>
          </a:p>
          <a:p>
            <a:pPr>
              <a:buFont typeface="Arial" charset="0"/>
              <a:buChar char="•"/>
            </a:pPr>
            <a:r>
              <a:rPr lang="tr-TR" b="1" dirty="0" err="1" smtClean="0"/>
              <a:t>Aferez</a:t>
            </a:r>
            <a:r>
              <a:rPr lang="tr-TR" b="1" dirty="0" smtClean="0"/>
              <a:t> </a:t>
            </a:r>
            <a:r>
              <a:rPr lang="tr-TR" b="1" dirty="0" err="1"/>
              <a:t>trombositi</a:t>
            </a:r>
            <a:r>
              <a:rPr lang="tr-TR" b="1" dirty="0"/>
              <a:t> (Tek vericiden): </a:t>
            </a:r>
            <a:r>
              <a:rPr lang="tr-TR" dirty="0"/>
              <a:t>Bir vericiden </a:t>
            </a:r>
            <a:r>
              <a:rPr lang="tr-TR" dirty="0" err="1"/>
              <a:t>sitaferez</a:t>
            </a:r>
            <a:r>
              <a:rPr lang="tr-TR" dirty="0"/>
              <a:t> ile 1-3 saatte toplanır. En az 3x10</a:t>
            </a:r>
            <a:r>
              <a:rPr lang="tr-TR" baseline="30000" dirty="0"/>
              <a:t>11</a:t>
            </a:r>
            <a:r>
              <a:rPr lang="tr-TR" dirty="0"/>
              <a:t> </a:t>
            </a:r>
            <a:r>
              <a:rPr lang="tr-TR" dirty="0" err="1"/>
              <a:t>trombosit</a:t>
            </a:r>
            <a:r>
              <a:rPr lang="tr-TR" dirty="0"/>
              <a:t> içerir. Plazma miktarı 200-400 ml </a:t>
            </a:r>
            <a:r>
              <a:rPr lang="tr-TR" dirty="0" err="1"/>
              <a:t>dir</a:t>
            </a:r>
            <a:r>
              <a:rPr lang="tr-TR" dirty="0" smtClean="0"/>
              <a:t>.</a:t>
            </a:r>
          </a:p>
          <a:p>
            <a:pPr>
              <a:buFont typeface="Arial" charset="0"/>
              <a:buChar char="•"/>
            </a:pPr>
            <a:r>
              <a:rPr lang="tr-TR" dirty="0" smtClean="0"/>
              <a:t>1Ü si alıcıda </a:t>
            </a:r>
            <a:r>
              <a:rPr lang="tr-TR" dirty="0" err="1"/>
              <a:t>trombosit</a:t>
            </a:r>
            <a:r>
              <a:rPr lang="tr-TR" dirty="0"/>
              <a:t> sayısını mm</a:t>
            </a:r>
            <a:r>
              <a:rPr lang="tr-TR" baseline="30000" dirty="0"/>
              <a:t>3</a:t>
            </a:r>
            <a:r>
              <a:rPr lang="tr-TR" dirty="0"/>
              <a:t> kanda 30.000</a:t>
            </a:r>
            <a:r>
              <a:rPr lang="tr-TR" baseline="30000" dirty="0"/>
              <a:t> </a:t>
            </a:r>
            <a:r>
              <a:rPr lang="tr-TR" dirty="0"/>
              <a:t>arttırır.</a:t>
            </a:r>
          </a:p>
          <a:p>
            <a:pPr>
              <a:buFont typeface="Arial" charset="0"/>
              <a:buChar char="•"/>
            </a:pPr>
            <a:endParaRPr lang="tr-TR" dirty="0"/>
          </a:p>
          <a:p>
            <a:pPr>
              <a:lnSpc>
                <a:spcPct val="150000"/>
              </a:lnSpc>
              <a:spcBef>
                <a:spcPct val="0"/>
              </a:spcBef>
            </a:pPr>
            <a:endParaRPr lang="tr-TR" dirty="0"/>
          </a:p>
        </p:txBody>
      </p:sp>
      <p:sp>
        <p:nvSpPr>
          <p:cNvPr id="245764" name="Text Box 4"/>
          <p:cNvSpPr txBox="1">
            <a:spLocks noChangeArrowheads="1"/>
          </p:cNvSpPr>
          <p:nvPr/>
        </p:nvSpPr>
        <p:spPr bwMode="auto">
          <a:xfrm>
            <a:off x="9051925" y="19462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endParaRPr lang="en-US" sz="2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749320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243408"/>
            <a:ext cx="7772400" cy="1143000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TROMBOSİT VERİCİSİ</a:t>
            </a:r>
            <a:endParaRPr lang="tr-TR" sz="3200" b="1" dirty="0"/>
          </a:p>
        </p:txBody>
      </p:sp>
      <p:sp>
        <p:nvSpPr>
          <p:cNvPr id="2488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828800"/>
            <a:ext cx="8458200" cy="3810000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tr-TR" dirty="0"/>
              <a:t>Tam kan </a:t>
            </a:r>
            <a:r>
              <a:rPr lang="tr-TR" dirty="0" err="1"/>
              <a:t>donörlerindeki</a:t>
            </a:r>
            <a:r>
              <a:rPr lang="tr-TR" dirty="0"/>
              <a:t> </a:t>
            </a:r>
            <a:r>
              <a:rPr lang="tr-TR" dirty="0" err="1"/>
              <a:t>standarlara</a:t>
            </a:r>
            <a:r>
              <a:rPr lang="tr-TR" dirty="0"/>
              <a:t> uyulmalıdır</a:t>
            </a:r>
          </a:p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tr-TR" b="1" dirty="0">
                <a:solidFill>
                  <a:srgbClr val="FF0000"/>
                </a:solidFill>
              </a:rPr>
              <a:t>72 saat içerisinde aspirin almamış olmalıdırlar</a:t>
            </a:r>
          </a:p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tr-TR" dirty="0" err="1"/>
              <a:t>Aferez</a:t>
            </a:r>
            <a:r>
              <a:rPr lang="tr-TR" dirty="0"/>
              <a:t> </a:t>
            </a:r>
            <a:r>
              <a:rPr lang="tr-TR" dirty="0" err="1"/>
              <a:t>donörleri</a:t>
            </a:r>
            <a:r>
              <a:rPr lang="tr-TR" dirty="0"/>
              <a:t> senede toplam 24’ü geçmemek üzere her 3 günde bir cihaza bağlanabilirler</a:t>
            </a:r>
          </a:p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tr-TR" dirty="0" err="1"/>
              <a:t>Aferez</a:t>
            </a:r>
            <a:r>
              <a:rPr lang="tr-TR" dirty="0"/>
              <a:t> </a:t>
            </a:r>
            <a:r>
              <a:rPr lang="tr-TR" dirty="0" err="1"/>
              <a:t>donörlerinin</a:t>
            </a:r>
            <a:r>
              <a:rPr lang="tr-TR" dirty="0"/>
              <a:t> işlem öncesi kan sayımlarında </a:t>
            </a:r>
            <a:r>
              <a:rPr lang="tr-TR" dirty="0" err="1"/>
              <a:t>trombosit</a:t>
            </a:r>
            <a:r>
              <a:rPr lang="tr-TR" dirty="0"/>
              <a:t> sayısı en az 150.000 olmalıdır</a:t>
            </a:r>
          </a:p>
        </p:txBody>
      </p:sp>
      <p:sp>
        <p:nvSpPr>
          <p:cNvPr id="248836" name="Text Box 4"/>
          <p:cNvSpPr txBox="1">
            <a:spLocks noChangeArrowheads="1"/>
          </p:cNvSpPr>
          <p:nvPr/>
        </p:nvSpPr>
        <p:spPr bwMode="auto">
          <a:xfrm>
            <a:off x="9051925" y="19462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248837" name="Text Box 5"/>
          <p:cNvSpPr txBox="1">
            <a:spLocks noChangeArrowheads="1"/>
          </p:cNvSpPr>
          <p:nvPr/>
        </p:nvSpPr>
        <p:spPr bwMode="auto">
          <a:xfrm>
            <a:off x="-1539875" y="1936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endParaRPr lang="en-US" sz="2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153273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>
            <a:noAutofit/>
          </a:bodyPr>
          <a:lstStyle/>
          <a:p>
            <a:r>
              <a:rPr lang="tr-TR" sz="3600" b="1" dirty="0" err="1" smtClean="0"/>
              <a:t>Trombosit</a:t>
            </a:r>
            <a:r>
              <a:rPr lang="tr-TR" sz="3600" b="1" dirty="0" smtClean="0"/>
              <a:t> süspansiyonu kullanım </a:t>
            </a:r>
            <a:r>
              <a:rPr lang="tr-TR" sz="3600" b="1" dirty="0" err="1" smtClean="0"/>
              <a:t>endikasyonu</a:t>
            </a:r>
            <a:endParaRPr lang="tr-TR" sz="3600" b="1" dirty="0"/>
          </a:p>
        </p:txBody>
      </p:sp>
      <p:sp>
        <p:nvSpPr>
          <p:cNvPr id="2570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600200"/>
            <a:ext cx="7772400" cy="4800600"/>
          </a:xfrm>
        </p:spPr>
        <p:txBody>
          <a:bodyPr/>
          <a:lstStyle/>
          <a:p>
            <a:r>
              <a:rPr lang="tr-TR" sz="2400" dirty="0"/>
              <a:t>Kanaması veya </a:t>
            </a:r>
            <a:r>
              <a:rPr lang="tr-TR" sz="2400" dirty="0" err="1"/>
              <a:t>hemostatik</a:t>
            </a:r>
            <a:r>
              <a:rPr lang="tr-TR" sz="2400" dirty="0"/>
              <a:t> bozukluğu olmayan hastalarda </a:t>
            </a:r>
            <a:r>
              <a:rPr lang="tr-TR" dirty="0" err="1" smtClean="0"/>
              <a:t>trombosit</a:t>
            </a:r>
            <a:r>
              <a:rPr lang="tr-TR" dirty="0" smtClean="0"/>
              <a:t> </a:t>
            </a:r>
            <a:r>
              <a:rPr lang="tr-TR" sz="2400" dirty="0" smtClean="0"/>
              <a:t>&lt;10.000/mm</a:t>
            </a:r>
            <a:r>
              <a:rPr lang="tr-TR" sz="2400" baseline="30000" dirty="0" smtClean="0"/>
              <a:t>3</a:t>
            </a:r>
            <a:endParaRPr lang="tr-TR" sz="2400" baseline="30000" dirty="0"/>
          </a:p>
          <a:p>
            <a:r>
              <a:rPr lang="tr-TR" sz="2400" dirty="0" err="1"/>
              <a:t>Hemostatik</a:t>
            </a:r>
            <a:r>
              <a:rPr lang="tr-TR" sz="2400" dirty="0"/>
              <a:t> bozukluğu olan* ve kanaması olmayan hastalarda </a:t>
            </a:r>
            <a:r>
              <a:rPr lang="tr-TR" sz="2400" dirty="0" err="1" smtClean="0"/>
              <a:t>trombosit</a:t>
            </a:r>
            <a:r>
              <a:rPr lang="tr-TR" sz="2400" dirty="0" smtClean="0"/>
              <a:t> &lt;20.000/mm</a:t>
            </a:r>
            <a:r>
              <a:rPr lang="tr-TR" sz="2400" baseline="30000" dirty="0" smtClean="0"/>
              <a:t>3</a:t>
            </a:r>
            <a:endParaRPr lang="tr-TR" sz="2400" baseline="30000" dirty="0"/>
          </a:p>
          <a:p>
            <a:r>
              <a:rPr lang="tr-TR" sz="2400" dirty="0"/>
              <a:t>Minör kanaması olan, DIC gelişen veya </a:t>
            </a:r>
            <a:r>
              <a:rPr lang="tr-TR" sz="2400" dirty="0" err="1"/>
              <a:t>invaziv</a:t>
            </a:r>
            <a:r>
              <a:rPr lang="tr-TR" sz="2400" dirty="0"/>
              <a:t> prosedür uygulanacak ya da </a:t>
            </a:r>
            <a:r>
              <a:rPr lang="tr-TR" sz="2400" dirty="0" err="1"/>
              <a:t>opere</a:t>
            </a:r>
            <a:r>
              <a:rPr lang="tr-TR" sz="2400" dirty="0"/>
              <a:t> edilecek hastalarda </a:t>
            </a:r>
            <a:r>
              <a:rPr lang="tr-TR" sz="2400" dirty="0" err="1" smtClean="0"/>
              <a:t>trombosit</a:t>
            </a:r>
            <a:r>
              <a:rPr lang="tr-TR" sz="2400" dirty="0" smtClean="0"/>
              <a:t> &lt;50.000/mm</a:t>
            </a:r>
            <a:r>
              <a:rPr lang="tr-TR" sz="2400" baseline="30000" dirty="0" smtClean="0"/>
              <a:t>3</a:t>
            </a:r>
            <a:endParaRPr lang="tr-TR" sz="2400" baseline="30000" dirty="0"/>
          </a:p>
          <a:p>
            <a:r>
              <a:rPr lang="tr-TR" sz="2400" dirty="0"/>
              <a:t>ES </a:t>
            </a:r>
            <a:r>
              <a:rPr lang="tr-TR" sz="2400" dirty="0" err="1"/>
              <a:t>Tx</a:t>
            </a:r>
            <a:r>
              <a:rPr lang="tr-TR" sz="2400" dirty="0"/>
              <a:t> gerektirecek kadar ciddi kanaması olan hastalarda, göz veya beyin cerrahisi uygulanacak hastalarda </a:t>
            </a:r>
            <a:r>
              <a:rPr lang="tr-TR" sz="2400" dirty="0" err="1" smtClean="0"/>
              <a:t>trombosit</a:t>
            </a:r>
            <a:r>
              <a:rPr lang="tr-TR" sz="2400" dirty="0" smtClean="0"/>
              <a:t> &lt;100.000/mm</a:t>
            </a:r>
            <a:r>
              <a:rPr lang="tr-TR" sz="2400" baseline="30000" dirty="0" smtClean="0"/>
              <a:t>3</a:t>
            </a:r>
            <a:endParaRPr lang="tr-TR" sz="2400" baseline="30000" dirty="0"/>
          </a:p>
          <a:p>
            <a:r>
              <a:rPr lang="tr-TR" sz="2400" dirty="0"/>
              <a:t>Masif transfüzyon uygulanan hastalarda </a:t>
            </a:r>
          </a:p>
        </p:txBody>
      </p:sp>
    </p:spTree>
    <p:extLst>
      <p:ext uri="{BB962C8B-B14F-4D97-AF65-F5344CB8AC3E}">
        <p14:creationId xmlns="" xmlns:p14="http://schemas.microsoft.com/office/powerpoint/2010/main" val="138496779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315416"/>
            <a:ext cx="7772400" cy="1143000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TAZE DONMUŞ PLAZMA (TDP)</a:t>
            </a:r>
            <a:endParaRPr lang="tr-TR" sz="3200" b="1" dirty="0"/>
          </a:p>
        </p:txBody>
      </p:sp>
      <p:sp>
        <p:nvSpPr>
          <p:cNvPr id="2600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143000"/>
            <a:ext cx="8077200" cy="3429000"/>
          </a:xfrm>
        </p:spPr>
        <p:txBody>
          <a:bodyPr>
            <a:noAutofit/>
          </a:bodyPr>
          <a:lstStyle/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tr-TR" dirty="0"/>
              <a:t>Tam kandan elde edilen taze plazmanın altı saat içinde dondurulmasıyla </a:t>
            </a:r>
            <a:r>
              <a:rPr lang="tr-TR" dirty="0" smtClean="0"/>
              <a:t>elde </a:t>
            </a:r>
            <a:r>
              <a:rPr lang="tr-TR" dirty="0"/>
              <a:t>edilir.</a:t>
            </a:r>
          </a:p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tr-TR" dirty="0"/>
              <a:t>Taze plazma içinde </a:t>
            </a:r>
            <a:r>
              <a:rPr lang="tr-TR" dirty="0" err="1"/>
              <a:t>koagülasyon</a:t>
            </a:r>
            <a:r>
              <a:rPr lang="tr-TR" dirty="0"/>
              <a:t> faktörleri, </a:t>
            </a:r>
            <a:r>
              <a:rPr lang="tr-TR" dirty="0" err="1"/>
              <a:t>globulin</a:t>
            </a:r>
            <a:r>
              <a:rPr lang="tr-TR" dirty="0"/>
              <a:t> ve albümin bulunur.</a:t>
            </a:r>
          </a:p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tr-TR" dirty="0"/>
              <a:t>Bu üründe </a:t>
            </a:r>
            <a:r>
              <a:rPr lang="tr-TR" dirty="0" err="1"/>
              <a:t>labil</a:t>
            </a:r>
            <a:r>
              <a:rPr lang="tr-TR" dirty="0"/>
              <a:t> </a:t>
            </a:r>
            <a:r>
              <a:rPr lang="tr-TR" dirty="0" err="1"/>
              <a:t>koagülasyon</a:t>
            </a:r>
            <a:r>
              <a:rPr lang="tr-TR" dirty="0"/>
              <a:t> faktörlerinin aktiviteleri korunmuştur</a:t>
            </a:r>
          </a:p>
          <a:p>
            <a:pPr>
              <a:lnSpc>
                <a:spcPct val="140000"/>
              </a:lnSpc>
              <a:spcBef>
                <a:spcPct val="0"/>
              </a:spcBef>
            </a:pPr>
            <a:r>
              <a:rPr lang="tr-TR" dirty="0"/>
              <a:t>TDP </a:t>
            </a:r>
            <a:r>
              <a:rPr lang="tr-TR" dirty="0" smtClean="0"/>
              <a:t>–18 </a:t>
            </a:r>
            <a:r>
              <a:rPr lang="tr-TR" dirty="0" smtClean="0">
                <a:cs typeface="Arial" pitchFamily="34" charset="0"/>
              </a:rPr>
              <a:t>º</a:t>
            </a:r>
            <a:r>
              <a:rPr lang="tr-TR" dirty="0" err="1" smtClean="0"/>
              <a:t>C’nin</a:t>
            </a:r>
            <a:r>
              <a:rPr lang="tr-TR" dirty="0" smtClean="0"/>
              <a:t> altında </a:t>
            </a:r>
            <a:r>
              <a:rPr lang="tr-TR" dirty="0"/>
              <a:t>1 yıl saklanabilir</a:t>
            </a:r>
          </a:p>
        </p:txBody>
      </p:sp>
      <p:sp>
        <p:nvSpPr>
          <p:cNvPr id="260100" name="Text Box 4"/>
          <p:cNvSpPr txBox="1">
            <a:spLocks noChangeArrowheads="1"/>
          </p:cNvSpPr>
          <p:nvPr/>
        </p:nvSpPr>
        <p:spPr bwMode="auto">
          <a:xfrm>
            <a:off x="9051925" y="19462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260101" name="Text Box 5"/>
          <p:cNvSpPr txBox="1">
            <a:spLocks noChangeArrowheads="1"/>
          </p:cNvSpPr>
          <p:nvPr/>
        </p:nvSpPr>
        <p:spPr bwMode="auto">
          <a:xfrm>
            <a:off x="-1539875" y="1936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endParaRPr lang="en-US" sz="2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307637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7467600" cy="778098"/>
          </a:xfrm>
        </p:spPr>
        <p:txBody>
          <a:bodyPr>
            <a:noAutofit/>
          </a:bodyPr>
          <a:lstStyle/>
          <a:p>
            <a:r>
              <a:rPr lang="tr-TR" sz="3200" b="1" dirty="0" smtClean="0"/>
              <a:t>TDP KULLANIM ENDİKASYONLARI</a:t>
            </a:r>
            <a:endParaRPr lang="tr-TR" sz="3200" b="1" dirty="0"/>
          </a:p>
        </p:txBody>
      </p:sp>
      <p:sp>
        <p:nvSpPr>
          <p:cNvPr id="2611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169640"/>
            <a:ext cx="8229600" cy="4419600"/>
          </a:xfrm>
        </p:spPr>
        <p:txBody>
          <a:bodyPr>
            <a:noAutofit/>
          </a:bodyPr>
          <a:lstStyle/>
          <a:p>
            <a:r>
              <a:rPr lang="tr-TR" dirty="0"/>
              <a:t>PT ve </a:t>
            </a:r>
            <a:r>
              <a:rPr lang="tr-TR" dirty="0" err="1"/>
              <a:t>aPTT’nin</a:t>
            </a:r>
            <a:r>
              <a:rPr lang="tr-TR" dirty="0"/>
              <a:t>  normalin 1.5 katından yüksek olan</a:t>
            </a:r>
          </a:p>
          <a:p>
            <a:r>
              <a:rPr lang="tr-TR" dirty="0"/>
              <a:t>Faktör eksikliği olup faktör düzeyleri &lt;%25 olan</a:t>
            </a:r>
          </a:p>
          <a:p>
            <a:r>
              <a:rPr lang="tr-TR" dirty="0"/>
              <a:t>Fibrinojen düzeyi &lt; 100 mg/dl olan </a:t>
            </a:r>
            <a:endParaRPr lang="tr-TR" dirty="0" smtClean="0"/>
          </a:p>
          <a:p>
            <a:r>
              <a:rPr lang="tr-TR" dirty="0"/>
              <a:t>A</a:t>
            </a:r>
            <a:r>
              <a:rPr lang="tr-TR" dirty="0" smtClean="0"/>
              <a:t>ktif </a:t>
            </a:r>
            <a:r>
              <a:rPr lang="tr-TR" dirty="0"/>
              <a:t>kanamalı veya </a:t>
            </a:r>
            <a:r>
              <a:rPr lang="tr-TR" dirty="0" err="1"/>
              <a:t>invaziv</a:t>
            </a:r>
            <a:r>
              <a:rPr lang="tr-TR" dirty="0"/>
              <a:t> işlem uygulanacak hastalar (spesifik faktör konsantreleri yokluğunda</a:t>
            </a:r>
            <a:r>
              <a:rPr lang="tr-TR" dirty="0" smtClean="0"/>
              <a:t>!)</a:t>
            </a:r>
          </a:p>
          <a:p>
            <a:r>
              <a:rPr lang="tr-TR" dirty="0" err="1"/>
              <a:t>Warfarin</a:t>
            </a:r>
            <a:r>
              <a:rPr lang="tr-TR" dirty="0"/>
              <a:t> etkisini acil olarak ortadan kaldırmak </a:t>
            </a:r>
          </a:p>
          <a:p>
            <a:r>
              <a:rPr lang="tr-TR" dirty="0"/>
              <a:t>TTP / HUS</a:t>
            </a:r>
          </a:p>
          <a:p>
            <a:r>
              <a:rPr lang="tr-TR" dirty="0" smtClean="0"/>
              <a:t>Yaygın </a:t>
            </a:r>
            <a:r>
              <a:rPr lang="tr-TR" dirty="0" err="1" smtClean="0"/>
              <a:t>damariçi</a:t>
            </a:r>
            <a:r>
              <a:rPr lang="tr-TR" dirty="0" smtClean="0"/>
              <a:t> pıhtılaşması</a:t>
            </a:r>
            <a:endParaRPr lang="tr-TR" dirty="0"/>
          </a:p>
          <a:p>
            <a:r>
              <a:rPr lang="tr-TR" dirty="0" err="1"/>
              <a:t>Herediter</a:t>
            </a:r>
            <a:r>
              <a:rPr lang="tr-TR" dirty="0"/>
              <a:t> </a:t>
            </a:r>
            <a:r>
              <a:rPr lang="tr-TR" dirty="0" err="1"/>
              <a:t>anjiyonörotik</a:t>
            </a:r>
            <a:r>
              <a:rPr lang="tr-TR" dirty="0"/>
              <a:t> ödem (C1-esteraz inhibitör eksikliği)</a:t>
            </a:r>
          </a:p>
          <a:p>
            <a:r>
              <a:rPr lang="tr-TR" dirty="0"/>
              <a:t>Masif transfüzyon, </a:t>
            </a:r>
            <a:r>
              <a:rPr lang="tr-TR" dirty="0" err="1"/>
              <a:t>kristalloid-kolloid</a:t>
            </a:r>
            <a:r>
              <a:rPr lang="tr-TR" dirty="0"/>
              <a:t> ile </a:t>
            </a:r>
            <a:r>
              <a:rPr lang="tr-TR" dirty="0" err="1"/>
              <a:t>replasman</a:t>
            </a:r>
            <a:r>
              <a:rPr lang="tr-TR" dirty="0"/>
              <a:t> (PT-</a:t>
            </a:r>
            <a:r>
              <a:rPr lang="tr-TR" dirty="0" err="1"/>
              <a:t>aPTT</a:t>
            </a:r>
            <a:r>
              <a:rPr lang="tr-TR" dirty="0"/>
              <a:t>&gt;1.5 N)</a:t>
            </a:r>
          </a:p>
          <a:p>
            <a:r>
              <a:rPr lang="tr-TR" dirty="0"/>
              <a:t>Ağır karaciğer yetmezliği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1935548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Autofit/>
          </a:bodyPr>
          <a:lstStyle/>
          <a:p>
            <a:r>
              <a:rPr lang="tr-TR" sz="3200" b="1" dirty="0" smtClean="0"/>
              <a:t>TDP’NİN </a:t>
            </a:r>
            <a:r>
              <a:rPr lang="tr-TR" sz="3200" b="1" u="sng" dirty="0" smtClean="0">
                <a:solidFill>
                  <a:srgbClr val="FF0000"/>
                </a:solidFill>
              </a:rPr>
              <a:t>KULLANILMAMASI</a:t>
            </a:r>
            <a:r>
              <a:rPr lang="tr-TR" sz="3200" b="1" dirty="0" smtClean="0"/>
              <a:t> GEREKEN DURUMLAR</a:t>
            </a:r>
            <a:endParaRPr lang="tr-TR" sz="3200" b="1" dirty="0"/>
          </a:p>
        </p:txBody>
      </p:sp>
      <p:sp>
        <p:nvSpPr>
          <p:cNvPr id="2631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2187575"/>
            <a:ext cx="8229600" cy="3770313"/>
          </a:xfrm>
        </p:spPr>
        <p:txBody>
          <a:bodyPr>
            <a:normAutofit/>
          </a:bodyPr>
          <a:lstStyle/>
          <a:p>
            <a:r>
              <a:rPr lang="tr-TR" dirty="0"/>
              <a:t>Volüm genişletmek amacıyla</a:t>
            </a:r>
          </a:p>
          <a:p>
            <a:r>
              <a:rPr lang="tr-TR" dirty="0"/>
              <a:t>Yalnızca kanama veya yalnızca uzamış PTZ/</a:t>
            </a:r>
            <a:r>
              <a:rPr lang="tr-TR" dirty="0" err="1"/>
              <a:t>aPTT</a:t>
            </a:r>
            <a:r>
              <a:rPr lang="tr-TR" dirty="0"/>
              <a:t> değerlerini düzeltmek amacıyla</a:t>
            </a:r>
          </a:p>
          <a:p>
            <a:r>
              <a:rPr lang="tr-TR" dirty="0" err="1" smtClean="0"/>
              <a:t>Nütrisyonel</a:t>
            </a:r>
            <a:r>
              <a:rPr lang="tr-TR" dirty="0" smtClean="0"/>
              <a:t> </a:t>
            </a:r>
            <a:r>
              <a:rPr lang="tr-TR" dirty="0"/>
              <a:t>destek amacıyla </a:t>
            </a:r>
          </a:p>
          <a:p>
            <a:r>
              <a:rPr lang="tr-TR" dirty="0" err="1"/>
              <a:t>Kardiyopulmoner</a:t>
            </a:r>
            <a:r>
              <a:rPr lang="tr-TR" dirty="0"/>
              <a:t> bypass sonrası </a:t>
            </a:r>
            <a:r>
              <a:rPr lang="tr-TR" dirty="0" err="1"/>
              <a:t>profilaktik</a:t>
            </a:r>
            <a:r>
              <a:rPr lang="tr-TR" dirty="0"/>
              <a:t> amaçla</a:t>
            </a:r>
          </a:p>
        </p:txBody>
      </p:sp>
    </p:spTree>
    <p:extLst>
      <p:ext uri="{BB962C8B-B14F-4D97-AF65-F5344CB8AC3E}">
        <p14:creationId xmlns="" xmlns:p14="http://schemas.microsoft.com/office/powerpoint/2010/main" val="2511775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171400"/>
            <a:ext cx="7772400" cy="1143000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KRİYOPRESİPİTAT</a:t>
            </a:r>
            <a:endParaRPr lang="tr-TR" sz="3200" b="1" dirty="0"/>
          </a:p>
        </p:txBody>
      </p:sp>
      <p:sp>
        <p:nvSpPr>
          <p:cNvPr id="265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536" y="1124744"/>
            <a:ext cx="8382000" cy="5040560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</a:pPr>
            <a:r>
              <a:rPr lang="tr-TR" dirty="0"/>
              <a:t>TDP 1-6°C’de gece boyunca yavaş yavaş </a:t>
            </a:r>
            <a:r>
              <a:rPr lang="tr-TR" dirty="0" smtClean="0"/>
              <a:t>eritilir. Santrifüj </a:t>
            </a:r>
            <a:r>
              <a:rPr lang="tr-TR" dirty="0"/>
              <a:t>ile </a:t>
            </a:r>
            <a:r>
              <a:rPr lang="tr-TR" dirty="0" err="1"/>
              <a:t>süpernatan</a:t>
            </a:r>
            <a:r>
              <a:rPr lang="tr-TR" dirty="0"/>
              <a:t> ayrıştırılarak </a:t>
            </a:r>
            <a:r>
              <a:rPr lang="tr-TR" dirty="0" smtClean="0"/>
              <a:t>atılır. Kalan </a:t>
            </a:r>
            <a:r>
              <a:rPr lang="tr-TR" dirty="0"/>
              <a:t>10-15 cc peltemsi kısma </a:t>
            </a:r>
            <a:r>
              <a:rPr lang="tr-TR" dirty="0" smtClean="0"/>
              <a:t>denir. Hemen </a:t>
            </a:r>
            <a:r>
              <a:rPr lang="tr-TR" dirty="0"/>
              <a:t>dondurulur, TDP gibi </a:t>
            </a:r>
            <a:r>
              <a:rPr lang="tr-TR" dirty="0" smtClean="0"/>
              <a:t>saklanır. Kullanım </a:t>
            </a:r>
            <a:r>
              <a:rPr lang="tr-TR" dirty="0"/>
              <a:t>için plazma çözücülerde çözdürülür ve 6 saat içinde </a:t>
            </a:r>
            <a:r>
              <a:rPr lang="tr-TR" dirty="0" smtClean="0"/>
              <a:t>kullanılır.</a:t>
            </a:r>
          </a:p>
          <a:p>
            <a:pPr marL="0">
              <a:spcBef>
                <a:spcPts val="0"/>
              </a:spcBef>
            </a:pPr>
            <a:r>
              <a:rPr lang="tr-TR" b="1" dirty="0" smtClean="0"/>
              <a:t>İçeriği:</a:t>
            </a:r>
            <a:r>
              <a:rPr lang="tr-TR" dirty="0"/>
              <a:t>80-120 Ü </a:t>
            </a:r>
            <a:r>
              <a:rPr lang="tr-TR" dirty="0" smtClean="0"/>
              <a:t>FVIII:C, 250 </a:t>
            </a:r>
            <a:r>
              <a:rPr lang="tr-TR" dirty="0"/>
              <a:t>mg </a:t>
            </a:r>
            <a:r>
              <a:rPr lang="tr-TR" dirty="0" smtClean="0"/>
              <a:t>fibrinojen, </a:t>
            </a:r>
            <a:r>
              <a:rPr lang="tr-TR" dirty="0" err="1"/>
              <a:t>TDP’da</a:t>
            </a:r>
            <a:r>
              <a:rPr lang="tr-TR" dirty="0"/>
              <a:t> bulunan FXIII içeriğinin %</a:t>
            </a:r>
            <a:r>
              <a:rPr lang="tr-TR" dirty="0" smtClean="0"/>
              <a:t>20-30’u ve </a:t>
            </a:r>
            <a:r>
              <a:rPr lang="tr-TR" dirty="0" err="1"/>
              <a:t>vWF</a:t>
            </a:r>
            <a:r>
              <a:rPr lang="tr-TR" dirty="0"/>
              <a:t> içeriğinin % 40-70’i</a:t>
            </a:r>
          </a:p>
          <a:p>
            <a:pPr marL="0">
              <a:spcBef>
                <a:spcPts val="0"/>
              </a:spcBef>
            </a:pPr>
            <a:r>
              <a:rPr lang="tr-TR" dirty="0" smtClean="0"/>
              <a:t>1-2 </a:t>
            </a:r>
            <a:r>
              <a:rPr lang="tr-TR" dirty="0"/>
              <a:t>Ü/10 kg olarak kullanılır</a:t>
            </a:r>
          </a:p>
          <a:p>
            <a:pPr marL="0">
              <a:spcBef>
                <a:spcPts val="0"/>
              </a:spcBef>
            </a:pPr>
            <a:r>
              <a:rPr lang="tr-TR" b="1" dirty="0" err="1" smtClean="0"/>
              <a:t>Endikasyonu</a:t>
            </a:r>
            <a:r>
              <a:rPr lang="tr-TR" b="1" dirty="0" smtClean="0"/>
              <a:t>:</a:t>
            </a:r>
          </a:p>
          <a:p>
            <a:pPr marL="548640" lvl="3">
              <a:spcBef>
                <a:spcPts val="0"/>
              </a:spcBef>
            </a:pPr>
            <a:r>
              <a:rPr lang="tr-TR" sz="2400" dirty="0" err="1"/>
              <a:t>İnvaziv</a:t>
            </a:r>
            <a:r>
              <a:rPr lang="tr-TR" sz="2400" dirty="0"/>
              <a:t> işlem uygulanacak veya kanaması olan ve fibrinojeni &lt;100 mg/dl olan hastalar</a:t>
            </a:r>
          </a:p>
          <a:p>
            <a:pPr marL="548640" lvl="3">
              <a:spcBef>
                <a:spcPts val="0"/>
              </a:spcBef>
            </a:pPr>
            <a:r>
              <a:rPr lang="tr-TR" sz="2400" dirty="0" err="1"/>
              <a:t>DDAVP’nin</a:t>
            </a:r>
            <a:r>
              <a:rPr lang="tr-TR" sz="2400" dirty="0"/>
              <a:t> etkili olmadığı kanaması olan veya </a:t>
            </a:r>
            <a:r>
              <a:rPr lang="tr-TR" sz="2400" dirty="0" err="1"/>
              <a:t>invaziv</a:t>
            </a:r>
            <a:r>
              <a:rPr lang="tr-TR" sz="2400" dirty="0"/>
              <a:t> işlem uygulanacak olan </a:t>
            </a:r>
            <a:r>
              <a:rPr lang="tr-TR" sz="2400" dirty="0" err="1"/>
              <a:t>vW</a:t>
            </a:r>
            <a:r>
              <a:rPr lang="tr-TR" sz="2400" dirty="0"/>
              <a:t> hastaları</a:t>
            </a:r>
          </a:p>
          <a:p>
            <a:pPr marL="548640" lvl="3">
              <a:spcBef>
                <a:spcPts val="0"/>
              </a:spcBef>
            </a:pPr>
            <a:r>
              <a:rPr lang="tr-TR" sz="2400" dirty="0"/>
              <a:t>FXIII eksikliği olan kanamalı veya </a:t>
            </a:r>
            <a:r>
              <a:rPr lang="tr-TR" sz="2400" dirty="0" err="1"/>
              <a:t>invaziv</a:t>
            </a:r>
            <a:r>
              <a:rPr lang="tr-TR" sz="2400" dirty="0"/>
              <a:t> işlem uygulanacak hastalar</a:t>
            </a:r>
            <a:endParaRPr lang="en-US" sz="2400" dirty="0"/>
          </a:p>
          <a:p>
            <a:pPr marL="0">
              <a:spcBef>
                <a:spcPts val="0"/>
              </a:spcBef>
            </a:pPr>
            <a:endParaRPr lang="tr-TR" dirty="0"/>
          </a:p>
        </p:txBody>
      </p:sp>
      <p:sp>
        <p:nvSpPr>
          <p:cNvPr id="265220" name="Text Box 4"/>
          <p:cNvSpPr txBox="1">
            <a:spLocks noChangeArrowheads="1"/>
          </p:cNvSpPr>
          <p:nvPr/>
        </p:nvSpPr>
        <p:spPr bwMode="auto">
          <a:xfrm>
            <a:off x="9051925" y="19462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265221" name="Text Box 5"/>
          <p:cNvSpPr txBox="1">
            <a:spLocks noChangeArrowheads="1"/>
          </p:cNvSpPr>
          <p:nvPr/>
        </p:nvSpPr>
        <p:spPr bwMode="auto">
          <a:xfrm>
            <a:off x="-1539875" y="1936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endParaRPr lang="en-US" sz="2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98358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tr-TR" sz="5400"/>
              <a:t>TRANSFÜZYON REAKSİYONLARI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608443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2656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tr-TR" sz="3200" b="1" dirty="0"/>
              <a:t>KAN KOMPONENTLERİNDE GRUP SEÇİMİ ve ÖNEMLİ NOKTALAR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DİKKAT</a:t>
            </a:r>
            <a:r>
              <a:rPr lang="tr-TR" dirty="0"/>
              <a:t>!</a:t>
            </a:r>
            <a:endParaRPr lang="en-US" dirty="0"/>
          </a:p>
        </p:txBody>
      </p:sp>
      <p:sp>
        <p:nvSpPr>
          <p:cNvPr id="269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tr-TR"/>
              <a:t>Kayıt hatası </a:t>
            </a:r>
            <a:r>
              <a:rPr lang="tr-TR">
                <a:sym typeface="Wingdings" pitchFamily="2" charset="2"/>
              </a:rPr>
              <a:t>  Ölüm ! %48</a:t>
            </a:r>
          </a:p>
          <a:p>
            <a:r>
              <a:rPr lang="tr-TR">
                <a:sym typeface="Wingdings" pitchFamily="2" charset="2"/>
              </a:rPr>
              <a:t>Doğru hasta , doğru etiket</a:t>
            </a:r>
          </a:p>
          <a:p>
            <a:r>
              <a:rPr lang="tr-TR">
                <a:sym typeface="Wingdings" pitchFamily="2" charset="2"/>
              </a:rPr>
              <a:t>Tam-eksiksiz istem formu</a:t>
            </a:r>
          </a:p>
          <a:p>
            <a:r>
              <a:rPr lang="tr-TR"/>
              <a:t>Verici örneğinin doğru etiketlenmesi</a:t>
            </a:r>
          </a:p>
          <a:p>
            <a:r>
              <a:rPr lang="tr-TR"/>
              <a:t>Doğru etikete sahip kan torbası</a:t>
            </a:r>
          </a:p>
          <a:p>
            <a:r>
              <a:rPr lang="tr-TR"/>
              <a:t>Cerrahi kan kullanımında mutlaka kan ürünü ile beraber “cross-match” kağıdının kan bankasından alınması 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969987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785794"/>
            <a:ext cx="8098747" cy="52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459432"/>
            <a:ext cx="8291264" cy="1143000"/>
          </a:xfrm>
        </p:spPr>
        <p:txBody>
          <a:bodyPr>
            <a:noAutofit/>
          </a:bodyPr>
          <a:lstStyle/>
          <a:p>
            <a:r>
              <a:rPr lang="tr-TR" sz="3200" b="1" dirty="0" smtClean="0"/>
              <a:t>AYNI GRUP YOK VE DURUM ACİL!!!</a:t>
            </a:r>
            <a:endParaRPr lang="en-US" sz="3200" b="1" dirty="0"/>
          </a:p>
        </p:txBody>
      </p:sp>
      <p:sp>
        <p:nvSpPr>
          <p:cNvPr id="270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908720"/>
            <a:ext cx="7772400" cy="230425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dirty="0"/>
              <a:t>Tam kan kullanımında verici ve alıcı aynı ABO-</a:t>
            </a:r>
            <a:r>
              <a:rPr lang="tr-TR" dirty="0" err="1"/>
              <a:t>Rh</a:t>
            </a:r>
            <a:r>
              <a:rPr lang="tr-TR" dirty="0"/>
              <a:t> grubundan olmalıdır.</a:t>
            </a:r>
          </a:p>
          <a:p>
            <a:pPr>
              <a:lnSpc>
                <a:spcPct val="20000"/>
              </a:lnSpc>
            </a:pPr>
            <a:endParaRPr lang="tr-TR" dirty="0"/>
          </a:p>
          <a:p>
            <a:pPr>
              <a:lnSpc>
                <a:spcPct val="90000"/>
              </a:lnSpc>
            </a:pPr>
            <a:r>
              <a:rPr lang="tr-TR" dirty="0"/>
              <a:t>Aynı gruptan kan yok ve durum acil </a:t>
            </a:r>
            <a:r>
              <a:rPr lang="tr-TR" dirty="0">
                <a:sym typeface="Wingdings" pitchFamily="2" charset="2"/>
              </a:rPr>
              <a:t></a:t>
            </a:r>
            <a:r>
              <a:rPr lang="tr-TR" dirty="0"/>
              <a:t> Tabloya bakınız!</a:t>
            </a:r>
          </a:p>
          <a:p>
            <a:pPr>
              <a:lnSpc>
                <a:spcPct val="0"/>
              </a:lnSpc>
            </a:pPr>
            <a:endParaRPr lang="tr-TR" dirty="0"/>
          </a:p>
          <a:p>
            <a:pPr>
              <a:lnSpc>
                <a:spcPct val="90000"/>
              </a:lnSpc>
            </a:pPr>
            <a:r>
              <a:rPr lang="tr-TR" dirty="0"/>
              <a:t>Tablodaki bilgileri uygulayabilmek için kullanılan kan ürünü mutlaka eritrosit süspansiyonu olmalıdır.</a:t>
            </a:r>
            <a:endParaRPr lang="tr-TR" dirty="0">
              <a:sym typeface="Wingdings" pitchFamily="2" charset="2"/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51520" y="3464718"/>
            <a:ext cx="3888432" cy="3060625"/>
            <a:chOff x="528" y="1344"/>
            <a:chExt cx="4080" cy="2096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2568" y="3021"/>
              <a:ext cx="2040" cy="4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r>
                <a:rPr kumimoji="1" lang="tr-TR" sz="2000">
                  <a:latin typeface="Times New Roman" pitchFamily="18" charset="0"/>
                </a:rPr>
                <a:t>A, B , O</a:t>
              </a:r>
              <a:endParaRPr kumimoji="1" lang="en-US" sz="2000">
                <a:latin typeface="Times New Roman" pitchFamily="18" charset="0"/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528" y="3021"/>
              <a:ext cx="2040" cy="4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r>
                <a:rPr kumimoji="1" lang="tr-TR" sz="2000">
                  <a:latin typeface="Times New Roman" pitchFamily="18" charset="0"/>
                </a:rPr>
                <a:t>AB</a:t>
              </a:r>
              <a:endParaRPr kumimoji="1" lang="en-US" sz="2000">
                <a:latin typeface="Times New Roman" pitchFamily="18" charset="0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2568" y="2602"/>
              <a:ext cx="2040" cy="4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r>
                <a:rPr kumimoji="1" lang="tr-TR" sz="2000">
                  <a:latin typeface="Times New Roman" pitchFamily="18" charset="0"/>
                </a:rPr>
                <a:t>O</a:t>
              </a:r>
              <a:endParaRPr kumimoji="1" lang="en-US" sz="2000">
                <a:latin typeface="Times New Roman" pitchFamily="18" charset="0"/>
              </a:endParaRP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528" y="2602"/>
              <a:ext cx="2040" cy="4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r>
                <a:rPr kumimoji="1" lang="tr-TR" sz="2000">
                  <a:latin typeface="Times New Roman" pitchFamily="18" charset="0"/>
                </a:rPr>
                <a:t>B</a:t>
              </a:r>
              <a:endParaRPr kumimoji="1" lang="en-US" sz="2000">
                <a:latin typeface="Times New Roman" pitchFamily="18" charset="0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2568" y="2182"/>
              <a:ext cx="2040" cy="4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r>
                <a:rPr kumimoji="1" lang="tr-TR" sz="2000">
                  <a:latin typeface="Times New Roman" pitchFamily="18" charset="0"/>
                </a:rPr>
                <a:t>O</a:t>
              </a:r>
              <a:endParaRPr kumimoji="1" lang="en-US" sz="2000">
                <a:latin typeface="Times New Roman" pitchFamily="18" charset="0"/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528" y="2182"/>
              <a:ext cx="2040" cy="4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r>
                <a:rPr kumimoji="1" lang="tr-TR" sz="2000">
                  <a:latin typeface="Times New Roman" pitchFamily="18" charset="0"/>
                </a:rPr>
                <a:t>A</a:t>
              </a:r>
              <a:endParaRPr kumimoji="1" lang="en-US" sz="2000">
                <a:latin typeface="Times New Roman" pitchFamily="18" charset="0"/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2568" y="1763"/>
              <a:ext cx="2040" cy="4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r>
                <a:rPr kumimoji="1" lang="tr-TR" sz="2000">
                  <a:latin typeface="Times New Roman" pitchFamily="18" charset="0"/>
                </a:rPr>
                <a:t>Yok</a:t>
              </a:r>
              <a:endParaRPr kumimoji="1" lang="en-US" sz="2000">
                <a:latin typeface="Times New Roman" pitchFamily="18" charset="0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528" y="1763"/>
              <a:ext cx="2040" cy="4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r>
                <a:rPr kumimoji="1" lang="tr-TR" sz="2000">
                  <a:latin typeface="Times New Roman" pitchFamily="18" charset="0"/>
                </a:rPr>
                <a:t>O</a:t>
              </a:r>
              <a:endParaRPr kumimoji="1" lang="en-US" sz="2000">
                <a:latin typeface="Times New Roman" pitchFamily="18" charset="0"/>
              </a:endParaRP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568" y="1344"/>
              <a:ext cx="2040" cy="4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r>
                <a:rPr kumimoji="1" lang="tr-TR" sz="2000" dirty="0">
                  <a:latin typeface="Times New Roman" pitchFamily="18" charset="0"/>
                </a:rPr>
                <a:t>Verilebilecek ES</a:t>
              </a:r>
              <a:endParaRPr kumimoji="1" lang="en-US" sz="2000" dirty="0">
                <a:latin typeface="Times New Roman" pitchFamily="18" charset="0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528" y="1344"/>
              <a:ext cx="2040" cy="4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r>
                <a:rPr kumimoji="1" lang="tr-TR" sz="2000">
                  <a:latin typeface="Times New Roman" pitchFamily="18" charset="0"/>
                </a:rPr>
                <a:t>Alıcı Kan Grubu</a:t>
              </a:r>
              <a:endParaRPr kumimoji="1" lang="en-US" sz="2000">
                <a:latin typeface="Times New Roman" pitchFamily="18" charset="0"/>
              </a:endParaRPr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528" y="1344"/>
              <a:ext cx="40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528" y="1763"/>
              <a:ext cx="40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528" y="2182"/>
              <a:ext cx="40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528" y="2602"/>
              <a:ext cx="40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528" y="3021"/>
              <a:ext cx="40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528" y="3440"/>
              <a:ext cx="408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528" y="1344"/>
              <a:ext cx="0" cy="2096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2568" y="1344"/>
              <a:ext cx="0" cy="20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4608" y="1344"/>
              <a:ext cx="0" cy="4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>
              <a:off x="4608" y="1763"/>
              <a:ext cx="0" cy="167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/>
            </a:p>
          </p:txBody>
        </p:sp>
      </p:grpSp>
      <p:sp>
        <p:nvSpPr>
          <p:cNvPr id="26" name="Rectangle 3"/>
          <p:cNvSpPr txBox="1">
            <a:spLocks noChangeArrowheads="1"/>
          </p:cNvSpPr>
          <p:nvPr/>
        </p:nvSpPr>
        <p:spPr>
          <a:xfrm>
            <a:off x="4526090" y="3195638"/>
            <a:ext cx="4590187" cy="3200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/>
              <a:t>ABO grubundan emin değilseniz</a:t>
            </a:r>
          </a:p>
          <a:p>
            <a:pPr lvl="1"/>
            <a:r>
              <a:rPr lang="tr-TR" dirty="0" smtClean="0"/>
              <a:t>Transfüzyonu erteleyiniz,</a:t>
            </a:r>
          </a:p>
          <a:p>
            <a:pPr lvl="1"/>
            <a:r>
              <a:rPr lang="tr-TR" dirty="0" smtClean="0"/>
              <a:t>Zorunlu ise O </a:t>
            </a:r>
            <a:r>
              <a:rPr lang="tr-TR" dirty="0" err="1" smtClean="0"/>
              <a:t>Rh</a:t>
            </a:r>
            <a:r>
              <a:rPr lang="tr-TR" dirty="0" smtClean="0"/>
              <a:t> (-) eritrosit süspansiyonu kullanınız.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218833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-34320"/>
            <a:ext cx="7467600" cy="1143000"/>
          </a:xfrm>
        </p:spPr>
        <p:txBody>
          <a:bodyPr>
            <a:noAutofit/>
          </a:bodyPr>
          <a:lstStyle/>
          <a:p>
            <a:r>
              <a:rPr lang="tr-TR" sz="3200" b="1" dirty="0" smtClean="0"/>
              <a:t>RH İÇİN DURUM NEDİR?</a:t>
            </a:r>
            <a:endParaRPr lang="en-US" sz="3200" b="1" dirty="0"/>
          </a:p>
        </p:txBody>
      </p:sp>
      <p:sp>
        <p:nvSpPr>
          <p:cNvPr id="273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536" y="1196752"/>
            <a:ext cx="8077200" cy="1820416"/>
          </a:xfrm>
        </p:spPr>
        <p:txBody>
          <a:bodyPr>
            <a:noAutofit/>
          </a:bodyPr>
          <a:lstStyle/>
          <a:p>
            <a:endParaRPr lang="tr-TR" dirty="0"/>
          </a:p>
          <a:p>
            <a:r>
              <a:rPr lang="tr-TR" dirty="0" err="1">
                <a:sym typeface="Wingdings" pitchFamily="2" charset="2"/>
              </a:rPr>
              <a:t>R</a:t>
            </a:r>
            <a:r>
              <a:rPr lang="tr-TR" dirty="0" err="1" smtClean="0">
                <a:sym typeface="Wingdings" pitchFamily="2" charset="2"/>
              </a:rPr>
              <a:t>h</a:t>
            </a:r>
            <a:r>
              <a:rPr lang="tr-TR" dirty="0" smtClean="0">
                <a:sym typeface="Wingdings" pitchFamily="2" charset="2"/>
              </a:rPr>
              <a:t> </a:t>
            </a:r>
            <a:r>
              <a:rPr lang="tr-TR" dirty="0">
                <a:sym typeface="Wingdings" pitchFamily="2" charset="2"/>
              </a:rPr>
              <a:t>(-) kan , </a:t>
            </a:r>
            <a:r>
              <a:rPr lang="tr-TR" dirty="0" err="1">
                <a:sym typeface="Wingdings" pitchFamily="2" charset="2"/>
              </a:rPr>
              <a:t>Rh</a:t>
            </a:r>
            <a:r>
              <a:rPr lang="tr-TR" dirty="0">
                <a:sym typeface="Wingdings" pitchFamily="2" charset="2"/>
              </a:rPr>
              <a:t> (+) için uygun,</a:t>
            </a:r>
          </a:p>
          <a:p>
            <a:r>
              <a:rPr lang="tr-TR" dirty="0" err="1" smtClean="0">
                <a:sym typeface="Wingdings" pitchFamily="2" charset="2"/>
              </a:rPr>
              <a:t>Rh</a:t>
            </a:r>
            <a:r>
              <a:rPr lang="tr-TR" dirty="0" smtClean="0">
                <a:sym typeface="Wingdings" pitchFamily="2" charset="2"/>
              </a:rPr>
              <a:t> </a:t>
            </a:r>
            <a:r>
              <a:rPr lang="tr-TR" dirty="0">
                <a:sym typeface="Wingdings" pitchFamily="2" charset="2"/>
              </a:rPr>
              <a:t>(-) anne adaylarına </a:t>
            </a:r>
            <a:r>
              <a:rPr lang="tr-TR" dirty="0" err="1">
                <a:sym typeface="Wingdings" pitchFamily="2" charset="2"/>
              </a:rPr>
              <a:t>Rh</a:t>
            </a:r>
            <a:r>
              <a:rPr lang="tr-TR" dirty="0">
                <a:sym typeface="Wingdings" pitchFamily="2" charset="2"/>
              </a:rPr>
              <a:t> (+) kan vermeyiniz,</a:t>
            </a:r>
          </a:p>
          <a:p>
            <a:r>
              <a:rPr lang="tr-TR" dirty="0" err="1" smtClean="0"/>
              <a:t>Rh</a:t>
            </a:r>
            <a:r>
              <a:rPr lang="tr-TR" dirty="0" smtClean="0"/>
              <a:t> </a:t>
            </a:r>
            <a:r>
              <a:rPr lang="tr-TR" dirty="0"/>
              <a:t>(-) kişilere </a:t>
            </a:r>
            <a:r>
              <a:rPr lang="tr-TR" dirty="0" err="1"/>
              <a:t>Rh</a:t>
            </a:r>
            <a:r>
              <a:rPr lang="tr-TR" dirty="0"/>
              <a:t> (+) verirseniz </a:t>
            </a:r>
            <a:r>
              <a:rPr lang="tr-TR" dirty="0" err="1"/>
              <a:t>Rh</a:t>
            </a:r>
            <a:r>
              <a:rPr lang="tr-TR" dirty="0"/>
              <a:t> </a:t>
            </a:r>
            <a:r>
              <a:rPr lang="tr-TR" dirty="0" err="1"/>
              <a:t>immunglobulini</a:t>
            </a:r>
            <a:r>
              <a:rPr lang="tr-TR" dirty="0"/>
              <a:t> yapınız.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67544" y="3573016"/>
            <a:ext cx="7772400" cy="18623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err="1" smtClean="0"/>
              <a:t>Rh</a:t>
            </a:r>
            <a:r>
              <a:rPr lang="tr-TR" dirty="0" smtClean="0"/>
              <a:t> faktöründen emin değilseniz:</a:t>
            </a:r>
          </a:p>
          <a:p>
            <a:pPr lvl="1"/>
            <a:r>
              <a:rPr lang="tr-TR" sz="2400" dirty="0" err="1" smtClean="0"/>
              <a:t>Rh</a:t>
            </a:r>
            <a:r>
              <a:rPr lang="tr-TR" sz="2400" dirty="0" smtClean="0"/>
              <a:t> (-) kan ürünü </a:t>
            </a:r>
            <a:r>
              <a:rPr lang="tr-TR" sz="2400" dirty="0" err="1" smtClean="0"/>
              <a:t>transfüze</a:t>
            </a:r>
            <a:r>
              <a:rPr lang="tr-TR" sz="2400" dirty="0" smtClean="0"/>
              <a:t> ediniz.</a:t>
            </a:r>
          </a:p>
          <a:p>
            <a:pPr lvl="1"/>
            <a:r>
              <a:rPr lang="tr-TR" sz="2400" dirty="0" smtClean="0"/>
              <a:t>Hastanın </a:t>
            </a:r>
            <a:r>
              <a:rPr lang="tr-TR" sz="2400" dirty="0" err="1" smtClean="0"/>
              <a:t>Du</a:t>
            </a:r>
            <a:r>
              <a:rPr lang="tr-TR" sz="2400" dirty="0" smtClean="0"/>
              <a:t> (zayıf D) olması durumunda </a:t>
            </a:r>
            <a:r>
              <a:rPr lang="tr-TR" sz="2400" dirty="0" err="1" smtClean="0"/>
              <a:t>Rh</a:t>
            </a:r>
            <a:r>
              <a:rPr lang="tr-TR" sz="2400" dirty="0" smtClean="0"/>
              <a:t> (+) kan ürünü verilebilir. 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34588317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r>
              <a:rPr lang="en-US" sz="3200" b="1" dirty="0" err="1"/>
              <a:t>Plazma</a:t>
            </a:r>
            <a:r>
              <a:rPr lang="en-US" sz="3200" b="1" dirty="0"/>
              <a:t> </a:t>
            </a:r>
            <a:r>
              <a:rPr lang="tr-TR" sz="3200" b="1" dirty="0"/>
              <a:t>T</a:t>
            </a:r>
            <a:r>
              <a:rPr lang="en-US" sz="3200" b="1" dirty="0" err="1"/>
              <a:t>ransfüzyonu</a:t>
            </a:r>
            <a:endParaRPr lang="en-US" sz="3200" b="1" dirty="0"/>
          </a:p>
        </p:txBody>
      </p:sp>
      <p:sp>
        <p:nvSpPr>
          <p:cNvPr id="275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536" y="1371600"/>
            <a:ext cx="8077200" cy="4114800"/>
          </a:xfrm>
        </p:spPr>
        <p:txBody>
          <a:bodyPr>
            <a:normAutofit/>
          </a:bodyPr>
          <a:lstStyle/>
          <a:p>
            <a:r>
              <a:rPr lang="tr-TR" dirty="0"/>
              <a:t>Uygunluk testleri gerekli değil</a:t>
            </a:r>
          </a:p>
          <a:p>
            <a:r>
              <a:rPr lang="tr-TR" dirty="0" smtClean="0"/>
              <a:t>ABO </a:t>
            </a:r>
            <a:r>
              <a:rPr lang="tr-TR" dirty="0"/>
              <a:t>uygun plazma kullanınız</a:t>
            </a:r>
          </a:p>
        </p:txBody>
      </p:sp>
    </p:spTree>
    <p:extLst>
      <p:ext uri="{BB962C8B-B14F-4D97-AF65-F5344CB8AC3E}">
        <p14:creationId xmlns="" xmlns:p14="http://schemas.microsoft.com/office/powerpoint/2010/main" val="37235187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33A09-6F99-40B3-8F5E-E834C87BB483}" type="datetime1">
              <a:rPr lang="tr-TR"/>
              <a:pPr/>
              <a:t>11.09.2017</a:t>
            </a:fld>
            <a:endParaRPr lang="tr-TR"/>
          </a:p>
        </p:txBody>
      </p:sp>
      <p:sp>
        <p:nvSpPr>
          <p:cNvPr id="192514" name="Text Box 2"/>
          <p:cNvSpPr txBox="1">
            <a:spLocks noChangeArrowheads="1"/>
          </p:cNvSpPr>
          <p:nvPr/>
        </p:nvSpPr>
        <p:spPr bwMode="auto">
          <a:xfrm>
            <a:off x="555625" y="4672013"/>
            <a:ext cx="6073775" cy="52705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tr-TR" sz="2600" b="1">
                <a:solidFill>
                  <a:srgbClr val="FFFF00"/>
                </a:solidFill>
                <a:latin typeface="Times New Roman" pitchFamily="18" charset="0"/>
              </a:rPr>
              <a:t>Transfüzyona hazırlık süreci</a:t>
            </a:r>
            <a:endParaRPr lang="en-US" sz="2600" b="1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192515" name="Text Box 3"/>
          <p:cNvSpPr txBox="1">
            <a:spLocks noChangeArrowheads="1"/>
          </p:cNvSpPr>
          <p:nvPr/>
        </p:nvSpPr>
        <p:spPr bwMode="auto">
          <a:xfrm>
            <a:off x="473075" y="3940175"/>
            <a:ext cx="2803525" cy="527050"/>
          </a:xfrm>
          <a:prstGeom prst="rect">
            <a:avLst/>
          </a:prstGeom>
          <a:solidFill>
            <a:srgbClr val="FF00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tr-TR" sz="2600" b="1">
                <a:latin typeface="Times New Roman" pitchFamily="18" charset="0"/>
              </a:rPr>
              <a:t>Ürün</a:t>
            </a:r>
            <a:endParaRPr lang="en-US" sz="2600" b="1">
              <a:latin typeface="Times New Roman" pitchFamily="18" charset="0"/>
            </a:endParaRPr>
          </a:p>
        </p:txBody>
      </p:sp>
      <p:sp>
        <p:nvSpPr>
          <p:cNvPr id="192516" name="Line 4"/>
          <p:cNvSpPr>
            <a:spLocks noChangeShapeType="1"/>
          </p:cNvSpPr>
          <p:nvPr/>
        </p:nvSpPr>
        <p:spPr bwMode="auto">
          <a:xfrm>
            <a:off x="631825" y="2036763"/>
            <a:ext cx="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2517" name="Line 5"/>
          <p:cNvSpPr>
            <a:spLocks noChangeShapeType="1"/>
          </p:cNvSpPr>
          <p:nvPr/>
        </p:nvSpPr>
        <p:spPr bwMode="auto">
          <a:xfrm>
            <a:off x="1219200" y="2286000"/>
            <a:ext cx="0" cy="13509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2518" name="Line 6"/>
          <p:cNvSpPr>
            <a:spLocks noChangeShapeType="1"/>
          </p:cNvSpPr>
          <p:nvPr/>
        </p:nvSpPr>
        <p:spPr bwMode="auto">
          <a:xfrm>
            <a:off x="1708150" y="2590800"/>
            <a:ext cx="0" cy="10461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2519" name="Line 7"/>
          <p:cNvSpPr>
            <a:spLocks noChangeShapeType="1"/>
          </p:cNvSpPr>
          <p:nvPr/>
        </p:nvSpPr>
        <p:spPr bwMode="auto">
          <a:xfrm>
            <a:off x="2286000" y="3067050"/>
            <a:ext cx="0" cy="5699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2520" name="Line 8"/>
          <p:cNvSpPr>
            <a:spLocks noChangeShapeType="1"/>
          </p:cNvSpPr>
          <p:nvPr/>
        </p:nvSpPr>
        <p:spPr bwMode="auto">
          <a:xfrm>
            <a:off x="3843338" y="2514600"/>
            <a:ext cx="0" cy="1122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2521" name="Line 9"/>
          <p:cNvSpPr>
            <a:spLocks noChangeShapeType="1"/>
          </p:cNvSpPr>
          <p:nvPr/>
        </p:nvSpPr>
        <p:spPr bwMode="auto">
          <a:xfrm>
            <a:off x="4975225" y="3113088"/>
            <a:ext cx="0" cy="523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2522" name="Line 10"/>
          <p:cNvSpPr>
            <a:spLocks noChangeShapeType="1"/>
          </p:cNvSpPr>
          <p:nvPr/>
        </p:nvSpPr>
        <p:spPr bwMode="auto">
          <a:xfrm>
            <a:off x="6172200" y="2057400"/>
            <a:ext cx="0" cy="15795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2523" name="Line 11"/>
          <p:cNvSpPr>
            <a:spLocks noChangeShapeType="1"/>
          </p:cNvSpPr>
          <p:nvPr/>
        </p:nvSpPr>
        <p:spPr bwMode="auto">
          <a:xfrm>
            <a:off x="6607175" y="2686050"/>
            <a:ext cx="0" cy="9509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2524" name="Line 12"/>
          <p:cNvSpPr>
            <a:spLocks noChangeShapeType="1"/>
          </p:cNvSpPr>
          <p:nvPr/>
        </p:nvSpPr>
        <p:spPr bwMode="auto">
          <a:xfrm>
            <a:off x="7489825" y="3144838"/>
            <a:ext cx="0" cy="492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2525" name="Text Box 13"/>
          <p:cNvSpPr txBox="1">
            <a:spLocks noChangeArrowheads="1"/>
          </p:cNvSpPr>
          <p:nvPr/>
        </p:nvSpPr>
        <p:spPr bwMode="auto">
          <a:xfrm>
            <a:off x="3298825" y="2995613"/>
            <a:ext cx="285750" cy="164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20000"/>
              </a:lnSpc>
            </a:pPr>
            <a:r>
              <a:rPr lang="en-US" sz="3200" b="1">
                <a:latin typeface="Times New Roman" pitchFamily="18" charset="0"/>
              </a:rPr>
              <a:t>.</a:t>
            </a:r>
          </a:p>
          <a:p>
            <a:pPr eaLnBrk="0" hangingPunct="0">
              <a:lnSpc>
                <a:spcPct val="20000"/>
              </a:lnSpc>
            </a:pPr>
            <a:r>
              <a:rPr lang="en-US" sz="3200" b="1">
                <a:latin typeface="Times New Roman" pitchFamily="18" charset="0"/>
              </a:rPr>
              <a:t>.</a:t>
            </a:r>
          </a:p>
          <a:p>
            <a:pPr eaLnBrk="0" hangingPunct="0">
              <a:lnSpc>
                <a:spcPct val="20000"/>
              </a:lnSpc>
            </a:pPr>
            <a:r>
              <a:rPr lang="en-US" sz="3200" b="1">
                <a:latin typeface="Times New Roman" pitchFamily="18" charset="0"/>
              </a:rPr>
              <a:t>.</a:t>
            </a:r>
          </a:p>
          <a:p>
            <a:pPr eaLnBrk="0" hangingPunct="0">
              <a:lnSpc>
                <a:spcPct val="20000"/>
              </a:lnSpc>
            </a:pPr>
            <a:r>
              <a:rPr lang="en-US" sz="3200" b="1">
                <a:latin typeface="Times New Roman" pitchFamily="18" charset="0"/>
              </a:rPr>
              <a:t>.</a:t>
            </a:r>
          </a:p>
          <a:p>
            <a:pPr eaLnBrk="0" hangingPunct="0">
              <a:lnSpc>
                <a:spcPct val="20000"/>
              </a:lnSpc>
            </a:pPr>
            <a:r>
              <a:rPr lang="en-US" sz="3200" b="1">
                <a:latin typeface="Times New Roman" pitchFamily="18" charset="0"/>
              </a:rPr>
              <a:t>.</a:t>
            </a:r>
          </a:p>
          <a:p>
            <a:pPr eaLnBrk="0" hangingPunct="0">
              <a:lnSpc>
                <a:spcPct val="20000"/>
              </a:lnSpc>
            </a:pPr>
            <a:r>
              <a:rPr lang="en-US" sz="3200" b="1">
                <a:latin typeface="Times New Roman" pitchFamily="18" charset="0"/>
              </a:rPr>
              <a:t>.</a:t>
            </a:r>
          </a:p>
          <a:p>
            <a:pPr eaLnBrk="0" hangingPunct="0">
              <a:lnSpc>
                <a:spcPct val="20000"/>
              </a:lnSpc>
            </a:pPr>
            <a:r>
              <a:rPr lang="en-US" sz="3200" b="1">
                <a:latin typeface="Times New Roman" pitchFamily="18" charset="0"/>
              </a:rPr>
              <a:t>.</a:t>
            </a:r>
          </a:p>
          <a:p>
            <a:pPr eaLnBrk="0" hangingPunct="0">
              <a:lnSpc>
                <a:spcPct val="20000"/>
              </a:lnSpc>
            </a:pPr>
            <a:r>
              <a:rPr lang="en-US" sz="3200" b="1">
                <a:latin typeface="Times New Roman" pitchFamily="18" charset="0"/>
              </a:rPr>
              <a:t>.</a:t>
            </a:r>
          </a:p>
          <a:p>
            <a:pPr eaLnBrk="0" hangingPunct="0">
              <a:lnSpc>
                <a:spcPct val="20000"/>
              </a:lnSpc>
            </a:pPr>
            <a:r>
              <a:rPr lang="en-US" sz="3200" b="1">
                <a:latin typeface="Times New Roman" pitchFamily="18" charset="0"/>
              </a:rPr>
              <a:t>.</a:t>
            </a:r>
          </a:p>
          <a:p>
            <a:pPr eaLnBrk="0" hangingPunct="0">
              <a:lnSpc>
                <a:spcPct val="20000"/>
              </a:lnSpc>
            </a:pPr>
            <a:r>
              <a:rPr lang="en-US" sz="3200" b="1">
                <a:latin typeface="Times New Roman" pitchFamily="18" charset="0"/>
              </a:rPr>
              <a:t>.</a:t>
            </a:r>
          </a:p>
          <a:p>
            <a:pPr eaLnBrk="0" hangingPunct="0">
              <a:lnSpc>
                <a:spcPct val="20000"/>
              </a:lnSpc>
            </a:pPr>
            <a:r>
              <a:rPr lang="en-US" sz="3200" b="1">
                <a:latin typeface="Times New Roman" pitchFamily="18" charset="0"/>
              </a:rPr>
              <a:t>.</a:t>
            </a:r>
          </a:p>
          <a:p>
            <a:pPr eaLnBrk="0" hangingPunct="0">
              <a:lnSpc>
                <a:spcPct val="20000"/>
              </a:lnSpc>
            </a:pPr>
            <a:r>
              <a:rPr lang="en-US" sz="3200" b="1">
                <a:latin typeface="Times New Roman" pitchFamily="18" charset="0"/>
              </a:rPr>
              <a:t>.</a:t>
            </a:r>
          </a:p>
          <a:p>
            <a:pPr eaLnBrk="0" hangingPunct="0">
              <a:lnSpc>
                <a:spcPct val="20000"/>
              </a:lnSpc>
            </a:pPr>
            <a:r>
              <a:rPr lang="en-US" sz="3200" b="1">
                <a:latin typeface="Times New Roman" pitchFamily="18" charset="0"/>
              </a:rPr>
              <a:t>.</a:t>
            </a:r>
          </a:p>
          <a:p>
            <a:pPr eaLnBrk="0" hangingPunct="0">
              <a:lnSpc>
                <a:spcPct val="20000"/>
              </a:lnSpc>
            </a:pPr>
            <a:r>
              <a:rPr lang="en-US" sz="3200" b="1">
                <a:latin typeface="Times New Roman" pitchFamily="18" charset="0"/>
              </a:rPr>
              <a:t>.</a:t>
            </a:r>
          </a:p>
          <a:p>
            <a:pPr eaLnBrk="0" hangingPunct="0">
              <a:lnSpc>
                <a:spcPct val="20000"/>
              </a:lnSpc>
            </a:pPr>
            <a:r>
              <a:rPr lang="en-US" sz="3200" b="1">
                <a:latin typeface="Times New Roman" pitchFamily="18" charset="0"/>
              </a:rPr>
              <a:t>.</a:t>
            </a:r>
          </a:p>
          <a:p>
            <a:pPr eaLnBrk="0" hangingPunct="0">
              <a:lnSpc>
                <a:spcPct val="20000"/>
              </a:lnSpc>
            </a:pPr>
            <a:r>
              <a:rPr lang="en-US" sz="3200" b="1">
                <a:latin typeface="Times New Roman" pitchFamily="18" charset="0"/>
              </a:rPr>
              <a:t>.</a:t>
            </a:r>
          </a:p>
        </p:txBody>
      </p:sp>
      <p:sp>
        <p:nvSpPr>
          <p:cNvPr id="192526" name="Line 14"/>
          <p:cNvSpPr>
            <a:spLocks noChangeShapeType="1"/>
          </p:cNvSpPr>
          <p:nvPr/>
        </p:nvSpPr>
        <p:spPr bwMode="auto">
          <a:xfrm>
            <a:off x="468313" y="3810000"/>
            <a:ext cx="78882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2527" name="AutoShape 15"/>
          <p:cNvSpPr>
            <a:spLocks noChangeArrowheads="1"/>
          </p:cNvSpPr>
          <p:nvPr/>
        </p:nvSpPr>
        <p:spPr bwMode="auto">
          <a:xfrm rot="5400000">
            <a:off x="8390731" y="3679032"/>
            <a:ext cx="303213" cy="23495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2528" name="Text Box 16"/>
          <p:cNvSpPr txBox="1">
            <a:spLocks noChangeArrowheads="1"/>
          </p:cNvSpPr>
          <p:nvPr/>
        </p:nvSpPr>
        <p:spPr bwMode="auto">
          <a:xfrm>
            <a:off x="149225" y="1590675"/>
            <a:ext cx="1222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tr-TR" sz="2000" b="1" u="sng">
                <a:latin typeface="Times New Roman" pitchFamily="18" charset="0"/>
              </a:rPr>
              <a:t>Toplama</a:t>
            </a:r>
            <a:endParaRPr lang="en-US" sz="2000" b="1" u="sng">
              <a:latin typeface="Times New Roman" pitchFamily="18" charset="0"/>
            </a:endParaRPr>
          </a:p>
        </p:txBody>
      </p:sp>
      <p:sp>
        <p:nvSpPr>
          <p:cNvPr id="192529" name="Text Box 17"/>
          <p:cNvSpPr txBox="1">
            <a:spLocks noChangeArrowheads="1"/>
          </p:cNvSpPr>
          <p:nvPr/>
        </p:nvSpPr>
        <p:spPr bwMode="auto">
          <a:xfrm>
            <a:off x="706438" y="1914525"/>
            <a:ext cx="19605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2000" b="1" u="sng">
                <a:latin typeface="Times New Roman" pitchFamily="18" charset="0"/>
              </a:rPr>
              <a:t>Donör taraması </a:t>
            </a:r>
            <a:endParaRPr lang="en-US" sz="2000" b="1" u="sng">
              <a:latin typeface="Times New Roman" pitchFamily="18" charset="0"/>
            </a:endParaRPr>
          </a:p>
        </p:txBody>
      </p:sp>
      <p:sp>
        <p:nvSpPr>
          <p:cNvPr id="192530" name="Text Box 18"/>
          <p:cNvSpPr txBox="1">
            <a:spLocks noChangeArrowheads="1"/>
          </p:cNvSpPr>
          <p:nvPr/>
        </p:nvSpPr>
        <p:spPr bwMode="auto">
          <a:xfrm>
            <a:off x="1600200" y="2209800"/>
            <a:ext cx="2841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2000" b="1" u="sng">
                <a:latin typeface="Times New Roman" pitchFamily="18" charset="0"/>
              </a:rPr>
              <a:t>Flebotomi&amp;Komponent</a:t>
            </a:r>
            <a:endParaRPr lang="en-US" sz="2000" b="1" u="sng">
              <a:latin typeface="Times New Roman" pitchFamily="18" charset="0"/>
            </a:endParaRPr>
          </a:p>
        </p:txBody>
      </p:sp>
      <p:sp>
        <p:nvSpPr>
          <p:cNvPr id="192531" name="Text Box 19"/>
          <p:cNvSpPr txBox="1">
            <a:spLocks noChangeArrowheads="1"/>
          </p:cNvSpPr>
          <p:nvPr/>
        </p:nvSpPr>
        <p:spPr bwMode="auto">
          <a:xfrm>
            <a:off x="1828800" y="2743200"/>
            <a:ext cx="23098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2000" b="1" u="sng">
                <a:latin typeface="Times New Roman" pitchFamily="18" charset="0"/>
              </a:rPr>
              <a:t>ELISA testleri </a:t>
            </a:r>
            <a:endParaRPr lang="en-US" sz="2000" b="1" u="sng">
              <a:latin typeface="Times New Roman" pitchFamily="18" charset="0"/>
            </a:endParaRPr>
          </a:p>
        </p:txBody>
      </p:sp>
      <p:sp>
        <p:nvSpPr>
          <p:cNvPr id="192532" name="Text Box 20"/>
          <p:cNvSpPr txBox="1">
            <a:spLocks noChangeArrowheads="1"/>
          </p:cNvSpPr>
          <p:nvPr/>
        </p:nvSpPr>
        <p:spPr bwMode="auto">
          <a:xfrm>
            <a:off x="2819400" y="1905000"/>
            <a:ext cx="3275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tr-TR" sz="2000" b="1">
                <a:latin typeface="Times New Roman" pitchFamily="18" charset="0"/>
              </a:rPr>
              <a:t>Transfüzyon öncesi testler</a:t>
            </a:r>
            <a:endParaRPr lang="en-US" sz="2000" b="1">
              <a:latin typeface="Times New Roman" pitchFamily="18" charset="0"/>
            </a:endParaRPr>
          </a:p>
        </p:txBody>
      </p:sp>
      <p:sp>
        <p:nvSpPr>
          <p:cNvPr id="192533" name="Text Box 21"/>
          <p:cNvSpPr txBox="1">
            <a:spLocks noChangeArrowheads="1"/>
          </p:cNvSpPr>
          <p:nvPr/>
        </p:nvSpPr>
        <p:spPr bwMode="auto">
          <a:xfrm>
            <a:off x="3594100" y="2505075"/>
            <a:ext cx="297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tr-TR" sz="2000" b="1">
                <a:latin typeface="Times New Roman" pitchFamily="18" charset="0"/>
              </a:rPr>
              <a:t>Tx kararı verilmesi</a:t>
            </a:r>
            <a:endParaRPr lang="en-US" sz="2000" b="1">
              <a:latin typeface="Times New Roman" pitchFamily="18" charset="0"/>
            </a:endParaRPr>
          </a:p>
        </p:txBody>
      </p:sp>
      <p:sp>
        <p:nvSpPr>
          <p:cNvPr id="192534" name="Text Box 22"/>
          <p:cNvSpPr txBox="1">
            <a:spLocks noChangeArrowheads="1"/>
          </p:cNvSpPr>
          <p:nvPr/>
        </p:nvSpPr>
        <p:spPr bwMode="auto">
          <a:xfrm>
            <a:off x="5486400" y="16764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tr-TR" sz="2000" b="1">
                <a:latin typeface="Times New Roman" pitchFamily="18" charset="0"/>
              </a:rPr>
              <a:t>Çıkış</a:t>
            </a:r>
            <a:endParaRPr lang="en-US" sz="2000" b="1">
              <a:latin typeface="Times New Roman" pitchFamily="18" charset="0"/>
            </a:endParaRPr>
          </a:p>
        </p:txBody>
      </p:sp>
      <p:sp>
        <p:nvSpPr>
          <p:cNvPr id="192535" name="Text Box 23"/>
          <p:cNvSpPr txBox="1">
            <a:spLocks noChangeArrowheads="1"/>
          </p:cNvSpPr>
          <p:nvPr/>
        </p:nvSpPr>
        <p:spPr bwMode="auto">
          <a:xfrm>
            <a:off x="6194425" y="2079625"/>
            <a:ext cx="18827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tr-TR" sz="2000" b="1">
                <a:latin typeface="Times New Roman" pitchFamily="18" charset="0"/>
              </a:rPr>
              <a:t>Tx (hasta başı) </a:t>
            </a:r>
            <a:endParaRPr lang="en-US" sz="2000" b="1">
              <a:latin typeface="Times New Roman" pitchFamily="18" charset="0"/>
            </a:endParaRPr>
          </a:p>
        </p:txBody>
      </p:sp>
      <p:sp>
        <p:nvSpPr>
          <p:cNvPr id="192536" name="Text Box 24"/>
          <p:cNvSpPr txBox="1">
            <a:spLocks noChangeArrowheads="1"/>
          </p:cNvSpPr>
          <p:nvPr/>
        </p:nvSpPr>
        <p:spPr bwMode="auto">
          <a:xfrm>
            <a:off x="6553200" y="2514600"/>
            <a:ext cx="2362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tr-TR" sz="2000" b="1">
                <a:latin typeface="Times New Roman" pitchFamily="18" charset="0"/>
              </a:rPr>
              <a:t>Gözlem ve değerlendirme</a:t>
            </a:r>
            <a:endParaRPr lang="en-US" sz="2000" b="1">
              <a:latin typeface="Times New Roman" pitchFamily="18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600200" y="5435551"/>
            <a:ext cx="4910703" cy="138499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tr-TR" sz="2800" b="1" dirty="0" err="1" smtClean="0"/>
              <a:t>Elisa</a:t>
            </a:r>
            <a:r>
              <a:rPr lang="tr-TR" sz="2800" b="1" dirty="0" smtClean="0"/>
              <a:t>: </a:t>
            </a:r>
            <a:r>
              <a:rPr lang="tr-TR" sz="2800" dirty="0" err="1" smtClean="0"/>
              <a:t>HbsAg</a:t>
            </a:r>
            <a:r>
              <a:rPr lang="tr-TR" sz="2800" dirty="0" smtClean="0"/>
              <a:t>, HCV, HIV, </a:t>
            </a:r>
            <a:r>
              <a:rPr lang="tr-TR" sz="2800" dirty="0" err="1" smtClean="0"/>
              <a:t>Sifiliz</a:t>
            </a:r>
            <a:endParaRPr lang="tr-TR" sz="2800" dirty="0" smtClean="0"/>
          </a:p>
          <a:p>
            <a:r>
              <a:rPr lang="tr-TR" sz="2800" dirty="0" smtClean="0"/>
              <a:t>ABO grubu</a:t>
            </a:r>
          </a:p>
          <a:p>
            <a:r>
              <a:rPr lang="tr-TR" sz="2800" dirty="0" smtClean="0"/>
              <a:t>Çapraz karşılaştırma</a:t>
            </a: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13829591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22363" y="-27384"/>
            <a:ext cx="7000875" cy="525462"/>
          </a:xfrm>
        </p:spPr>
        <p:txBody>
          <a:bodyPr>
            <a:noAutofit/>
          </a:bodyPr>
          <a:lstStyle/>
          <a:p>
            <a:r>
              <a:rPr lang="tr-TR" sz="3200" b="1" dirty="0"/>
              <a:t>Transfüzyon Reaksiyonları</a:t>
            </a:r>
            <a:endParaRPr lang="en-US" sz="3200" b="1" dirty="0"/>
          </a:p>
        </p:txBody>
      </p:sp>
      <p:graphicFrame>
        <p:nvGraphicFramePr>
          <p:cNvPr id="122905" name="Group 2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309486351"/>
              </p:ext>
            </p:extLst>
          </p:nvPr>
        </p:nvGraphicFramePr>
        <p:xfrm>
          <a:off x="304800" y="620688"/>
          <a:ext cx="8382000" cy="6064352"/>
        </p:xfrm>
        <a:graphic>
          <a:graphicData uri="http://schemas.openxmlformats.org/drawingml/2006/table">
            <a:tbl>
              <a:tblPr/>
              <a:tblGrid>
                <a:gridCol w="1998663"/>
                <a:gridCol w="2692400"/>
                <a:gridCol w="3690937"/>
              </a:tblGrid>
              <a:tr h="8437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Akut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(Dakika-Saatler içinde)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Geç</a:t>
                      </a: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(Günler-Yıllar içinde)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87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İmmün</a:t>
                      </a:r>
                      <a:endParaRPr kumimoji="0" lang="tr-T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Hemolitik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(1:12 000-33 000)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Febril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Hemolitik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Olmayan (%0,5-1)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Ürtikeryal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(%1-3)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Anaflaktik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(1:18 000-170 000)-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IgE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tipi antikorların aktivasyonu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TRALI (Nadir)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Minör Antijen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Alloimmünizasyonu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(% 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(Buna Bağlı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Anamnestik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Hemoliz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(1: 5 000-11 000, Genellikle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Semptomsuz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Trombosit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Refrakterliği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Lökodeplesyon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Yapılmazsa %20-70)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Graft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Versus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Host Hastalığı (Değişken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İnsidans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İmmunomodulasyon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(Bilinmiyor)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48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İmmün Olmayan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Pseudo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hemolitik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(Bilinmiyor)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Septik (Bilinmiyor)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Sirkulatuvar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(% 0,01-1)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Metabolik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(Bilinmiyor)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Embolik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(Bilinmiyor)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İnfeksiyöz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Viral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,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Parazitik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, Bakteriyel) (Bilinmiyor)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HBs</a:t>
                      </a:r>
                      <a:r>
                        <a:rPr kumimoji="0" lang="tr-TR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: 1/63.000, HCV: 1/103.000,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HIV: 1/493.000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Metabolik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(Demir Yüklenmesi)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(Bilinmiyor)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6647504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Transfüzyon </a:t>
            </a:r>
            <a:r>
              <a:rPr lang="tr-TR" dirty="0" err="1" smtClean="0"/>
              <a:t>Rxn</a:t>
            </a:r>
            <a:r>
              <a:rPr lang="tr-TR" dirty="0" smtClean="0"/>
              <a:t> Şüphelendiğinde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3187098" y="1643050"/>
            <a:ext cx="3313728" cy="369332"/>
          </a:xfrm>
          <a:prstGeom prst="rect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TRANSFÜZYONU DURDUR!!</a:t>
            </a:r>
            <a:endParaRPr lang="tr-TR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3857620" y="2357430"/>
            <a:ext cx="2022733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002060"/>
                </a:solidFill>
              </a:rPr>
              <a:t>KAN ÖRNEĞİ AL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8" name="7 Metin kutusu"/>
          <p:cNvSpPr txBox="1"/>
          <p:nvPr/>
        </p:nvSpPr>
        <p:spPr>
          <a:xfrm>
            <a:off x="2071670" y="3273982"/>
            <a:ext cx="1915909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tr-TR" b="1" dirty="0" err="1" smtClean="0">
                <a:solidFill>
                  <a:srgbClr val="002060"/>
                </a:solidFill>
              </a:rPr>
              <a:t>Hemoglobinemi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9" name="8 Metin kutusu"/>
          <p:cNvSpPr txBox="1"/>
          <p:nvPr/>
        </p:nvSpPr>
        <p:spPr>
          <a:xfrm>
            <a:off x="4572000" y="3202544"/>
            <a:ext cx="642035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002060"/>
                </a:solidFill>
              </a:rPr>
              <a:t>DAT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10" name="9 Metin kutusu"/>
          <p:cNvSpPr txBox="1"/>
          <p:nvPr/>
        </p:nvSpPr>
        <p:spPr>
          <a:xfrm>
            <a:off x="6143636" y="3131106"/>
            <a:ext cx="1655133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002060"/>
                </a:solidFill>
              </a:rPr>
              <a:t>ABO/</a:t>
            </a:r>
            <a:r>
              <a:rPr lang="tr-TR" b="1" dirty="0" err="1" smtClean="0">
                <a:solidFill>
                  <a:srgbClr val="002060"/>
                </a:solidFill>
              </a:rPr>
              <a:t>Rh</a:t>
            </a:r>
            <a:r>
              <a:rPr lang="tr-TR" b="1" dirty="0" smtClean="0">
                <a:solidFill>
                  <a:srgbClr val="002060"/>
                </a:solidFill>
              </a:rPr>
              <a:t> Testi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11" name="10 Metin kutusu"/>
          <p:cNvSpPr txBox="1"/>
          <p:nvPr/>
        </p:nvSpPr>
        <p:spPr>
          <a:xfrm>
            <a:off x="2948877" y="4071942"/>
            <a:ext cx="3980577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002060"/>
                </a:solidFill>
              </a:rPr>
              <a:t>Şüpheli ise, İkinci grup testleri yap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12" name="11 Metin kutusu"/>
          <p:cNvSpPr txBox="1"/>
          <p:nvPr/>
        </p:nvSpPr>
        <p:spPr>
          <a:xfrm>
            <a:off x="2071670" y="4643446"/>
            <a:ext cx="1518364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002060"/>
                </a:solidFill>
              </a:rPr>
              <a:t>Hemoglobin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13" name="12 Metin kutusu"/>
          <p:cNvSpPr txBox="1"/>
          <p:nvPr/>
        </p:nvSpPr>
        <p:spPr>
          <a:xfrm>
            <a:off x="2143108" y="5429264"/>
            <a:ext cx="1120820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tr-TR" b="1" dirty="0" err="1" smtClean="0">
                <a:solidFill>
                  <a:srgbClr val="002060"/>
                </a:solidFill>
              </a:rPr>
              <a:t>Bilirubin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14" name="13 Metin kutusu"/>
          <p:cNvSpPr txBox="1"/>
          <p:nvPr/>
        </p:nvSpPr>
        <p:spPr>
          <a:xfrm>
            <a:off x="4857752" y="4643446"/>
            <a:ext cx="659155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002060"/>
                </a:solidFill>
              </a:rPr>
              <a:t>LDH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3929058" y="5357826"/>
            <a:ext cx="2159566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002060"/>
                </a:solidFill>
              </a:rPr>
              <a:t>İdrar Hemoglobini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16" name="15 Metin kutusu"/>
          <p:cNvSpPr txBox="1"/>
          <p:nvPr/>
        </p:nvSpPr>
        <p:spPr>
          <a:xfrm>
            <a:off x="6143636" y="4572008"/>
            <a:ext cx="2441694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002060"/>
                </a:solidFill>
              </a:rPr>
              <a:t>Çapraz karşılaştırma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17" name="16 Metin kutusu"/>
          <p:cNvSpPr txBox="1"/>
          <p:nvPr/>
        </p:nvSpPr>
        <p:spPr>
          <a:xfrm>
            <a:off x="6215074" y="5286388"/>
            <a:ext cx="2698175" cy="369332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002060"/>
                </a:solidFill>
              </a:rPr>
              <a:t>Yıkayarak testi tekrarla</a:t>
            </a:r>
            <a:endParaRPr lang="tr-TR" b="1" dirty="0">
              <a:solidFill>
                <a:srgbClr val="002060"/>
              </a:solidFill>
            </a:endParaRPr>
          </a:p>
        </p:txBody>
      </p:sp>
      <p:cxnSp>
        <p:nvCxnSpPr>
          <p:cNvPr id="23" name="22 Düz Ok Bağlayıcısı"/>
          <p:cNvCxnSpPr>
            <a:stCxn id="7" idx="2"/>
          </p:cNvCxnSpPr>
          <p:nvPr/>
        </p:nvCxnSpPr>
        <p:spPr>
          <a:xfrm rot="5400000">
            <a:off x="3654995" y="2000694"/>
            <a:ext cx="487924" cy="1940061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24 Düz Ok Bağlayıcısı"/>
          <p:cNvCxnSpPr>
            <a:stCxn id="7" idx="2"/>
            <a:endCxn id="10" idx="0"/>
          </p:cNvCxnSpPr>
          <p:nvPr/>
        </p:nvCxnSpPr>
        <p:spPr>
          <a:xfrm rot="16200000" flipH="1">
            <a:off x="5717923" y="1877826"/>
            <a:ext cx="404344" cy="2102216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26 Düz Ok Bağlayıcısı"/>
          <p:cNvCxnSpPr>
            <a:stCxn id="7" idx="2"/>
            <a:endCxn id="9" idx="0"/>
          </p:cNvCxnSpPr>
          <p:nvPr/>
        </p:nvCxnSpPr>
        <p:spPr>
          <a:xfrm rot="16200000" flipH="1">
            <a:off x="4643111" y="2952637"/>
            <a:ext cx="475782" cy="24031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28 Düz Ok Bağlayıcısı"/>
          <p:cNvCxnSpPr>
            <a:stCxn id="6" idx="2"/>
            <a:endCxn id="7" idx="0"/>
          </p:cNvCxnSpPr>
          <p:nvPr/>
        </p:nvCxnSpPr>
        <p:spPr>
          <a:xfrm rot="16200000" flipH="1">
            <a:off x="4683950" y="2172393"/>
            <a:ext cx="345048" cy="2502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30 Düz Ok Bağlayıcısı"/>
          <p:cNvCxnSpPr>
            <a:stCxn id="8" idx="2"/>
            <a:endCxn id="11" idx="0"/>
          </p:cNvCxnSpPr>
          <p:nvPr/>
        </p:nvCxnSpPr>
        <p:spPr>
          <a:xfrm rot="16200000" flipH="1">
            <a:off x="3770081" y="2902857"/>
            <a:ext cx="428628" cy="1909541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32 Düz Ok Bağlayıcısı"/>
          <p:cNvCxnSpPr>
            <a:stCxn id="10" idx="2"/>
            <a:endCxn id="11" idx="0"/>
          </p:cNvCxnSpPr>
          <p:nvPr/>
        </p:nvCxnSpPr>
        <p:spPr>
          <a:xfrm rot="5400000">
            <a:off x="5669433" y="2770172"/>
            <a:ext cx="571504" cy="2032037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37 Düz Ok Bağlayıcısı"/>
          <p:cNvCxnSpPr>
            <a:stCxn id="9" idx="2"/>
            <a:endCxn id="11" idx="0"/>
          </p:cNvCxnSpPr>
          <p:nvPr/>
        </p:nvCxnSpPr>
        <p:spPr>
          <a:xfrm rot="16200000" flipH="1">
            <a:off x="4666059" y="3798835"/>
            <a:ext cx="500066" cy="46148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Reaksiyon Şüphesinde Yapılacaklar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b="1" dirty="0" smtClean="0"/>
              <a:t>Bulgu ve semptomlar önemli:</a:t>
            </a:r>
          </a:p>
          <a:p>
            <a:r>
              <a:rPr lang="tr-TR" dirty="0" err="1" smtClean="0"/>
              <a:t>Enflamatuar</a:t>
            </a:r>
            <a:r>
              <a:rPr lang="tr-TR" dirty="0" smtClean="0"/>
              <a:t>: Ateş/titreme, cilt değişiklikleri, </a:t>
            </a:r>
            <a:r>
              <a:rPr lang="tr-TR" dirty="0" err="1" smtClean="0"/>
              <a:t>infüzyon</a:t>
            </a:r>
            <a:r>
              <a:rPr lang="tr-TR" dirty="0" smtClean="0"/>
              <a:t> bölgesinde ağrı</a:t>
            </a:r>
          </a:p>
          <a:p>
            <a:r>
              <a:rPr lang="tr-TR" dirty="0" smtClean="0"/>
              <a:t>Dolaşım ile ilgili: KB değişiklikleri, şok, </a:t>
            </a:r>
            <a:r>
              <a:rPr lang="tr-TR" dirty="0" err="1" smtClean="0"/>
              <a:t>hemoglobinemi</a:t>
            </a:r>
            <a:r>
              <a:rPr lang="tr-TR" dirty="0" smtClean="0"/>
              <a:t>/</a:t>
            </a:r>
            <a:r>
              <a:rPr lang="tr-TR" dirty="0" err="1" smtClean="0"/>
              <a:t>üri</a:t>
            </a:r>
            <a:endParaRPr lang="tr-TR" dirty="0" smtClean="0"/>
          </a:p>
          <a:p>
            <a:r>
              <a:rPr lang="tr-TR" dirty="0" smtClean="0"/>
              <a:t>Solunum: </a:t>
            </a:r>
            <a:r>
              <a:rPr lang="tr-TR" dirty="0" err="1" smtClean="0"/>
              <a:t>Dispne</a:t>
            </a:r>
            <a:r>
              <a:rPr lang="tr-TR" dirty="0" smtClean="0"/>
              <a:t>, </a:t>
            </a:r>
            <a:r>
              <a:rPr lang="tr-TR" dirty="0" err="1" smtClean="0"/>
              <a:t>ortopne</a:t>
            </a:r>
            <a:r>
              <a:rPr lang="tr-TR" dirty="0" smtClean="0"/>
              <a:t>, </a:t>
            </a:r>
            <a:r>
              <a:rPr lang="tr-TR" dirty="0" err="1" smtClean="0"/>
              <a:t>wheezing</a:t>
            </a:r>
            <a:r>
              <a:rPr lang="tr-TR" dirty="0" smtClean="0"/>
              <a:t>, </a:t>
            </a:r>
          </a:p>
          <a:p>
            <a:r>
              <a:rPr lang="tr-TR" dirty="0" err="1" smtClean="0"/>
              <a:t>Koagulasyon</a:t>
            </a:r>
            <a:r>
              <a:rPr lang="tr-TR" dirty="0" smtClean="0"/>
              <a:t>: Kanama, YDİP</a:t>
            </a:r>
          </a:p>
          <a:p>
            <a:r>
              <a:rPr lang="tr-TR" dirty="0" smtClean="0"/>
              <a:t>Psikolojik: Tedirginlik veya “ölüm” hissi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b="1" dirty="0" smtClean="0"/>
              <a:t>Genel prensip:</a:t>
            </a:r>
          </a:p>
          <a:p>
            <a:r>
              <a:rPr lang="tr-TR" dirty="0" smtClean="0"/>
              <a:t>Tüm reaksiyonlarda </a:t>
            </a:r>
            <a:r>
              <a:rPr lang="tr-TR" dirty="0" err="1" smtClean="0"/>
              <a:t>hemolitikden</a:t>
            </a:r>
            <a:r>
              <a:rPr lang="tr-TR" dirty="0" smtClean="0"/>
              <a:t> şüphelen ve  kanının aksini kanıtlamaya çalış</a:t>
            </a:r>
          </a:p>
          <a:p>
            <a:r>
              <a:rPr lang="tr-TR" dirty="0" smtClean="0"/>
              <a:t>Transfüzyon alan birinde transfüzyon reaksiyonu tetkik başlatılmalı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="" xmlns:p14="http://schemas.microsoft.com/office/powerpoint/2010/main" val="62573574"/>
              </p:ext>
            </p:extLst>
          </p:nvPr>
        </p:nvGraphicFramePr>
        <p:xfrm>
          <a:off x="357158" y="214290"/>
          <a:ext cx="8507288" cy="560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3644"/>
                <a:gridCol w="4253644"/>
              </a:tblGrid>
              <a:tr h="470243">
                <a:tc gridSpan="2">
                  <a:txBody>
                    <a:bodyPr/>
                    <a:lstStyle/>
                    <a:p>
                      <a:pPr algn="ctr"/>
                      <a:r>
                        <a:rPr lang="tr-TR" sz="2800" dirty="0" smtClean="0"/>
                        <a:t>Ateş Var</a:t>
                      </a:r>
                      <a:endParaRPr lang="tr-TR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1742667"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/>
                        <a:t>Akut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Akut </a:t>
                      </a:r>
                      <a:r>
                        <a:rPr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hemolitik</a:t>
                      </a:r>
                      <a:endParaRPr lang="tr-TR" sz="2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Febril</a:t>
                      </a:r>
                      <a:r>
                        <a:rPr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hemolitik</a:t>
                      </a:r>
                      <a:r>
                        <a:rPr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olmayan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Transfüzyon ilişkili </a:t>
                      </a:r>
                      <a:r>
                        <a:rPr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sepsis</a:t>
                      </a:r>
                      <a:endParaRPr lang="tr-TR" sz="2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TRALI (</a:t>
                      </a:r>
                      <a:r>
                        <a:rPr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Tansfusion</a:t>
                      </a:r>
                      <a:r>
                        <a:rPr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related</a:t>
                      </a:r>
                      <a:r>
                        <a:rPr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acut</a:t>
                      </a:r>
                      <a:r>
                        <a:rPr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lung</a:t>
                      </a:r>
                      <a:r>
                        <a:rPr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injuri</a:t>
                      </a:r>
                      <a:r>
                        <a:rPr lang="tr-TR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/>
                        <a:t>Gecikmiş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2400" dirty="0" err="1" smtClean="0"/>
                        <a:t>Geçikmiş</a:t>
                      </a:r>
                      <a:r>
                        <a:rPr lang="tr-TR" sz="2400" dirty="0" smtClean="0"/>
                        <a:t> </a:t>
                      </a:r>
                      <a:r>
                        <a:rPr lang="tr-TR" sz="2400" dirty="0" err="1" smtClean="0"/>
                        <a:t>hemolitik</a:t>
                      </a:r>
                      <a:endParaRPr lang="tr-TR" sz="240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2400" dirty="0" smtClean="0"/>
                        <a:t>Transfüzyona eşlik eden </a:t>
                      </a:r>
                      <a:r>
                        <a:rPr lang="tr-TR" sz="2400" dirty="0" err="1" smtClean="0"/>
                        <a:t>GvHH</a:t>
                      </a:r>
                      <a:r>
                        <a:rPr lang="tr-TR" sz="2400" dirty="0" smtClean="0"/>
                        <a:t> </a:t>
                      </a:r>
                      <a:endParaRPr lang="tr-TR" sz="2400" dirty="0"/>
                    </a:p>
                  </a:txBody>
                  <a:tcPr/>
                </a:tc>
              </a:tr>
              <a:tr h="47024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800" b="1" dirty="0" smtClean="0">
                          <a:solidFill>
                            <a:schemeClr val="bg1"/>
                          </a:solidFill>
                        </a:rPr>
                        <a:t>Ateş Yok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2074603"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/>
                        <a:t>Akut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2400" dirty="0" err="1" smtClean="0"/>
                        <a:t>Allerjik</a:t>
                      </a:r>
                      <a:endParaRPr lang="tr-TR" sz="240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2400" dirty="0" err="1" smtClean="0"/>
                        <a:t>Hipotansif</a:t>
                      </a:r>
                      <a:endParaRPr lang="tr-TR" sz="240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2400" dirty="0" smtClean="0"/>
                        <a:t>Transfüzyona eşlik</a:t>
                      </a:r>
                      <a:r>
                        <a:rPr lang="tr-TR" sz="2400" baseline="0" dirty="0" smtClean="0"/>
                        <a:t> eden </a:t>
                      </a:r>
                      <a:r>
                        <a:rPr lang="tr-TR" sz="2400" baseline="0" dirty="0" err="1" smtClean="0"/>
                        <a:t>dispne</a:t>
                      </a:r>
                      <a:endParaRPr lang="tr-TR" sz="2400" baseline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2400" baseline="0" dirty="0" smtClean="0"/>
                        <a:t>TACO (Transfusion </a:t>
                      </a:r>
                      <a:r>
                        <a:rPr lang="tr-TR" sz="2400" baseline="0" dirty="0" err="1" smtClean="0"/>
                        <a:t>associated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circulatuar</a:t>
                      </a:r>
                      <a:r>
                        <a:rPr lang="tr-TR" sz="2400" baseline="0" dirty="0" smtClean="0"/>
                        <a:t> </a:t>
                      </a:r>
                      <a:r>
                        <a:rPr lang="tr-TR" sz="2400" baseline="0" dirty="0" err="1" smtClean="0"/>
                        <a:t>overload</a:t>
                      </a:r>
                      <a:r>
                        <a:rPr lang="tr-TR" sz="2400" baseline="0" dirty="0" smtClean="0"/>
                        <a:t>)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/>
                        <a:t>Gecikmiş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2400" dirty="0" smtClean="0"/>
                        <a:t>Gecikmiş </a:t>
                      </a:r>
                      <a:r>
                        <a:rPr lang="tr-TR" sz="2400" dirty="0" err="1" smtClean="0"/>
                        <a:t>serolojik</a:t>
                      </a:r>
                      <a:endParaRPr lang="tr-TR" sz="240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2400" dirty="0" err="1" smtClean="0"/>
                        <a:t>Posttransfüzyon</a:t>
                      </a:r>
                      <a:r>
                        <a:rPr lang="tr-TR" sz="2400" dirty="0" smtClean="0"/>
                        <a:t> </a:t>
                      </a:r>
                      <a:r>
                        <a:rPr lang="tr-TR" sz="2400" dirty="0" err="1" smtClean="0"/>
                        <a:t>purpura</a:t>
                      </a:r>
                      <a:endParaRPr lang="tr-TR" sz="240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tr-TR" sz="2400" dirty="0" smtClean="0"/>
                        <a:t>Demir yükü</a:t>
                      </a:r>
                      <a:endParaRPr lang="tr-TR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467600" cy="1143000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AKUT HEMOLİTİK TRANSFÜZYON REAKSİYONLARI</a:t>
            </a:r>
            <a:endParaRPr lang="en-US" sz="3200" b="1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4873752"/>
          </a:xfrm>
        </p:spPr>
        <p:txBody>
          <a:bodyPr>
            <a:noAutofit/>
          </a:bodyPr>
          <a:lstStyle/>
          <a:p>
            <a:r>
              <a:rPr lang="tr-TR" dirty="0" smtClean="0"/>
              <a:t>ABO uygunsuz</a:t>
            </a:r>
          </a:p>
          <a:p>
            <a:r>
              <a:rPr lang="tr-TR" dirty="0" smtClean="0"/>
              <a:t>Özellikle O hastaya A, B veya AB kan verilince</a:t>
            </a:r>
          </a:p>
          <a:p>
            <a:r>
              <a:rPr lang="tr-TR" dirty="0" err="1" smtClean="0"/>
              <a:t>Damariçi</a:t>
            </a:r>
            <a:r>
              <a:rPr lang="tr-TR" dirty="0" smtClean="0"/>
              <a:t> </a:t>
            </a:r>
            <a:r>
              <a:rPr lang="tr-TR" dirty="0" err="1" smtClean="0"/>
              <a:t>hemoliz</a:t>
            </a:r>
            <a:r>
              <a:rPr lang="tr-TR" dirty="0" smtClean="0"/>
              <a:t> gelişir.</a:t>
            </a:r>
          </a:p>
          <a:p>
            <a:r>
              <a:rPr lang="tr-TR" b="1" dirty="0" smtClean="0"/>
              <a:t>Semptomlar: </a:t>
            </a:r>
            <a:r>
              <a:rPr lang="tr-TR" dirty="0" smtClean="0"/>
              <a:t>Ateş, titreme, göğüs ve bel ağrısı, hipotansiyon, </a:t>
            </a:r>
            <a:r>
              <a:rPr lang="tr-TR" dirty="0" err="1" smtClean="0"/>
              <a:t>hemoglobinüri</a:t>
            </a:r>
            <a:r>
              <a:rPr lang="tr-TR" dirty="0" smtClean="0"/>
              <a:t>, böbrek </a:t>
            </a:r>
            <a:r>
              <a:rPr lang="tr-TR" dirty="0" err="1" smtClean="0"/>
              <a:t>yetm</a:t>
            </a:r>
            <a:r>
              <a:rPr lang="tr-TR" dirty="0" smtClean="0"/>
              <a:t>. İlerleyebilir.</a:t>
            </a:r>
          </a:p>
          <a:p>
            <a:r>
              <a:rPr lang="tr-TR" b="1" dirty="0" smtClean="0"/>
              <a:t>Yaklaşım: </a:t>
            </a:r>
          </a:p>
          <a:p>
            <a:pPr lvl="1"/>
            <a:r>
              <a:rPr lang="tr-TR" dirty="0" smtClean="0"/>
              <a:t>Transfüzyon hemen durdurulur. Verilen kan etiketlerini kontrol et.</a:t>
            </a:r>
          </a:p>
          <a:p>
            <a:pPr lvl="1"/>
            <a:r>
              <a:rPr lang="tr-TR" dirty="0" smtClean="0"/>
              <a:t>Hastadan </a:t>
            </a:r>
            <a:r>
              <a:rPr lang="tr-TR" dirty="0" err="1" smtClean="0"/>
              <a:t>venöz</a:t>
            </a:r>
            <a:r>
              <a:rPr lang="tr-TR" dirty="0" smtClean="0"/>
              <a:t> kan örneği alınır. </a:t>
            </a:r>
            <a:r>
              <a:rPr lang="tr-TR" dirty="0" err="1" smtClean="0"/>
              <a:t>Trf</a:t>
            </a:r>
            <a:r>
              <a:rPr lang="tr-TR" dirty="0" smtClean="0"/>
              <a:t> yapılan kanla birlikte kan bankasına gönderilir.</a:t>
            </a:r>
          </a:p>
          <a:p>
            <a:pPr lvl="1"/>
            <a:r>
              <a:rPr lang="tr-TR" dirty="0" smtClean="0"/>
              <a:t>İdrar örneği</a:t>
            </a:r>
          </a:p>
          <a:p>
            <a:pPr lvl="1"/>
            <a:r>
              <a:rPr lang="tr-TR" dirty="0" err="1" smtClean="0"/>
              <a:t>Hidrasyon</a:t>
            </a:r>
            <a:r>
              <a:rPr lang="tr-TR" dirty="0" smtClean="0"/>
              <a:t>, zorlu </a:t>
            </a:r>
            <a:r>
              <a:rPr lang="tr-TR" dirty="0" err="1" smtClean="0"/>
              <a:t>diürez</a:t>
            </a:r>
            <a:endParaRPr lang="tr-TR" dirty="0" smtClean="0"/>
          </a:p>
          <a:p>
            <a:pPr lvl="1"/>
            <a:r>
              <a:rPr lang="tr-TR" dirty="0" smtClean="0"/>
              <a:t>Yakın </a:t>
            </a:r>
            <a:r>
              <a:rPr lang="tr-TR" dirty="0" err="1" smtClean="0"/>
              <a:t>vital</a:t>
            </a:r>
            <a:r>
              <a:rPr lang="tr-TR" dirty="0" smtClean="0"/>
              <a:t> bulgu takibi</a:t>
            </a:r>
          </a:p>
          <a:p>
            <a:pPr lvl="1"/>
            <a:r>
              <a:rPr lang="tr-TR" dirty="0" smtClean="0"/>
              <a:t>Gerekirse </a:t>
            </a:r>
            <a:r>
              <a:rPr lang="tr-TR" dirty="0" err="1" smtClean="0"/>
              <a:t>pressöraminler</a:t>
            </a:r>
            <a:r>
              <a:rPr lang="tr-TR" dirty="0" smtClean="0"/>
              <a:t> (</a:t>
            </a:r>
            <a:r>
              <a:rPr lang="tr-TR" dirty="0" err="1" smtClean="0"/>
              <a:t>dopamin</a:t>
            </a:r>
            <a:r>
              <a:rPr lang="tr-TR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0555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387424"/>
            <a:ext cx="7467600" cy="1143000"/>
          </a:xfrm>
        </p:spPr>
        <p:txBody>
          <a:bodyPr>
            <a:normAutofit/>
          </a:bodyPr>
          <a:lstStyle/>
          <a:p>
            <a:pPr algn="l"/>
            <a:r>
              <a:rPr lang="tr-TR" sz="3200" b="1" dirty="0" smtClean="0">
                <a:cs typeface="Tahoma" pitchFamily="34" charset="0"/>
              </a:rPr>
              <a:t>ANAFİLAKTİK REAKSİYONLAR</a:t>
            </a:r>
            <a:endParaRPr lang="tr-TR" sz="3200" b="1" dirty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908720"/>
            <a:ext cx="8229600" cy="4525962"/>
          </a:xfrm>
        </p:spPr>
        <p:txBody>
          <a:bodyPr>
            <a:noAutofit/>
          </a:bodyPr>
          <a:lstStyle/>
          <a:p>
            <a:r>
              <a:rPr lang="tr-TR" dirty="0">
                <a:cs typeface="Tahoma" pitchFamily="34" charset="0"/>
              </a:rPr>
              <a:t>Bir kaç mililitre kan verildikten sonra bu reaksiyonlar izlenebilir. </a:t>
            </a:r>
            <a:endParaRPr lang="tr-TR" dirty="0" smtClean="0">
              <a:cs typeface="Tahoma" pitchFamily="34" charset="0"/>
            </a:endParaRPr>
          </a:p>
          <a:p>
            <a:pPr marL="365760" lvl="1" indent="0">
              <a:buNone/>
            </a:pPr>
            <a:r>
              <a:rPr lang="tr-TR" sz="2400" b="1" dirty="0" smtClean="0">
                <a:cs typeface="Tahoma" pitchFamily="34" charset="0"/>
              </a:rPr>
              <a:t>1</a:t>
            </a:r>
            <a:r>
              <a:rPr lang="tr-TR" sz="2400" b="1" dirty="0">
                <a:cs typeface="Tahoma" pitchFamily="34" charset="0"/>
              </a:rPr>
              <a:t>.</a:t>
            </a:r>
            <a:r>
              <a:rPr lang="tr-TR" sz="2400" b="1" dirty="0">
                <a:cs typeface="Times New Roman" pitchFamily="18" charset="0"/>
              </a:rPr>
              <a:t>     </a:t>
            </a:r>
            <a:r>
              <a:rPr lang="tr-TR" sz="2400" b="1" dirty="0">
                <a:cs typeface="Tahoma" pitchFamily="34" charset="0"/>
              </a:rPr>
              <a:t>Solunum sistemi; öksürük, </a:t>
            </a:r>
            <a:r>
              <a:rPr lang="tr-TR" sz="2400" b="1" dirty="0" err="1">
                <a:cs typeface="Tahoma" pitchFamily="34" charset="0"/>
              </a:rPr>
              <a:t>bronkospazm</a:t>
            </a:r>
            <a:r>
              <a:rPr lang="tr-TR" sz="2400" b="1" dirty="0">
                <a:cs typeface="Tahoma" pitchFamily="34" charset="0"/>
              </a:rPr>
              <a:t>, </a:t>
            </a:r>
            <a:r>
              <a:rPr lang="tr-TR" sz="2400" b="1" dirty="0" err="1">
                <a:cs typeface="Tahoma" pitchFamily="34" charset="0"/>
              </a:rPr>
              <a:t>dispne</a:t>
            </a:r>
            <a:r>
              <a:rPr lang="en-AU" sz="2400" b="1" dirty="0">
                <a:cs typeface="Times New Roman" pitchFamily="18" charset="0"/>
              </a:rPr>
              <a:t/>
            </a:r>
            <a:br>
              <a:rPr lang="en-AU" sz="2400" b="1" dirty="0">
                <a:cs typeface="Times New Roman" pitchFamily="18" charset="0"/>
              </a:rPr>
            </a:br>
            <a:r>
              <a:rPr lang="tr-TR" sz="2400" b="1" dirty="0">
                <a:cs typeface="Tahoma" pitchFamily="34" charset="0"/>
              </a:rPr>
              <a:t>2.</a:t>
            </a:r>
            <a:r>
              <a:rPr lang="tr-TR" sz="2400" b="1" dirty="0">
                <a:cs typeface="Times New Roman" pitchFamily="18" charset="0"/>
              </a:rPr>
              <a:t>     </a:t>
            </a:r>
            <a:r>
              <a:rPr lang="tr-TR" sz="2400" b="1" dirty="0">
                <a:cs typeface="Tahoma" pitchFamily="34" charset="0"/>
              </a:rPr>
              <a:t>GIS; kramplar, bulantı-kusma, ishal</a:t>
            </a:r>
            <a:r>
              <a:rPr lang="en-AU" sz="2400" b="1" dirty="0">
                <a:cs typeface="Times New Roman" pitchFamily="18" charset="0"/>
              </a:rPr>
              <a:t/>
            </a:r>
            <a:br>
              <a:rPr lang="en-AU" sz="2400" b="1" dirty="0">
                <a:cs typeface="Times New Roman" pitchFamily="18" charset="0"/>
              </a:rPr>
            </a:br>
            <a:r>
              <a:rPr lang="tr-TR" sz="2400" b="1" dirty="0">
                <a:cs typeface="Tahoma" pitchFamily="34" charset="0"/>
              </a:rPr>
              <a:t>3.</a:t>
            </a:r>
            <a:r>
              <a:rPr lang="tr-TR" sz="2400" b="1" dirty="0">
                <a:cs typeface="Times New Roman" pitchFamily="18" charset="0"/>
              </a:rPr>
              <a:t>     </a:t>
            </a:r>
            <a:r>
              <a:rPr lang="tr-TR" sz="2400" b="1" dirty="0">
                <a:cs typeface="Tahoma" pitchFamily="34" charset="0"/>
              </a:rPr>
              <a:t>K</a:t>
            </a:r>
            <a:r>
              <a:rPr lang="tr-TR" sz="2400" b="1" dirty="0" smtClean="0">
                <a:cs typeface="Tahoma" pitchFamily="34" charset="0"/>
              </a:rPr>
              <a:t>VS</a:t>
            </a:r>
            <a:r>
              <a:rPr lang="tr-TR" sz="2400" b="1" dirty="0">
                <a:cs typeface="Tahoma" pitchFamily="34" charset="0"/>
              </a:rPr>
              <a:t>; aritmi, hipotansiyon, </a:t>
            </a:r>
            <a:r>
              <a:rPr lang="tr-TR" sz="2400" b="1" dirty="0" err="1">
                <a:cs typeface="Tahoma" pitchFamily="34" charset="0"/>
              </a:rPr>
              <a:t>senkop</a:t>
            </a:r>
            <a:r>
              <a:rPr lang="en-AU" sz="2400" b="1" dirty="0">
                <a:cs typeface="Times New Roman" pitchFamily="18" charset="0"/>
              </a:rPr>
              <a:t/>
            </a:r>
            <a:br>
              <a:rPr lang="en-AU" sz="2400" b="1" dirty="0">
                <a:cs typeface="Times New Roman" pitchFamily="18" charset="0"/>
              </a:rPr>
            </a:br>
            <a:r>
              <a:rPr lang="tr-TR" sz="2400" b="1" dirty="0">
                <a:cs typeface="Tahoma" pitchFamily="34" charset="0"/>
              </a:rPr>
              <a:t>4.</a:t>
            </a:r>
            <a:r>
              <a:rPr lang="tr-TR" sz="2400" b="1" dirty="0">
                <a:cs typeface="Times New Roman" pitchFamily="18" charset="0"/>
              </a:rPr>
              <a:t>     </a:t>
            </a:r>
            <a:r>
              <a:rPr lang="tr-TR" sz="2400" b="1" dirty="0">
                <a:cs typeface="Tahoma" pitchFamily="34" charset="0"/>
              </a:rPr>
              <a:t>Cilt; </a:t>
            </a:r>
            <a:r>
              <a:rPr lang="tr-TR" sz="2400" b="1" dirty="0" err="1">
                <a:cs typeface="Tahoma" pitchFamily="34" charset="0"/>
              </a:rPr>
              <a:t>jeneralize</a:t>
            </a:r>
            <a:r>
              <a:rPr lang="tr-TR" sz="2400" b="1" dirty="0">
                <a:cs typeface="Tahoma" pitchFamily="34" charset="0"/>
              </a:rPr>
              <a:t> </a:t>
            </a:r>
            <a:r>
              <a:rPr lang="tr-TR" sz="2400" b="1" dirty="0" err="1">
                <a:cs typeface="Tahoma" pitchFamily="34" charset="0"/>
              </a:rPr>
              <a:t>flaşing</a:t>
            </a:r>
            <a:r>
              <a:rPr lang="tr-TR" sz="2400" b="1" dirty="0">
                <a:cs typeface="Tahoma" pitchFamily="34" charset="0"/>
              </a:rPr>
              <a:t>, ürtiker</a:t>
            </a:r>
            <a:r>
              <a:rPr lang="en-AU" sz="2400" b="1" dirty="0">
                <a:cs typeface="Times New Roman" pitchFamily="18" charset="0"/>
              </a:rPr>
              <a:t/>
            </a:r>
            <a:br>
              <a:rPr lang="en-AU" sz="2400" b="1" dirty="0">
                <a:cs typeface="Times New Roman" pitchFamily="18" charset="0"/>
              </a:rPr>
            </a:br>
            <a:endParaRPr lang="tr-TR" sz="2400" b="1" dirty="0"/>
          </a:p>
          <a:p>
            <a:r>
              <a:rPr lang="tr-TR" dirty="0">
                <a:cs typeface="Tahoma" pitchFamily="34" charset="0"/>
              </a:rPr>
              <a:t>Bütün bu bulgular </a:t>
            </a:r>
            <a:r>
              <a:rPr lang="tr-TR" dirty="0" err="1">
                <a:cs typeface="Tahoma" pitchFamily="34" charset="0"/>
              </a:rPr>
              <a:t>IgE</a:t>
            </a:r>
            <a:r>
              <a:rPr lang="tr-TR" dirty="0">
                <a:cs typeface="Tahoma" pitchFamily="34" charset="0"/>
              </a:rPr>
              <a:t> yapısındaki antikorların </a:t>
            </a:r>
            <a:r>
              <a:rPr lang="tr-TR" dirty="0" err="1">
                <a:cs typeface="Tahoma" pitchFamily="34" charset="0"/>
              </a:rPr>
              <a:t>reaktivitesine</a:t>
            </a:r>
            <a:r>
              <a:rPr lang="tr-TR" dirty="0">
                <a:cs typeface="Tahoma" pitchFamily="34" charset="0"/>
              </a:rPr>
              <a:t> bağlıdır. </a:t>
            </a:r>
            <a:endParaRPr lang="tr-TR" dirty="0" smtClean="0">
              <a:cs typeface="Tahoma" pitchFamily="34" charset="0"/>
            </a:endParaRPr>
          </a:p>
          <a:p>
            <a:r>
              <a:rPr lang="tr-TR" dirty="0" smtClean="0">
                <a:cs typeface="Tahoma" pitchFamily="34" charset="0"/>
              </a:rPr>
              <a:t>hemen </a:t>
            </a:r>
            <a:r>
              <a:rPr lang="tr-TR" dirty="0">
                <a:cs typeface="Tahoma" pitchFamily="34" charset="0"/>
              </a:rPr>
              <a:t>başlamayabilirler ve bazıları transfüzyon bittikten bir saat sonra dahi ortaya çıkabilir. </a:t>
            </a:r>
            <a:endParaRPr lang="tr-TR" dirty="0" smtClean="0">
              <a:cs typeface="Tahoma" pitchFamily="34" charset="0"/>
            </a:endParaRPr>
          </a:p>
          <a:p>
            <a:r>
              <a:rPr lang="tr-TR" dirty="0" smtClean="0">
                <a:cs typeface="Tahoma" pitchFamily="34" charset="0"/>
              </a:rPr>
              <a:t>Transfüzyon </a:t>
            </a:r>
            <a:r>
              <a:rPr lang="tr-TR" dirty="0">
                <a:cs typeface="Tahoma" pitchFamily="34" charset="0"/>
              </a:rPr>
              <a:t>yapılırken hastanın </a:t>
            </a:r>
            <a:r>
              <a:rPr lang="tr-TR" b="1" dirty="0">
                <a:cs typeface="Tahoma" pitchFamily="34" charset="0"/>
              </a:rPr>
              <a:t>ilk </a:t>
            </a:r>
            <a:r>
              <a:rPr lang="tr-TR" b="1" dirty="0" smtClean="0">
                <a:cs typeface="Tahoma" pitchFamily="34" charset="0"/>
              </a:rPr>
              <a:t>15 </a:t>
            </a:r>
            <a:r>
              <a:rPr lang="tr-TR" b="1" dirty="0" err="1" smtClean="0">
                <a:cs typeface="Tahoma" pitchFamily="34" charset="0"/>
              </a:rPr>
              <a:t>dk</a:t>
            </a:r>
            <a:r>
              <a:rPr lang="tr-TR" b="1" dirty="0" smtClean="0">
                <a:cs typeface="Tahoma" pitchFamily="34" charset="0"/>
              </a:rPr>
              <a:t> </a:t>
            </a:r>
            <a:r>
              <a:rPr lang="tr-TR" dirty="0" smtClean="0">
                <a:cs typeface="Tahoma" pitchFamily="34" charset="0"/>
              </a:rPr>
              <a:t>yakın </a:t>
            </a:r>
            <a:r>
              <a:rPr lang="tr-TR" dirty="0">
                <a:cs typeface="Tahoma" pitchFamily="34" charset="0"/>
              </a:rPr>
              <a:t>gözlem altında tutulması önerilmektedir. </a:t>
            </a:r>
            <a:endParaRPr lang="tr-TR" dirty="0" smtClean="0">
              <a:cs typeface="Tahoma" pitchFamily="34" charset="0"/>
            </a:endParaRPr>
          </a:p>
          <a:p>
            <a:r>
              <a:rPr lang="tr-TR" dirty="0" smtClean="0">
                <a:cs typeface="Tahoma" pitchFamily="34" charset="0"/>
              </a:rPr>
              <a:t>Transfüzyonun </a:t>
            </a:r>
            <a:r>
              <a:rPr lang="tr-TR" dirty="0">
                <a:cs typeface="Tahoma" pitchFamily="34" charset="0"/>
              </a:rPr>
              <a:t>kalan döneminde ve transfüzyon sonrasında da </a:t>
            </a:r>
            <a:r>
              <a:rPr lang="tr-TR" dirty="0" smtClean="0">
                <a:cs typeface="Tahoma" pitchFamily="34" charset="0"/>
              </a:rPr>
              <a:t>gözleme </a:t>
            </a:r>
            <a:r>
              <a:rPr lang="tr-TR" dirty="0">
                <a:cs typeface="Tahoma" pitchFamily="34" charset="0"/>
              </a:rPr>
              <a:t>devam edilmelidir.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237509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785794"/>
            <a:ext cx="8715436" cy="5032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43408"/>
            <a:ext cx="7467600" cy="1143000"/>
          </a:xfrm>
        </p:spPr>
        <p:txBody>
          <a:bodyPr>
            <a:normAutofit/>
          </a:bodyPr>
          <a:lstStyle/>
          <a:p>
            <a:pPr algn="l"/>
            <a:r>
              <a:rPr lang="tr-TR" sz="3200" b="1" dirty="0">
                <a:cs typeface="Tahoma" pitchFamily="34" charset="0"/>
              </a:rPr>
              <a:t>İ</a:t>
            </a:r>
            <a:r>
              <a:rPr lang="tr-TR" sz="3200" b="1" dirty="0" smtClean="0">
                <a:cs typeface="Tahoma" pitchFamily="34" charset="0"/>
              </a:rPr>
              <a:t>MMUNUGLOBULİN-A EKSİKLİĞİ</a:t>
            </a:r>
            <a:endParaRPr lang="tr-TR" sz="3200" b="1" dirty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052736"/>
            <a:ext cx="7467600" cy="5421216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tr-TR" dirty="0" err="1">
                <a:cs typeface="Tahoma" pitchFamily="34" charset="0"/>
              </a:rPr>
              <a:t>IgA</a:t>
            </a:r>
            <a:r>
              <a:rPr lang="tr-TR" dirty="0">
                <a:cs typeface="Tahoma" pitchFamily="34" charset="0"/>
              </a:rPr>
              <a:t> eksikliği en sık doğumsal </a:t>
            </a:r>
            <a:r>
              <a:rPr lang="tr-TR" dirty="0" err="1">
                <a:cs typeface="Tahoma" pitchFamily="34" charset="0"/>
              </a:rPr>
              <a:t>immün</a:t>
            </a:r>
            <a:r>
              <a:rPr lang="tr-TR" dirty="0">
                <a:cs typeface="Tahoma" pitchFamily="34" charset="0"/>
              </a:rPr>
              <a:t> </a:t>
            </a:r>
            <a:r>
              <a:rPr lang="tr-TR" dirty="0" err="1" smtClean="0">
                <a:cs typeface="Tahoma" pitchFamily="34" charset="0"/>
              </a:rPr>
              <a:t>yetmezlikdir</a:t>
            </a:r>
            <a:r>
              <a:rPr lang="tr-TR" dirty="0" smtClean="0">
                <a:cs typeface="Tahoma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tr-TR" dirty="0" err="1" smtClean="0">
                <a:cs typeface="Tahoma" pitchFamily="34" charset="0"/>
              </a:rPr>
              <a:t>IgA</a:t>
            </a:r>
            <a:r>
              <a:rPr lang="tr-TR" dirty="0" smtClean="0">
                <a:cs typeface="Tahoma" pitchFamily="34" charset="0"/>
              </a:rPr>
              <a:t> içeren kan ürünü aldıklarında </a:t>
            </a:r>
            <a:r>
              <a:rPr lang="tr-TR" dirty="0" err="1" smtClean="0">
                <a:cs typeface="Tahoma" pitchFamily="34" charset="0"/>
              </a:rPr>
              <a:t>anaflaktik</a:t>
            </a:r>
            <a:r>
              <a:rPr lang="tr-TR" dirty="0" smtClean="0">
                <a:cs typeface="Tahoma" pitchFamily="34" charset="0"/>
              </a:rPr>
              <a:t> reaksiyon gelişir.</a:t>
            </a:r>
          </a:p>
          <a:p>
            <a:pPr>
              <a:lnSpc>
                <a:spcPct val="90000"/>
              </a:lnSpc>
            </a:pPr>
            <a:r>
              <a:rPr lang="tr-TR" b="1" dirty="0">
                <a:cs typeface="Tahoma" pitchFamily="34" charset="0"/>
              </a:rPr>
              <a:t>Korunma: </a:t>
            </a:r>
            <a:endParaRPr lang="tr-TR" b="1" dirty="0" smtClean="0">
              <a:cs typeface="Tahoma" pitchFamily="34" charset="0"/>
            </a:endParaRPr>
          </a:p>
          <a:p>
            <a:pPr lvl="1">
              <a:lnSpc>
                <a:spcPct val="90000"/>
              </a:lnSpc>
            </a:pPr>
            <a:r>
              <a:rPr lang="tr-TR" sz="2000" dirty="0" err="1" smtClean="0">
                <a:cs typeface="Tahoma" pitchFamily="34" charset="0"/>
              </a:rPr>
              <a:t>IgA</a:t>
            </a:r>
            <a:r>
              <a:rPr lang="tr-TR" sz="2000" dirty="0" smtClean="0">
                <a:cs typeface="Tahoma" pitchFamily="34" charset="0"/>
              </a:rPr>
              <a:t> </a:t>
            </a:r>
            <a:r>
              <a:rPr lang="tr-TR" sz="2000" dirty="0">
                <a:cs typeface="Tahoma" pitchFamily="34" charset="0"/>
              </a:rPr>
              <a:t>negatif kan ve kan ürünleri kullanmalıdırlar.</a:t>
            </a:r>
            <a:endParaRPr lang="tr-TR" sz="2000" dirty="0"/>
          </a:p>
          <a:p>
            <a:pPr lvl="1">
              <a:lnSpc>
                <a:spcPct val="90000"/>
              </a:lnSpc>
            </a:pPr>
            <a:r>
              <a:rPr lang="tr-TR" sz="2000" dirty="0">
                <a:cs typeface="Tahoma" pitchFamily="34" charset="0"/>
              </a:rPr>
              <a:t>Acil durumlarda birden fazla kereler yıkanmış eritrosit </a:t>
            </a:r>
            <a:r>
              <a:rPr lang="tr-TR" sz="2000" dirty="0" smtClean="0">
                <a:cs typeface="Tahoma" pitchFamily="34" charset="0"/>
              </a:rPr>
              <a:t>veya </a:t>
            </a:r>
            <a:r>
              <a:rPr lang="tr-TR" sz="2000" dirty="0" err="1" smtClean="0">
                <a:cs typeface="Tahoma" pitchFamily="34" charset="0"/>
              </a:rPr>
              <a:t>trombosit</a:t>
            </a:r>
            <a:r>
              <a:rPr lang="tr-TR" sz="2000" dirty="0" smtClean="0">
                <a:cs typeface="Tahoma" pitchFamily="34" charset="0"/>
              </a:rPr>
              <a:t> süspansiyonları </a:t>
            </a:r>
            <a:r>
              <a:rPr lang="tr-TR" sz="2000" dirty="0">
                <a:cs typeface="Tahoma" pitchFamily="34" charset="0"/>
              </a:rPr>
              <a:t>kullanılabilir.</a:t>
            </a:r>
            <a:endParaRPr lang="tr-TR" sz="2000" dirty="0"/>
          </a:p>
          <a:p>
            <a:pPr lvl="1">
              <a:lnSpc>
                <a:spcPct val="90000"/>
              </a:lnSpc>
            </a:pPr>
            <a:r>
              <a:rPr lang="tr-TR" sz="2000" dirty="0"/>
              <a:t>A</a:t>
            </a:r>
            <a:r>
              <a:rPr lang="tr-TR" sz="2000" dirty="0">
                <a:cs typeface="Tahoma" pitchFamily="34" charset="0"/>
              </a:rPr>
              <a:t>cil </a:t>
            </a:r>
            <a:r>
              <a:rPr lang="tr-TR" sz="2000" dirty="0"/>
              <a:t>durumlarda </a:t>
            </a:r>
            <a:r>
              <a:rPr lang="tr-TR" sz="2000" dirty="0" err="1">
                <a:cs typeface="Tahoma" pitchFamily="34" charset="0"/>
              </a:rPr>
              <a:t>trombosit</a:t>
            </a:r>
            <a:r>
              <a:rPr lang="tr-TR" sz="2000" dirty="0">
                <a:cs typeface="Tahoma" pitchFamily="34" charset="0"/>
              </a:rPr>
              <a:t> süspansiyonları da yıkanarak kullanılmalıdır. </a:t>
            </a:r>
            <a:endParaRPr lang="tr-TR" sz="2000" dirty="0" smtClean="0">
              <a:cs typeface="Tahoma" pitchFamily="34" charset="0"/>
            </a:endParaRPr>
          </a:p>
          <a:p>
            <a:pPr>
              <a:lnSpc>
                <a:spcPct val="90000"/>
              </a:lnSpc>
            </a:pPr>
            <a:r>
              <a:rPr lang="tr-TR" b="1" dirty="0" smtClean="0">
                <a:cs typeface="Tahoma" pitchFamily="34" charset="0"/>
              </a:rPr>
              <a:t>Tedavi:</a:t>
            </a:r>
          </a:p>
          <a:p>
            <a:pPr lvl="1">
              <a:lnSpc>
                <a:spcPct val="90000"/>
              </a:lnSpc>
            </a:pPr>
            <a:r>
              <a:rPr lang="tr-TR" sz="2000" b="1" dirty="0">
                <a:solidFill>
                  <a:srgbClr val="FF0000"/>
                </a:solidFill>
              </a:rPr>
              <a:t>Transfüzyonu durdur!</a:t>
            </a:r>
          </a:p>
          <a:p>
            <a:pPr lvl="1">
              <a:lnSpc>
                <a:spcPct val="90000"/>
              </a:lnSpc>
            </a:pPr>
            <a:r>
              <a:rPr lang="tr-TR" sz="2000" dirty="0"/>
              <a:t>D</a:t>
            </a:r>
            <a:r>
              <a:rPr lang="tr-TR" sz="2000" dirty="0">
                <a:cs typeface="Tahoma" pitchFamily="34" charset="0"/>
              </a:rPr>
              <a:t>amar </a:t>
            </a:r>
            <a:r>
              <a:rPr lang="tr-TR" sz="2000" dirty="0"/>
              <a:t>yolu </a:t>
            </a:r>
            <a:r>
              <a:rPr lang="tr-TR" sz="2000" dirty="0" smtClean="0"/>
              <a:t>aç, </a:t>
            </a:r>
            <a:r>
              <a:rPr lang="tr-TR" sz="2000" dirty="0" smtClean="0">
                <a:cs typeface="Tahoma" pitchFamily="34" charset="0"/>
              </a:rPr>
              <a:t>SF </a:t>
            </a:r>
            <a:r>
              <a:rPr lang="tr-TR" sz="2000" dirty="0" err="1">
                <a:cs typeface="Tahoma" pitchFamily="34" charset="0"/>
              </a:rPr>
              <a:t>i</a:t>
            </a:r>
            <a:r>
              <a:rPr lang="tr-TR" sz="2000" dirty="0" err="1"/>
              <a:t>nfüzyonu</a:t>
            </a:r>
            <a:endParaRPr lang="tr-TR" sz="2000" dirty="0"/>
          </a:p>
          <a:p>
            <a:pPr lvl="1">
              <a:lnSpc>
                <a:spcPct val="90000"/>
              </a:lnSpc>
            </a:pPr>
            <a:r>
              <a:rPr lang="tr-TR" sz="2000" dirty="0" smtClean="0"/>
              <a:t>E</a:t>
            </a:r>
            <a:r>
              <a:rPr lang="tr-TR" sz="2000" dirty="0" smtClean="0">
                <a:cs typeface="Tahoma" pitchFamily="34" charset="0"/>
              </a:rPr>
              <a:t>pinefrin (1:1000)</a:t>
            </a:r>
            <a:r>
              <a:rPr lang="tr-TR" sz="2000" dirty="0">
                <a:cs typeface="Tahoma" pitchFamily="34" charset="0"/>
              </a:rPr>
              <a:t> </a:t>
            </a:r>
            <a:r>
              <a:rPr lang="tr-TR" sz="2000" dirty="0" err="1" smtClean="0">
                <a:cs typeface="Tahoma" pitchFamily="34" charset="0"/>
              </a:rPr>
              <a:t>sc</a:t>
            </a:r>
            <a:r>
              <a:rPr lang="tr-TR" sz="2000" dirty="0" smtClean="0">
                <a:cs typeface="Tahoma" pitchFamily="34" charset="0"/>
              </a:rPr>
              <a:t> veya im 0,3-0,5mg/kg dozunda </a:t>
            </a:r>
            <a:r>
              <a:rPr lang="tr-TR" sz="2000" dirty="0" smtClean="0"/>
              <a:t>ile </a:t>
            </a:r>
            <a:r>
              <a:rPr lang="tr-TR" sz="2000" dirty="0">
                <a:cs typeface="Tahoma" pitchFamily="34" charset="0"/>
              </a:rPr>
              <a:t>hipotansiyon tedavisi</a:t>
            </a:r>
            <a:r>
              <a:rPr lang="tr-TR" sz="2000" dirty="0"/>
              <a:t> </a:t>
            </a:r>
            <a:r>
              <a:rPr lang="tr-TR" sz="2000" dirty="0" smtClean="0"/>
              <a:t>yap. Ağır ise iv </a:t>
            </a:r>
            <a:r>
              <a:rPr lang="tr-TR" sz="2000" dirty="0" smtClean="0">
                <a:cs typeface="Tahoma" pitchFamily="34" charset="0"/>
              </a:rPr>
              <a:t>1</a:t>
            </a:r>
            <a:r>
              <a:rPr lang="tr-TR" sz="2000" dirty="0" smtClean="0"/>
              <a:t>:</a:t>
            </a:r>
            <a:r>
              <a:rPr lang="tr-TR" sz="2000" dirty="0" smtClean="0">
                <a:cs typeface="Tahoma" pitchFamily="34" charset="0"/>
              </a:rPr>
              <a:t>10,000 </a:t>
            </a:r>
            <a:r>
              <a:rPr lang="tr-TR" sz="2000" dirty="0" err="1">
                <a:cs typeface="Tahoma" pitchFamily="34" charset="0"/>
              </a:rPr>
              <a:t>dilüsyonda</a:t>
            </a:r>
            <a:r>
              <a:rPr lang="tr-TR" sz="2000" dirty="0">
                <a:cs typeface="Tahoma" pitchFamily="34" charset="0"/>
              </a:rPr>
              <a:t> </a:t>
            </a:r>
            <a:r>
              <a:rPr lang="tr-TR" sz="2000" dirty="0" err="1" smtClean="0">
                <a:cs typeface="Tahoma" pitchFamily="34" charset="0"/>
              </a:rPr>
              <a:t>verilmeldir</a:t>
            </a:r>
            <a:r>
              <a:rPr lang="tr-TR" sz="2000" dirty="0" smtClean="0">
                <a:cs typeface="Tahoma" pitchFamily="34" charset="0"/>
              </a:rPr>
              <a:t>.</a:t>
            </a:r>
            <a:endParaRPr lang="tr-TR" sz="2000" dirty="0"/>
          </a:p>
          <a:p>
            <a:pPr lvl="1">
              <a:lnSpc>
                <a:spcPct val="90000"/>
              </a:lnSpc>
            </a:pPr>
            <a:r>
              <a:rPr lang="tr-TR" sz="2000" dirty="0">
                <a:cs typeface="Tahoma" pitchFamily="34" charset="0"/>
              </a:rPr>
              <a:t>İ</a:t>
            </a:r>
            <a:r>
              <a:rPr lang="tr-TR" sz="2000" dirty="0"/>
              <a:t>v</a:t>
            </a:r>
            <a:r>
              <a:rPr lang="tr-TR" sz="2000" dirty="0">
                <a:cs typeface="Tahoma" pitchFamily="34" charset="0"/>
              </a:rPr>
              <a:t> </a:t>
            </a:r>
            <a:r>
              <a:rPr lang="tr-TR" sz="2000" dirty="0" err="1">
                <a:cs typeface="Tahoma" pitchFamily="34" charset="0"/>
              </a:rPr>
              <a:t>kortikosteroid</a:t>
            </a:r>
            <a:endParaRPr lang="tr-TR" sz="2000" dirty="0"/>
          </a:p>
          <a:p>
            <a:pPr lvl="1">
              <a:lnSpc>
                <a:spcPct val="90000"/>
              </a:lnSpc>
            </a:pPr>
            <a:r>
              <a:rPr lang="tr-TR" sz="2000" dirty="0">
                <a:cs typeface="Tahoma" pitchFamily="34" charset="0"/>
              </a:rPr>
              <a:t>Oksijen tedavisi (gerekiyorsa </a:t>
            </a:r>
            <a:r>
              <a:rPr lang="tr-TR" sz="2000" dirty="0" err="1">
                <a:cs typeface="Tahoma" pitchFamily="34" charset="0"/>
              </a:rPr>
              <a:t>endotrakeal</a:t>
            </a:r>
            <a:r>
              <a:rPr lang="tr-TR" sz="2000" dirty="0">
                <a:cs typeface="Tahoma" pitchFamily="34" charset="0"/>
              </a:rPr>
              <a:t> tüp ile),</a:t>
            </a:r>
            <a:endParaRPr lang="tr-TR" sz="2000" dirty="0"/>
          </a:p>
          <a:p>
            <a:pPr>
              <a:lnSpc>
                <a:spcPct val="90000"/>
              </a:lnSpc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1855116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99392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b="1" dirty="0" smtClean="0"/>
              <a:t>KAN ÜRÜNÜNDEKİ LÖKOSİTLERE BAĞLI REAKSİYONLAR</a:t>
            </a:r>
            <a:endParaRPr lang="tr-TR" b="1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83976" y="1196752"/>
            <a:ext cx="7772400" cy="2736304"/>
          </a:xfrm>
        </p:spPr>
        <p:txBody>
          <a:bodyPr/>
          <a:lstStyle/>
          <a:p>
            <a:r>
              <a:rPr lang="tr-TR" dirty="0"/>
              <a:t>HLA </a:t>
            </a:r>
            <a:r>
              <a:rPr lang="tr-TR" dirty="0" err="1"/>
              <a:t>alloimm</a:t>
            </a:r>
            <a:r>
              <a:rPr lang="tr-TR" dirty="0" err="1">
                <a:latin typeface="Tahoma"/>
              </a:rPr>
              <a:t>ü</a:t>
            </a:r>
            <a:r>
              <a:rPr lang="tr-TR" dirty="0" err="1"/>
              <a:t>nizasyonu</a:t>
            </a:r>
            <a:endParaRPr lang="tr-TR" dirty="0"/>
          </a:p>
          <a:p>
            <a:r>
              <a:rPr lang="tr-TR" dirty="0"/>
              <a:t>CMV ve </a:t>
            </a:r>
            <a:r>
              <a:rPr lang="tr-TR" dirty="0" err="1"/>
              <a:t>l</a:t>
            </a:r>
            <a:r>
              <a:rPr lang="tr-TR" dirty="0" err="1">
                <a:latin typeface="Tahoma"/>
              </a:rPr>
              <a:t>ö</a:t>
            </a:r>
            <a:r>
              <a:rPr lang="tr-TR" dirty="0" err="1"/>
              <a:t>kotropik</a:t>
            </a:r>
            <a:r>
              <a:rPr lang="tr-TR" dirty="0"/>
              <a:t> </a:t>
            </a:r>
            <a:r>
              <a:rPr lang="tr-TR" dirty="0" err="1"/>
              <a:t>virus</a:t>
            </a:r>
            <a:r>
              <a:rPr lang="tr-TR" dirty="0"/>
              <a:t> </a:t>
            </a:r>
            <a:r>
              <a:rPr lang="tr-TR" dirty="0" err="1"/>
              <a:t>bulaşı</a:t>
            </a:r>
            <a:endParaRPr lang="tr-TR" dirty="0"/>
          </a:p>
          <a:p>
            <a:r>
              <a:rPr lang="tr-TR" dirty="0" err="1"/>
              <a:t>Febril</a:t>
            </a:r>
            <a:r>
              <a:rPr lang="tr-TR" dirty="0"/>
              <a:t> </a:t>
            </a:r>
            <a:r>
              <a:rPr lang="tr-TR" dirty="0" err="1"/>
              <a:t>non-hemolitik</a:t>
            </a:r>
            <a:r>
              <a:rPr lang="tr-TR" dirty="0"/>
              <a:t> transf</a:t>
            </a:r>
            <a:r>
              <a:rPr lang="tr-TR" dirty="0">
                <a:latin typeface="Tahoma"/>
              </a:rPr>
              <a:t>ü</a:t>
            </a:r>
            <a:r>
              <a:rPr lang="tr-TR" dirty="0"/>
              <a:t>zyon reaksiyonları (FNHTR)</a:t>
            </a:r>
          </a:p>
          <a:p>
            <a:r>
              <a:rPr lang="tr-TR" dirty="0"/>
              <a:t>TA-GVHD</a:t>
            </a:r>
          </a:p>
          <a:p>
            <a:r>
              <a:rPr lang="tr-TR" dirty="0"/>
              <a:t>TRALI</a:t>
            </a:r>
          </a:p>
          <a:p>
            <a:r>
              <a:rPr lang="tr-TR" dirty="0" err="1" smtClean="0"/>
              <a:t>İmm</a:t>
            </a:r>
            <a:r>
              <a:rPr lang="tr-TR" dirty="0" err="1" smtClean="0">
                <a:latin typeface="Tahoma"/>
              </a:rPr>
              <a:t>ü</a:t>
            </a:r>
            <a:r>
              <a:rPr lang="tr-TR" dirty="0" err="1" smtClean="0"/>
              <a:t>nmod</a:t>
            </a:r>
            <a:r>
              <a:rPr lang="tr-TR" dirty="0" err="1" smtClean="0">
                <a:latin typeface="Tahoma"/>
              </a:rPr>
              <a:t>ü</a:t>
            </a:r>
            <a:r>
              <a:rPr lang="tr-TR" dirty="0" err="1" smtClean="0"/>
              <a:t>lasyon</a:t>
            </a:r>
            <a:endParaRPr lang="tr-TR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261864" y="4005064"/>
            <a:ext cx="6622504" cy="273630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/>
              <a:t>Önlemek için:</a:t>
            </a:r>
          </a:p>
          <a:p>
            <a:pPr lvl="1"/>
            <a:r>
              <a:rPr lang="tr-TR" sz="2400" dirty="0" smtClean="0"/>
              <a:t>Eritrosit ve </a:t>
            </a:r>
            <a:r>
              <a:rPr lang="tr-TR" sz="2400" dirty="0" err="1" smtClean="0"/>
              <a:t>trombositler</a:t>
            </a:r>
            <a:r>
              <a:rPr lang="tr-TR" sz="2400" dirty="0" smtClean="0"/>
              <a:t> </a:t>
            </a:r>
            <a:r>
              <a:rPr lang="tr-TR" sz="2400" dirty="0" err="1" smtClean="0"/>
              <a:t>lökofilte</a:t>
            </a:r>
            <a:r>
              <a:rPr lang="tr-TR" sz="2400" dirty="0" smtClean="0"/>
              <a:t> edilmelidir.</a:t>
            </a:r>
          </a:p>
          <a:p>
            <a:pPr lvl="1"/>
            <a:r>
              <a:rPr lang="tr-TR" sz="2400" dirty="0" smtClean="0"/>
              <a:t>Hematolojik </a:t>
            </a:r>
            <a:r>
              <a:rPr lang="tr-TR" sz="2400" dirty="0" err="1" smtClean="0"/>
              <a:t>malignitesi</a:t>
            </a:r>
            <a:r>
              <a:rPr lang="tr-TR" sz="2400" dirty="0" smtClean="0"/>
              <a:t> olan,</a:t>
            </a:r>
          </a:p>
          <a:p>
            <a:pPr lvl="1"/>
            <a:r>
              <a:rPr lang="tr-TR" sz="2400" dirty="0" err="1" smtClean="0"/>
              <a:t>Aplastik</a:t>
            </a:r>
            <a:r>
              <a:rPr lang="tr-TR" sz="2400" dirty="0" smtClean="0"/>
              <a:t> anemi</a:t>
            </a:r>
          </a:p>
          <a:p>
            <a:pPr lvl="1"/>
            <a:r>
              <a:rPr lang="tr-TR" sz="2400" dirty="0" smtClean="0"/>
              <a:t>Transplantasyon adayı ve </a:t>
            </a:r>
            <a:r>
              <a:rPr lang="tr-TR" sz="2400" dirty="0" err="1" smtClean="0"/>
              <a:t>transplan</a:t>
            </a:r>
            <a:r>
              <a:rPr lang="tr-TR" sz="2400" dirty="0" smtClean="0"/>
              <a:t> hastaları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16855930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7467600" cy="1143000"/>
          </a:xfrm>
        </p:spPr>
        <p:txBody>
          <a:bodyPr>
            <a:noAutofit/>
          </a:bodyPr>
          <a:lstStyle/>
          <a:p>
            <a:r>
              <a:rPr lang="tr-TR" sz="3200" b="1" dirty="0" smtClean="0">
                <a:cs typeface="Tahoma" pitchFamily="34" charset="0"/>
              </a:rPr>
              <a:t>TRANSFÜZYON İLİŞKİLİ AKUT AKCİĞER HASARI </a:t>
            </a:r>
            <a:r>
              <a:rPr lang="tr-TR" sz="3200" b="1" dirty="0">
                <a:cs typeface="Tahoma" pitchFamily="34" charset="0"/>
              </a:rPr>
              <a:t>(TRALI)</a:t>
            </a:r>
            <a:endParaRPr lang="tr-TR" sz="3200" b="1" dirty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196752"/>
            <a:ext cx="7467600" cy="487375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tr-TR" dirty="0">
                <a:cs typeface="Tahoma" pitchFamily="34" charset="0"/>
              </a:rPr>
              <a:t>Kan alan bir hastada </a:t>
            </a:r>
            <a:r>
              <a:rPr lang="tr-TR" b="1" dirty="0">
                <a:cs typeface="Tahoma" pitchFamily="34" charset="0"/>
              </a:rPr>
              <a:t>akut solunum yetmezliği gelişirse veya kalp yetmezliği olmaksızın </a:t>
            </a:r>
            <a:r>
              <a:rPr lang="tr-TR" b="1" dirty="0" err="1">
                <a:cs typeface="Tahoma" pitchFamily="34" charset="0"/>
              </a:rPr>
              <a:t>pulmoner</a:t>
            </a:r>
            <a:r>
              <a:rPr lang="tr-TR" b="1" dirty="0">
                <a:cs typeface="Tahoma" pitchFamily="34" charset="0"/>
              </a:rPr>
              <a:t> ödem ile uyumlu akciğer </a:t>
            </a:r>
            <a:r>
              <a:rPr lang="tr-TR" b="1" dirty="0" err="1">
                <a:cs typeface="Tahoma" pitchFamily="34" charset="0"/>
              </a:rPr>
              <a:t>grafisi</a:t>
            </a:r>
            <a:r>
              <a:rPr lang="tr-TR" b="1" dirty="0">
                <a:cs typeface="Tahoma" pitchFamily="34" charset="0"/>
              </a:rPr>
              <a:t> bulguları</a:t>
            </a:r>
            <a:r>
              <a:rPr lang="tr-TR" dirty="0">
                <a:cs typeface="Tahoma" pitchFamily="34" charset="0"/>
              </a:rPr>
              <a:t> saptanacak olur ise akla TRALI gelmelidir.</a:t>
            </a:r>
            <a:endParaRPr lang="tr-TR" dirty="0"/>
          </a:p>
          <a:p>
            <a:pPr>
              <a:lnSpc>
                <a:spcPct val="90000"/>
              </a:lnSpc>
            </a:pPr>
            <a:r>
              <a:rPr lang="tr-TR" dirty="0" smtClean="0">
                <a:cs typeface="Tahoma" pitchFamily="34" charset="0"/>
              </a:rPr>
              <a:t>Klinik: Ateş</a:t>
            </a:r>
            <a:r>
              <a:rPr lang="tr-TR" dirty="0">
                <a:cs typeface="Tahoma" pitchFamily="34" charset="0"/>
              </a:rPr>
              <a:t>, titreme, </a:t>
            </a:r>
            <a:r>
              <a:rPr lang="tr-TR" dirty="0" err="1">
                <a:cs typeface="Tahoma" pitchFamily="34" charset="0"/>
              </a:rPr>
              <a:t>siyanoz</a:t>
            </a:r>
            <a:r>
              <a:rPr lang="tr-TR" dirty="0">
                <a:cs typeface="Tahoma" pitchFamily="34" charset="0"/>
              </a:rPr>
              <a:t> ve hipotansiyon izlenir. </a:t>
            </a:r>
            <a:endParaRPr lang="tr-TR" dirty="0" smtClean="0">
              <a:cs typeface="Tahoma" pitchFamily="34" charset="0"/>
            </a:endParaRPr>
          </a:p>
          <a:p>
            <a:pPr>
              <a:lnSpc>
                <a:spcPct val="90000"/>
              </a:lnSpc>
            </a:pPr>
            <a:r>
              <a:rPr lang="tr-TR" dirty="0" smtClean="0">
                <a:cs typeface="Tahoma" pitchFamily="34" charset="0"/>
              </a:rPr>
              <a:t>Oluşum mekanizması:</a:t>
            </a:r>
            <a:endParaRPr lang="tr-TR" dirty="0"/>
          </a:p>
          <a:p>
            <a:pPr lvl="1">
              <a:lnSpc>
                <a:spcPct val="90000"/>
              </a:lnSpc>
            </a:pPr>
            <a:r>
              <a:rPr lang="tr-TR" sz="2400" dirty="0">
                <a:cs typeface="Tahoma" pitchFamily="34" charset="0"/>
              </a:rPr>
              <a:t>HLA veya </a:t>
            </a:r>
            <a:r>
              <a:rPr lang="tr-TR" sz="2400" dirty="0" err="1">
                <a:cs typeface="Tahoma" pitchFamily="34" charset="0"/>
              </a:rPr>
              <a:t>nötrofillere</a:t>
            </a:r>
            <a:r>
              <a:rPr lang="tr-TR" sz="2400" dirty="0">
                <a:cs typeface="Tahoma" pitchFamily="34" charset="0"/>
              </a:rPr>
              <a:t> karşı </a:t>
            </a:r>
            <a:r>
              <a:rPr lang="tr-TR" sz="2400" dirty="0" err="1">
                <a:cs typeface="Tahoma" pitchFamily="34" charset="0"/>
              </a:rPr>
              <a:t>spesifitesi</a:t>
            </a:r>
            <a:r>
              <a:rPr lang="tr-TR" sz="2400" dirty="0">
                <a:cs typeface="Tahoma" pitchFamily="34" charset="0"/>
              </a:rPr>
              <a:t> olan antikorların kan ile beraber </a:t>
            </a:r>
            <a:r>
              <a:rPr lang="tr-TR" sz="2400" dirty="0" err="1">
                <a:cs typeface="Tahoma" pitchFamily="34" charset="0"/>
              </a:rPr>
              <a:t>tranfüze</a:t>
            </a:r>
            <a:r>
              <a:rPr lang="tr-TR" sz="2400" dirty="0">
                <a:cs typeface="Tahoma" pitchFamily="34" charset="0"/>
              </a:rPr>
              <a:t> edilmesi; bu antikorlar alıcının lökositleri ile reaksiyona girerler ve oluşan reaksiyon sonucunda alıcının </a:t>
            </a:r>
            <a:r>
              <a:rPr lang="tr-TR" sz="2400" dirty="0" err="1">
                <a:cs typeface="Tahoma" pitchFamily="34" charset="0"/>
              </a:rPr>
              <a:t>pulmoner</a:t>
            </a:r>
            <a:r>
              <a:rPr lang="tr-TR" sz="2400" dirty="0">
                <a:cs typeface="Tahoma" pitchFamily="34" charset="0"/>
              </a:rPr>
              <a:t> </a:t>
            </a:r>
            <a:r>
              <a:rPr lang="tr-TR" sz="2400" dirty="0" err="1">
                <a:cs typeface="Tahoma" pitchFamily="34" charset="0"/>
              </a:rPr>
              <a:t>kapiller</a:t>
            </a:r>
            <a:r>
              <a:rPr lang="tr-TR" sz="2400" dirty="0">
                <a:cs typeface="Tahoma" pitchFamily="34" charset="0"/>
              </a:rPr>
              <a:t> sisteminin </a:t>
            </a:r>
            <a:r>
              <a:rPr lang="tr-TR" sz="2400" dirty="0" err="1">
                <a:cs typeface="Tahoma" pitchFamily="34" charset="0"/>
              </a:rPr>
              <a:t>permeabilitesi</a:t>
            </a:r>
            <a:r>
              <a:rPr lang="tr-TR" sz="2400" dirty="0">
                <a:cs typeface="Tahoma" pitchFamily="34" charset="0"/>
              </a:rPr>
              <a:t> artar ve </a:t>
            </a:r>
            <a:r>
              <a:rPr lang="tr-TR" sz="2400" dirty="0" err="1">
                <a:cs typeface="Tahoma" pitchFamily="34" charset="0"/>
              </a:rPr>
              <a:t>alveoler</a:t>
            </a:r>
            <a:r>
              <a:rPr lang="tr-TR" sz="2400" dirty="0">
                <a:cs typeface="Tahoma" pitchFamily="34" charset="0"/>
              </a:rPr>
              <a:t> boşluklara </a:t>
            </a:r>
            <a:r>
              <a:rPr lang="tr-TR" sz="2400" dirty="0" err="1">
                <a:cs typeface="Tahoma" pitchFamily="34" charset="0"/>
              </a:rPr>
              <a:t>ekstravazasyon</a:t>
            </a:r>
            <a:r>
              <a:rPr lang="tr-TR" sz="2400" dirty="0">
                <a:cs typeface="Tahoma" pitchFamily="34" charset="0"/>
              </a:rPr>
              <a:t> olur. </a:t>
            </a:r>
            <a:endParaRPr lang="tr-TR" sz="2400" dirty="0"/>
          </a:p>
          <a:p>
            <a:pPr lvl="1">
              <a:lnSpc>
                <a:spcPct val="90000"/>
              </a:lnSpc>
            </a:pPr>
            <a:r>
              <a:rPr lang="tr-TR" sz="2400" dirty="0">
                <a:cs typeface="Tahoma" pitchFamily="34" charset="0"/>
              </a:rPr>
              <a:t>Nadiren hastanın serumunda bulunan benzer yapıdaki antikorlar </a:t>
            </a:r>
            <a:r>
              <a:rPr lang="tr-TR" sz="2400" dirty="0" err="1">
                <a:cs typeface="Tahoma" pitchFamily="34" charset="0"/>
              </a:rPr>
              <a:t>transfüze</a:t>
            </a:r>
            <a:r>
              <a:rPr lang="tr-TR" sz="2400" dirty="0">
                <a:cs typeface="Tahoma" pitchFamily="34" charset="0"/>
              </a:rPr>
              <a:t> edilen </a:t>
            </a:r>
            <a:r>
              <a:rPr lang="tr-TR" sz="2400" dirty="0" err="1">
                <a:cs typeface="Tahoma" pitchFamily="34" charset="0"/>
              </a:rPr>
              <a:t>granülositlerle</a:t>
            </a:r>
            <a:r>
              <a:rPr lang="tr-TR" sz="2400" dirty="0">
                <a:cs typeface="Tahoma" pitchFamily="34" charset="0"/>
              </a:rPr>
              <a:t> reaksiyona girerek aynı olayların meydana gelmesine yol açabilirler.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11545740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0"/>
            <a:ext cx="7467600" cy="620688"/>
          </a:xfrm>
        </p:spPr>
        <p:txBody>
          <a:bodyPr>
            <a:normAutofit/>
          </a:bodyPr>
          <a:lstStyle/>
          <a:p>
            <a:pPr algn="l"/>
            <a:r>
              <a:rPr lang="tr-TR" sz="3200" b="1" dirty="0" smtClean="0">
                <a:cs typeface="Tahoma" pitchFamily="34" charset="0"/>
              </a:rPr>
              <a:t>TEDAVİ</a:t>
            </a:r>
            <a:endParaRPr lang="tr-TR" sz="3200" b="1" dirty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268413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400"/>
              <a:t>Transfüzyona son verilir</a:t>
            </a:r>
          </a:p>
          <a:p>
            <a:pPr>
              <a:lnSpc>
                <a:spcPct val="90000"/>
              </a:lnSpc>
            </a:pPr>
            <a:r>
              <a:rPr lang="tr-TR" sz="2400">
                <a:cs typeface="Tahoma" pitchFamily="34" charset="0"/>
              </a:rPr>
              <a:t>Solunum cihazı ile solunum desteği </a:t>
            </a:r>
            <a:endParaRPr lang="tr-TR" sz="2400"/>
          </a:p>
          <a:p>
            <a:pPr>
              <a:lnSpc>
                <a:spcPct val="90000"/>
              </a:lnSpc>
            </a:pPr>
            <a:r>
              <a:rPr lang="tr-TR" sz="2400"/>
              <a:t>O</a:t>
            </a:r>
            <a:r>
              <a:rPr lang="tr-TR" sz="2400">
                <a:cs typeface="Tahoma" pitchFamily="34" charset="0"/>
              </a:rPr>
              <a:t>ksijen tedavisi</a:t>
            </a:r>
            <a:endParaRPr lang="tr-TR" sz="2400"/>
          </a:p>
          <a:p>
            <a:pPr>
              <a:lnSpc>
                <a:spcPct val="90000"/>
              </a:lnSpc>
            </a:pPr>
            <a:r>
              <a:rPr lang="tr-TR" sz="2400"/>
              <a:t>S</a:t>
            </a:r>
            <a:r>
              <a:rPr lang="tr-TR" sz="2400">
                <a:cs typeface="Tahoma" pitchFamily="34" charset="0"/>
              </a:rPr>
              <a:t>teroid tedavisi </a:t>
            </a:r>
            <a:endParaRPr lang="tr-TR" sz="2400"/>
          </a:p>
          <a:p>
            <a:pPr>
              <a:lnSpc>
                <a:spcPct val="90000"/>
              </a:lnSpc>
              <a:buFontTx/>
              <a:buNone/>
            </a:pPr>
            <a:r>
              <a:rPr lang="tr-TR" sz="2400"/>
              <a:t>    ile h</a:t>
            </a:r>
            <a:r>
              <a:rPr lang="tr-TR" sz="2400">
                <a:cs typeface="Tahoma" pitchFamily="34" charset="0"/>
              </a:rPr>
              <a:t>astaların bir </a:t>
            </a:r>
            <a:r>
              <a:rPr lang="tr-TR" sz="2400">
                <a:latin typeface="Tahoma"/>
                <a:cs typeface="Tahoma" pitchFamily="34" charset="0"/>
              </a:rPr>
              <a:t>ç</a:t>
            </a:r>
            <a:r>
              <a:rPr lang="tr-TR" sz="2400">
                <a:cs typeface="Tahoma" pitchFamily="34" charset="0"/>
              </a:rPr>
              <a:t>oğunda pulmoner fonksiyonlar 12-24 saat i</a:t>
            </a:r>
            <a:r>
              <a:rPr lang="tr-TR" sz="2400">
                <a:latin typeface="Tahoma"/>
                <a:cs typeface="Tahoma" pitchFamily="34" charset="0"/>
              </a:rPr>
              <a:t>ç</a:t>
            </a:r>
            <a:r>
              <a:rPr lang="tr-TR" sz="2400">
                <a:cs typeface="Tahoma" pitchFamily="34" charset="0"/>
              </a:rPr>
              <a:t>inde normale d</a:t>
            </a:r>
            <a:r>
              <a:rPr lang="tr-TR" sz="2400">
                <a:latin typeface="Tahoma"/>
                <a:cs typeface="Tahoma" pitchFamily="34" charset="0"/>
              </a:rPr>
              <a:t>ö</a:t>
            </a:r>
            <a:r>
              <a:rPr lang="tr-TR" sz="2400">
                <a:cs typeface="Tahoma" pitchFamily="34" charset="0"/>
              </a:rPr>
              <a:t>ner. </a:t>
            </a:r>
            <a:r>
              <a:rPr lang="en-AU" sz="2400">
                <a:cs typeface="Times New Roman" pitchFamily="18" charset="0"/>
              </a:rPr>
              <a:t/>
            </a:r>
            <a:br>
              <a:rPr lang="en-AU" sz="2400">
                <a:cs typeface="Times New Roman" pitchFamily="18" charset="0"/>
              </a:rPr>
            </a:br>
            <a:endParaRPr lang="tr-TR" sz="2400"/>
          </a:p>
          <a:p>
            <a:pPr>
              <a:lnSpc>
                <a:spcPct val="90000"/>
              </a:lnSpc>
            </a:pPr>
            <a:r>
              <a:rPr lang="tr-TR" sz="2400">
                <a:cs typeface="Tahoma" pitchFamily="34" charset="0"/>
              </a:rPr>
              <a:t>Korunma</a:t>
            </a:r>
            <a:r>
              <a:rPr lang="tr-TR" sz="2400"/>
              <a:t>;</a:t>
            </a:r>
            <a:r>
              <a:rPr lang="tr-TR" sz="2400" b="1"/>
              <a:t> </a:t>
            </a:r>
            <a:r>
              <a:rPr lang="tr-TR" sz="2400"/>
              <a:t>e</a:t>
            </a:r>
            <a:r>
              <a:rPr lang="tr-TR" sz="2400">
                <a:cs typeface="Tahoma" pitchFamily="34" charset="0"/>
              </a:rPr>
              <a:t>ğer don</a:t>
            </a:r>
            <a:r>
              <a:rPr lang="tr-TR" sz="2400">
                <a:latin typeface="Tahoma"/>
                <a:cs typeface="Tahoma" pitchFamily="34" charset="0"/>
              </a:rPr>
              <a:t>ö</a:t>
            </a:r>
            <a:r>
              <a:rPr lang="tr-TR" sz="2400">
                <a:cs typeface="Tahoma" pitchFamily="34" charset="0"/>
              </a:rPr>
              <a:t>r plazmasında bulunan bir l</a:t>
            </a:r>
            <a:r>
              <a:rPr lang="tr-TR" sz="2400">
                <a:latin typeface="Tahoma"/>
                <a:cs typeface="Tahoma" pitchFamily="34" charset="0"/>
              </a:rPr>
              <a:t>ö</a:t>
            </a:r>
            <a:r>
              <a:rPr lang="tr-TR" sz="2400">
                <a:cs typeface="Tahoma" pitchFamily="34" charset="0"/>
              </a:rPr>
              <a:t>koaggl</a:t>
            </a:r>
            <a:r>
              <a:rPr lang="tr-TR" sz="2400">
                <a:latin typeface="Tahoma"/>
                <a:cs typeface="Tahoma" pitchFamily="34" charset="0"/>
              </a:rPr>
              <a:t>ü</a:t>
            </a:r>
            <a:r>
              <a:rPr lang="tr-TR" sz="2400">
                <a:cs typeface="Tahoma" pitchFamily="34" charset="0"/>
              </a:rPr>
              <a:t>tininin TRALI</a:t>
            </a:r>
            <a:r>
              <a:rPr lang="tr-TR" sz="2400">
                <a:latin typeface="Tahoma"/>
                <a:cs typeface="Tahoma" pitchFamily="34" charset="0"/>
              </a:rPr>
              <a:t>’</a:t>
            </a:r>
            <a:r>
              <a:rPr lang="tr-TR" sz="2400">
                <a:cs typeface="Tahoma" pitchFamily="34" charset="0"/>
              </a:rPr>
              <a:t>ye yol a</a:t>
            </a:r>
            <a:r>
              <a:rPr lang="tr-TR" sz="2400">
                <a:latin typeface="Tahoma"/>
                <a:cs typeface="Tahoma" pitchFamily="34" charset="0"/>
              </a:rPr>
              <a:t>ç</a:t>
            </a:r>
            <a:r>
              <a:rPr lang="tr-TR" sz="2400">
                <a:cs typeface="Tahoma" pitchFamily="34" charset="0"/>
              </a:rPr>
              <a:t>tığı g</a:t>
            </a:r>
            <a:r>
              <a:rPr lang="tr-TR" sz="2400">
                <a:latin typeface="Tahoma"/>
                <a:cs typeface="Tahoma" pitchFamily="34" charset="0"/>
              </a:rPr>
              <a:t>ö</a:t>
            </a:r>
            <a:r>
              <a:rPr lang="tr-TR" sz="2400">
                <a:cs typeface="Tahoma" pitchFamily="34" charset="0"/>
              </a:rPr>
              <a:t>sterilecek olur ise bu don</a:t>
            </a:r>
            <a:r>
              <a:rPr lang="tr-TR" sz="2400">
                <a:latin typeface="Tahoma"/>
                <a:cs typeface="Tahoma" pitchFamily="34" charset="0"/>
              </a:rPr>
              <a:t>ö</a:t>
            </a:r>
            <a:r>
              <a:rPr lang="tr-TR" sz="2400">
                <a:cs typeface="Tahoma" pitchFamily="34" charset="0"/>
              </a:rPr>
              <a:t>r</a:t>
            </a:r>
            <a:r>
              <a:rPr lang="tr-TR" sz="2400">
                <a:latin typeface="Tahoma"/>
                <a:cs typeface="Tahoma" pitchFamily="34" charset="0"/>
              </a:rPr>
              <a:t>ü</a:t>
            </a:r>
            <a:r>
              <a:rPr lang="tr-TR" sz="2400">
                <a:cs typeface="Tahoma" pitchFamily="34" charset="0"/>
              </a:rPr>
              <a:t>n kanı bir daha plazma i</a:t>
            </a:r>
            <a:r>
              <a:rPr lang="tr-TR" sz="2400">
                <a:latin typeface="Tahoma"/>
                <a:cs typeface="Tahoma" pitchFamily="34" charset="0"/>
              </a:rPr>
              <a:t>ç</a:t>
            </a:r>
            <a:r>
              <a:rPr lang="tr-TR" sz="2400">
                <a:cs typeface="Tahoma" pitchFamily="34" charset="0"/>
              </a:rPr>
              <a:t>eren kan komponentlerini hazırlamak i</a:t>
            </a:r>
            <a:r>
              <a:rPr lang="tr-TR" sz="2400">
                <a:latin typeface="Tahoma"/>
                <a:cs typeface="Tahoma" pitchFamily="34" charset="0"/>
              </a:rPr>
              <a:t>ç</a:t>
            </a:r>
            <a:r>
              <a:rPr lang="tr-TR" sz="2400">
                <a:cs typeface="Tahoma" pitchFamily="34" charset="0"/>
              </a:rPr>
              <a:t>in kullanılmamalıdır. </a:t>
            </a:r>
            <a:endParaRPr lang="tr-TR" sz="2400"/>
          </a:p>
          <a:p>
            <a:pPr>
              <a:lnSpc>
                <a:spcPct val="90000"/>
              </a:lnSpc>
              <a:buFontTx/>
              <a:buNone/>
            </a:pPr>
            <a:r>
              <a:rPr lang="tr-TR" sz="2400">
                <a:cs typeface="Tahoma" pitchFamily="34" charset="0"/>
              </a:rPr>
              <a:t> </a:t>
            </a:r>
            <a:endParaRPr lang="tr-TR" sz="2400"/>
          </a:p>
        </p:txBody>
      </p:sp>
    </p:spTree>
    <p:extLst>
      <p:ext uri="{BB962C8B-B14F-4D97-AF65-F5344CB8AC3E}">
        <p14:creationId xmlns="" xmlns:p14="http://schemas.microsoft.com/office/powerpoint/2010/main" val="19924948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99392"/>
            <a:ext cx="8291264" cy="1143000"/>
          </a:xfrm>
        </p:spPr>
        <p:txBody>
          <a:bodyPr>
            <a:noAutofit/>
          </a:bodyPr>
          <a:lstStyle/>
          <a:p>
            <a:r>
              <a:rPr lang="tr-TR" sz="3200" b="1" dirty="0" smtClean="0"/>
              <a:t>FEBRİL NON-HEMOLİTİK TRANSFÜZYON REAKSİYONLARI </a:t>
            </a:r>
            <a:r>
              <a:rPr lang="tr-TR" sz="3200" b="1" dirty="0"/>
              <a:t>(FNTR</a:t>
            </a:r>
            <a:r>
              <a:rPr lang="tr-TR" sz="3200" b="1" dirty="0" smtClean="0"/>
              <a:t>)</a:t>
            </a:r>
            <a:endParaRPr lang="tr-TR" sz="3200" b="1" dirty="0"/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196752"/>
            <a:ext cx="7543800" cy="3886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AU" sz="2000" dirty="0" err="1"/>
              <a:t>Transfüzyon</a:t>
            </a:r>
            <a:r>
              <a:rPr lang="en-AU" sz="2000" dirty="0"/>
              <a:t> </a:t>
            </a:r>
            <a:r>
              <a:rPr lang="en-AU" sz="2000" dirty="0" err="1"/>
              <a:t>sırasında</a:t>
            </a:r>
            <a:r>
              <a:rPr lang="en-AU" sz="2000" dirty="0"/>
              <a:t> </a:t>
            </a:r>
            <a:r>
              <a:rPr lang="en-AU" sz="2000" dirty="0" err="1"/>
              <a:t>transfüzyondan</a:t>
            </a:r>
            <a:r>
              <a:rPr lang="en-AU" sz="2000" dirty="0"/>
              <a:t> </a:t>
            </a:r>
            <a:r>
              <a:rPr lang="en-AU" sz="2000" dirty="0" err="1"/>
              <a:t>başka</a:t>
            </a:r>
            <a:r>
              <a:rPr lang="en-AU" sz="2000" dirty="0"/>
              <a:t> </a:t>
            </a:r>
            <a:r>
              <a:rPr lang="en-AU" sz="2000" dirty="0" err="1"/>
              <a:t>bir</a:t>
            </a:r>
            <a:r>
              <a:rPr lang="en-AU" sz="2000" dirty="0"/>
              <a:t> </a:t>
            </a:r>
            <a:r>
              <a:rPr lang="en-AU" sz="2000" dirty="0" err="1"/>
              <a:t>nedenle</a:t>
            </a:r>
            <a:r>
              <a:rPr lang="en-AU" sz="2000" dirty="0"/>
              <a:t> </a:t>
            </a:r>
            <a:r>
              <a:rPr lang="en-AU" sz="2000" dirty="0" err="1"/>
              <a:t>açıklanamayan</a:t>
            </a:r>
            <a:r>
              <a:rPr lang="en-AU" sz="2000" dirty="0"/>
              <a:t> </a:t>
            </a:r>
            <a:r>
              <a:rPr lang="en-AU" sz="2000" dirty="0" err="1"/>
              <a:t>vücut</a:t>
            </a:r>
            <a:r>
              <a:rPr lang="en-AU" sz="2000" dirty="0"/>
              <a:t> </a:t>
            </a:r>
            <a:r>
              <a:rPr lang="en-AU" sz="2000" dirty="0" err="1"/>
              <a:t>ısısında</a:t>
            </a:r>
            <a:r>
              <a:rPr lang="en-AU" sz="2000" dirty="0"/>
              <a:t> en </a:t>
            </a:r>
            <a:r>
              <a:rPr lang="en-AU" sz="2000" dirty="0" err="1"/>
              <a:t>az</a:t>
            </a:r>
            <a:r>
              <a:rPr lang="en-AU" sz="2000" dirty="0"/>
              <a:t> 1</a:t>
            </a:r>
            <a:r>
              <a:rPr lang="en-AU" sz="2000" baseline="30000" dirty="0"/>
              <a:t>0</a:t>
            </a:r>
            <a:r>
              <a:rPr lang="en-AU" sz="2000" dirty="0"/>
              <a:t>C</a:t>
            </a:r>
            <a:r>
              <a:rPr lang="en-AU" sz="2000" baseline="30000" dirty="0"/>
              <a:t> </a:t>
            </a:r>
            <a:r>
              <a:rPr lang="en-AU" sz="2000" dirty="0" err="1" smtClean="0"/>
              <a:t>yükselme</a:t>
            </a:r>
            <a:r>
              <a:rPr lang="tr-TR" sz="2000" dirty="0" smtClean="0"/>
              <a:t> Erken dönem veya </a:t>
            </a:r>
            <a:r>
              <a:rPr lang="tr-TR" sz="2000" dirty="0" err="1" smtClean="0"/>
              <a:t>trf</a:t>
            </a:r>
            <a:r>
              <a:rPr lang="tr-TR" sz="2000" dirty="0" smtClean="0"/>
              <a:t> bittikten saatler sonra)</a:t>
            </a:r>
            <a:r>
              <a:rPr lang="en-AU" sz="2000" dirty="0" smtClean="0"/>
              <a:t>,</a:t>
            </a:r>
            <a:endParaRPr lang="en-AU" sz="2000" dirty="0"/>
          </a:p>
          <a:p>
            <a:pPr>
              <a:lnSpc>
                <a:spcPct val="90000"/>
              </a:lnSpc>
            </a:pPr>
            <a:r>
              <a:rPr lang="tr-TR" sz="2000" dirty="0" smtClean="0"/>
              <a:t>Sıklık </a:t>
            </a:r>
            <a:r>
              <a:rPr lang="en-AU" sz="2000" dirty="0" smtClean="0"/>
              <a:t>%0.5-1.5</a:t>
            </a:r>
            <a:endParaRPr lang="tr-TR" sz="2000" dirty="0" smtClean="0"/>
          </a:p>
          <a:p>
            <a:pPr>
              <a:lnSpc>
                <a:spcPct val="90000"/>
              </a:lnSpc>
            </a:pPr>
            <a:r>
              <a:rPr lang="tr-TR" sz="2000" b="1" dirty="0" smtClean="0"/>
              <a:t>Mekanizma:</a:t>
            </a:r>
          </a:p>
          <a:p>
            <a:pPr>
              <a:lnSpc>
                <a:spcPct val="90000"/>
              </a:lnSpc>
            </a:pPr>
            <a:r>
              <a:rPr lang="en-AU" sz="2000" dirty="0" err="1"/>
              <a:t>Alıcının</a:t>
            </a:r>
            <a:r>
              <a:rPr lang="en-AU" sz="2000" dirty="0"/>
              <a:t> </a:t>
            </a:r>
            <a:r>
              <a:rPr lang="en-AU" sz="2000" dirty="0" err="1"/>
              <a:t>plazmasında</a:t>
            </a:r>
            <a:r>
              <a:rPr lang="en-AU" sz="2000" dirty="0"/>
              <a:t> </a:t>
            </a:r>
            <a:r>
              <a:rPr lang="en-AU" sz="2000" dirty="0" err="1"/>
              <a:t>bulunan</a:t>
            </a:r>
            <a:r>
              <a:rPr lang="en-AU" sz="2000" dirty="0"/>
              <a:t> </a:t>
            </a:r>
            <a:r>
              <a:rPr lang="en-AU" sz="2000" dirty="0" err="1"/>
              <a:t>antikorlar</a:t>
            </a:r>
            <a:r>
              <a:rPr lang="en-AU" sz="2000" dirty="0"/>
              <a:t> </a:t>
            </a:r>
            <a:r>
              <a:rPr lang="en-AU" sz="2000" dirty="0" err="1"/>
              <a:t>ile</a:t>
            </a:r>
            <a:r>
              <a:rPr lang="en-AU" sz="2000" dirty="0"/>
              <a:t> </a:t>
            </a:r>
            <a:r>
              <a:rPr lang="en-AU" sz="2000" dirty="0" err="1"/>
              <a:t>transfüze</a:t>
            </a:r>
            <a:r>
              <a:rPr lang="en-AU" sz="2000" dirty="0"/>
              <a:t> </a:t>
            </a:r>
            <a:r>
              <a:rPr lang="en-AU" sz="2000" dirty="0" err="1"/>
              <a:t>edilen</a:t>
            </a:r>
            <a:r>
              <a:rPr lang="en-AU" sz="2000" dirty="0"/>
              <a:t> </a:t>
            </a:r>
            <a:r>
              <a:rPr lang="en-AU" sz="2000" dirty="0" err="1"/>
              <a:t>lenfositler</a:t>
            </a:r>
            <a:r>
              <a:rPr lang="en-AU" sz="2000" dirty="0"/>
              <a:t>, </a:t>
            </a:r>
            <a:r>
              <a:rPr lang="en-AU" sz="2000" dirty="0" err="1"/>
              <a:t>granülositler</a:t>
            </a:r>
            <a:r>
              <a:rPr lang="en-AU" sz="2000" dirty="0"/>
              <a:t> </a:t>
            </a:r>
            <a:r>
              <a:rPr lang="en-AU" sz="2000" dirty="0" err="1"/>
              <a:t>veya</a:t>
            </a:r>
            <a:r>
              <a:rPr lang="en-AU" sz="2000" dirty="0"/>
              <a:t> </a:t>
            </a:r>
            <a:r>
              <a:rPr lang="en-AU" sz="2000" dirty="0" err="1"/>
              <a:t>trombositlerin</a:t>
            </a:r>
            <a:r>
              <a:rPr lang="en-AU" sz="2000" dirty="0"/>
              <a:t> </a:t>
            </a:r>
            <a:r>
              <a:rPr lang="en-AU" sz="2000" dirty="0" err="1"/>
              <a:t>üzerinde</a:t>
            </a:r>
            <a:r>
              <a:rPr lang="en-AU" sz="2000" dirty="0"/>
              <a:t> </a:t>
            </a:r>
            <a:r>
              <a:rPr lang="en-AU" sz="2000" dirty="0" err="1"/>
              <a:t>bulunan</a:t>
            </a:r>
            <a:r>
              <a:rPr lang="en-AU" sz="2000" dirty="0"/>
              <a:t> </a:t>
            </a:r>
            <a:r>
              <a:rPr lang="en-AU" sz="2000" dirty="0" err="1"/>
              <a:t>antijenler</a:t>
            </a:r>
            <a:r>
              <a:rPr lang="en-AU" sz="2000" dirty="0"/>
              <a:t> </a:t>
            </a:r>
            <a:r>
              <a:rPr lang="en-AU" sz="2000" dirty="0" err="1"/>
              <a:t>arasındaki</a:t>
            </a:r>
            <a:r>
              <a:rPr lang="en-AU" sz="2000" dirty="0"/>
              <a:t> </a:t>
            </a:r>
            <a:r>
              <a:rPr lang="en-AU" sz="2000" dirty="0" err="1"/>
              <a:t>etkileşim</a:t>
            </a:r>
            <a:r>
              <a:rPr lang="en-AU" sz="2000" dirty="0"/>
              <a:t> </a:t>
            </a:r>
            <a:r>
              <a:rPr lang="en-AU" sz="2000" dirty="0" err="1" smtClean="0"/>
              <a:t>sonucu</a:t>
            </a:r>
            <a:r>
              <a:rPr lang="tr-TR" sz="2000" dirty="0" smtClean="0"/>
              <a:t> veya</a:t>
            </a:r>
            <a:endParaRPr lang="en-AU" sz="2000" dirty="0"/>
          </a:p>
          <a:p>
            <a:pPr>
              <a:lnSpc>
                <a:spcPct val="90000"/>
              </a:lnSpc>
            </a:pPr>
            <a:r>
              <a:rPr lang="en-AU" sz="2000" dirty="0" err="1"/>
              <a:t>Hastaya</a:t>
            </a:r>
            <a:r>
              <a:rPr lang="en-AU" sz="2000" dirty="0"/>
              <a:t> </a:t>
            </a:r>
            <a:r>
              <a:rPr lang="en-AU" sz="2000" dirty="0" err="1"/>
              <a:t>verilen</a:t>
            </a:r>
            <a:r>
              <a:rPr lang="en-AU" sz="2000" dirty="0"/>
              <a:t> </a:t>
            </a:r>
            <a:r>
              <a:rPr lang="en-AU" sz="2000" dirty="0" err="1"/>
              <a:t>komponentte</a:t>
            </a:r>
            <a:r>
              <a:rPr lang="en-AU" sz="2000" dirty="0"/>
              <a:t> </a:t>
            </a:r>
            <a:r>
              <a:rPr lang="en-AU" sz="2000" dirty="0" err="1"/>
              <a:t>bulunan</a:t>
            </a:r>
            <a:r>
              <a:rPr lang="en-AU" sz="2000" dirty="0"/>
              <a:t> </a:t>
            </a:r>
            <a:r>
              <a:rPr lang="en-AU" sz="2000" dirty="0" err="1"/>
              <a:t>sitokinlerin</a:t>
            </a:r>
            <a:r>
              <a:rPr lang="en-AU" sz="2000" dirty="0"/>
              <a:t> </a:t>
            </a:r>
            <a:r>
              <a:rPr lang="en-AU" sz="2000" dirty="0" err="1"/>
              <a:t>infüzyonu</a:t>
            </a:r>
            <a:r>
              <a:rPr lang="en-AU" sz="2000" dirty="0"/>
              <a:t> </a:t>
            </a:r>
            <a:r>
              <a:rPr lang="en-AU" sz="2000" dirty="0" err="1"/>
              <a:t>veya</a:t>
            </a:r>
            <a:r>
              <a:rPr lang="en-AU" sz="2000" dirty="0"/>
              <a:t> </a:t>
            </a:r>
            <a:r>
              <a:rPr lang="en-AU" sz="2000" dirty="0" err="1"/>
              <a:t>alıcının</a:t>
            </a:r>
            <a:r>
              <a:rPr lang="en-AU" sz="2000" dirty="0"/>
              <a:t> </a:t>
            </a:r>
            <a:r>
              <a:rPr lang="en-AU" sz="2000" dirty="0" err="1"/>
              <a:t>dolaşımında</a:t>
            </a:r>
            <a:r>
              <a:rPr lang="en-AU" sz="2000" dirty="0"/>
              <a:t> </a:t>
            </a:r>
            <a:r>
              <a:rPr lang="en-AU" sz="2000" dirty="0" err="1"/>
              <a:t>donör</a:t>
            </a:r>
            <a:r>
              <a:rPr lang="en-AU" sz="2000" dirty="0"/>
              <a:t> </a:t>
            </a:r>
            <a:r>
              <a:rPr lang="en-AU" sz="2000" dirty="0" err="1"/>
              <a:t>lökositlerinden</a:t>
            </a:r>
            <a:r>
              <a:rPr lang="en-AU" sz="2000" dirty="0"/>
              <a:t> </a:t>
            </a:r>
            <a:r>
              <a:rPr lang="en-AU" sz="2000" dirty="0" err="1"/>
              <a:t>sitokin</a:t>
            </a:r>
            <a:r>
              <a:rPr lang="en-AU" sz="2000" dirty="0"/>
              <a:t> </a:t>
            </a:r>
            <a:r>
              <a:rPr lang="en-AU" sz="2000" dirty="0" err="1" smtClean="0"/>
              <a:t>salınımı</a:t>
            </a:r>
            <a:endParaRPr lang="tr-TR" sz="2000" dirty="0" smtClean="0"/>
          </a:p>
          <a:p>
            <a:pPr>
              <a:lnSpc>
                <a:spcPct val="90000"/>
              </a:lnSpc>
            </a:pPr>
            <a:r>
              <a:rPr lang="tr-TR" sz="2000" b="1" dirty="0" smtClean="0"/>
              <a:t>Tedavi-Korunma:</a:t>
            </a:r>
          </a:p>
          <a:p>
            <a:pPr lvl="1">
              <a:lnSpc>
                <a:spcPct val="90000"/>
              </a:lnSpc>
            </a:pPr>
            <a:r>
              <a:rPr lang="en-AU" sz="1600" dirty="0" err="1"/>
              <a:t>Transfüzyona</a:t>
            </a:r>
            <a:r>
              <a:rPr lang="en-AU" sz="1600" dirty="0"/>
              <a:t> son </a:t>
            </a:r>
            <a:r>
              <a:rPr lang="en-AU" sz="1600" dirty="0" err="1"/>
              <a:t>verilmelidir</a:t>
            </a:r>
            <a:r>
              <a:rPr lang="en-AU" sz="1600" dirty="0"/>
              <a:t>. </a:t>
            </a:r>
            <a:endParaRPr lang="tr-TR" sz="1600" dirty="0"/>
          </a:p>
          <a:p>
            <a:pPr lvl="1">
              <a:lnSpc>
                <a:spcPct val="90000"/>
              </a:lnSpc>
            </a:pPr>
            <a:r>
              <a:rPr lang="en-AU" sz="1600" dirty="0" err="1" smtClean="0"/>
              <a:t>Hemoliz</a:t>
            </a:r>
            <a:r>
              <a:rPr lang="en-AU" sz="1600" dirty="0" smtClean="0"/>
              <a:t> </a:t>
            </a:r>
            <a:r>
              <a:rPr lang="en-AU" sz="1600" dirty="0" err="1"/>
              <a:t>veya</a:t>
            </a:r>
            <a:r>
              <a:rPr lang="en-AU" sz="1600" dirty="0"/>
              <a:t> </a:t>
            </a:r>
            <a:r>
              <a:rPr lang="en-AU" sz="1600" dirty="0" err="1"/>
              <a:t>bakteriyel</a:t>
            </a:r>
            <a:r>
              <a:rPr lang="en-AU" sz="1600" dirty="0"/>
              <a:t> </a:t>
            </a:r>
            <a:r>
              <a:rPr lang="en-AU" sz="1600" dirty="0" err="1"/>
              <a:t>kontaminasyon</a:t>
            </a:r>
            <a:r>
              <a:rPr lang="en-AU" sz="1600" dirty="0"/>
              <a:t>  </a:t>
            </a:r>
            <a:r>
              <a:rPr lang="en-AU" sz="1600" dirty="0" err="1"/>
              <a:t>düşünülmediği</a:t>
            </a:r>
            <a:r>
              <a:rPr lang="en-AU" sz="1600" dirty="0"/>
              <a:t> </a:t>
            </a:r>
            <a:r>
              <a:rPr lang="en-AU" sz="1600" dirty="0" err="1"/>
              <a:t>zaman</a:t>
            </a:r>
            <a:r>
              <a:rPr lang="en-AU" sz="1600" dirty="0"/>
              <a:t> </a:t>
            </a:r>
            <a:r>
              <a:rPr lang="en-AU" sz="1600" dirty="0" err="1"/>
              <a:t>transfüzyona</a:t>
            </a:r>
            <a:r>
              <a:rPr lang="en-AU" sz="1600" dirty="0"/>
              <a:t> </a:t>
            </a:r>
            <a:r>
              <a:rPr lang="en-AU" sz="1600" dirty="0" err="1"/>
              <a:t>devam</a:t>
            </a:r>
            <a:r>
              <a:rPr lang="en-AU" sz="1600" dirty="0"/>
              <a:t> </a:t>
            </a:r>
            <a:r>
              <a:rPr lang="en-AU" sz="1600" dirty="0" err="1" smtClean="0"/>
              <a:t>edilebilir</a:t>
            </a:r>
            <a:r>
              <a:rPr lang="en-AU" sz="1600" dirty="0" smtClean="0"/>
              <a:t>.</a:t>
            </a:r>
            <a:endParaRPr lang="tr-TR" sz="1600" dirty="0" smtClean="0"/>
          </a:p>
          <a:p>
            <a:pPr lvl="1">
              <a:lnSpc>
                <a:spcPct val="90000"/>
              </a:lnSpc>
            </a:pPr>
            <a:r>
              <a:rPr lang="en-AU" sz="1600" dirty="0" err="1" smtClean="0"/>
              <a:t>Yetişkin</a:t>
            </a:r>
            <a:r>
              <a:rPr lang="en-AU" sz="1600" dirty="0" smtClean="0"/>
              <a:t> </a:t>
            </a:r>
            <a:r>
              <a:rPr lang="en-AU" sz="1600" dirty="0" err="1"/>
              <a:t>bir</a:t>
            </a:r>
            <a:r>
              <a:rPr lang="en-AU" sz="1600" dirty="0"/>
              <a:t> </a:t>
            </a:r>
            <a:r>
              <a:rPr lang="en-AU" sz="1600" dirty="0" err="1"/>
              <a:t>kişide</a:t>
            </a:r>
            <a:r>
              <a:rPr lang="en-AU" sz="1600" dirty="0"/>
              <a:t> 650 mg acetaminophen </a:t>
            </a:r>
            <a:r>
              <a:rPr lang="en-AU" sz="1600" dirty="0" err="1"/>
              <a:t>tercih</a:t>
            </a:r>
            <a:r>
              <a:rPr lang="en-AU" sz="1600" dirty="0"/>
              <a:t> </a:t>
            </a:r>
            <a:r>
              <a:rPr lang="en-AU" sz="1600" dirty="0" err="1"/>
              <a:t>edilen</a:t>
            </a:r>
            <a:r>
              <a:rPr lang="en-AU" sz="1600" dirty="0"/>
              <a:t> </a:t>
            </a:r>
            <a:r>
              <a:rPr lang="en-AU" sz="1600" dirty="0" err="1" smtClean="0"/>
              <a:t>ilaçtır</a:t>
            </a:r>
            <a:r>
              <a:rPr lang="tr-TR" sz="1600" dirty="0" smtClean="0"/>
              <a:t>.</a:t>
            </a:r>
            <a:endParaRPr lang="tr-TR" sz="1600" dirty="0"/>
          </a:p>
          <a:p>
            <a:pPr lvl="1">
              <a:lnSpc>
                <a:spcPct val="90000"/>
              </a:lnSpc>
            </a:pPr>
            <a:r>
              <a:rPr lang="en-AU" sz="1600" dirty="0"/>
              <a:t>FNTR </a:t>
            </a:r>
            <a:r>
              <a:rPr lang="en-AU" sz="1600" dirty="0" err="1"/>
              <a:t>sırasında</a:t>
            </a:r>
            <a:r>
              <a:rPr lang="en-AU" sz="1600" dirty="0"/>
              <a:t> </a:t>
            </a:r>
            <a:r>
              <a:rPr lang="en-AU" sz="1600" dirty="0" err="1"/>
              <a:t>histamin</a:t>
            </a:r>
            <a:r>
              <a:rPr lang="en-AU" sz="1600" dirty="0"/>
              <a:t> </a:t>
            </a:r>
            <a:r>
              <a:rPr lang="en-AU" sz="1600" dirty="0" err="1"/>
              <a:t>salınımı</a:t>
            </a:r>
            <a:r>
              <a:rPr lang="en-AU" sz="1600" dirty="0"/>
              <a:t> </a:t>
            </a:r>
            <a:r>
              <a:rPr lang="en-AU" sz="1600" dirty="0" err="1"/>
              <a:t>olmadığından</a:t>
            </a:r>
            <a:r>
              <a:rPr lang="en-AU" sz="1600" dirty="0"/>
              <a:t> </a:t>
            </a:r>
            <a:r>
              <a:rPr lang="en-AU" sz="1600" dirty="0" err="1"/>
              <a:t>antihistaminiklerin</a:t>
            </a:r>
            <a:r>
              <a:rPr lang="en-AU" sz="1600" dirty="0"/>
              <a:t> </a:t>
            </a:r>
            <a:r>
              <a:rPr lang="en-AU" sz="1600" dirty="0" err="1"/>
              <a:t>tedavide</a:t>
            </a:r>
            <a:r>
              <a:rPr lang="en-AU" sz="1600" dirty="0"/>
              <a:t> </a:t>
            </a:r>
            <a:r>
              <a:rPr lang="en-AU" sz="1600" dirty="0" err="1"/>
              <a:t>yeri</a:t>
            </a:r>
            <a:r>
              <a:rPr lang="en-AU" sz="1600" dirty="0"/>
              <a:t> </a:t>
            </a:r>
            <a:r>
              <a:rPr lang="en-AU" sz="1600" dirty="0" err="1"/>
              <a:t>yoktur</a:t>
            </a:r>
            <a:r>
              <a:rPr lang="en-AU" sz="1600" dirty="0" smtClean="0"/>
              <a:t>.</a:t>
            </a:r>
            <a:endParaRPr lang="tr-TR" sz="1600" dirty="0" smtClean="0"/>
          </a:p>
          <a:p>
            <a:pPr lvl="1">
              <a:lnSpc>
                <a:spcPct val="90000"/>
              </a:lnSpc>
            </a:pPr>
            <a:r>
              <a:rPr lang="tr-TR" sz="1600" u="sng" dirty="0">
                <a:solidFill>
                  <a:schemeClr val="tx2"/>
                </a:solidFill>
              </a:rPr>
              <a:t>L</a:t>
            </a:r>
            <a:r>
              <a:rPr lang="tr-TR" sz="1600" u="sng" dirty="0">
                <a:solidFill>
                  <a:schemeClr val="tx2"/>
                </a:solidFill>
                <a:latin typeface="Tahoma"/>
              </a:rPr>
              <a:t>ö</a:t>
            </a:r>
            <a:r>
              <a:rPr lang="tr-TR" sz="1600" u="sng" dirty="0">
                <a:solidFill>
                  <a:schemeClr val="tx2"/>
                </a:solidFill>
              </a:rPr>
              <a:t>kositten arındırılmış</a:t>
            </a:r>
            <a:r>
              <a:rPr lang="tr-TR" sz="1600" dirty="0"/>
              <a:t> eritrosit veya </a:t>
            </a:r>
            <a:r>
              <a:rPr lang="tr-TR" sz="1600" dirty="0" err="1"/>
              <a:t>trombosit</a:t>
            </a:r>
            <a:r>
              <a:rPr lang="tr-TR" sz="1600" dirty="0"/>
              <a:t> s</a:t>
            </a:r>
            <a:r>
              <a:rPr lang="tr-TR" sz="1600" dirty="0">
                <a:latin typeface="Tahoma"/>
              </a:rPr>
              <a:t>ü</a:t>
            </a:r>
            <a:r>
              <a:rPr lang="tr-TR" sz="1600" dirty="0"/>
              <a:t>spansiyonu kullanımı her zaman olmamakla beraber FNTR gelişimini engeller.</a:t>
            </a:r>
          </a:p>
          <a:p>
            <a:pPr lvl="1">
              <a:lnSpc>
                <a:spcPct val="90000"/>
              </a:lnSpc>
            </a:pPr>
            <a:endParaRPr lang="en-AU" sz="1600" dirty="0"/>
          </a:p>
          <a:p>
            <a:pPr>
              <a:lnSpc>
                <a:spcPct val="90000"/>
              </a:lnSpc>
            </a:pPr>
            <a:endParaRPr lang="tr-TR" sz="2000" dirty="0" smtClean="0"/>
          </a:p>
        </p:txBody>
      </p:sp>
    </p:spTree>
    <p:extLst>
      <p:ext uri="{BB962C8B-B14F-4D97-AF65-F5344CB8AC3E}">
        <p14:creationId xmlns="" xmlns:p14="http://schemas.microsoft.com/office/powerpoint/2010/main" val="12823998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467600" cy="1143000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GEÇ TİP HEMOLİTİK TRANSFÜZYON REAKSİYONLARI</a:t>
            </a:r>
            <a:endParaRPr lang="en-US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>
            <a:noAutofit/>
          </a:bodyPr>
          <a:lstStyle/>
          <a:p>
            <a:r>
              <a:rPr lang="tr-TR" dirty="0" smtClean="0"/>
              <a:t>Minör kan grup antijenlerinden birine (</a:t>
            </a:r>
            <a:r>
              <a:rPr lang="tr-TR" dirty="0" err="1" smtClean="0"/>
              <a:t>Kell</a:t>
            </a:r>
            <a:r>
              <a:rPr lang="tr-TR" dirty="0" smtClean="0"/>
              <a:t>, </a:t>
            </a:r>
            <a:r>
              <a:rPr lang="tr-TR" dirty="0" err="1" smtClean="0"/>
              <a:t>Fy</a:t>
            </a:r>
            <a:r>
              <a:rPr lang="tr-TR" dirty="0" smtClean="0"/>
              <a:t> yada </a:t>
            </a:r>
            <a:r>
              <a:rPr lang="tr-TR" dirty="0" err="1" smtClean="0"/>
              <a:t>Jk</a:t>
            </a:r>
            <a:r>
              <a:rPr lang="tr-TR" dirty="0" smtClean="0"/>
              <a:t>) veya </a:t>
            </a:r>
            <a:r>
              <a:rPr lang="tr-TR" dirty="0" err="1" smtClean="0"/>
              <a:t>Rh</a:t>
            </a:r>
            <a:r>
              <a:rPr lang="tr-TR" dirty="0" smtClean="0"/>
              <a:t> sistemine (en sık) antikor geliştirenlerde.</a:t>
            </a:r>
          </a:p>
          <a:p>
            <a:r>
              <a:rPr lang="tr-TR" dirty="0" smtClean="0"/>
              <a:t>Gebelik veya daha önceki transfüzyonlar  nedeni ile </a:t>
            </a:r>
            <a:r>
              <a:rPr lang="tr-TR" dirty="0" err="1" smtClean="0"/>
              <a:t>immunize</a:t>
            </a:r>
            <a:r>
              <a:rPr lang="tr-TR" dirty="0" smtClean="0"/>
              <a:t> olabilir.</a:t>
            </a:r>
          </a:p>
          <a:p>
            <a:r>
              <a:rPr lang="tr-TR" dirty="0" err="1" smtClean="0"/>
              <a:t>Ekstravasküler</a:t>
            </a:r>
            <a:r>
              <a:rPr lang="tr-TR" dirty="0" smtClean="0"/>
              <a:t> </a:t>
            </a:r>
            <a:r>
              <a:rPr lang="tr-TR" dirty="0" err="1" smtClean="0"/>
              <a:t>hemoliz</a:t>
            </a:r>
            <a:r>
              <a:rPr lang="tr-TR" dirty="0" smtClean="0"/>
              <a:t> gelişir.</a:t>
            </a:r>
          </a:p>
          <a:p>
            <a:r>
              <a:rPr lang="tr-TR" dirty="0">
                <a:cs typeface="Tahoma" pitchFamily="34" charset="0"/>
              </a:rPr>
              <a:t>Genellikle özel bir tedaviye gerek yoktur. </a:t>
            </a:r>
            <a:endParaRPr lang="tr-TR" dirty="0"/>
          </a:p>
          <a:p>
            <a:pPr lvl="1"/>
            <a:r>
              <a:rPr lang="tr-TR" sz="2000" dirty="0"/>
              <a:t>İ</a:t>
            </a:r>
            <a:r>
              <a:rPr lang="tr-TR" sz="2000" dirty="0">
                <a:cs typeface="Tahoma" pitchFamily="34" charset="0"/>
              </a:rPr>
              <a:t>drar </a:t>
            </a:r>
            <a:r>
              <a:rPr lang="tr-TR" sz="2000" dirty="0"/>
              <a:t>çıkışı</a:t>
            </a:r>
            <a:r>
              <a:rPr lang="tr-TR" sz="2000" dirty="0">
                <a:cs typeface="Tahoma" pitchFamily="34" charset="0"/>
              </a:rPr>
              <a:t>, </a:t>
            </a:r>
            <a:endParaRPr lang="tr-TR" sz="2000" dirty="0"/>
          </a:p>
          <a:p>
            <a:pPr lvl="1"/>
            <a:r>
              <a:rPr lang="tr-TR" sz="2000" dirty="0" err="1"/>
              <a:t>R</a:t>
            </a:r>
            <a:r>
              <a:rPr lang="tr-TR" sz="2000" dirty="0" err="1">
                <a:cs typeface="Tahoma" pitchFamily="34" charset="0"/>
              </a:rPr>
              <a:t>enal</a:t>
            </a:r>
            <a:r>
              <a:rPr lang="tr-TR" sz="2000" dirty="0">
                <a:cs typeface="Tahoma" pitchFamily="34" charset="0"/>
              </a:rPr>
              <a:t> fonksiyonlar </a:t>
            </a:r>
            <a:endParaRPr lang="tr-TR" sz="2000" dirty="0"/>
          </a:p>
          <a:p>
            <a:pPr lvl="1"/>
            <a:r>
              <a:rPr lang="tr-TR" sz="2000" dirty="0" err="1"/>
              <a:t>K</a:t>
            </a:r>
            <a:r>
              <a:rPr lang="tr-TR" sz="2000" dirty="0" err="1">
                <a:cs typeface="Tahoma" pitchFamily="34" charset="0"/>
              </a:rPr>
              <a:t>oagüla</a:t>
            </a:r>
            <a:r>
              <a:rPr lang="tr-TR" sz="2000" dirty="0" err="1"/>
              <a:t>s</a:t>
            </a:r>
            <a:r>
              <a:rPr lang="tr-TR" sz="2000" dirty="0" err="1">
                <a:cs typeface="Tahoma" pitchFamily="34" charset="0"/>
              </a:rPr>
              <a:t>yon</a:t>
            </a:r>
            <a:r>
              <a:rPr lang="tr-TR" sz="2000" dirty="0">
                <a:cs typeface="Tahoma" pitchFamily="34" charset="0"/>
              </a:rPr>
              <a:t> parametreleri</a:t>
            </a:r>
            <a:endParaRPr lang="tr-TR" sz="2000" dirty="0"/>
          </a:p>
          <a:p>
            <a:pPr>
              <a:buFontTx/>
              <a:buNone/>
            </a:pPr>
            <a:r>
              <a:rPr lang="tr-TR" dirty="0"/>
              <a:t>           </a:t>
            </a:r>
            <a:r>
              <a:rPr lang="tr-TR" dirty="0" err="1">
                <a:cs typeface="Tahoma" pitchFamily="34" charset="0"/>
              </a:rPr>
              <a:t>monitörize</a:t>
            </a:r>
            <a:r>
              <a:rPr lang="tr-TR" dirty="0">
                <a:cs typeface="Tahoma" pitchFamily="34" charset="0"/>
              </a:rPr>
              <a:t> e</a:t>
            </a:r>
            <a:r>
              <a:rPr lang="tr-TR" dirty="0"/>
              <a:t>dilmelidir.</a:t>
            </a:r>
          </a:p>
          <a:p>
            <a:r>
              <a:rPr lang="tr-TR" dirty="0" smtClean="0">
                <a:cs typeface="Tahoma" pitchFamily="34" charset="0"/>
              </a:rPr>
              <a:t>Eğer </a:t>
            </a:r>
            <a:r>
              <a:rPr lang="tr-TR" dirty="0">
                <a:cs typeface="Tahoma" pitchFamily="34" charset="0"/>
              </a:rPr>
              <a:t>hastanın kan transfüzyonuna olan gereksinimi devam ediyorsa antijen negatif ünit</a:t>
            </a:r>
            <a:r>
              <a:rPr lang="tr-TR" dirty="0"/>
              <a:t>e</a:t>
            </a:r>
            <a:r>
              <a:rPr lang="tr-TR" dirty="0">
                <a:cs typeface="Tahoma" pitchFamily="34" charset="0"/>
              </a:rPr>
              <a:t>ler </a:t>
            </a:r>
            <a:r>
              <a:rPr lang="tr-TR" dirty="0"/>
              <a:t>verilmelidir.</a:t>
            </a:r>
            <a:r>
              <a:rPr lang="tr-TR" dirty="0">
                <a:cs typeface="Tahoma" pitchFamily="34" charset="0"/>
              </a:rPr>
              <a:t> </a:t>
            </a:r>
          </a:p>
          <a:p>
            <a:r>
              <a:rPr lang="tr-TR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6595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467600" cy="1143000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TRANSFÜZYONA BAĞLI GRAFT VERSUS HOST HASTALIĞI</a:t>
            </a:r>
            <a:endParaRPr lang="en-US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T </a:t>
            </a:r>
            <a:r>
              <a:rPr lang="tr-TR" dirty="0"/>
              <a:t>Lenfositlere </a:t>
            </a:r>
            <a:r>
              <a:rPr lang="tr-TR" dirty="0" smtClean="0"/>
              <a:t>neden olur.</a:t>
            </a:r>
          </a:p>
          <a:p>
            <a:r>
              <a:rPr lang="tr-TR" dirty="0" err="1" smtClean="0"/>
              <a:t>İmmun</a:t>
            </a:r>
            <a:r>
              <a:rPr lang="tr-TR" dirty="0" smtClean="0"/>
              <a:t> sistemi baskılı hasta veya HLA uygun transfüzyonlarda </a:t>
            </a:r>
            <a:r>
              <a:rPr lang="tr-TR" dirty="0" err="1" smtClean="0"/>
              <a:t>vericil</a:t>
            </a:r>
            <a:r>
              <a:rPr lang="tr-TR" dirty="0" smtClean="0"/>
              <a:t> </a:t>
            </a:r>
            <a:r>
              <a:rPr lang="tr-TR" dirty="0" err="1" smtClean="0"/>
              <a:t>enfositleri</a:t>
            </a:r>
            <a:r>
              <a:rPr lang="tr-TR" dirty="0" smtClean="0"/>
              <a:t> </a:t>
            </a:r>
            <a:r>
              <a:rPr lang="tr-TR" dirty="0" smtClean="0">
                <a:latin typeface="Tahoma"/>
              </a:rPr>
              <a:t>ç</a:t>
            </a:r>
            <a:r>
              <a:rPr lang="tr-TR" dirty="0" smtClean="0"/>
              <a:t>oğalıp, hasta dokularına hasar verebilirler.</a:t>
            </a:r>
          </a:p>
          <a:p>
            <a:r>
              <a:rPr lang="tr-TR" dirty="0" smtClean="0"/>
              <a:t>Hedef organlar: Cilt</a:t>
            </a:r>
            <a:r>
              <a:rPr lang="tr-TR" dirty="0"/>
              <a:t>, Karaciğer, </a:t>
            </a:r>
            <a:r>
              <a:rPr lang="tr-TR" dirty="0" err="1"/>
              <a:t>Hematopoietik</a:t>
            </a:r>
            <a:r>
              <a:rPr lang="tr-TR" dirty="0"/>
              <a:t> Sistem ve </a:t>
            </a:r>
            <a:r>
              <a:rPr lang="tr-TR" dirty="0" err="1"/>
              <a:t>Barsaklar</a:t>
            </a:r>
            <a:r>
              <a:rPr lang="tr-TR" dirty="0"/>
              <a:t> (Yoğun </a:t>
            </a:r>
            <a:r>
              <a:rPr lang="tr-TR" dirty="0" smtClean="0"/>
              <a:t>antijen sunan hücre içeren dokulardır)</a:t>
            </a:r>
          </a:p>
          <a:p>
            <a:r>
              <a:rPr lang="tr-TR" b="1" dirty="0" smtClean="0"/>
              <a:t>Önlemek için:</a:t>
            </a:r>
          </a:p>
          <a:p>
            <a:pPr lvl="1"/>
            <a:r>
              <a:rPr lang="tr-TR" sz="2400" dirty="0" smtClean="0"/>
              <a:t>Eritrosit ve </a:t>
            </a:r>
            <a:r>
              <a:rPr lang="tr-TR" sz="2400" dirty="0" err="1" smtClean="0"/>
              <a:t>trombositlerin</a:t>
            </a:r>
            <a:r>
              <a:rPr lang="tr-TR" sz="2400" dirty="0" smtClean="0"/>
              <a:t> ışınlaması</a:t>
            </a:r>
          </a:p>
          <a:p>
            <a:pPr lvl="1"/>
            <a:r>
              <a:rPr lang="tr-TR" sz="2400" dirty="0" smtClean="0"/>
              <a:t>Akrabadan kan ürünü transfüzyonu </a:t>
            </a:r>
            <a:r>
              <a:rPr lang="tr-TR" sz="2400" dirty="0" err="1" smtClean="0"/>
              <a:t>yapılamamlı</a:t>
            </a:r>
            <a:endParaRPr lang="tr-TR" sz="2400" dirty="0" smtClean="0"/>
          </a:p>
          <a:p>
            <a:endParaRPr lang="tr-TR" dirty="0"/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1221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AFEREZ</a:t>
            </a:r>
            <a:endParaRPr lang="en-US" sz="4000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9862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TANIM</a:t>
            </a:r>
            <a:endParaRPr lang="en-US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dirty="0"/>
              <a:t>Yunanca bir kelime</a:t>
            </a:r>
          </a:p>
          <a:p>
            <a:pPr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dirty="0"/>
              <a:t>Ayırmak veya </a:t>
            </a:r>
            <a:r>
              <a:rPr lang="tr-TR" dirty="0" smtClean="0"/>
              <a:t>uzaklaştırmak</a:t>
            </a:r>
          </a:p>
          <a:p>
            <a:pPr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endParaRPr lang="tr-TR" dirty="0"/>
          </a:p>
          <a:p>
            <a:pPr marL="609600" indent="-609600" algn="just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dirty="0" err="1">
                <a:cs typeface="Times New Roman" pitchFamily="18" charset="0"/>
              </a:rPr>
              <a:t>Aferez</a:t>
            </a:r>
            <a:r>
              <a:rPr lang="tr-TR" dirty="0">
                <a:cs typeface="Times New Roman" pitchFamily="18" charset="0"/>
              </a:rPr>
              <a:t> üç temel işlem basamağından oluşur:</a:t>
            </a:r>
            <a:endParaRPr lang="tr-TR" dirty="0"/>
          </a:p>
          <a:p>
            <a:pPr marL="990600" lvl="1" indent="-533400" algn="just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Tx/>
              <a:buAutoNum type="arabicPeriod"/>
              <a:defRPr/>
            </a:pPr>
            <a:r>
              <a:rPr lang="tr-TR" dirty="0" err="1"/>
              <a:t>A</a:t>
            </a:r>
            <a:r>
              <a:rPr lang="tr-TR" dirty="0" err="1">
                <a:cs typeface="Times New Roman" pitchFamily="18" charset="0"/>
              </a:rPr>
              <a:t>ferez</a:t>
            </a:r>
            <a:r>
              <a:rPr lang="tr-TR" dirty="0">
                <a:cs typeface="Times New Roman" pitchFamily="18" charset="0"/>
              </a:rPr>
              <a:t> cihazıyla kan </a:t>
            </a:r>
            <a:r>
              <a:rPr lang="tr-TR" dirty="0" err="1">
                <a:cs typeface="Times New Roman" pitchFamily="18" charset="0"/>
              </a:rPr>
              <a:t>komponentlerinin</a:t>
            </a:r>
            <a:r>
              <a:rPr lang="tr-TR" dirty="0">
                <a:cs typeface="Times New Roman" pitchFamily="18" charset="0"/>
              </a:rPr>
              <a:t> ayrılması;</a:t>
            </a:r>
            <a:endParaRPr lang="tr-TR" dirty="0"/>
          </a:p>
          <a:p>
            <a:pPr marL="990600" lvl="1" indent="-533400" algn="just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Tx/>
              <a:buAutoNum type="arabicPeriod"/>
              <a:defRPr/>
            </a:pPr>
            <a:r>
              <a:rPr lang="tr-TR" dirty="0"/>
              <a:t>H</a:t>
            </a:r>
            <a:r>
              <a:rPr lang="tr-TR" dirty="0">
                <a:cs typeface="Times New Roman" pitchFamily="18" charset="0"/>
              </a:rPr>
              <a:t>edeflenen </a:t>
            </a:r>
            <a:r>
              <a:rPr lang="tr-TR" dirty="0" err="1">
                <a:cs typeface="Times New Roman" pitchFamily="18" charset="0"/>
              </a:rPr>
              <a:t>komponentlerin</a:t>
            </a:r>
            <a:r>
              <a:rPr lang="tr-TR" dirty="0">
                <a:cs typeface="Times New Roman" pitchFamily="18" charset="0"/>
              </a:rPr>
              <a:t> sistem içinde ürün torbasına  ayrılması; </a:t>
            </a:r>
            <a:endParaRPr lang="tr-TR" dirty="0"/>
          </a:p>
          <a:p>
            <a:pPr marL="990600" lvl="1" indent="-533400" algn="just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Tx/>
              <a:buAutoNum type="arabicPeriod"/>
              <a:defRPr/>
            </a:pPr>
            <a:r>
              <a:rPr lang="tr-TR" dirty="0"/>
              <a:t>G</a:t>
            </a:r>
            <a:r>
              <a:rPr lang="tr-TR" dirty="0">
                <a:cs typeface="Times New Roman" pitchFamily="18" charset="0"/>
              </a:rPr>
              <a:t>eriye kalan </a:t>
            </a:r>
            <a:r>
              <a:rPr lang="tr-TR" dirty="0" err="1">
                <a:cs typeface="Times New Roman" pitchFamily="18" charset="0"/>
              </a:rPr>
              <a:t>komponentlerin</a:t>
            </a:r>
            <a:r>
              <a:rPr lang="tr-TR" dirty="0">
                <a:cs typeface="Times New Roman" pitchFamily="18" charset="0"/>
              </a:rPr>
              <a:t> vericiye/hastaya geri verilmesidir.</a:t>
            </a:r>
          </a:p>
          <a:p>
            <a:pPr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1443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AFEREZ TİPLERİ</a:t>
            </a:r>
            <a:endParaRPr lang="en-US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800" b="1" dirty="0"/>
              <a:t>1- </a:t>
            </a:r>
            <a:r>
              <a:rPr lang="tr-TR" sz="2800" b="1" dirty="0" err="1"/>
              <a:t>Sitaferezis</a:t>
            </a:r>
            <a:endParaRPr lang="tr-TR" sz="2800" b="1" dirty="0"/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Tx/>
              <a:buNone/>
              <a:defRPr/>
            </a:pPr>
            <a:r>
              <a:rPr lang="tr-TR" sz="2400" dirty="0"/>
              <a:t>a) </a:t>
            </a:r>
            <a:r>
              <a:rPr lang="tr-TR" sz="2400" dirty="0" err="1"/>
              <a:t>Lökaferezis</a:t>
            </a:r>
            <a:endParaRPr lang="tr-TR" sz="2400" dirty="0"/>
          </a:p>
          <a:p>
            <a:pPr lvl="2" fontAlgn="auto">
              <a:lnSpc>
                <a:spcPct val="90000"/>
              </a:lnSpc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000" dirty="0" err="1"/>
              <a:t>Periferik</a:t>
            </a:r>
            <a:r>
              <a:rPr lang="tr-TR" sz="2000" dirty="0"/>
              <a:t> Kök Hücre </a:t>
            </a:r>
            <a:r>
              <a:rPr lang="tr-TR" sz="2000" dirty="0" err="1"/>
              <a:t>Aferezi</a:t>
            </a:r>
            <a:endParaRPr lang="tr-TR" sz="2000" dirty="0"/>
          </a:p>
          <a:p>
            <a:pPr lvl="2" fontAlgn="auto">
              <a:lnSpc>
                <a:spcPct val="90000"/>
              </a:lnSpc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000" dirty="0" err="1"/>
              <a:t>Granülositaferezi</a:t>
            </a:r>
            <a:endParaRPr lang="tr-TR" sz="2000" dirty="0"/>
          </a:p>
          <a:p>
            <a:pPr lvl="2" fontAlgn="auto">
              <a:lnSpc>
                <a:spcPct val="90000"/>
              </a:lnSpc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000" dirty="0" err="1"/>
              <a:t>Lenfositaferezi</a:t>
            </a:r>
            <a:endParaRPr lang="tr-TR" sz="2000" dirty="0"/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Tx/>
              <a:buNone/>
              <a:defRPr/>
            </a:pPr>
            <a:r>
              <a:rPr lang="tr-TR" sz="2400" dirty="0"/>
              <a:t>b)</a:t>
            </a:r>
            <a:r>
              <a:rPr lang="tr-TR" sz="2400" dirty="0" err="1"/>
              <a:t>Trombositaferezis</a:t>
            </a:r>
            <a:endParaRPr lang="tr-TR" sz="2400" dirty="0"/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Tx/>
              <a:buNone/>
              <a:defRPr/>
            </a:pPr>
            <a:r>
              <a:rPr lang="tr-TR" sz="2400" dirty="0"/>
              <a:t>c)</a:t>
            </a:r>
            <a:r>
              <a:rPr lang="tr-TR" sz="2400" dirty="0" err="1"/>
              <a:t>Eritrositaferezis</a:t>
            </a:r>
            <a:endParaRPr lang="tr-TR" sz="2400" dirty="0"/>
          </a:p>
          <a:p>
            <a:pPr lvl="1" fontAlgn="auto">
              <a:lnSpc>
                <a:spcPct val="90000"/>
              </a:lnSpc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Tx/>
              <a:buNone/>
              <a:defRPr/>
            </a:pPr>
            <a:r>
              <a:rPr lang="tr-TR" sz="2400" dirty="0"/>
              <a:t>d)</a:t>
            </a:r>
            <a:r>
              <a:rPr lang="tr-TR" sz="2400" dirty="0" err="1"/>
              <a:t>Fotoferezis</a:t>
            </a:r>
            <a:endParaRPr lang="tr-TR" sz="2400" dirty="0"/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800" dirty="0"/>
              <a:t>2- </a:t>
            </a:r>
            <a:r>
              <a:rPr lang="tr-TR" sz="2800" b="1" dirty="0" err="1"/>
              <a:t>Plazmaferezis</a:t>
            </a:r>
            <a:endParaRPr lang="tr-TR" sz="2800" b="1" dirty="0"/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800" dirty="0"/>
              <a:t>3- </a:t>
            </a:r>
            <a:r>
              <a:rPr lang="tr-TR" sz="2800" b="1" dirty="0"/>
              <a:t>LDL </a:t>
            </a:r>
            <a:r>
              <a:rPr lang="tr-TR" sz="2800" b="1" dirty="0" err="1"/>
              <a:t>aferezi</a:t>
            </a:r>
            <a:endParaRPr lang="tr-TR" sz="2800" b="1" dirty="0">
              <a:latin typeface="Times New Roman Tur" charset="-94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6394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571480"/>
            <a:ext cx="8741716" cy="5357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TERAPÖTİK AFEREZ</a:t>
            </a:r>
            <a:endParaRPr lang="en-US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dirty="0" err="1"/>
              <a:t>Terapötik</a:t>
            </a:r>
            <a:r>
              <a:rPr lang="tr-TR" dirty="0"/>
              <a:t> </a:t>
            </a:r>
            <a:r>
              <a:rPr lang="tr-TR" dirty="0" err="1"/>
              <a:t>trombositaferez</a:t>
            </a:r>
            <a:endParaRPr lang="tr-TR" dirty="0"/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dirty="0" err="1"/>
              <a:t>Terapötik</a:t>
            </a:r>
            <a:r>
              <a:rPr lang="tr-TR" dirty="0"/>
              <a:t> </a:t>
            </a:r>
            <a:r>
              <a:rPr lang="tr-TR" dirty="0" err="1"/>
              <a:t>lökaferez</a:t>
            </a:r>
            <a:endParaRPr lang="tr-TR" dirty="0"/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dirty="0" err="1"/>
              <a:t>Terapötik</a:t>
            </a:r>
            <a:r>
              <a:rPr lang="tr-TR" dirty="0"/>
              <a:t> </a:t>
            </a:r>
            <a:r>
              <a:rPr lang="tr-TR" dirty="0" err="1"/>
              <a:t>eritrositaferez</a:t>
            </a:r>
            <a:r>
              <a:rPr lang="tr-TR" dirty="0"/>
              <a:t> (</a:t>
            </a:r>
            <a:r>
              <a:rPr lang="tr-TR" dirty="0" err="1"/>
              <a:t>terapötik</a:t>
            </a:r>
            <a:r>
              <a:rPr lang="tr-TR" dirty="0"/>
              <a:t> eritrosit değişimi</a:t>
            </a:r>
            <a:r>
              <a:rPr lang="tr-TR" dirty="0" smtClean="0"/>
              <a:t>)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dirty="0" err="1" smtClean="0"/>
              <a:t>Terapötik</a:t>
            </a:r>
            <a:r>
              <a:rPr lang="tr-TR" dirty="0" smtClean="0"/>
              <a:t> plazma değişimi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dirty="0" err="1" smtClean="0"/>
              <a:t>Terapötik</a:t>
            </a:r>
            <a:r>
              <a:rPr lang="tr-TR" dirty="0" smtClean="0"/>
              <a:t> </a:t>
            </a:r>
            <a:r>
              <a:rPr lang="tr-TR" dirty="0" err="1" smtClean="0"/>
              <a:t>fotoferez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3649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7467600" cy="1143000"/>
          </a:xfrm>
        </p:spPr>
        <p:txBody>
          <a:bodyPr>
            <a:noAutofit/>
          </a:bodyPr>
          <a:lstStyle/>
          <a:p>
            <a:r>
              <a:rPr lang="tr-TR" sz="3200" b="1" dirty="0" smtClean="0"/>
              <a:t>TERAPÖTİK LÖKOFEREZ</a:t>
            </a:r>
            <a:endParaRPr lang="en-US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3556992"/>
          </a:xfrm>
        </p:spPr>
        <p:txBody>
          <a:bodyPr>
            <a:noAutofit/>
          </a:bodyPr>
          <a:lstStyle/>
          <a:p>
            <a:pPr fontAlgn="auto">
              <a:lnSpc>
                <a:spcPct val="90000"/>
              </a:lnSpc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3200" dirty="0" err="1" smtClean="0"/>
              <a:t>Hiperlökositoz</a:t>
            </a:r>
            <a:r>
              <a:rPr lang="tr-TR" sz="3200" dirty="0" smtClean="0"/>
              <a:t> </a:t>
            </a:r>
            <a:r>
              <a:rPr lang="tr-TR" sz="3200" dirty="0" err="1"/>
              <a:t>özl</a:t>
            </a:r>
            <a:r>
              <a:rPr lang="tr-TR" sz="3200" dirty="0"/>
              <a:t>.</a:t>
            </a:r>
            <a:r>
              <a:rPr lang="tr-TR" sz="3200" dirty="0" smtClean="0"/>
              <a:t> Akut lösemilerde</a:t>
            </a:r>
          </a:p>
          <a:p>
            <a:pPr lvl="2">
              <a:lnSpc>
                <a:spcPct val="80000"/>
              </a:lnSpc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400" dirty="0" err="1"/>
              <a:t>Lökostaz</a:t>
            </a:r>
            <a:r>
              <a:rPr lang="tr-TR" sz="2400" dirty="0"/>
              <a:t> sendromu</a:t>
            </a:r>
          </a:p>
          <a:p>
            <a:pPr lvl="2">
              <a:lnSpc>
                <a:spcPct val="80000"/>
              </a:lnSpc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400" dirty="0"/>
              <a:t>Gebelik ve lösemi</a:t>
            </a:r>
          </a:p>
          <a:p>
            <a:pPr lvl="2">
              <a:lnSpc>
                <a:spcPct val="80000"/>
              </a:lnSpc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400" dirty="0"/>
              <a:t>Tümör </a:t>
            </a:r>
            <a:r>
              <a:rPr lang="tr-TR" sz="2400" dirty="0" err="1"/>
              <a:t>lizis</a:t>
            </a:r>
            <a:r>
              <a:rPr lang="tr-TR" sz="2400" dirty="0"/>
              <a:t> sendromu</a:t>
            </a:r>
          </a:p>
          <a:p>
            <a:pPr lvl="2">
              <a:lnSpc>
                <a:spcPct val="80000"/>
              </a:lnSpc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400" dirty="0" err="1"/>
              <a:t>Priapizm</a:t>
            </a:r>
            <a:endParaRPr lang="tr-TR" sz="2400" dirty="0"/>
          </a:p>
          <a:p>
            <a:pPr lvl="2">
              <a:lnSpc>
                <a:spcPct val="80000"/>
              </a:lnSpc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400" dirty="0" err="1"/>
              <a:t>Papil</a:t>
            </a:r>
            <a:r>
              <a:rPr lang="tr-TR" sz="2400" dirty="0"/>
              <a:t> </a:t>
            </a:r>
            <a:r>
              <a:rPr lang="tr-TR" sz="2400" dirty="0" smtClean="0"/>
              <a:t>ödem</a:t>
            </a:r>
          </a:p>
          <a:p>
            <a:pPr lvl="2">
              <a:lnSpc>
                <a:spcPct val="80000"/>
              </a:lnSpc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400" b="1" dirty="0" smtClean="0"/>
              <a:t>İşlemde: </a:t>
            </a:r>
            <a:r>
              <a:rPr lang="tr-TR" sz="2400" dirty="0" smtClean="0"/>
              <a:t>-20x10e11 </a:t>
            </a:r>
            <a:r>
              <a:rPr lang="tr-TR" sz="2400" dirty="0"/>
              <a:t>hücre uzaklaştırılır. Dolaşan hücrelerin %85 azaltılması, %50 redüksiyona yol açar</a:t>
            </a:r>
            <a:r>
              <a:rPr lang="tr-TR" sz="2400" dirty="0" smtClean="0"/>
              <a:t>.</a:t>
            </a:r>
            <a:endParaRPr lang="tr-TR" sz="2400" dirty="0"/>
          </a:p>
          <a:p>
            <a:pPr fontAlgn="auto">
              <a:lnSpc>
                <a:spcPct val="90000"/>
              </a:lnSpc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endParaRPr lang="tr-TR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spcAft>
                <a:spcPts val="600"/>
              </a:spcAft>
            </a:pP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203089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7467600" cy="1143000"/>
          </a:xfrm>
        </p:spPr>
        <p:txBody>
          <a:bodyPr>
            <a:noAutofit/>
          </a:bodyPr>
          <a:lstStyle/>
          <a:p>
            <a:r>
              <a:rPr lang="tr-TR" sz="3200" b="1" dirty="0" smtClean="0"/>
              <a:t>TERAPÖTİK TROMBOFEREZ</a:t>
            </a:r>
            <a:endParaRPr lang="en-US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>
            <a:no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b="1" dirty="0" err="1" smtClean="0">
                <a:solidFill>
                  <a:srgbClr val="002060"/>
                </a:solidFill>
              </a:rPr>
              <a:t>Trombositoz</a:t>
            </a:r>
            <a:endParaRPr lang="tr-TR" b="1" dirty="0" smtClean="0">
              <a:solidFill>
                <a:srgbClr val="002060"/>
              </a:solidFill>
            </a:endParaRPr>
          </a:p>
          <a:p>
            <a:pPr lvl="2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400" dirty="0" err="1" smtClean="0"/>
              <a:t>Miyeloproliferatif</a:t>
            </a:r>
            <a:r>
              <a:rPr lang="tr-TR" sz="2400" dirty="0" smtClean="0"/>
              <a:t> </a:t>
            </a:r>
            <a:r>
              <a:rPr lang="tr-TR" sz="2400" dirty="0"/>
              <a:t>Hastalıklar</a:t>
            </a:r>
          </a:p>
          <a:p>
            <a:pPr lvl="2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400" dirty="0"/>
              <a:t>Reaktif </a:t>
            </a:r>
            <a:r>
              <a:rPr lang="tr-TR" sz="2400" dirty="0" err="1" smtClean="0"/>
              <a:t>trombositoz</a:t>
            </a:r>
            <a:endParaRPr lang="tr-TR" sz="2400" dirty="0" smtClean="0"/>
          </a:p>
          <a:p>
            <a:pPr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b="1" dirty="0" smtClean="0"/>
              <a:t>Amaç</a:t>
            </a:r>
            <a:r>
              <a:rPr lang="tr-TR" b="1" dirty="0"/>
              <a:t>: </a:t>
            </a:r>
            <a:r>
              <a:rPr lang="tr-TR" dirty="0"/>
              <a:t>Hızlı </a:t>
            </a:r>
            <a:r>
              <a:rPr lang="tr-TR" dirty="0" err="1" smtClean="0"/>
              <a:t>sitoredüksiyon</a:t>
            </a:r>
            <a:endParaRPr lang="tr-TR" dirty="0" smtClean="0"/>
          </a:p>
          <a:p>
            <a:pPr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dirty="0" smtClean="0"/>
              <a:t>İşlem</a:t>
            </a:r>
            <a:r>
              <a:rPr lang="tr-TR" dirty="0"/>
              <a:t>: 3.8-8.8x10</a:t>
            </a:r>
            <a:r>
              <a:rPr lang="tr-TR" baseline="30000" dirty="0"/>
              <a:t>12</a:t>
            </a:r>
            <a:r>
              <a:rPr lang="tr-TR" dirty="0"/>
              <a:t> </a:t>
            </a:r>
            <a:r>
              <a:rPr lang="tr-TR" dirty="0" err="1"/>
              <a:t>trombosit</a:t>
            </a:r>
            <a:r>
              <a:rPr lang="tr-TR" dirty="0"/>
              <a:t> bir işlemde </a:t>
            </a:r>
            <a:r>
              <a:rPr lang="tr-TR" dirty="0" smtClean="0"/>
              <a:t>toplanır</a:t>
            </a:r>
          </a:p>
          <a:p>
            <a:pPr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dirty="0" err="1" smtClean="0"/>
              <a:t>Trombosit</a:t>
            </a:r>
            <a:r>
              <a:rPr lang="tr-TR" dirty="0" smtClean="0"/>
              <a:t> </a:t>
            </a:r>
            <a:r>
              <a:rPr lang="tr-TR" dirty="0"/>
              <a:t>sayısı % 33-66 azalır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endParaRPr lang="tr-T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7598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91264" cy="1143000"/>
          </a:xfrm>
        </p:spPr>
        <p:txBody>
          <a:bodyPr>
            <a:noAutofit/>
          </a:bodyPr>
          <a:lstStyle/>
          <a:p>
            <a:r>
              <a:rPr lang="tr-TR" sz="3200" b="1" dirty="0" smtClean="0"/>
              <a:t>TERAPÖTİK ERİTROFEREZ</a:t>
            </a:r>
            <a:endParaRPr lang="en-US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23528" y="1556792"/>
            <a:ext cx="4248472" cy="3384376"/>
          </a:xfrm>
        </p:spPr>
        <p:txBody>
          <a:bodyPr>
            <a:no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b="1" dirty="0" err="1" smtClean="0"/>
              <a:t>Endikasyon</a:t>
            </a:r>
            <a:r>
              <a:rPr lang="tr-TR" b="1" dirty="0"/>
              <a:t>: </a:t>
            </a:r>
            <a:endParaRPr lang="tr-TR" b="1" dirty="0" smtClean="0"/>
          </a:p>
          <a:p>
            <a:pPr lvl="1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400" dirty="0" smtClean="0"/>
              <a:t>Orak </a:t>
            </a:r>
            <a:r>
              <a:rPr lang="tr-TR" sz="2400" dirty="0"/>
              <a:t>hücreli anemide;</a:t>
            </a:r>
          </a:p>
          <a:p>
            <a:pPr lvl="2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dirty="0"/>
              <a:t>Akut göğüs sendromu</a:t>
            </a:r>
          </a:p>
          <a:p>
            <a:pPr lvl="2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dirty="0"/>
              <a:t>Akut </a:t>
            </a:r>
            <a:r>
              <a:rPr lang="tr-TR" dirty="0" err="1"/>
              <a:t>splenik</a:t>
            </a:r>
            <a:r>
              <a:rPr lang="tr-TR" dirty="0"/>
              <a:t> </a:t>
            </a:r>
            <a:r>
              <a:rPr lang="tr-TR" dirty="0" err="1"/>
              <a:t>sekestrasyon</a:t>
            </a:r>
            <a:endParaRPr lang="tr-TR" dirty="0"/>
          </a:p>
          <a:p>
            <a:pPr lvl="2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dirty="0" err="1"/>
              <a:t>Priapizm</a:t>
            </a:r>
            <a:endParaRPr lang="tr-TR" dirty="0"/>
          </a:p>
          <a:p>
            <a:pPr lvl="2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dirty="0" err="1"/>
              <a:t>İntrahepatik</a:t>
            </a:r>
            <a:r>
              <a:rPr lang="tr-TR" dirty="0"/>
              <a:t> </a:t>
            </a:r>
            <a:r>
              <a:rPr lang="tr-TR" dirty="0" err="1"/>
              <a:t>kolestaz</a:t>
            </a:r>
            <a:endParaRPr lang="tr-TR" dirty="0"/>
          </a:p>
          <a:p>
            <a:pPr lvl="2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dirty="0"/>
              <a:t>Şiddetli ağrılı kriz ve Çoklu organ yetmezliği</a:t>
            </a:r>
          </a:p>
          <a:p>
            <a:pPr lvl="2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dirty="0"/>
              <a:t>Gebelik</a:t>
            </a:r>
          </a:p>
          <a:p>
            <a:endParaRPr lang="en-US" dirty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4932040" y="1925216"/>
            <a:ext cx="3816424" cy="2871936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400" dirty="0" err="1" smtClean="0"/>
              <a:t>Protozoal</a:t>
            </a:r>
            <a:r>
              <a:rPr lang="tr-TR" sz="2400" dirty="0" smtClean="0"/>
              <a:t> </a:t>
            </a:r>
            <a:r>
              <a:rPr lang="tr-TR" sz="2400" dirty="0" err="1" smtClean="0"/>
              <a:t>inf</a:t>
            </a:r>
            <a:r>
              <a:rPr lang="tr-TR" sz="2400" dirty="0" smtClean="0"/>
              <a:t>.</a:t>
            </a:r>
          </a:p>
          <a:p>
            <a:pPr lvl="1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400" dirty="0" err="1" smtClean="0"/>
              <a:t>Polisitemi</a:t>
            </a:r>
            <a:endParaRPr lang="tr-TR" sz="2400" dirty="0" smtClean="0"/>
          </a:p>
          <a:p>
            <a:pPr lvl="1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400" dirty="0" err="1" smtClean="0"/>
              <a:t>Karbonmonoksit</a:t>
            </a:r>
            <a:r>
              <a:rPr lang="tr-TR" sz="2400" dirty="0" smtClean="0"/>
              <a:t> zehirlenmesi</a:t>
            </a:r>
          </a:p>
          <a:p>
            <a:pPr lvl="1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400" dirty="0" smtClean="0"/>
              <a:t>Demir </a:t>
            </a:r>
            <a:r>
              <a:rPr lang="tr-TR" sz="2400" dirty="0" err="1" smtClean="0"/>
              <a:t>deplesyonu</a:t>
            </a:r>
            <a:endParaRPr lang="tr-TR" sz="2400" dirty="0" smtClean="0"/>
          </a:p>
          <a:p>
            <a:pPr lvl="1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400" dirty="0" err="1" smtClean="0"/>
              <a:t>Otoimmun</a:t>
            </a:r>
            <a:r>
              <a:rPr lang="tr-TR" sz="2400" dirty="0" smtClean="0"/>
              <a:t> </a:t>
            </a:r>
            <a:r>
              <a:rPr lang="tr-TR" sz="2400" dirty="0" err="1" smtClean="0"/>
              <a:t>hemolitik</a:t>
            </a:r>
            <a:r>
              <a:rPr lang="tr-TR" sz="2400" dirty="0" smtClean="0"/>
              <a:t> anemi</a:t>
            </a:r>
          </a:p>
          <a:p>
            <a:pPr lvl="1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400" dirty="0" smtClean="0"/>
              <a:t>Uygunsuz kan </a:t>
            </a:r>
            <a:r>
              <a:rPr lang="tr-TR" sz="2400" dirty="0" err="1" smtClean="0"/>
              <a:t>transf</a:t>
            </a:r>
            <a:r>
              <a:rPr lang="tr-TR" sz="2400" dirty="0" smtClean="0"/>
              <a:t>.</a:t>
            </a:r>
          </a:p>
          <a:p>
            <a:endParaRPr lang="en-US" dirty="0"/>
          </a:p>
        </p:txBody>
      </p:sp>
      <p:sp>
        <p:nvSpPr>
          <p:cNvPr id="5" name="Dikdörtgen 4"/>
          <p:cNvSpPr/>
          <p:nvPr/>
        </p:nvSpPr>
        <p:spPr>
          <a:xfrm>
            <a:off x="611560" y="5740309"/>
            <a:ext cx="7632848" cy="7571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400" dirty="0" smtClean="0"/>
              <a:t>Toplam </a:t>
            </a:r>
            <a:r>
              <a:rPr lang="tr-TR" sz="2400" dirty="0"/>
              <a:t>kan hacminin 2 katı hacim işleme konulursa %50 </a:t>
            </a:r>
            <a:r>
              <a:rPr lang="tr-TR" sz="2400" dirty="0" err="1"/>
              <a:t>sitoredüksiyon</a:t>
            </a:r>
            <a:r>
              <a:rPr lang="tr-TR" sz="2400" dirty="0"/>
              <a:t> sağlanır.</a:t>
            </a:r>
          </a:p>
        </p:txBody>
      </p:sp>
    </p:spTree>
    <p:extLst>
      <p:ext uri="{BB962C8B-B14F-4D97-AF65-F5344CB8AC3E}">
        <p14:creationId xmlns="" xmlns:p14="http://schemas.microsoft.com/office/powerpoint/2010/main" val="379853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7467600" cy="1143000"/>
          </a:xfrm>
        </p:spPr>
        <p:txBody>
          <a:bodyPr>
            <a:normAutofit/>
          </a:bodyPr>
          <a:lstStyle/>
          <a:p>
            <a:r>
              <a:rPr lang="tr-TR" sz="3200" b="1" dirty="0"/>
              <a:t>TERAPÖTİK </a:t>
            </a:r>
            <a:r>
              <a:rPr lang="tr-TR" sz="3200" b="1" dirty="0" smtClean="0"/>
              <a:t>PLAZMAFEREZ</a:t>
            </a:r>
            <a:endParaRPr lang="en-US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3970784" cy="4349080"/>
          </a:xfrm>
        </p:spPr>
        <p:txBody>
          <a:bodyPr>
            <a:noAutofit/>
          </a:bodyPr>
          <a:lstStyle/>
          <a:p>
            <a:r>
              <a:rPr lang="tr-TR" b="1" dirty="0" smtClean="0">
                <a:solidFill>
                  <a:srgbClr val="002060"/>
                </a:solidFill>
              </a:rPr>
              <a:t>Düzey I</a:t>
            </a:r>
          </a:p>
          <a:p>
            <a:r>
              <a:rPr lang="tr-TR" dirty="0" err="1" smtClean="0"/>
              <a:t>Trombotik</a:t>
            </a:r>
            <a:r>
              <a:rPr lang="tr-TR" dirty="0" smtClean="0"/>
              <a:t> </a:t>
            </a:r>
            <a:r>
              <a:rPr lang="tr-TR" dirty="0" err="1" smtClean="0"/>
              <a:t>trombositopenik</a:t>
            </a:r>
            <a:r>
              <a:rPr lang="tr-TR" dirty="0" smtClean="0"/>
              <a:t> </a:t>
            </a:r>
            <a:r>
              <a:rPr lang="tr-TR" dirty="0" err="1" smtClean="0"/>
              <a:t>purpura</a:t>
            </a:r>
            <a:endParaRPr lang="tr-TR" dirty="0" smtClean="0"/>
          </a:p>
          <a:p>
            <a:r>
              <a:rPr lang="tr-TR" dirty="0" smtClean="0"/>
              <a:t>Akut ve kronik </a:t>
            </a:r>
            <a:r>
              <a:rPr lang="tr-TR" dirty="0" err="1" smtClean="0"/>
              <a:t>inf</a:t>
            </a:r>
            <a:r>
              <a:rPr lang="tr-TR" dirty="0" smtClean="0"/>
              <a:t>. </a:t>
            </a:r>
            <a:r>
              <a:rPr lang="tr-TR" dirty="0" err="1" smtClean="0"/>
              <a:t>Demiyalizan</a:t>
            </a:r>
            <a:r>
              <a:rPr lang="tr-TR" dirty="0" smtClean="0"/>
              <a:t> </a:t>
            </a:r>
            <a:r>
              <a:rPr lang="tr-TR" dirty="0" err="1" smtClean="0"/>
              <a:t>polinöropati</a:t>
            </a:r>
            <a:endParaRPr lang="tr-TR" dirty="0" smtClean="0"/>
          </a:p>
          <a:p>
            <a:r>
              <a:rPr lang="tr-TR" dirty="0" smtClean="0"/>
              <a:t>Anti-GBM antikor hastalığı</a:t>
            </a:r>
          </a:p>
          <a:p>
            <a:r>
              <a:rPr lang="tr-TR" dirty="0" err="1" smtClean="0"/>
              <a:t>Guillain</a:t>
            </a:r>
            <a:r>
              <a:rPr lang="tr-TR" dirty="0" smtClean="0"/>
              <a:t> </a:t>
            </a:r>
            <a:r>
              <a:rPr lang="tr-TR" dirty="0" err="1" smtClean="0"/>
              <a:t>Barre</a:t>
            </a:r>
            <a:r>
              <a:rPr lang="tr-TR" dirty="0" smtClean="0"/>
              <a:t> sendromu</a:t>
            </a:r>
          </a:p>
          <a:p>
            <a:r>
              <a:rPr lang="tr-TR" dirty="0" err="1" smtClean="0"/>
              <a:t>Fitanik</a:t>
            </a:r>
            <a:r>
              <a:rPr lang="tr-TR" dirty="0" smtClean="0"/>
              <a:t> asit depo hastalığı</a:t>
            </a:r>
          </a:p>
          <a:p>
            <a:r>
              <a:rPr lang="tr-TR" dirty="0" smtClean="0"/>
              <a:t>Ailevi </a:t>
            </a:r>
            <a:r>
              <a:rPr lang="tr-TR" dirty="0" err="1" smtClean="0"/>
              <a:t>hiperkolesterolemi</a:t>
            </a:r>
            <a:endParaRPr lang="tr-TR" dirty="0" smtClean="0"/>
          </a:p>
          <a:p>
            <a:r>
              <a:rPr lang="tr-TR" dirty="0" err="1" smtClean="0"/>
              <a:t>Myastenia</a:t>
            </a:r>
            <a:r>
              <a:rPr lang="tr-TR" dirty="0" smtClean="0"/>
              <a:t> </a:t>
            </a:r>
            <a:r>
              <a:rPr lang="tr-TR" dirty="0" err="1" smtClean="0"/>
              <a:t>Gravis</a:t>
            </a:r>
            <a:endParaRPr lang="tr-TR" dirty="0" smtClean="0"/>
          </a:p>
          <a:p>
            <a:r>
              <a:rPr lang="tr-TR" dirty="0" err="1" smtClean="0"/>
              <a:t>Posttransfüzyon</a:t>
            </a:r>
            <a:r>
              <a:rPr lang="tr-TR" dirty="0" smtClean="0"/>
              <a:t> </a:t>
            </a:r>
            <a:r>
              <a:rPr lang="tr-TR" dirty="0" err="1" smtClean="0"/>
              <a:t>purpura</a:t>
            </a:r>
            <a:endParaRPr lang="en-US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788024" y="1240160"/>
            <a:ext cx="3970784" cy="434908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b="1" dirty="0" smtClean="0">
                <a:solidFill>
                  <a:srgbClr val="002060"/>
                </a:solidFill>
              </a:rPr>
              <a:t>Düzey II (Destek)</a:t>
            </a:r>
          </a:p>
          <a:p>
            <a:r>
              <a:rPr lang="tr-TR" sz="2000" dirty="0" smtClean="0"/>
              <a:t>Soğuk </a:t>
            </a:r>
            <a:r>
              <a:rPr lang="tr-TR" sz="2000" dirty="0" err="1" smtClean="0"/>
              <a:t>agglutinin</a:t>
            </a:r>
            <a:r>
              <a:rPr lang="tr-TR" sz="2000" dirty="0" smtClean="0"/>
              <a:t> hastalığı</a:t>
            </a:r>
          </a:p>
          <a:p>
            <a:r>
              <a:rPr lang="tr-TR" sz="2000" dirty="0" err="1" smtClean="0"/>
              <a:t>Major</a:t>
            </a:r>
            <a:r>
              <a:rPr lang="tr-TR" sz="2000" dirty="0" smtClean="0"/>
              <a:t>  veya iki yönlü ABO uygunsuz ilik naklinde alıcılarda</a:t>
            </a:r>
          </a:p>
          <a:p>
            <a:r>
              <a:rPr lang="tr-TR" sz="2000" dirty="0" err="1" smtClean="0"/>
              <a:t>Koagulasyon</a:t>
            </a:r>
            <a:r>
              <a:rPr lang="tr-TR" sz="2000" dirty="0" smtClean="0"/>
              <a:t> faktör inhibitörleri</a:t>
            </a:r>
          </a:p>
          <a:p>
            <a:r>
              <a:rPr lang="tr-TR" sz="2000" dirty="0" smtClean="0"/>
              <a:t>Lambert-</a:t>
            </a:r>
            <a:r>
              <a:rPr lang="tr-TR" sz="2000" dirty="0" err="1" smtClean="0"/>
              <a:t>Eaton</a:t>
            </a:r>
            <a:r>
              <a:rPr lang="tr-TR" sz="2000" dirty="0" smtClean="0"/>
              <a:t> </a:t>
            </a:r>
            <a:r>
              <a:rPr lang="tr-TR" sz="2000" dirty="0" err="1" smtClean="0"/>
              <a:t>myasteni</a:t>
            </a:r>
            <a:r>
              <a:rPr lang="tr-TR" sz="2000" dirty="0" smtClean="0"/>
              <a:t> sendromu</a:t>
            </a:r>
          </a:p>
          <a:p>
            <a:r>
              <a:rPr lang="tr-TR" sz="2000" dirty="0" smtClean="0"/>
              <a:t>Akut SSS </a:t>
            </a:r>
            <a:r>
              <a:rPr lang="tr-TR" sz="2000" dirty="0" err="1" smtClean="0"/>
              <a:t>inf</a:t>
            </a:r>
            <a:r>
              <a:rPr lang="tr-TR" sz="2000" dirty="0" smtClean="0"/>
              <a:t> </a:t>
            </a:r>
            <a:r>
              <a:rPr lang="tr-TR" sz="2000" dirty="0" err="1" smtClean="0"/>
              <a:t>demiyelizan</a:t>
            </a:r>
            <a:r>
              <a:rPr lang="tr-TR" sz="2000" dirty="0" smtClean="0"/>
              <a:t> </a:t>
            </a:r>
            <a:r>
              <a:rPr lang="tr-TR" sz="2000" dirty="0" err="1" smtClean="0"/>
              <a:t>hast</a:t>
            </a:r>
            <a:r>
              <a:rPr lang="tr-TR" sz="2000" dirty="0" smtClean="0"/>
              <a:t>.</a:t>
            </a:r>
          </a:p>
          <a:p>
            <a:r>
              <a:rPr lang="tr-TR" sz="2000" dirty="0" err="1" smtClean="0"/>
              <a:t>Kriyoglobunemi</a:t>
            </a:r>
            <a:endParaRPr lang="tr-TR" sz="2000" dirty="0" smtClean="0"/>
          </a:p>
          <a:p>
            <a:r>
              <a:rPr lang="tr-TR" sz="2000" dirty="0" smtClean="0"/>
              <a:t>Hızlı seyreden </a:t>
            </a:r>
            <a:r>
              <a:rPr lang="tr-TR" sz="2000" dirty="0" err="1" smtClean="0"/>
              <a:t>progresif</a:t>
            </a:r>
            <a:r>
              <a:rPr lang="tr-TR" sz="2000" dirty="0" smtClean="0"/>
              <a:t> </a:t>
            </a:r>
            <a:r>
              <a:rPr lang="tr-TR" sz="2000" dirty="0" err="1" smtClean="0"/>
              <a:t>glomerulonefrit</a:t>
            </a:r>
            <a:endParaRPr lang="tr-TR" sz="2000" dirty="0" smtClean="0"/>
          </a:p>
          <a:p>
            <a:r>
              <a:rPr lang="tr-TR" sz="2000" dirty="0" err="1" smtClean="0"/>
              <a:t>Myelomada</a:t>
            </a:r>
            <a:r>
              <a:rPr lang="tr-TR" sz="2000" dirty="0" smtClean="0"/>
              <a:t> </a:t>
            </a:r>
            <a:r>
              <a:rPr lang="tr-TR" sz="2000" dirty="0" err="1" smtClean="0"/>
              <a:t>hipervizkozitede</a:t>
            </a:r>
            <a:endParaRPr lang="tr-TR" sz="2000" dirty="0" smtClean="0"/>
          </a:p>
          <a:p>
            <a:r>
              <a:rPr lang="tr-TR" sz="2000" dirty="0" err="1" smtClean="0"/>
              <a:t>Sydenham</a:t>
            </a:r>
            <a:r>
              <a:rPr lang="tr-TR" sz="2000" dirty="0" smtClean="0"/>
              <a:t> </a:t>
            </a:r>
            <a:r>
              <a:rPr lang="tr-TR" sz="2000" dirty="0" err="1" smtClean="0"/>
              <a:t>koresi</a:t>
            </a:r>
            <a:endParaRPr lang="tr-TR" sz="2000" dirty="0" smtClean="0"/>
          </a:p>
          <a:p>
            <a:r>
              <a:rPr lang="tr-TR" sz="2000" dirty="0" err="1" smtClean="0"/>
              <a:t>Waldenström</a:t>
            </a:r>
            <a:r>
              <a:rPr lang="tr-TR" sz="2000" dirty="0" smtClean="0"/>
              <a:t> </a:t>
            </a:r>
            <a:r>
              <a:rPr lang="tr-TR" sz="2000" dirty="0" err="1" smtClean="0"/>
              <a:t>makroglobinemisi</a:t>
            </a: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338860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7467600" cy="1143000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TERAPÖTİK FOTOFEREZ</a:t>
            </a:r>
            <a:endParaRPr lang="en-US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dirty="0" err="1"/>
              <a:t>Ekstrakorporal</a:t>
            </a:r>
            <a:r>
              <a:rPr lang="tr-TR" dirty="0"/>
              <a:t> </a:t>
            </a:r>
            <a:r>
              <a:rPr lang="tr-TR" dirty="0" err="1"/>
              <a:t>fotokemoterapi</a:t>
            </a:r>
            <a:r>
              <a:rPr lang="tr-TR" dirty="0"/>
              <a:t> ve </a:t>
            </a:r>
            <a:r>
              <a:rPr lang="tr-TR" dirty="0" err="1"/>
              <a:t>lökoferezin</a:t>
            </a:r>
            <a:r>
              <a:rPr lang="tr-TR" dirty="0"/>
              <a:t> beraber uygulanması işlemidir. Dolaşımdaki lenfositler ultraviyole ile ışınlanır. Kullanım alanları:</a:t>
            </a:r>
          </a:p>
          <a:p>
            <a:pPr marL="476250" lvl="1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400" dirty="0" err="1"/>
              <a:t>Kutanöz</a:t>
            </a:r>
            <a:r>
              <a:rPr lang="tr-TR" sz="2400" dirty="0"/>
              <a:t> T-hücreli </a:t>
            </a:r>
            <a:r>
              <a:rPr lang="tr-TR" sz="2400" dirty="0" err="1"/>
              <a:t>lenfomalar</a:t>
            </a:r>
            <a:endParaRPr lang="tr-TR" sz="2400" dirty="0"/>
          </a:p>
          <a:p>
            <a:pPr marL="476250" lvl="1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400" dirty="0"/>
              <a:t>Transplantasyondan sonra meydana gelen </a:t>
            </a:r>
            <a:r>
              <a:rPr lang="tr-TR" sz="2400" dirty="0" err="1"/>
              <a:t>Graft</a:t>
            </a:r>
            <a:r>
              <a:rPr lang="tr-TR" sz="2400" dirty="0"/>
              <a:t> </a:t>
            </a:r>
            <a:r>
              <a:rPr lang="tr-TR" sz="2400" dirty="0" err="1"/>
              <a:t>versus</a:t>
            </a:r>
            <a:r>
              <a:rPr lang="tr-TR" sz="2400" dirty="0"/>
              <a:t> Host </a:t>
            </a:r>
            <a:r>
              <a:rPr lang="tr-TR" sz="2400" dirty="0" smtClean="0"/>
              <a:t>Hastalığının önlenmesi </a:t>
            </a:r>
            <a:r>
              <a:rPr lang="tr-TR" sz="2400" smtClean="0"/>
              <a:t>ve tedavisinde. </a:t>
            </a:r>
            <a:endParaRPr lang="tr-TR" sz="2400" dirty="0"/>
          </a:p>
          <a:p>
            <a:pPr marL="476250" lvl="1" fontAlgn="auto"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defRPr/>
            </a:pPr>
            <a:r>
              <a:rPr lang="tr-TR" sz="2400" dirty="0"/>
              <a:t>Sistemik </a:t>
            </a:r>
            <a:r>
              <a:rPr lang="tr-TR" sz="2400" dirty="0" err="1"/>
              <a:t>Otoimmun</a:t>
            </a:r>
            <a:r>
              <a:rPr lang="tr-TR" sz="2400" dirty="0"/>
              <a:t> hastalıklar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463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285992"/>
            <a:ext cx="76485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ABO sistemi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71550" y="1773238"/>
            <a:ext cx="7772400" cy="2209800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tr-TR" sz="2800" dirty="0" smtClean="0"/>
              <a:t>Transfüzyon tıbbında en önemlisi</a:t>
            </a:r>
          </a:p>
          <a:p>
            <a:pPr>
              <a:buFont typeface="Arial" charset="0"/>
              <a:buChar char="•"/>
            </a:pPr>
            <a:r>
              <a:rPr lang="tr-TR" sz="2800" dirty="0" smtClean="0"/>
              <a:t>H geni ile ABO antijenleri oluşur ve ABO geni temel yapıya farklı şekerlerin eklenmesini sağlar. </a:t>
            </a:r>
          </a:p>
          <a:p>
            <a:pPr>
              <a:buFont typeface="Arial" charset="0"/>
              <a:buChar char="•"/>
            </a:pPr>
            <a:r>
              <a:rPr lang="tr-TR" sz="2800" dirty="0" smtClean="0"/>
              <a:t>ABH antijeni yoksa ‘Bombay </a:t>
            </a:r>
            <a:r>
              <a:rPr lang="tr-TR" sz="2800" dirty="0" err="1" smtClean="0"/>
              <a:t>fenotipi</a:t>
            </a:r>
            <a:r>
              <a:rPr lang="tr-TR" sz="2800" dirty="0" smtClean="0"/>
              <a:t>’</a:t>
            </a:r>
          </a:p>
        </p:txBody>
      </p:sp>
      <p:graphicFrame>
        <p:nvGraphicFramePr>
          <p:cNvPr id="21557" name="Group 5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70214195"/>
              </p:ext>
            </p:extLst>
          </p:nvPr>
        </p:nvGraphicFramePr>
        <p:xfrm>
          <a:off x="395536" y="4419600"/>
          <a:ext cx="8138864" cy="2011680"/>
        </p:xfrm>
        <a:graphic>
          <a:graphicData uri="http://schemas.openxmlformats.org/drawingml/2006/table">
            <a:tbl>
              <a:tblPr/>
              <a:tblGrid>
                <a:gridCol w="914916"/>
                <a:gridCol w="3154516"/>
                <a:gridCol w="2034716"/>
                <a:gridCol w="2034716"/>
              </a:tblGrid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Gen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Glikozil transferaz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Nüklotid (Şeker verici)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Hakim olan şeker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ymbol" pitchFamily="18" charset="2"/>
                        </a:rPr>
                        <a:t>a</a:t>
                      </a: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-2-L-fukoziltransferaz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GDP-Fuc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L-fukoz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ymbol" pitchFamily="18" charset="2"/>
                        </a:rPr>
                        <a:t>a</a:t>
                      </a: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-3-N-asetilgalaktozaminiltransferaz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UDP-GalN</a:t>
                      </a: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ymbol" pitchFamily="18" charset="2"/>
                        </a:rPr>
                        <a:t>A</a:t>
                      </a: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N-asetilgalaktozamin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ymbol" pitchFamily="18" charset="2"/>
                        </a:rPr>
                        <a:t>a</a:t>
                      </a: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-3-D-galaktoziltransferaz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UDP-Gal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D-</a:t>
                      </a:r>
                      <a:r>
                        <a:rPr kumimoji="1" lang="tr-TR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galaktoz</a:t>
                      </a:r>
                      <a:endParaRPr kumimoji="1" lang="tr-T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7329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Kan grubu tayini</a:t>
            </a:r>
          </a:p>
        </p:txBody>
      </p:sp>
      <p:sp>
        <p:nvSpPr>
          <p:cNvPr id="13315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412875"/>
            <a:ext cx="8229600" cy="1944688"/>
          </a:xfrm>
        </p:spPr>
        <p:txBody>
          <a:bodyPr/>
          <a:lstStyle/>
          <a:p>
            <a:r>
              <a:rPr lang="tr-TR" sz="2800" smtClean="0"/>
              <a:t>İleri gruplama (Forward): Eritrosit yüzeyindeki antijenin antikor kullanılarak tayinidir.</a:t>
            </a:r>
          </a:p>
          <a:p>
            <a:r>
              <a:rPr lang="tr-TR" sz="2800" smtClean="0"/>
              <a:t>Geriye gruplama (Reverse): ABO tipi bilinen hücre ile hasta serumu karıştırılır.</a:t>
            </a:r>
          </a:p>
          <a:p>
            <a:endParaRPr lang="tr-TR" smtClean="0"/>
          </a:p>
        </p:txBody>
      </p:sp>
      <p:graphicFrame>
        <p:nvGraphicFramePr>
          <p:cNvPr id="5" name="Group 127"/>
          <p:cNvGraphicFramePr>
            <a:graphicFrameLocks noGrp="1"/>
          </p:cNvGraphicFramePr>
          <p:nvPr/>
        </p:nvGraphicFramePr>
        <p:xfrm>
          <a:off x="395288" y="3500438"/>
          <a:ext cx="8534400" cy="2997200"/>
        </p:xfrm>
        <a:graphic>
          <a:graphicData uri="http://schemas.openxmlformats.org/drawingml/2006/table">
            <a:tbl>
              <a:tblPr/>
              <a:tblGrid>
                <a:gridCol w="1143000"/>
                <a:gridCol w="1295400"/>
                <a:gridCol w="1295400"/>
                <a:gridCol w="1143000"/>
                <a:gridCol w="1219200"/>
                <a:gridCol w="1143000"/>
                <a:gridCol w="12954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1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Forward Gruplama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Reverse</a:t>
                      </a:r>
                      <a:r>
                        <a:rPr kumimoji="1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 Gruplama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Hasta Eritrosit Hücresi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Anti-A ile Reaksiyon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Anti-B ile Reaksiyon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Kan grupları yorumu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A1 Hücresi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B hücresi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Kan grupları yorumu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</a:rPr>
                        <a:t>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75386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71400"/>
            <a:ext cx="7467600" cy="1143000"/>
          </a:xfrm>
        </p:spPr>
        <p:txBody>
          <a:bodyPr/>
          <a:lstStyle/>
          <a:p>
            <a:r>
              <a:rPr lang="tr-TR" b="1" dirty="0" smtClean="0"/>
              <a:t>ABO GRUP SIKLIĞI</a:t>
            </a:r>
          </a:p>
        </p:txBody>
      </p:sp>
      <p:graphicFrame>
        <p:nvGraphicFramePr>
          <p:cNvPr id="6205" name="Group 61"/>
          <p:cNvGraphicFramePr>
            <a:graphicFrameLocks noGrp="1"/>
          </p:cNvGraphicFramePr>
          <p:nvPr/>
        </p:nvGraphicFramePr>
        <p:xfrm>
          <a:off x="1187450" y="2060575"/>
          <a:ext cx="7086600" cy="3140074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771650"/>
                <a:gridCol w="1771650"/>
                <a:gridCol w="1771650"/>
                <a:gridCol w="1771650"/>
              </a:tblGrid>
              <a:tr h="7621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dirty="0" err="1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Fenotip</a:t>
                      </a:r>
                      <a:endParaRPr kumimoji="1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Beyaz ırk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(%)</a:t>
                      </a:r>
                      <a:endParaRPr kumimoji="1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Siyah Irk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(%)</a:t>
                      </a:r>
                      <a:endParaRPr kumimoji="1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Asya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</a:tr>
              <a:tr h="396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O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45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49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43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</a:tr>
              <a:tr h="396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A1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33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19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27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</a:tr>
              <a:tr h="396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A2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8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8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Nadir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</a:tr>
              <a:tr h="396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B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10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19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25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</a:tr>
              <a:tr h="396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A</a:t>
                      </a:r>
                      <a:r>
                        <a:rPr kumimoji="1" lang="tr-TR" sz="2000" u="none" strike="noStrike" cap="none" normalizeH="0" baseline="-2500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1</a:t>
                      </a: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B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3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3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5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</a:tr>
              <a:tr h="396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A</a:t>
                      </a:r>
                      <a:r>
                        <a:rPr kumimoji="1" lang="tr-TR" sz="2000" u="none" strike="noStrike" cap="none" normalizeH="0" baseline="-2500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2</a:t>
                      </a: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B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1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1</a:t>
                      </a:r>
                      <a:endParaRPr kumimoji="1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tr-TR" sz="20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</a:rPr>
                        <a:t>Nadir</a:t>
                      </a:r>
                      <a:endParaRPr kumimoji="1" lang="tr-T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9" marB="45729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2161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 Klasik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560</TotalTime>
  <Words>2644</Words>
  <Application>Microsoft Office PowerPoint</Application>
  <PresentationFormat>Ekran Gösterisi (4:3)</PresentationFormat>
  <Paragraphs>566</Paragraphs>
  <Slides>55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55</vt:i4>
      </vt:variant>
    </vt:vector>
  </HeadingPairs>
  <TitlesOfParts>
    <vt:vector size="56" baseType="lpstr">
      <vt:lpstr>Cumba</vt:lpstr>
      <vt:lpstr>Kan Bankacılığı ve Aferez</vt:lpstr>
      <vt:lpstr>Kan grup antijenleri</vt:lpstr>
      <vt:lpstr>Slayt 3</vt:lpstr>
      <vt:lpstr>Slayt 4</vt:lpstr>
      <vt:lpstr>Slayt 5</vt:lpstr>
      <vt:lpstr>Slayt 6</vt:lpstr>
      <vt:lpstr>ABO sistemi</vt:lpstr>
      <vt:lpstr>Kan grubu tayini</vt:lpstr>
      <vt:lpstr>ABO GRUP SIKLIĞI</vt:lpstr>
      <vt:lpstr>Rh SİSTEMİ</vt:lpstr>
      <vt:lpstr>Rh ANTİKORLARI</vt:lpstr>
      <vt:lpstr>Kan Komponentleri</vt:lpstr>
      <vt:lpstr>Kan kompenenti saklanması</vt:lpstr>
      <vt:lpstr>Tam Kan</vt:lpstr>
      <vt:lpstr>TAM KAN TRANSFÜZYONU DEZAVANTAJLARI</vt:lpstr>
      <vt:lpstr>ERİTROSİT SÜSPANSİYONU </vt:lpstr>
      <vt:lpstr>ERİTROSİT SÜSPANSİYONU VERİLMESİ</vt:lpstr>
      <vt:lpstr>ŞOK İNDEKSİ İLE KAN KAYBI HESAPLANMASI</vt:lpstr>
      <vt:lpstr>MASİF KANAMA NEDİR?</vt:lpstr>
      <vt:lpstr>ERİTOSİT SÜSPANSİYONU KULLANIM ENDİKASYONLARI</vt:lpstr>
      <vt:lpstr>TROMBOSİT SÜSPANSİYONU</vt:lpstr>
      <vt:lpstr>TROMBOSİT VERİCİSİ</vt:lpstr>
      <vt:lpstr>Trombosit süspansiyonu kullanım endikasyonu</vt:lpstr>
      <vt:lpstr>TAZE DONMUŞ PLAZMA (TDP)</vt:lpstr>
      <vt:lpstr>TDP KULLANIM ENDİKASYONLARI</vt:lpstr>
      <vt:lpstr>TDP’NİN KULLANILMAMASI GEREKEN DURUMLAR</vt:lpstr>
      <vt:lpstr>KRİYOPRESİPİTAT</vt:lpstr>
      <vt:lpstr>TRANSFÜZYON REAKSİYONLARI</vt:lpstr>
      <vt:lpstr>KAN KOMPONENTLERİNDE GRUP SEÇİMİ ve ÖNEMLİ NOKTALAR DİKKAT!</vt:lpstr>
      <vt:lpstr>AYNI GRUP YOK VE DURUM ACİL!!!</vt:lpstr>
      <vt:lpstr>RH İÇİN DURUM NEDİR?</vt:lpstr>
      <vt:lpstr>Plazma Transfüzyonu</vt:lpstr>
      <vt:lpstr>Slayt 33</vt:lpstr>
      <vt:lpstr>Transfüzyon Reaksiyonları</vt:lpstr>
      <vt:lpstr>Transfüzyon Rxn Şüphelendiğinde</vt:lpstr>
      <vt:lpstr>Reaksiyon Şüphesinde Yapılacaklar</vt:lpstr>
      <vt:lpstr>Slayt 37</vt:lpstr>
      <vt:lpstr>AKUT HEMOLİTİK TRANSFÜZYON REAKSİYONLARI</vt:lpstr>
      <vt:lpstr>ANAFİLAKTİK REAKSİYONLAR</vt:lpstr>
      <vt:lpstr>İMMUNUGLOBULİN-A EKSİKLİĞİ</vt:lpstr>
      <vt:lpstr> KAN ÜRÜNÜNDEKİ LÖKOSİTLERE BAĞLI REAKSİYONLAR</vt:lpstr>
      <vt:lpstr>TRANSFÜZYON İLİŞKİLİ AKUT AKCİĞER HASARI (TRALI)</vt:lpstr>
      <vt:lpstr>TEDAVİ</vt:lpstr>
      <vt:lpstr>FEBRİL NON-HEMOLİTİK TRANSFÜZYON REAKSİYONLARI (FNTR)</vt:lpstr>
      <vt:lpstr>GEÇ TİP HEMOLİTİK TRANSFÜZYON REAKSİYONLARI</vt:lpstr>
      <vt:lpstr>TRANSFÜZYONA BAĞLI GRAFT VERSUS HOST HASTALIĞI</vt:lpstr>
      <vt:lpstr>AFEREZ</vt:lpstr>
      <vt:lpstr>TANIM</vt:lpstr>
      <vt:lpstr>AFEREZ TİPLERİ</vt:lpstr>
      <vt:lpstr>TERAPÖTİK AFEREZ</vt:lpstr>
      <vt:lpstr>TERAPÖTİK LÖKOFEREZ</vt:lpstr>
      <vt:lpstr>TERAPÖTİK TROMBOFEREZ</vt:lpstr>
      <vt:lpstr>TERAPÖTİK ERİTROFEREZ</vt:lpstr>
      <vt:lpstr>TERAPÖTİK PLAZMAFEREZ</vt:lpstr>
      <vt:lpstr>TERAPÖTİK FOTOFEREZ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Kemik İliği Yetmezlikleri</dc:title>
  <dc:creator>Pervin Topcuoglu</dc:creator>
  <cp:lastModifiedBy>KALPMERKZ1677</cp:lastModifiedBy>
  <cp:revision>219</cp:revision>
  <dcterms:created xsi:type="dcterms:W3CDTF">2012-08-19T06:35:03Z</dcterms:created>
  <dcterms:modified xsi:type="dcterms:W3CDTF">2017-09-11T11:18:02Z</dcterms:modified>
</cp:coreProperties>
</file>