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56" y="2884051"/>
            <a:ext cx="7772400" cy="1470025"/>
          </a:xfrm>
        </p:spPr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PROTEİN METABOLİZMASI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365104"/>
            <a:ext cx="6400800" cy="1752600"/>
          </a:xfrm>
        </p:spPr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499175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800" b="1" dirty="0"/>
              <a:t>801300715960 </a:t>
            </a:r>
          </a:p>
          <a:p>
            <a:r>
              <a:rPr lang="tr-TR" sz="4800" b="1" dirty="0" smtClean="0"/>
              <a:t>NÜKLEİK </a:t>
            </a:r>
            <a:r>
              <a:rPr lang="tr-TR" sz="4800" b="1" dirty="0" smtClean="0"/>
              <a:t>ASİT</a:t>
            </a:r>
          </a:p>
          <a:p>
            <a:r>
              <a:rPr lang="tr-TR" sz="4800" b="1" dirty="0" smtClean="0"/>
              <a:t>METABOLİZMASI-I</a:t>
            </a:r>
            <a:endParaRPr lang="tr-TR" sz="4800" b="1" dirty="0" smtClean="0"/>
          </a:p>
          <a:p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620688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899592" y="620688"/>
            <a:ext cx="7543800" cy="584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3200" b="1" dirty="0" smtClean="0"/>
              <a:t>GENETİK ŞİFRE</a:t>
            </a:r>
            <a:endParaRPr lang="tr-TR" sz="3200" b="1" dirty="0"/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467544" y="1556792"/>
            <a:ext cx="8153400" cy="517064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dirty="0" smtClean="0"/>
              <a:t>Genlerdeki ve dolayısıyla </a:t>
            </a:r>
            <a:r>
              <a:rPr lang="tr-TR" sz="2400" dirty="0" err="1" smtClean="0"/>
              <a:t>mRNA’daki</a:t>
            </a:r>
            <a:r>
              <a:rPr lang="tr-TR" sz="2400" dirty="0" smtClean="0"/>
              <a:t> </a:t>
            </a:r>
            <a:r>
              <a:rPr lang="tr-TR" sz="2400" dirty="0" err="1" smtClean="0"/>
              <a:t>nükleotit</a:t>
            </a:r>
            <a:r>
              <a:rPr lang="tr-TR" sz="2400" dirty="0" smtClean="0"/>
              <a:t> dizisi ile proteinlerdeki amino asit dizisi arasındaki ilişki </a:t>
            </a:r>
            <a:r>
              <a:rPr lang="tr-TR" sz="2400" i="1" dirty="0" smtClean="0"/>
              <a:t>‘’genetik şifre’’</a:t>
            </a:r>
            <a:r>
              <a:rPr lang="tr-TR" sz="2400" dirty="0" err="1" smtClean="0"/>
              <a:t>dir</a:t>
            </a:r>
            <a:r>
              <a:rPr lang="tr-TR" sz="2400" dirty="0" smtClean="0"/>
              <a:t>.</a:t>
            </a:r>
          </a:p>
          <a:p>
            <a:pPr>
              <a:spcBef>
                <a:spcPct val="50000"/>
              </a:spcBef>
            </a:pPr>
            <a:r>
              <a:rPr lang="tr-TR" sz="2400" dirty="0" smtClean="0"/>
              <a:t> </a:t>
            </a:r>
          </a:p>
          <a:p>
            <a:r>
              <a:rPr lang="tr-TR" sz="2400" dirty="0" err="1" smtClean="0"/>
              <a:t>mRNA’yı</a:t>
            </a:r>
            <a:r>
              <a:rPr lang="tr-TR" sz="2400" dirty="0" smtClean="0"/>
              <a:t> oluşturan nükleotid dizisinde her üç bazlık dizi </a:t>
            </a:r>
            <a:r>
              <a:rPr lang="tr-TR" sz="2400" dirty="0" err="1" smtClean="0"/>
              <a:t>kodon</a:t>
            </a:r>
            <a:r>
              <a:rPr lang="tr-TR" sz="2400" dirty="0" smtClean="0"/>
              <a:t> olarak adlandırılır ki her </a:t>
            </a:r>
            <a:r>
              <a:rPr lang="tr-TR" sz="2400" dirty="0" err="1" smtClean="0"/>
              <a:t>kodon</a:t>
            </a:r>
            <a:r>
              <a:rPr lang="tr-TR" sz="2400" dirty="0" smtClean="0"/>
              <a:t> ya protein sentezine katılacak bir amino asidi veya protein sentezinin sonlanacağını ifade eder. </a:t>
            </a:r>
          </a:p>
          <a:p>
            <a:endParaRPr lang="tr-TR" sz="2400" dirty="0" smtClean="0"/>
          </a:p>
          <a:p>
            <a:r>
              <a:rPr lang="tr-TR" sz="2400" dirty="0" smtClean="0"/>
              <a:t>Her amino asit için en az bir tane </a:t>
            </a:r>
            <a:r>
              <a:rPr lang="tr-TR" sz="2400" dirty="0" err="1" smtClean="0"/>
              <a:t>kodon</a:t>
            </a:r>
            <a:r>
              <a:rPr lang="tr-TR" sz="2400" dirty="0" smtClean="0"/>
              <a:t> vardır. Örneğin AUG </a:t>
            </a:r>
            <a:r>
              <a:rPr lang="tr-TR" sz="2400" dirty="0" err="1" smtClean="0"/>
              <a:t>metionine</a:t>
            </a:r>
            <a:r>
              <a:rPr lang="tr-TR" sz="2400" dirty="0" smtClean="0"/>
              <a:t> uyar; GUG, GUA, GUC, GUU valine uyar; UUU, UUC </a:t>
            </a:r>
            <a:r>
              <a:rPr lang="tr-TR" sz="2400" dirty="0" err="1" smtClean="0"/>
              <a:t>fenil</a:t>
            </a:r>
            <a:r>
              <a:rPr lang="tr-TR" sz="2400" dirty="0" smtClean="0"/>
              <a:t> </a:t>
            </a:r>
            <a:r>
              <a:rPr lang="tr-TR" sz="2400" dirty="0" err="1" smtClean="0"/>
              <a:t>alanine</a:t>
            </a:r>
            <a:r>
              <a:rPr lang="tr-TR" sz="2400" dirty="0" smtClean="0"/>
              <a:t> uyar. UAA, UAG, UGA ise hiçbir amino aside uymayan sonlanma </a:t>
            </a:r>
            <a:r>
              <a:rPr lang="tr-TR" sz="2400" dirty="0" err="1" smtClean="0"/>
              <a:t>kodonlarıdırlar</a:t>
            </a:r>
            <a:r>
              <a:rPr lang="tr-TR" sz="2400" dirty="0" smtClean="0"/>
              <a:t>.</a:t>
            </a:r>
          </a:p>
          <a:p>
            <a:pPr>
              <a:spcBef>
                <a:spcPct val="50000"/>
              </a:spcBef>
            </a:pPr>
            <a:endParaRPr lang="tr-TR" b="1" dirty="0" smtClean="0"/>
          </a:p>
          <a:p>
            <a:pPr>
              <a:spcBef>
                <a:spcPct val="50000"/>
              </a:spcBef>
            </a:pPr>
            <a:endParaRPr lang="tr-TR" b="1" dirty="0" smtClean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3" presetClass="entr" presetSubtype="3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utoUpdateAnimBg="0"/>
      <p:bldP spid="12293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990600" y="762000"/>
            <a:ext cx="7772400" cy="7016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4000" b="1" dirty="0"/>
              <a:t>PROTEİN SENTEZİ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1752600"/>
            <a:ext cx="8382000" cy="452431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tr-TR" sz="2400" dirty="0"/>
              <a:t>Canlıların yaşamlarını  sürdürebilmeleri için proteinin önemi çok  büyüktür. Çünkü protein vücudumuzda yapım ve onarım işlerinden sorumludur. </a:t>
            </a:r>
            <a:endParaRPr lang="tr-TR" sz="2400" dirty="0" smtClean="0"/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tr-TR" sz="2400" dirty="0" smtClean="0"/>
              <a:t>Ayrıca </a:t>
            </a:r>
            <a:r>
              <a:rPr lang="tr-TR" sz="2400" dirty="0"/>
              <a:t>vücudumuzu belirli düzen içinde tutan birçok enziminde temel taşıdır. Protein vücudumuz içinde belirli </a:t>
            </a:r>
            <a:r>
              <a:rPr lang="tr-TR" sz="2400" dirty="0" err="1"/>
              <a:t>kurallra</a:t>
            </a:r>
            <a:r>
              <a:rPr lang="tr-TR" sz="2400" dirty="0"/>
              <a:t> göre ve ihtiyaca göre üretilir. Bu öyle bir düzendir ki  hiçbir hataya yer yoktur. Herhangi bir hata olursa güvenlik kontrol sistemi sayesinde hemen düzeltilir. </a:t>
            </a:r>
            <a:endParaRPr lang="tr-TR" sz="2400" dirty="0" smtClean="0"/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tr-TR" sz="2400" dirty="0" smtClean="0"/>
              <a:t>Bütün </a:t>
            </a:r>
            <a:r>
              <a:rPr lang="tr-TR" sz="2400" dirty="0"/>
              <a:t>canlı hücreler ,kendilerine özgü özel proteinlerini DNA şifresine göre sentezler. Bu nedenle DNA çok önemli bir moleküldür. Bunun için DNA molekülünü iyi anlamamız gerekir. 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3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 autoUpdateAnimBg="0"/>
      <p:bldP spid="5128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457200" y="1752600"/>
            <a:ext cx="8153400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 sz="2000" b="1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323528" y="260648"/>
            <a:ext cx="8229600" cy="772519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000" dirty="0"/>
              <a:t>Protein sentezi 3 aşamada meydana gelir. Bunlar;</a:t>
            </a:r>
          </a:p>
          <a:p>
            <a:pPr>
              <a:spcBef>
                <a:spcPct val="50000"/>
              </a:spcBef>
            </a:pPr>
            <a:r>
              <a:rPr lang="tr-TR" sz="2000" b="1" dirty="0"/>
              <a:t>1) TRASKRİPSİYON(Yazılma)</a:t>
            </a:r>
          </a:p>
          <a:p>
            <a:pPr>
              <a:spcBef>
                <a:spcPct val="50000"/>
              </a:spcBef>
            </a:pPr>
            <a:r>
              <a:rPr lang="tr-TR" sz="2000" b="1" dirty="0"/>
              <a:t>2) </a:t>
            </a:r>
            <a:r>
              <a:rPr lang="tr-TR" sz="2000" b="1" dirty="0" err="1"/>
              <a:t>mRNA’nın</a:t>
            </a:r>
            <a:r>
              <a:rPr lang="tr-TR" sz="2000" b="1" dirty="0"/>
              <a:t> RİBOZOMA BAĞLANMASI</a:t>
            </a:r>
          </a:p>
          <a:p>
            <a:pPr>
              <a:spcBef>
                <a:spcPct val="50000"/>
              </a:spcBef>
            </a:pPr>
            <a:r>
              <a:rPr lang="tr-TR" sz="2000" b="1" dirty="0"/>
              <a:t>3) </a:t>
            </a:r>
            <a:r>
              <a:rPr lang="tr-TR" sz="2000" b="1" dirty="0" smtClean="0"/>
              <a:t>TRANSLASYON</a:t>
            </a:r>
          </a:p>
          <a:p>
            <a:pPr>
              <a:spcBef>
                <a:spcPct val="50000"/>
              </a:spcBef>
            </a:pPr>
            <a:endParaRPr lang="tr-TR" sz="2000" b="1" dirty="0"/>
          </a:p>
          <a:p>
            <a:pPr>
              <a:spcBef>
                <a:spcPct val="50000"/>
              </a:spcBef>
            </a:pPr>
            <a:r>
              <a:rPr lang="tr-TR" sz="2400" u="sng" dirty="0" smtClean="0"/>
              <a:t>1)Transkripsiyon</a:t>
            </a:r>
            <a:r>
              <a:rPr lang="tr-TR" sz="2400" dirty="0"/>
              <a:t>: </a:t>
            </a:r>
            <a:r>
              <a:rPr lang="tr-TR" sz="2000" dirty="0"/>
              <a:t>ilk aşama RNA sentezidir. Bu işlem DNA zincirinin açılmasıyla başlar. DNA’daki bazlar karşı karşıta gelerek her iki </a:t>
            </a:r>
            <a:r>
              <a:rPr lang="tr-TR" sz="2000" dirty="0" err="1"/>
              <a:t>omugayı</a:t>
            </a:r>
            <a:r>
              <a:rPr lang="tr-TR" sz="2000" dirty="0"/>
              <a:t> birleştirmişlerdir. Fakat bu bazlar birbirleri arasındaki bağları kopararak DNA’nın çift zincirli yapısını bozarak tıpkı bir fermuar gibi açılmaya başlar. </a:t>
            </a:r>
            <a:endParaRPr lang="tr-TR" sz="2000" dirty="0" smtClean="0"/>
          </a:p>
          <a:p>
            <a:pPr>
              <a:spcBef>
                <a:spcPct val="50000"/>
              </a:spcBef>
            </a:pPr>
            <a:r>
              <a:rPr lang="tr-TR" sz="2000" dirty="0" smtClean="0"/>
              <a:t>DNA çözülmeye başladıkça “RNA </a:t>
            </a:r>
            <a:r>
              <a:rPr lang="tr-TR" sz="2000" dirty="0" err="1" smtClean="0"/>
              <a:t>polimeraz</a:t>
            </a:r>
            <a:r>
              <a:rPr lang="tr-TR" sz="2000" dirty="0" smtClean="0"/>
              <a:t>” adı verilen molekül DNA’ </a:t>
            </a:r>
            <a:r>
              <a:rPr lang="tr-TR" sz="2000" dirty="0" err="1" smtClean="0"/>
              <a:t>nın</a:t>
            </a:r>
            <a:r>
              <a:rPr lang="tr-TR" sz="2000" dirty="0" smtClean="0"/>
              <a:t> üzerinde gezerek onu okumaya ve RNA’yı sentezlemeye başlar. Üretilen bu RNA , </a:t>
            </a:r>
            <a:r>
              <a:rPr lang="tr-TR" sz="2000" dirty="0" err="1" smtClean="0"/>
              <a:t>mRNA</a:t>
            </a:r>
            <a:r>
              <a:rPr lang="tr-TR" sz="2000" dirty="0" smtClean="0"/>
              <a:t> (mesajcı RNA)’dır.</a:t>
            </a:r>
          </a:p>
          <a:p>
            <a:pPr>
              <a:spcBef>
                <a:spcPct val="50000"/>
              </a:spcBef>
            </a:pPr>
            <a:r>
              <a:rPr lang="tr-TR" sz="2000" dirty="0" smtClean="0"/>
              <a:t>RNA’nın DNA’dan farkı Timin yerine “U” </a:t>
            </a:r>
            <a:r>
              <a:rPr lang="tr-TR" sz="2000" dirty="0" err="1" smtClean="0"/>
              <a:t>Urasilin</a:t>
            </a:r>
            <a:r>
              <a:rPr lang="tr-TR" sz="2000" dirty="0" smtClean="0"/>
              <a:t> gelmesidir. Üretimi tamamlanan RNA daha sonra DNA üzerinden ayrılarak bir dizi işleme tabi tutulur. </a:t>
            </a:r>
          </a:p>
          <a:p>
            <a:pPr>
              <a:spcBef>
                <a:spcPct val="50000"/>
              </a:spcBef>
            </a:pPr>
            <a:endParaRPr lang="tr-TR" sz="2000" dirty="0" smtClean="0"/>
          </a:p>
          <a:p>
            <a:pPr>
              <a:spcBef>
                <a:spcPct val="50000"/>
              </a:spcBef>
            </a:pPr>
            <a:endParaRPr lang="tr-TR" sz="2000" dirty="0" smtClean="0"/>
          </a:p>
          <a:p>
            <a:pPr>
              <a:spcBef>
                <a:spcPct val="50000"/>
              </a:spcBef>
            </a:pPr>
            <a:endParaRPr lang="tr-TR" sz="2000" dirty="0" smtClean="0"/>
          </a:p>
          <a:p>
            <a:pPr>
              <a:spcBef>
                <a:spcPct val="50000"/>
              </a:spcBef>
            </a:pPr>
            <a:endParaRPr lang="tr-TR" sz="2000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>
              <a:spcBef>
                <a:spcPct val="50000"/>
              </a:spcBef>
              <a:buNone/>
            </a:pPr>
            <a:r>
              <a:rPr lang="tr-TR" sz="2400" u="sng" dirty="0" smtClean="0"/>
              <a:t>2)</a:t>
            </a:r>
            <a:r>
              <a:rPr lang="tr-TR" sz="2400" u="sng" dirty="0" err="1" smtClean="0"/>
              <a:t>mRNA’nın</a:t>
            </a:r>
            <a:r>
              <a:rPr lang="tr-TR" sz="2400" u="sng" dirty="0" smtClean="0"/>
              <a:t> Ribozoma Bağlanması</a:t>
            </a:r>
            <a:r>
              <a:rPr lang="tr-TR" sz="2400" dirty="0" smtClean="0"/>
              <a:t>:</a:t>
            </a:r>
          </a:p>
          <a:p>
            <a:pPr>
              <a:spcBef>
                <a:spcPct val="50000"/>
              </a:spcBef>
              <a:buNone/>
            </a:pPr>
            <a:endParaRPr lang="tr-TR" sz="2400" dirty="0" smtClean="0"/>
          </a:p>
          <a:p>
            <a:pPr>
              <a:spcBef>
                <a:spcPct val="50000"/>
              </a:spcBef>
            </a:pPr>
            <a:r>
              <a:rPr lang="tr-TR" sz="2400" dirty="0" smtClean="0"/>
              <a:t>     Düzeltme  işlemi tamamlanmış olan </a:t>
            </a:r>
            <a:r>
              <a:rPr lang="tr-TR" sz="2400" dirty="0" err="1" smtClean="0"/>
              <a:t>mRNA</a:t>
            </a:r>
            <a:r>
              <a:rPr lang="tr-TR" sz="2400" dirty="0" smtClean="0"/>
              <a:t> daha sonra ribozoma doğru hareket eder. Ribozoma ulaşan </a:t>
            </a:r>
            <a:r>
              <a:rPr lang="tr-TR" sz="2400" dirty="0" err="1" smtClean="0"/>
              <a:t>mRNA</a:t>
            </a:r>
            <a:r>
              <a:rPr lang="tr-TR" sz="2400" dirty="0" smtClean="0"/>
              <a:t> ilk önce ribozomun küçük alt birimine bağlanır. Büyük alt birim küçük alt birim ile birleşerek ribozom aktif hale geçer.</a:t>
            </a:r>
          </a:p>
          <a:p>
            <a:pPr>
              <a:spcBef>
                <a:spcPct val="50000"/>
              </a:spcBef>
            </a:pPr>
            <a:endParaRPr lang="tr-TR" sz="2400" dirty="0" smtClean="0"/>
          </a:p>
          <a:p>
            <a:r>
              <a:rPr lang="tr-TR" sz="2400" dirty="0" smtClean="0"/>
              <a:t>     </a:t>
            </a:r>
            <a:r>
              <a:rPr lang="tr-TR" sz="2400" dirty="0" err="1" smtClean="0"/>
              <a:t>mRNA’nın</a:t>
            </a:r>
            <a:r>
              <a:rPr lang="tr-TR" sz="2400" dirty="0" smtClean="0"/>
              <a:t> bir özelliği ise DNA’daki gibi sıralanan bazların 3’lü gruplar halinde sıralanmış olmasıdır. Örneğin;DNA üzerindeki </a:t>
            </a:r>
            <a:r>
              <a:rPr lang="tr-TR" sz="2400" dirty="0" err="1" smtClean="0"/>
              <a:t>kodonlar</a:t>
            </a:r>
            <a:r>
              <a:rPr lang="tr-TR" sz="2400" dirty="0" smtClean="0"/>
              <a:t> “</a:t>
            </a:r>
            <a:r>
              <a:rPr lang="tr-TR" sz="2400" dirty="0" err="1" smtClean="0"/>
              <a:t>AATGCCGATGTA”şeklinde</a:t>
            </a:r>
            <a:r>
              <a:rPr lang="tr-TR" sz="2400" dirty="0" smtClean="0"/>
              <a:t> ise sentezlenen </a:t>
            </a:r>
            <a:r>
              <a:rPr lang="tr-TR" sz="2400" dirty="0" err="1" smtClean="0"/>
              <a:t>mRNA’nın</a:t>
            </a:r>
            <a:r>
              <a:rPr lang="tr-TR" sz="2400" dirty="0" smtClean="0"/>
              <a:t> görünümü UUA-CCG-CUA-CAU şeklinde olacaktır. Bu 3’lü gruplara “</a:t>
            </a:r>
            <a:r>
              <a:rPr lang="tr-TR" sz="2400" dirty="0" err="1" smtClean="0"/>
              <a:t>kodon</a:t>
            </a:r>
            <a:r>
              <a:rPr lang="tr-TR" sz="2400" dirty="0" smtClean="0"/>
              <a:t>” adı verilir.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r>
              <a:rPr lang="tr-TR" sz="2800" u="sng" dirty="0" smtClean="0"/>
              <a:t>3)</a:t>
            </a:r>
            <a:r>
              <a:rPr lang="tr-TR" sz="2800" u="sng" dirty="0" err="1" smtClean="0"/>
              <a:t>Traslasyon</a:t>
            </a:r>
            <a:r>
              <a:rPr lang="tr-TR" sz="2800" u="sng" dirty="0" smtClean="0"/>
              <a:t>(okuma): </a:t>
            </a:r>
            <a:r>
              <a:rPr lang="tr-TR" sz="2800" dirty="0" err="1" smtClean="0"/>
              <a:t>mRNA’nın</a:t>
            </a:r>
            <a:r>
              <a:rPr lang="tr-TR" sz="2800" dirty="0" smtClean="0"/>
              <a:t> ribozoma bağlanmasından sonra sıra </a:t>
            </a:r>
            <a:r>
              <a:rPr lang="tr-TR" sz="2800" dirty="0" err="1" smtClean="0"/>
              <a:t>mRNA’daki</a:t>
            </a:r>
            <a:r>
              <a:rPr lang="tr-TR" sz="2800" dirty="0" smtClean="0"/>
              <a:t> </a:t>
            </a:r>
            <a:r>
              <a:rPr lang="tr-TR" sz="2800" dirty="0" err="1" smtClean="0"/>
              <a:t>kodonların</a:t>
            </a:r>
            <a:r>
              <a:rPr lang="tr-TR" sz="2800" dirty="0" smtClean="0"/>
              <a:t> okunmasına gelir. Bunun için başka bir RNA türü olan </a:t>
            </a:r>
            <a:r>
              <a:rPr lang="tr-TR" sz="2800" dirty="0" err="1" smtClean="0"/>
              <a:t>tRNA</a:t>
            </a:r>
            <a:r>
              <a:rPr lang="tr-TR" sz="2800" dirty="0" smtClean="0"/>
              <a:t>( taşıyıcı RNA) devreye girer. </a:t>
            </a:r>
            <a:r>
              <a:rPr lang="tr-TR" sz="2800" dirty="0" err="1" smtClean="0"/>
              <a:t>tRNA’nın</a:t>
            </a:r>
            <a:r>
              <a:rPr lang="tr-TR" sz="2800" dirty="0" smtClean="0"/>
              <a:t> görevi aminoasitlerin ribozoma taşınmasını sağlamaktır. </a:t>
            </a:r>
            <a:r>
              <a:rPr lang="tr-TR" sz="2800" dirty="0" err="1" smtClean="0"/>
              <a:t>tRNA</a:t>
            </a:r>
            <a:r>
              <a:rPr lang="tr-TR" sz="2800" dirty="0" smtClean="0"/>
              <a:t> üzerinde iki önemli bölge vardır.</a:t>
            </a:r>
          </a:p>
          <a:p>
            <a:pPr>
              <a:spcBef>
                <a:spcPct val="50000"/>
              </a:spcBef>
            </a:pPr>
            <a:r>
              <a:rPr lang="tr-TR" sz="2800" dirty="0" smtClean="0"/>
              <a:t> İlki, taşıyacağı </a:t>
            </a:r>
            <a:r>
              <a:rPr lang="tr-TR" sz="2800" dirty="0" err="1" smtClean="0"/>
              <a:t>aminoasitin</a:t>
            </a:r>
            <a:r>
              <a:rPr lang="tr-TR" sz="2800" dirty="0" smtClean="0"/>
              <a:t> tanınmasını sağlayan bölgedir.</a:t>
            </a:r>
          </a:p>
          <a:p>
            <a:pPr>
              <a:spcBef>
                <a:spcPct val="50000"/>
              </a:spcBef>
            </a:pPr>
            <a:r>
              <a:rPr lang="tr-TR" sz="2800" dirty="0" smtClean="0"/>
              <a:t> İkinci bölge ise </a:t>
            </a:r>
            <a:r>
              <a:rPr lang="tr-TR" sz="2800" dirty="0" err="1" smtClean="0"/>
              <a:t>tRNA’nın</a:t>
            </a:r>
            <a:r>
              <a:rPr lang="tr-TR" sz="2800" dirty="0" smtClean="0"/>
              <a:t> </a:t>
            </a:r>
            <a:r>
              <a:rPr lang="tr-TR" sz="2800" dirty="0" err="1" smtClean="0"/>
              <a:t>mRNA’ya</a:t>
            </a:r>
            <a:r>
              <a:rPr lang="tr-TR" sz="2800" dirty="0" smtClean="0"/>
              <a:t> </a:t>
            </a:r>
            <a:r>
              <a:rPr lang="tr-TR" sz="2800" dirty="0" err="1" smtClean="0"/>
              <a:t>bağlanacagı</a:t>
            </a:r>
            <a:r>
              <a:rPr lang="tr-TR" sz="2800" dirty="0" smtClean="0"/>
              <a:t> 3’lü baz sırasıdır. Bu bölgeye “anti-</a:t>
            </a:r>
            <a:r>
              <a:rPr lang="tr-TR" sz="2800" dirty="0" err="1" smtClean="0"/>
              <a:t>kodon</a:t>
            </a:r>
            <a:r>
              <a:rPr lang="tr-TR" sz="2800" dirty="0" smtClean="0"/>
              <a:t>” adı verilir.</a:t>
            </a:r>
          </a:p>
          <a:p>
            <a:pPr>
              <a:spcBef>
                <a:spcPct val="50000"/>
              </a:spcBef>
            </a:pPr>
            <a:endParaRPr lang="tr-TR" sz="2800" dirty="0" smtClean="0"/>
          </a:p>
          <a:p>
            <a:pPr>
              <a:spcBef>
                <a:spcPct val="50000"/>
              </a:spcBef>
            </a:pPr>
            <a:endParaRPr lang="tr-TR" b="1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474</Words>
  <Application>Microsoft Office PowerPoint</Application>
  <PresentationFormat>Ekran Gösterisi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Calibri</vt:lpstr>
      <vt:lpstr>Ofis Teması</vt:lpstr>
      <vt:lpstr>PROTEİN METABOLİZMASI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PROTEİN METABOLİZMASI</dc:title>
  <dc:creator>Ece Karakaya</dc:creator>
  <cp:lastModifiedBy>Microsoft</cp:lastModifiedBy>
  <cp:revision>4</cp:revision>
  <dcterms:created xsi:type="dcterms:W3CDTF">2018-10-10T13:21:24Z</dcterms:created>
  <dcterms:modified xsi:type="dcterms:W3CDTF">2018-10-11T11:04:21Z</dcterms:modified>
</cp:coreProperties>
</file>