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F1DD-9CC7-EA46-BD75-DC8CA70C141A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F84-A021-D741-9A4A-2C0F4BA8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F1DD-9CC7-EA46-BD75-DC8CA70C141A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F84-A021-D741-9A4A-2C0F4BA8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4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F1DD-9CC7-EA46-BD75-DC8CA70C141A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F84-A021-D741-9A4A-2C0F4BA8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F1DD-9CC7-EA46-BD75-DC8CA70C141A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F84-A021-D741-9A4A-2C0F4BA8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4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F1DD-9CC7-EA46-BD75-DC8CA70C141A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F84-A021-D741-9A4A-2C0F4BA8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8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F1DD-9CC7-EA46-BD75-DC8CA70C141A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F84-A021-D741-9A4A-2C0F4BA8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F1DD-9CC7-EA46-BD75-DC8CA70C141A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F84-A021-D741-9A4A-2C0F4BA8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2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F1DD-9CC7-EA46-BD75-DC8CA70C141A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F84-A021-D741-9A4A-2C0F4BA8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5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F1DD-9CC7-EA46-BD75-DC8CA70C141A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F84-A021-D741-9A4A-2C0F4BA8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4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F1DD-9CC7-EA46-BD75-DC8CA70C141A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F84-A021-D741-9A4A-2C0F4BA8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6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F1DD-9CC7-EA46-BD75-DC8CA70C141A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7F84-A021-D741-9A4A-2C0F4BA8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1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BF1DD-9CC7-EA46-BD75-DC8CA70C141A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E7F84-A021-D741-9A4A-2C0F4BA8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0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7858125" cy="5202237"/>
          </a:xfrm>
        </p:spPr>
        <p:txBody>
          <a:bodyPr/>
          <a:lstStyle/>
          <a:p>
            <a:pPr>
              <a:defRPr/>
            </a:pPr>
            <a:r>
              <a:rPr lang="en-US">
                <a:latin typeface="Tahoma" charset="0"/>
                <a:cs typeface="+mn-cs"/>
              </a:rPr>
              <a:t>Bu ba</a:t>
            </a:r>
            <a:r>
              <a:rPr lang="tr-TR">
                <a:latin typeface="Tahoma" charset="0"/>
                <a:cs typeface="+mn-cs"/>
              </a:rPr>
              <a:t>ğ</a:t>
            </a:r>
            <a:r>
              <a:rPr lang="en-US">
                <a:latin typeface="Tahoma" charset="0"/>
                <a:cs typeface="+mn-cs"/>
              </a:rPr>
              <a:t>lamda, üzerinde durulan ili</a:t>
            </a:r>
            <a:r>
              <a:rPr lang="tr-TR">
                <a:latin typeface="Tahoma" charset="0"/>
                <a:cs typeface="+mn-cs"/>
              </a:rPr>
              <a:t>ş</a:t>
            </a:r>
            <a:r>
              <a:rPr lang="en-US">
                <a:latin typeface="Tahoma" charset="0"/>
                <a:cs typeface="+mn-cs"/>
              </a:rPr>
              <a:t>kili bir ba</a:t>
            </a:r>
            <a:r>
              <a:rPr lang="tr-TR">
                <a:latin typeface="Tahoma" charset="0"/>
                <a:cs typeface="+mn-cs"/>
              </a:rPr>
              <a:t>ş</a:t>
            </a:r>
            <a:r>
              <a:rPr lang="en-US">
                <a:latin typeface="Tahoma" charset="0"/>
                <a:cs typeface="+mn-cs"/>
              </a:rPr>
              <a:t>ka kavram ise, soruml</a:t>
            </a:r>
            <a:r>
              <a:rPr lang="tr-TR">
                <a:latin typeface="Tahoma" charset="0"/>
                <a:cs typeface="+mn-cs"/>
              </a:rPr>
              <a:t>uluk</a:t>
            </a:r>
            <a:r>
              <a:rPr lang="en-US">
                <a:latin typeface="Tahoma" charset="0"/>
                <a:cs typeface="+mn-cs"/>
              </a:rPr>
              <a:t> duygusudur. Sorumluluk davran</a:t>
            </a:r>
            <a:r>
              <a:rPr lang="tr-TR">
                <a:latin typeface="Tahoma" charset="0"/>
                <a:cs typeface="+mn-cs"/>
              </a:rPr>
              <a:t>ış</a:t>
            </a:r>
            <a:r>
              <a:rPr lang="en-US">
                <a:latin typeface="Tahoma" charset="0"/>
                <a:cs typeface="+mn-cs"/>
              </a:rPr>
              <a:t>lar</a:t>
            </a:r>
            <a:r>
              <a:rPr lang="tr-TR">
                <a:latin typeface="Tahoma" charset="0"/>
                <a:cs typeface="+mn-cs"/>
              </a:rPr>
              <a:t>ı</a:t>
            </a:r>
            <a:r>
              <a:rPr lang="en-US">
                <a:latin typeface="Tahoma" charset="0"/>
                <a:cs typeface="+mn-cs"/>
              </a:rPr>
              <a:t>n sonuçlar</a:t>
            </a:r>
            <a:r>
              <a:rPr lang="tr-TR">
                <a:latin typeface="Tahoma" charset="0"/>
                <a:cs typeface="+mn-cs"/>
              </a:rPr>
              <a:t>ı</a:t>
            </a:r>
            <a:r>
              <a:rPr lang="en-US">
                <a:latin typeface="Tahoma" charset="0"/>
                <a:cs typeface="+mn-cs"/>
              </a:rPr>
              <a:t>n</a:t>
            </a:r>
            <a:r>
              <a:rPr lang="tr-TR">
                <a:latin typeface="Tahoma" charset="0"/>
                <a:cs typeface="+mn-cs"/>
              </a:rPr>
              <a:t>ı </a:t>
            </a:r>
            <a:r>
              <a:rPr lang="en-US">
                <a:latin typeface="Tahoma" charset="0"/>
                <a:cs typeface="+mn-cs"/>
              </a:rPr>
              <a:t>önceden görerek, ken</a:t>
            </a:r>
            <a:r>
              <a:rPr lang="tr-TR">
                <a:latin typeface="Tahoma" charset="0"/>
                <a:cs typeface="+mn-cs"/>
              </a:rPr>
              <a:t>dini</a:t>
            </a:r>
            <a:r>
              <a:rPr lang="en-US">
                <a:latin typeface="Tahoma" charset="0"/>
                <a:cs typeface="+mn-cs"/>
              </a:rPr>
              <a:t> ba</a:t>
            </a:r>
            <a:r>
              <a:rPr lang="tr-TR">
                <a:latin typeface="Tahoma" charset="0"/>
                <a:cs typeface="+mn-cs"/>
              </a:rPr>
              <a:t>ş</a:t>
            </a:r>
            <a:r>
              <a:rPr lang="en-US">
                <a:latin typeface="Tahoma" charset="0"/>
                <a:cs typeface="+mn-cs"/>
              </a:rPr>
              <a:t>kalar</a:t>
            </a:r>
            <a:r>
              <a:rPr lang="tr-TR">
                <a:latin typeface="Tahoma" charset="0"/>
                <a:cs typeface="+mn-cs"/>
              </a:rPr>
              <a:t>ı</a:t>
            </a:r>
            <a:r>
              <a:rPr lang="en-US">
                <a:latin typeface="Tahoma" charset="0"/>
                <a:cs typeface="+mn-cs"/>
              </a:rPr>
              <a:t>n</a:t>
            </a:r>
            <a:r>
              <a:rPr lang="tr-TR">
                <a:latin typeface="Tahoma" charset="0"/>
                <a:cs typeface="+mn-cs"/>
              </a:rPr>
              <a:t>ı</a:t>
            </a:r>
            <a:r>
              <a:rPr lang="en-US">
                <a:latin typeface="Tahoma" charset="0"/>
                <a:cs typeface="+mn-cs"/>
              </a:rPr>
              <a:t>n yerine koymak, aileye, kuruma, hükümete kar</a:t>
            </a:r>
            <a:r>
              <a:rPr lang="tr-TR">
                <a:latin typeface="Tahoma" charset="0"/>
                <a:cs typeface="+mn-cs"/>
              </a:rPr>
              <a:t>şı </a:t>
            </a:r>
            <a:r>
              <a:rPr lang="en-US">
                <a:latin typeface="Tahoma" charset="0"/>
                <a:cs typeface="+mn-cs"/>
              </a:rPr>
              <a:t>güvenilir bir </a:t>
            </a:r>
            <a:r>
              <a:rPr lang="tr-TR">
                <a:latin typeface="Tahoma" charset="0"/>
                <a:cs typeface="+mn-cs"/>
              </a:rPr>
              <a:t>güven</a:t>
            </a:r>
            <a:r>
              <a:rPr lang="en-US">
                <a:latin typeface="Tahoma" charset="0"/>
                <a:cs typeface="+mn-cs"/>
              </a:rPr>
              <a:t> olu</a:t>
            </a:r>
            <a:r>
              <a:rPr lang="tr-TR">
                <a:latin typeface="Tahoma" charset="0"/>
                <a:cs typeface="+mn-cs"/>
              </a:rPr>
              <a:t>ş</a:t>
            </a:r>
            <a:r>
              <a:rPr lang="en-US">
                <a:latin typeface="Tahoma" charset="0"/>
                <a:cs typeface="+mn-cs"/>
              </a:rPr>
              <a:t>turma duygusu olarak tan</a:t>
            </a:r>
            <a:r>
              <a:rPr lang="tr-TR">
                <a:latin typeface="Tahoma" charset="0"/>
                <a:cs typeface="+mn-cs"/>
              </a:rPr>
              <a:t>ı</a:t>
            </a:r>
            <a:r>
              <a:rPr lang="en-US">
                <a:latin typeface="Tahoma" charset="0"/>
                <a:cs typeface="+mn-cs"/>
              </a:rPr>
              <a:t>mlanmaktad</a:t>
            </a:r>
            <a:r>
              <a:rPr lang="tr-TR">
                <a:latin typeface="Tahoma" charset="0"/>
                <a:cs typeface="+mn-cs"/>
              </a:rPr>
              <a:t>ı</a:t>
            </a:r>
            <a:r>
              <a:rPr lang="en-US">
                <a:latin typeface="Tahoma" charset="0"/>
                <a:cs typeface="+mn-cs"/>
              </a:rPr>
              <a:t>r. </a:t>
            </a:r>
            <a:endParaRPr lang="tr-TR">
              <a:latin typeface="Tahoma" charset="0"/>
              <a:cs typeface="+mn-cs"/>
            </a:endParaRPr>
          </a:p>
          <a:p>
            <a:pPr>
              <a:defRPr/>
            </a:pPr>
            <a:endParaRPr lang="tr-TR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5245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b="1" i="1">
                <a:latin typeface="Arial" charset="0"/>
                <a:cs typeface="+mj-cs"/>
              </a:rPr>
              <a:t>Temel </a:t>
            </a:r>
            <a:r>
              <a:rPr lang="en-US" b="1" i="1">
                <a:latin typeface="Arial" charset="0"/>
                <a:cs typeface="+mj-cs"/>
              </a:rPr>
              <a:t>E</a:t>
            </a:r>
            <a:r>
              <a:rPr lang="tr-TR" b="1" i="1">
                <a:latin typeface="Arial" charset="0"/>
                <a:cs typeface="+mj-cs"/>
              </a:rPr>
              <a:t>tik İlkeleri </a:t>
            </a:r>
            <a:r>
              <a:rPr lang="tr-TR">
                <a:latin typeface="Arial" charset="0"/>
                <a:cs typeface="+mj-cs"/>
              </a:rPr>
              <a:t/>
            </a:r>
            <a:br>
              <a:rPr lang="tr-TR">
                <a:latin typeface="Arial" charset="0"/>
                <a:cs typeface="+mj-cs"/>
              </a:rPr>
            </a:br>
            <a:endParaRPr lang="tr-TR">
              <a:latin typeface="Arial" charset="0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93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b="1" i="1">
                <a:latin typeface="Tahoma" charset="0"/>
                <a:cs typeface="+mn-cs"/>
              </a:rPr>
              <a:t>dürüstlük</a:t>
            </a:r>
            <a:endParaRPr lang="tr-TR">
              <a:latin typeface="Tahoma" charset="0"/>
              <a:cs typeface="+mn-cs"/>
            </a:endParaRPr>
          </a:p>
          <a:p>
            <a:pPr>
              <a:defRPr/>
            </a:pPr>
            <a:r>
              <a:rPr lang="tr-TR" b="1" i="1">
                <a:latin typeface="Tahoma" charset="0"/>
                <a:cs typeface="+mn-cs"/>
              </a:rPr>
              <a:t>doğruluk</a:t>
            </a:r>
            <a:endParaRPr lang="tr-TR">
              <a:latin typeface="Tahoma" charset="0"/>
              <a:cs typeface="+mn-cs"/>
            </a:endParaRPr>
          </a:p>
          <a:p>
            <a:pPr>
              <a:defRPr/>
            </a:pPr>
            <a:r>
              <a:rPr lang="tr-TR" b="1" i="1">
                <a:latin typeface="Tahoma" charset="0"/>
                <a:cs typeface="+mn-cs"/>
              </a:rPr>
              <a:t>sözünde durmak</a:t>
            </a:r>
            <a:endParaRPr lang="tr-TR">
              <a:latin typeface="Tahoma" charset="0"/>
              <a:cs typeface="+mn-cs"/>
            </a:endParaRPr>
          </a:p>
          <a:p>
            <a:pPr>
              <a:defRPr/>
            </a:pPr>
            <a:r>
              <a:rPr lang="tr-TR" b="1" i="1">
                <a:latin typeface="Tahoma" charset="0"/>
                <a:cs typeface="+mn-cs"/>
              </a:rPr>
              <a:t>sadakat</a:t>
            </a:r>
            <a:endParaRPr lang="tr-TR">
              <a:latin typeface="Tahoma" charset="0"/>
              <a:cs typeface="+mn-cs"/>
            </a:endParaRPr>
          </a:p>
          <a:p>
            <a:pPr>
              <a:defRPr/>
            </a:pPr>
            <a:r>
              <a:rPr lang="tr-TR" b="1" i="1">
                <a:latin typeface="Tahoma" charset="0"/>
                <a:cs typeface="+mn-cs"/>
              </a:rPr>
              <a:t>adalet</a:t>
            </a:r>
            <a:endParaRPr lang="tr-TR">
              <a:latin typeface="Tahoma" charset="0"/>
              <a:cs typeface="+mn-cs"/>
            </a:endParaRPr>
          </a:p>
          <a:p>
            <a:pPr>
              <a:defRPr/>
            </a:pPr>
            <a:r>
              <a:rPr lang="tr-TR" b="1" i="1">
                <a:latin typeface="Tahoma" charset="0"/>
                <a:cs typeface="+mn-cs"/>
              </a:rPr>
              <a:t>başkalarına yardım etmek</a:t>
            </a:r>
            <a:endParaRPr lang="tr-TR">
              <a:latin typeface="Tahoma" charset="0"/>
              <a:cs typeface="+mn-cs"/>
            </a:endParaRPr>
          </a:p>
          <a:p>
            <a:pPr>
              <a:defRPr/>
            </a:pPr>
            <a:r>
              <a:rPr lang="tr-TR" b="1" i="1">
                <a:latin typeface="Tahoma" charset="0"/>
                <a:cs typeface="+mn-cs"/>
              </a:rPr>
              <a:t>başkalarına saygı göstermek</a:t>
            </a:r>
            <a:endParaRPr lang="tr-TR">
              <a:latin typeface="Tahoma" charset="0"/>
              <a:cs typeface="+mn-cs"/>
            </a:endParaRPr>
          </a:p>
          <a:p>
            <a:pPr>
              <a:defRPr/>
            </a:pPr>
            <a:r>
              <a:rPr lang="tr-TR" b="1" i="1">
                <a:latin typeface="Tahoma" charset="0"/>
                <a:cs typeface="+mn-cs"/>
              </a:rPr>
              <a:t>mükemmelliyeti aramak</a:t>
            </a:r>
            <a:endParaRPr lang="tr-TR">
              <a:latin typeface="Tahoma" charset="0"/>
              <a:cs typeface="+mn-cs"/>
            </a:endParaRPr>
          </a:p>
          <a:p>
            <a:pPr>
              <a:defRPr/>
            </a:pPr>
            <a:r>
              <a:rPr lang="tr-TR" b="1" i="1">
                <a:latin typeface="Tahoma" charset="0"/>
                <a:cs typeface="+mn-cs"/>
              </a:rPr>
              <a:t>sorumluluk</a:t>
            </a:r>
            <a:endParaRPr lang="tr-TR">
              <a:latin typeface="Tahoma" charset="0"/>
              <a:cs typeface="+mn-cs"/>
            </a:endParaRPr>
          </a:p>
          <a:p>
            <a:pPr>
              <a:defRPr/>
            </a:pPr>
            <a:endParaRPr lang="tr-TR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736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313"/>
            <a:ext cx="9144000" cy="6643687"/>
          </a:xfrm>
        </p:spPr>
        <p:txBody>
          <a:bodyPr/>
          <a:lstStyle/>
          <a:p>
            <a:pPr>
              <a:defRPr/>
            </a:pPr>
            <a:r>
              <a:rPr lang="en-US" sz="1600" b="1" dirty="0" err="1">
                <a:latin typeface="Tahoma" charset="0"/>
                <a:cs typeface="+mn-cs"/>
              </a:rPr>
              <a:t>ETiK</a:t>
            </a:r>
            <a:r>
              <a:rPr lang="en-US" sz="1600" b="1" dirty="0">
                <a:latin typeface="Tahoma" charset="0"/>
                <a:cs typeface="+mn-cs"/>
              </a:rPr>
              <a:t> </a:t>
            </a:r>
            <a:r>
              <a:rPr lang="en-US" sz="1600" b="1" dirty="0" err="1">
                <a:latin typeface="Tahoma" charset="0"/>
                <a:cs typeface="+mn-cs"/>
              </a:rPr>
              <a:t>TÜRLERi</a:t>
            </a:r>
            <a:r>
              <a:rPr lang="en-US" sz="1600" b="1" dirty="0">
                <a:latin typeface="Tahoma" charset="0"/>
                <a:cs typeface="+mn-cs"/>
              </a:rPr>
              <a:t> </a:t>
            </a:r>
            <a:endParaRPr lang="tr-TR" sz="1600" dirty="0">
              <a:latin typeface="Tahoma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endParaRPr lang="tr-TR" sz="1600" dirty="0">
              <a:latin typeface="Tahoma" charset="0"/>
              <a:cs typeface="+mn-cs"/>
            </a:endParaRPr>
          </a:p>
          <a:p>
            <a:pPr>
              <a:defRPr/>
            </a:pPr>
            <a:r>
              <a:rPr lang="tr-TR" sz="1600" dirty="0">
                <a:latin typeface="Tahoma" charset="0"/>
                <a:cs typeface="+mn-cs"/>
              </a:rPr>
              <a:t>İş </a:t>
            </a:r>
            <a:r>
              <a:rPr lang="en-US" sz="1600" dirty="0" err="1">
                <a:latin typeface="Tahoma" charset="0"/>
                <a:cs typeface="+mn-cs"/>
              </a:rPr>
              <a:t>ya</a:t>
            </a:r>
            <a:r>
              <a:rPr lang="en-US" sz="1600" dirty="0">
                <a:latin typeface="Tahoma" charset="0"/>
                <a:cs typeface="+mn-cs"/>
              </a:rPr>
              <a:t> da </a:t>
            </a:r>
            <a:r>
              <a:rPr lang="en-US" sz="1600" dirty="0" err="1">
                <a:latin typeface="Tahoma" charset="0"/>
                <a:cs typeface="+mn-cs"/>
              </a:rPr>
              <a:t>meslek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hayat</a:t>
            </a:r>
            <a:r>
              <a:rPr lang="tr-TR" sz="1600" dirty="0">
                <a:latin typeface="Tahoma" charset="0"/>
                <a:cs typeface="+mn-cs"/>
              </a:rPr>
              <a:t>ı</a:t>
            </a:r>
            <a:r>
              <a:rPr lang="en-US" sz="1600" dirty="0" err="1">
                <a:latin typeface="Tahoma" charset="0"/>
                <a:cs typeface="+mn-cs"/>
              </a:rPr>
              <a:t>nda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ahlak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konusunda</a:t>
            </a:r>
            <a:r>
              <a:rPr lang="en-US" sz="1600" dirty="0">
                <a:latin typeface="Tahoma" charset="0"/>
                <a:cs typeface="+mn-cs"/>
              </a:rPr>
              <a:t> ilk </a:t>
            </a:r>
            <a:r>
              <a:rPr lang="en-US" sz="1600" dirty="0" err="1">
                <a:latin typeface="Tahoma" charset="0"/>
                <a:cs typeface="+mn-cs"/>
              </a:rPr>
              <a:t>çal</a:t>
            </a:r>
            <a:r>
              <a:rPr lang="tr-TR" sz="1600" dirty="0" err="1">
                <a:latin typeface="Tahoma" charset="0"/>
                <a:cs typeface="+mn-cs"/>
              </a:rPr>
              <a:t>ış</a:t>
            </a:r>
            <a:r>
              <a:rPr lang="en-US" sz="1600" dirty="0">
                <a:latin typeface="Tahoma" charset="0"/>
                <a:cs typeface="+mn-cs"/>
              </a:rPr>
              <a:t>ma, ad</a:t>
            </a:r>
            <a:r>
              <a:rPr lang="tr-TR" sz="1600" dirty="0" err="1">
                <a:latin typeface="Tahoma" charset="0"/>
                <a:cs typeface="+mn-cs"/>
              </a:rPr>
              <a:t>ığı</a:t>
            </a:r>
            <a:r>
              <a:rPr lang="tr-TR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dönemin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ahlak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buhran</a:t>
            </a:r>
            <a:r>
              <a:rPr lang="tr-TR" sz="1600" dirty="0">
                <a:latin typeface="Tahoma" charset="0"/>
                <a:cs typeface="+mn-cs"/>
              </a:rPr>
              <a:t>ı</a:t>
            </a:r>
            <a:r>
              <a:rPr lang="en-US" sz="1600" dirty="0" err="1">
                <a:latin typeface="Tahoma" charset="0"/>
                <a:cs typeface="+mn-cs"/>
              </a:rPr>
              <a:t>na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bir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çözüm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bulmaya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çal</a:t>
            </a:r>
            <a:r>
              <a:rPr lang="tr-TR" sz="1600" dirty="0" err="1">
                <a:latin typeface="Tahoma" charset="0"/>
                <a:cs typeface="+mn-cs"/>
              </a:rPr>
              <a:t>ış</a:t>
            </a:r>
            <a:r>
              <a:rPr lang="en-US" sz="1600" dirty="0">
                <a:latin typeface="Tahoma" charset="0"/>
                <a:cs typeface="+mn-cs"/>
              </a:rPr>
              <a:t>an Durkheim </a:t>
            </a:r>
            <a:r>
              <a:rPr lang="tr-TR" sz="1600" dirty="0">
                <a:latin typeface="Tahoma" charset="0"/>
                <a:cs typeface="+mn-cs"/>
              </a:rPr>
              <a:t>1</a:t>
            </a:r>
            <a:r>
              <a:rPr lang="en-US" sz="1600" dirty="0">
                <a:latin typeface="Tahoma" charset="0"/>
                <a:cs typeface="+mn-cs"/>
              </a:rPr>
              <a:t>949' e </a:t>
            </a:r>
            <a:r>
              <a:rPr lang="en-US" sz="1600" dirty="0" err="1">
                <a:latin typeface="Tahoma" charset="0"/>
                <a:cs typeface="+mn-cs"/>
              </a:rPr>
              <a:t>aittir</a:t>
            </a:r>
            <a:r>
              <a:rPr lang="en-US" sz="1600" dirty="0">
                <a:latin typeface="Tahoma" charset="0"/>
                <a:cs typeface="+mn-cs"/>
              </a:rPr>
              <a:t>. Durkheim, </a:t>
            </a:r>
            <a:r>
              <a:rPr lang="en-US" sz="1600" dirty="0" err="1">
                <a:latin typeface="Tahoma" charset="0"/>
                <a:cs typeface="+mn-cs"/>
              </a:rPr>
              <a:t>üniversitede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ders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kitab</a:t>
            </a:r>
            <a:r>
              <a:rPr lang="tr-TR" sz="1600" dirty="0">
                <a:latin typeface="Tahoma" charset="0"/>
                <a:cs typeface="+mn-cs"/>
              </a:rPr>
              <a:t>ı </a:t>
            </a:r>
            <a:r>
              <a:rPr lang="en-US" sz="1600" dirty="0" err="1">
                <a:latin typeface="Tahoma" charset="0"/>
                <a:cs typeface="+mn-cs"/>
              </a:rPr>
              <a:t>olarak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haz</a:t>
            </a:r>
            <a:r>
              <a:rPr lang="tr-TR" sz="1600" dirty="0">
                <a:latin typeface="Tahoma" charset="0"/>
                <a:cs typeface="+mn-cs"/>
              </a:rPr>
              <a:t>ı</a:t>
            </a:r>
            <a:r>
              <a:rPr lang="en-US" sz="1600" dirty="0" err="1">
                <a:latin typeface="Tahoma" charset="0"/>
                <a:cs typeface="+mn-cs"/>
              </a:rPr>
              <a:t>rlad</a:t>
            </a:r>
            <a:r>
              <a:rPr lang="tr-TR" sz="1600" dirty="0" err="1">
                <a:latin typeface="Tahoma" charset="0"/>
                <a:cs typeface="+mn-cs"/>
              </a:rPr>
              <a:t>ığı</a:t>
            </a:r>
            <a:r>
              <a:rPr lang="tr-TR" sz="1600" dirty="0">
                <a:latin typeface="Tahoma" charset="0"/>
                <a:cs typeface="+mn-cs"/>
              </a:rPr>
              <a:t> </a:t>
            </a:r>
            <a:r>
              <a:rPr lang="en-US" sz="1600" i="1" dirty="0" err="1">
                <a:latin typeface="Tahoma" charset="0"/>
                <a:cs typeface="+mn-cs"/>
              </a:rPr>
              <a:t>Meslek</a:t>
            </a:r>
            <a:r>
              <a:rPr lang="en-US" sz="1600" i="1" dirty="0">
                <a:latin typeface="Tahoma" charset="0"/>
                <a:cs typeface="+mn-cs"/>
              </a:rPr>
              <a:t> </a:t>
            </a:r>
            <a:r>
              <a:rPr lang="tr-TR" sz="1600" i="1" dirty="0">
                <a:latin typeface="Tahoma" charset="0"/>
                <a:cs typeface="+mn-cs"/>
              </a:rPr>
              <a:t>Ahlakı  </a:t>
            </a:r>
            <a:r>
              <a:rPr lang="en-US" sz="1600" dirty="0" err="1">
                <a:latin typeface="Tahoma" charset="0"/>
                <a:cs typeface="+mn-cs"/>
              </a:rPr>
              <a:t>isimli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çal</a:t>
            </a:r>
            <a:r>
              <a:rPr lang="tr-TR" sz="1600" dirty="0" err="1">
                <a:latin typeface="Tahoma" charset="0"/>
                <a:cs typeface="+mn-cs"/>
              </a:rPr>
              <a:t>ış</a:t>
            </a:r>
            <a:r>
              <a:rPr lang="en-US" sz="1600" dirty="0">
                <a:latin typeface="Tahoma" charset="0"/>
                <a:cs typeface="+mn-cs"/>
              </a:rPr>
              <a:t>mas</a:t>
            </a:r>
            <a:r>
              <a:rPr lang="tr-TR" sz="1600" dirty="0">
                <a:latin typeface="Tahoma" charset="0"/>
                <a:cs typeface="+mn-cs"/>
              </a:rPr>
              <a:t>ı</a:t>
            </a:r>
            <a:r>
              <a:rPr lang="en-US" sz="1600" dirty="0" err="1">
                <a:latin typeface="Tahoma" charset="0"/>
                <a:cs typeface="+mn-cs"/>
              </a:rPr>
              <a:t>yla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dikkat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çekmi</a:t>
            </a:r>
            <a:r>
              <a:rPr lang="tr-TR" sz="1600" dirty="0">
                <a:latin typeface="Tahoma" charset="0"/>
                <a:cs typeface="+mn-cs"/>
              </a:rPr>
              <a:t>ş</a:t>
            </a:r>
            <a:r>
              <a:rPr lang="en-US" sz="1600" dirty="0" err="1">
                <a:latin typeface="Tahoma" charset="0"/>
                <a:cs typeface="+mn-cs"/>
              </a:rPr>
              <a:t>tir</a:t>
            </a:r>
            <a:r>
              <a:rPr lang="en-US" sz="1600" dirty="0">
                <a:latin typeface="Tahoma" charset="0"/>
                <a:cs typeface="+mn-cs"/>
              </a:rPr>
              <a:t>. Bu </a:t>
            </a:r>
            <a:r>
              <a:rPr lang="en-US" sz="1600" dirty="0" err="1">
                <a:latin typeface="Tahoma" charset="0"/>
                <a:cs typeface="+mn-cs"/>
              </a:rPr>
              <a:t>eserde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ekonomik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hayatta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ya</a:t>
            </a:r>
            <a:r>
              <a:rPr lang="tr-TR" sz="1600" dirty="0">
                <a:latin typeface="Tahoma" charset="0"/>
                <a:cs typeface="+mn-cs"/>
              </a:rPr>
              <a:t>ş</a:t>
            </a:r>
            <a:r>
              <a:rPr lang="en-US" sz="1600" dirty="0">
                <a:latin typeface="Tahoma" charset="0"/>
                <a:cs typeface="+mn-cs"/>
              </a:rPr>
              <a:t>a</a:t>
            </a:r>
            <a:r>
              <a:rPr lang="tr-TR" sz="1600" dirty="0" err="1">
                <a:latin typeface="Tahoma" charset="0"/>
                <a:cs typeface="+mn-cs"/>
              </a:rPr>
              <a:t>na</a:t>
            </a:r>
            <a:r>
              <a:rPr lang="en-US" sz="1600" dirty="0">
                <a:latin typeface="Tahoma" charset="0"/>
                <a:cs typeface="+mn-cs"/>
              </a:rPr>
              <a:t>n </a:t>
            </a:r>
            <a:r>
              <a:rPr lang="en-US" sz="1600" dirty="0" err="1">
                <a:latin typeface="Tahoma" charset="0"/>
                <a:cs typeface="+mn-cs"/>
              </a:rPr>
              <a:t>problemlerin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çözümünün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meslek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ahlak</a:t>
            </a:r>
            <a:r>
              <a:rPr lang="tr-TR" sz="1600" dirty="0">
                <a:latin typeface="Tahoma" charset="0"/>
                <a:cs typeface="+mn-cs"/>
              </a:rPr>
              <a:t>ı</a:t>
            </a:r>
            <a:r>
              <a:rPr lang="en-US" sz="1600" dirty="0" err="1">
                <a:latin typeface="Tahoma" charset="0"/>
                <a:cs typeface="+mn-cs"/>
              </a:rPr>
              <a:t>yla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giderilebilece</a:t>
            </a:r>
            <a:r>
              <a:rPr lang="tr-TR" sz="1600" dirty="0">
                <a:latin typeface="Tahoma" charset="0"/>
                <a:cs typeface="+mn-cs"/>
              </a:rPr>
              <a:t>ğ</a:t>
            </a:r>
            <a:r>
              <a:rPr lang="en-US" sz="1600" dirty="0" err="1">
                <a:latin typeface="Tahoma" charset="0"/>
                <a:cs typeface="+mn-cs"/>
              </a:rPr>
              <a:t>i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belirtilmi</a:t>
            </a:r>
            <a:r>
              <a:rPr lang="tr-TR" sz="1600" dirty="0">
                <a:latin typeface="Tahoma" charset="0"/>
                <a:cs typeface="+mn-cs"/>
              </a:rPr>
              <a:t>ş</a:t>
            </a:r>
            <a:r>
              <a:rPr lang="en-US" sz="1600" dirty="0" err="1">
                <a:latin typeface="Tahoma" charset="0"/>
                <a:cs typeface="+mn-cs"/>
              </a:rPr>
              <a:t>tir</a:t>
            </a:r>
            <a:r>
              <a:rPr lang="en-US" sz="1600" dirty="0">
                <a:latin typeface="Tahoma" charset="0"/>
                <a:cs typeface="+mn-cs"/>
              </a:rPr>
              <a:t>. </a:t>
            </a:r>
            <a:r>
              <a:rPr lang="tr-TR" sz="1600" dirty="0">
                <a:latin typeface="Tahoma" charset="0"/>
                <a:cs typeface="+mn-cs"/>
              </a:rPr>
              <a:t>T</a:t>
            </a:r>
            <a:r>
              <a:rPr lang="en-US" sz="1600" dirty="0" err="1">
                <a:latin typeface="Tahoma" charset="0"/>
                <a:cs typeface="+mn-cs"/>
              </a:rPr>
              <a:t>arihten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bugüne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kadar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etik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türleri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ile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ilgili</a:t>
            </a:r>
            <a:r>
              <a:rPr lang="en-US" sz="1600" dirty="0">
                <a:latin typeface="Tahoma" charset="0"/>
                <a:cs typeface="+mn-cs"/>
              </a:rPr>
              <a:t> yap</a:t>
            </a:r>
            <a:r>
              <a:rPr lang="tr-TR" sz="1600" dirty="0">
                <a:latin typeface="Tahoma" charset="0"/>
                <a:cs typeface="+mn-cs"/>
              </a:rPr>
              <a:t>ı</a:t>
            </a:r>
            <a:r>
              <a:rPr lang="en-US" sz="1600" dirty="0" err="1">
                <a:latin typeface="Tahoma" charset="0"/>
                <a:cs typeface="+mn-cs"/>
              </a:rPr>
              <a:t>lan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çe</a:t>
            </a:r>
            <a:r>
              <a:rPr lang="tr-TR" sz="1600" dirty="0">
                <a:latin typeface="Tahoma" charset="0"/>
                <a:cs typeface="+mn-cs"/>
              </a:rPr>
              <a:t>ş</a:t>
            </a:r>
            <a:r>
              <a:rPr lang="en-US" sz="1600" dirty="0" err="1">
                <a:latin typeface="Tahoma" charset="0"/>
                <a:cs typeface="+mn-cs"/>
              </a:rPr>
              <a:t>itli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çal</a:t>
            </a:r>
            <a:r>
              <a:rPr lang="tr-TR" sz="1600" dirty="0" err="1">
                <a:latin typeface="Tahoma" charset="0"/>
                <a:cs typeface="+mn-cs"/>
              </a:rPr>
              <a:t>ış</a:t>
            </a:r>
            <a:r>
              <a:rPr lang="en-US" sz="1600" dirty="0">
                <a:latin typeface="Tahoma" charset="0"/>
                <a:cs typeface="+mn-cs"/>
              </a:rPr>
              <a:t>malar de</a:t>
            </a:r>
            <a:r>
              <a:rPr lang="tr-TR" sz="1600" dirty="0">
                <a:latin typeface="Tahoma" charset="0"/>
                <a:cs typeface="+mn-cs"/>
              </a:rPr>
              <a:t>ğ</a:t>
            </a:r>
            <a:r>
              <a:rPr lang="en-US" sz="1600" dirty="0" err="1">
                <a:latin typeface="Tahoma" charset="0"/>
                <a:cs typeface="+mn-cs"/>
              </a:rPr>
              <a:t>erlendi</a:t>
            </a:r>
            <a:r>
              <a:rPr lang="tr-TR" sz="1600" dirty="0" err="1">
                <a:latin typeface="Tahoma" charset="0"/>
                <a:cs typeface="+mn-cs"/>
              </a:rPr>
              <a:t>rild</a:t>
            </a:r>
            <a:r>
              <a:rPr lang="en-US" sz="1600" dirty="0" err="1">
                <a:latin typeface="Tahoma" charset="0"/>
                <a:cs typeface="+mn-cs"/>
              </a:rPr>
              <a:t>i</a:t>
            </a:r>
            <a:r>
              <a:rPr lang="tr-TR" sz="1600" dirty="0">
                <a:latin typeface="Tahoma" charset="0"/>
                <a:cs typeface="+mn-cs"/>
              </a:rPr>
              <a:t>ğ</a:t>
            </a:r>
            <a:r>
              <a:rPr lang="en-US" sz="1600" dirty="0" err="1">
                <a:latin typeface="Tahoma" charset="0"/>
                <a:cs typeface="+mn-cs"/>
              </a:rPr>
              <a:t>inde</a:t>
            </a:r>
            <a:r>
              <a:rPr lang="en-US" sz="1600" dirty="0">
                <a:latin typeface="Tahoma" charset="0"/>
                <a:cs typeface="+mn-cs"/>
              </a:rPr>
              <a:t>; </a:t>
            </a:r>
            <a:r>
              <a:rPr lang="en-US" sz="1600" dirty="0" err="1">
                <a:latin typeface="Tahoma" charset="0"/>
                <a:cs typeface="+mn-cs"/>
              </a:rPr>
              <a:t>i</a:t>
            </a:r>
            <a:r>
              <a:rPr lang="tr-TR" sz="1600" dirty="0">
                <a:latin typeface="Tahoma" charset="0"/>
                <a:cs typeface="+mn-cs"/>
              </a:rPr>
              <a:t>ş </a:t>
            </a:r>
            <a:r>
              <a:rPr lang="en-US" sz="1600" dirty="0" err="1">
                <a:latin typeface="Tahoma" charset="0"/>
                <a:cs typeface="+mn-cs"/>
              </a:rPr>
              <a:t>eti</a:t>
            </a:r>
            <a:r>
              <a:rPr lang="tr-TR" sz="1600" dirty="0">
                <a:latin typeface="Tahoma" charset="0"/>
                <a:cs typeface="+mn-cs"/>
              </a:rPr>
              <a:t>ğ</a:t>
            </a:r>
            <a:r>
              <a:rPr lang="en-US" sz="1600" dirty="0" err="1">
                <a:latin typeface="Tahoma" charset="0"/>
                <a:cs typeface="+mn-cs"/>
              </a:rPr>
              <a:t>i</a:t>
            </a:r>
            <a:r>
              <a:rPr lang="en-US" sz="1600" dirty="0">
                <a:latin typeface="Tahoma" charset="0"/>
                <a:cs typeface="+mn-cs"/>
              </a:rPr>
              <a:t>, </a:t>
            </a:r>
            <a:r>
              <a:rPr lang="en-US" sz="1600" dirty="0" err="1">
                <a:latin typeface="Tahoma" charset="0"/>
                <a:cs typeface="+mn-cs"/>
              </a:rPr>
              <a:t>meslek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eti</a:t>
            </a:r>
            <a:r>
              <a:rPr lang="tr-TR" sz="1600" dirty="0">
                <a:latin typeface="Tahoma" charset="0"/>
                <a:cs typeface="+mn-cs"/>
              </a:rPr>
              <a:t>ğ</a:t>
            </a:r>
            <a:r>
              <a:rPr lang="en-US" sz="1600" dirty="0" err="1">
                <a:latin typeface="Tahoma" charset="0"/>
                <a:cs typeface="+mn-cs"/>
              </a:rPr>
              <a:t>i</a:t>
            </a:r>
            <a:r>
              <a:rPr lang="en-US" sz="1600" dirty="0">
                <a:latin typeface="Tahoma" charset="0"/>
                <a:cs typeface="+mn-cs"/>
              </a:rPr>
              <a:t>, </a:t>
            </a:r>
            <a:r>
              <a:rPr lang="en-US" sz="1600" dirty="0" err="1">
                <a:latin typeface="Tahoma" charset="0"/>
                <a:cs typeface="+mn-cs"/>
              </a:rPr>
              <a:t>örgütsel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etik</a:t>
            </a:r>
            <a:r>
              <a:rPr lang="en-US" sz="1600" dirty="0">
                <a:latin typeface="Tahoma" charset="0"/>
                <a:cs typeface="+mn-cs"/>
              </a:rPr>
              <a:t>, </a:t>
            </a:r>
            <a:r>
              <a:rPr lang="en-US" sz="1600" dirty="0" err="1">
                <a:latin typeface="Tahoma" charset="0"/>
                <a:cs typeface="+mn-cs"/>
              </a:rPr>
              <a:t>i</a:t>
            </a:r>
            <a:r>
              <a:rPr lang="tr-TR" sz="1600" dirty="0">
                <a:latin typeface="Tahoma" charset="0"/>
                <a:cs typeface="+mn-cs"/>
              </a:rPr>
              <a:t>ş</a:t>
            </a:r>
            <a:r>
              <a:rPr lang="en-US" sz="1600" dirty="0" err="1">
                <a:latin typeface="Tahoma" charset="0"/>
                <a:cs typeface="+mn-cs"/>
              </a:rPr>
              <a:t>letmecilik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eti</a:t>
            </a:r>
            <a:r>
              <a:rPr lang="tr-TR" sz="1600" dirty="0">
                <a:latin typeface="Tahoma" charset="0"/>
                <a:cs typeface="+mn-cs"/>
              </a:rPr>
              <a:t>ğ</a:t>
            </a:r>
            <a:r>
              <a:rPr lang="en-US" sz="1600" dirty="0" err="1">
                <a:latin typeface="Tahoma" charset="0"/>
                <a:cs typeface="+mn-cs"/>
              </a:rPr>
              <a:t>i</a:t>
            </a:r>
            <a:r>
              <a:rPr lang="en-US" sz="1600" dirty="0">
                <a:latin typeface="Tahoma" charset="0"/>
                <a:cs typeface="+mn-cs"/>
              </a:rPr>
              <a:t>, </a:t>
            </a:r>
            <a:r>
              <a:rPr lang="en-US" sz="1600" dirty="0" err="1">
                <a:latin typeface="Tahoma" charset="0"/>
                <a:cs typeface="+mn-cs"/>
              </a:rPr>
              <a:t>yönetsel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etik</a:t>
            </a:r>
            <a:r>
              <a:rPr lang="en-US" sz="1600" dirty="0">
                <a:latin typeface="Tahoma" charset="0"/>
                <a:cs typeface="+mn-cs"/>
              </a:rPr>
              <a:t>, </a:t>
            </a:r>
            <a:r>
              <a:rPr lang="en-US" sz="1600" dirty="0" err="1">
                <a:latin typeface="Tahoma" charset="0"/>
                <a:cs typeface="+mn-cs"/>
              </a:rPr>
              <a:t>ödev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ve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sorumluluk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eti</a:t>
            </a:r>
            <a:r>
              <a:rPr lang="tr-TR" sz="1600" dirty="0">
                <a:latin typeface="Tahoma" charset="0"/>
                <a:cs typeface="+mn-cs"/>
              </a:rPr>
              <a:t>ğ</a:t>
            </a:r>
            <a:r>
              <a:rPr lang="en-US" sz="1600" dirty="0" err="1">
                <a:latin typeface="Tahoma" charset="0"/>
                <a:cs typeface="+mn-cs"/>
              </a:rPr>
              <a:t>i</a:t>
            </a:r>
            <a:r>
              <a:rPr lang="en-US" sz="1600" dirty="0">
                <a:latin typeface="Tahoma" charset="0"/>
                <a:cs typeface="+mn-cs"/>
              </a:rPr>
              <a:t>, </a:t>
            </a:r>
            <a:r>
              <a:rPr lang="en-US" sz="1600" dirty="0" err="1">
                <a:latin typeface="Tahoma" charset="0"/>
                <a:cs typeface="+mn-cs"/>
              </a:rPr>
              <a:t>bireysel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etik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gibi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baz</a:t>
            </a:r>
            <a:r>
              <a:rPr lang="tr-TR" sz="1600" dirty="0">
                <a:latin typeface="Tahoma" charset="0"/>
                <a:cs typeface="+mn-cs"/>
              </a:rPr>
              <a:t>ı </a:t>
            </a:r>
            <a:r>
              <a:rPr lang="en-US" sz="1600" dirty="0" err="1">
                <a:latin typeface="Tahoma" charset="0"/>
                <a:cs typeface="+mn-cs"/>
              </a:rPr>
              <a:t>türlerin</a:t>
            </a:r>
            <a:r>
              <a:rPr lang="en-US" sz="1600" dirty="0">
                <a:latin typeface="Tahoma" charset="0"/>
                <a:cs typeface="+mn-cs"/>
              </a:rPr>
              <a:t> en </a:t>
            </a:r>
            <a:r>
              <a:rPr lang="en-US" sz="1600" dirty="0" err="1">
                <a:latin typeface="Tahoma" charset="0"/>
                <a:cs typeface="+mn-cs"/>
              </a:rPr>
              <a:t>fazla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ul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gören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türler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olarak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dikkat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çekti</a:t>
            </a:r>
            <a:r>
              <a:rPr lang="tr-TR" sz="1600" dirty="0">
                <a:latin typeface="Tahoma" charset="0"/>
                <a:cs typeface="+mn-cs"/>
              </a:rPr>
              <a:t>ğ</a:t>
            </a:r>
            <a:r>
              <a:rPr lang="en-US" sz="1600" dirty="0" err="1">
                <a:latin typeface="Tahoma" charset="0"/>
                <a:cs typeface="+mn-cs"/>
              </a:rPr>
              <a:t>i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görülür</a:t>
            </a:r>
            <a:r>
              <a:rPr lang="en-US" sz="1600" dirty="0">
                <a:latin typeface="Tahoma" charset="0"/>
                <a:cs typeface="+mn-cs"/>
              </a:rPr>
              <a:t>. </a:t>
            </a:r>
            <a:endParaRPr lang="tr-TR" sz="1600" dirty="0">
              <a:latin typeface="Tahoma" charset="0"/>
              <a:cs typeface="+mn-cs"/>
            </a:endParaRPr>
          </a:p>
          <a:p>
            <a:pPr>
              <a:defRPr/>
            </a:pPr>
            <a:endParaRPr lang="tr-TR" sz="1600" dirty="0">
              <a:latin typeface="Tahoma" charset="0"/>
              <a:cs typeface="+mn-cs"/>
            </a:endParaRPr>
          </a:p>
          <a:p>
            <a:pPr>
              <a:defRPr/>
            </a:pPr>
            <a:r>
              <a:rPr lang="en-US" sz="1600" dirty="0" err="1">
                <a:latin typeface="Tahoma" charset="0"/>
                <a:cs typeface="+mn-cs"/>
              </a:rPr>
              <a:t>etik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ve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ahlak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kavramlar</a:t>
            </a:r>
            <a:r>
              <a:rPr lang="tr-TR" sz="1600" dirty="0">
                <a:latin typeface="Tahoma" charset="0"/>
                <a:cs typeface="+mn-cs"/>
              </a:rPr>
              <a:t>ı­</a:t>
            </a:r>
            <a:r>
              <a:rPr lang="en-US" sz="1600" dirty="0" err="1">
                <a:latin typeface="Tahoma" charset="0"/>
                <a:cs typeface="+mn-cs"/>
              </a:rPr>
              <a:t>baz</a:t>
            </a:r>
            <a:r>
              <a:rPr lang="tr-TR" sz="1600" dirty="0">
                <a:latin typeface="Tahoma" charset="0"/>
                <a:cs typeface="+mn-cs"/>
              </a:rPr>
              <a:t>ı </a:t>
            </a:r>
            <a:r>
              <a:rPr lang="en-US" sz="1600" dirty="0" err="1">
                <a:latin typeface="Tahoma" charset="0"/>
                <a:cs typeface="+mn-cs"/>
              </a:rPr>
              <a:t>çal</a:t>
            </a:r>
            <a:r>
              <a:rPr lang="tr-TR" sz="1600" dirty="0" err="1">
                <a:latin typeface="Tahoma" charset="0"/>
                <a:cs typeface="+mn-cs"/>
              </a:rPr>
              <a:t>ış</a:t>
            </a:r>
            <a:r>
              <a:rPr lang="en-US" sz="1600" dirty="0" err="1">
                <a:latin typeface="Tahoma" charset="0"/>
                <a:cs typeface="+mn-cs"/>
              </a:rPr>
              <a:t>malarda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birbirinin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yerine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veya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aralar</a:t>
            </a:r>
            <a:r>
              <a:rPr lang="tr-TR" sz="1600" dirty="0">
                <a:latin typeface="Tahoma" charset="0"/>
                <a:cs typeface="+mn-cs"/>
              </a:rPr>
              <a:t>ı</a:t>
            </a:r>
            <a:r>
              <a:rPr lang="en-US" sz="1600" dirty="0" err="1">
                <a:latin typeface="Tahoma" charset="0"/>
                <a:cs typeface="+mn-cs"/>
              </a:rPr>
              <a:t>ndaki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ayr</a:t>
            </a:r>
            <a:r>
              <a:rPr lang="tr-TR" sz="1600" dirty="0">
                <a:latin typeface="Tahoma" charset="0"/>
                <a:cs typeface="+mn-cs"/>
              </a:rPr>
              <a:t>ı</a:t>
            </a:r>
            <a:r>
              <a:rPr lang="en-US" sz="1600" dirty="0">
                <a:latin typeface="Tahoma" charset="0"/>
                <a:cs typeface="+mn-cs"/>
              </a:rPr>
              <a:t>ma </a:t>
            </a:r>
            <a:r>
              <a:rPr lang="en-US" sz="1600" dirty="0" err="1">
                <a:latin typeface="Tahoma" charset="0"/>
                <a:cs typeface="+mn-cs"/>
              </a:rPr>
              <a:t>dikkat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edile­edilmeyerek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kullan</a:t>
            </a:r>
            <a:r>
              <a:rPr lang="tr-TR" sz="1600" dirty="0">
                <a:latin typeface="Tahoma" charset="0"/>
                <a:cs typeface="+mn-cs"/>
              </a:rPr>
              <a:t>ı</a:t>
            </a:r>
            <a:r>
              <a:rPr lang="en-US" sz="1600" dirty="0" err="1">
                <a:latin typeface="Tahoma" charset="0"/>
                <a:cs typeface="+mn-cs"/>
              </a:rPr>
              <a:t>ld</a:t>
            </a:r>
            <a:r>
              <a:rPr lang="tr-TR" sz="1600" dirty="0" err="1">
                <a:latin typeface="Tahoma" charset="0"/>
                <a:cs typeface="+mn-cs"/>
              </a:rPr>
              <a:t>ığı</a:t>
            </a:r>
            <a:r>
              <a:rPr lang="tr-TR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görülmektedir</a:t>
            </a:r>
            <a:r>
              <a:rPr lang="en-US" sz="1600" dirty="0">
                <a:latin typeface="Tahoma" charset="0"/>
                <a:cs typeface="+mn-cs"/>
              </a:rPr>
              <a:t>. Bu </a:t>
            </a:r>
            <a:r>
              <a:rPr lang="en-US" sz="1600" dirty="0" err="1">
                <a:latin typeface="Tahoma" charset="0"/>
                <a:cs typeface="+mn-cs"/>
              </a:rPr>
              <a:t>nedenle</a:t>
            </a:r>
            <a:r>
              <a:rPr lang="en-US" sz="1600" dirty="0">
                <a:latin typeface="Tahoma" charset="0"/>
                <a:cs typeface="+mn-cs"/>
              </a:rPr>
              <a:t>, </a:t>
            </a:r>
            <a:r>
              <a:rPr lang="en-US" sz="1600" dirty="0" err="1">
                <a:latin typeface="Tahoma" charset="0"/>
                <a:cs typeface="+mn-cs"/>
              </a:rPr>
              <a:t>etik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türlerinin</a:t>
            </a:r>
            <a:r>
              <a:rPr lang="en-US" sz="1600" dirty="0">
                <a:latin typeface="Tahoma" charset="0"/>
                <a:cs typeface="+mn-cs"/>
              </a:rPr>
              <a:t> s</a:t>
            </a:r>
            <a:r>
              <a:rPr lang="tr-TR" sz="1600" dirty="0">
                <a:latin typeface="Tahoma" charset="0"/>
                <a:cs typeface="+mn-cs"/>
              </a:rPr>
              <a:t>ı</a:t>
            </a:r>
            <a:r>
              <a:rPr lang="en-US" sz="1600" dirty="0">
                <a:latin typeface="Tahoma" charset="0"/>
                <a:cs typeface="+mn-cs"/>
              </a:rPr>
              <a:t>n</a:t>
            </a:r>
            <a:r>
              <a:rPr lang="tr-TR" sz="1600" dirty="0">
                <a:latin typeface="Tahoma" charset="0"/>
                <a:cs typeface="+mn-cs"/>
              </a:rPr>
              <a:t>ı</a:t>
            </a:r>
            <a:r>
              <a:rPr lang="en-US" sz="1600" dirty="0" err="1">
                <a:latin typeface="Tahoma" charset="0"/>
                <a:cs typeface="+mn-cs"/>
              </a:rPr>
              <a:t>fland</a:t>
            </a:r>
            <a:r>
              <a:rPr lang="tr-TR" sz="1600" dirty="0">
                <a:latin typeface="Tahoma" charset="0"/>
                <a:cs typeface="+mn-cs"/>
              </a:rPr>
              <a:t>ı­</a:t>
            </a:r>
            <a:r>
              <a:rPr lang="en-US" sz="1600" dirty="0">
                <a:latin typeface="Tahoma" charset="0"/>
                <a:cs typeface="+mn-cs"/>
              </a:rPr>
              <a:t>as</a:t>
            </a:r>
            <a:r>
              <a:rPr lang="tr-TR" sz="1600" dirty="0">
                <a:latin typeface="Tahoma" charset="0"/>
                <a:cs typeface="+mn-cs"/>
              </a:rPr>
              <a:t>ı</a:t>
            </a:r>
            <a:r>
              <a:rPr lang="en-US" sz="1600" dirty="0" err="1">
                <a:latin typeface="Tahoma" charset="0"/>
                <a:cs typeface="+mn-cs"/>
              </a:rPr>
              <a:t>nda</a:t>
            </a:r>
            <a:r>
              <a:rPr lang="en-US" sz="1600" dirty="0">
                <a:latin typeface="Tahoma" charset="0"/>
                <a:cs typeface="+mn-cs"/>
              </a:rPr>
              <a:t> da </a:t>
            </a:r>
            <a:r>
              <a:rPr lang="en-US" sz="1600" dirty="0" err="1">
                <a:latin typeface="Tahoma" charset="0"/>
                <a:cs typeface="+mn-cs"/>
              </a:rPr>
              <a:t>ara</a:t>
            </a:r>
            <a:r>
              <a:rPr lang="tr-TR" sz="1600" dirty="0">
                <a:latin typeface="Tahoma" charset="0"/>
                <a:cs typeface="+mn-cs"/>
              </a:rPr>
              <a:t>ş</a:t>
            </a:r>
            <a:r>
              <a:rPr lang="en-US" sz="1600" dirty="0">
                <a:latin typeface="Tahoma" charset="0"/>
                <a:cs typeface="+mn-cs"/>
              </a:rPr>
              <a:t>t</a:t>
            </a:r>
            <a:r>
              <a:rPr lang="tr-TR" sz="1600" dirty="0">
                <a:latin typeface="Tahoma" charset="0"/>
                <a:cs typeface="+mn-cs"/>
              </a:rPr>
              <a:t>ı</a:t>
            </a:r>
            <a:r>
              <a:rPr lang="en-US" sz="1600" dirty="0" err="1">
                <a:latin typeface="Tahoma" charset="0"/>
                <a:cs typeface="+mn-cs"/>
              </a:rPr>
              <a:t>rmac</a:t>
            </a:r>
            <a:r>
              <a:rPr lang="tr-TR" sz="1600" dirty="0">
                <a:latin typeface="Tahoma" charset="0"/>
                <a:cs typeface="+mn-cs"/>
              </a:rPr>
              <a:t>ı</a:t>
            </a:r>
            <a:r>
              <a:rPr lang="en-US" sz="1600" dirty="0" err="1">
                <a:latin typeface="Tahoma" charset="0"/>
                <a:cs typeface="+mn-cs"/>
              </a:rPr>
              <a:t>lar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aras</a:t>
            </a:r>
            <a:r>
              <a:rPr lang="tr-TR" sz="1600" dirty="0">
                <a:latin typeface="Tahoma" charset="0"/>
                <a:cs typeface="+mn-cs"/>
              </a:rPr>
              <a:t>ı</a:t>
            </a:r>
            <a:r>
              <a:rPr lang="en-US" sz="1600" dirty="0" err="1">
                <a:latin typeface="Tahoma" charset="0"/>
                <a:cs typeface="+mn-cs"/>
              </a:rPr>
              <a:t>nda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birliktelik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olmad</a:t>
            </a:r>
            <a:r>
              <a:rPr lang="tr-TR" sz="1600" dirty="0" err="1">
                <a:latin typeface="Tahoma" charset="0"/>
                <a:cs typeface="+mn-cs"/>
              </a:rPr>
              <a:t>ığı</a:t>
            </a:r>
            <a:r>
              <a:rPr lang="tr-TR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göze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çarpmaktad</a:t>
            </a:r>
            <a:r>
              <a:rPr lang="tr-TR" sz="1600" dirty="0">
                <a:latin typeface="Tahoma" charset="0"/>
                <a:cs typeface="+mn-cs"/>
              </a:rPr>
              <a:t>ı</a:t>
            </a:r>
            <a:r>
              <a:rPr lang="en-US" sz="1600" dirty="0">
                <a:latin typeface="Tahoma" charset="0"/>
                <a:cs typeface="+mn-cs"/>
              </a:rPr>
              <a:t>r. Bu </a:t>
            </a:r>
            <a:r>
              <a:rPr lang="en-US" sz="1600" dirty="0" err="1">
                <a:latin typeface="Tahoma" charset="0"/>
                <a:cs typeface="+mn-cs"/>
              </a:rPr>
              <a:t>çal</a:t>
            </a:r>
            <a:r>
              <a:rPr lang="tr-TR" sz="1600" dirty="0" err="1">
                <a:latin typeface="Tahoma" charset="0"/>
                <a:cs typeface="+mn-cs"/>
              </a:rPr>
              <a:t>ış</a:t>
            </a:r>
            <a:r>
              <a:rPr lang="en-US" sz="1600" dirty="0">
                <a:latin typeface="Tahoma" charset="0"/>
                <a:cs typeface="+mn-cs"/>
              </a:rPr>
              <a:t>man</a:t>
            </a:r>
            <a:r>
              <a:rPr lang="tr-TR" sz="1600" dirty="0">
                <a:latin typeface="Tahoma" charset="0"/>
                <a:cs typeface="+mn-cs"/>
              </a:rPr>
              <a:t>ı</a:t>
            </a:r>
            <a:r>
              <a:rPr lang="en-US" sz="1600" dirty="0">
                <a:latin typeface="Tahoma" charset="0"/>
                <a:cs typeface="+mn-cs"/>
              </a:rPr>
              <a:t>n </a:t>
            </a:r>
            <a:r>
              <a:rPr lang="en-US" sz="1600" dirty="0" err="1">
                <a:latin typeface="Tahoma" charset="0"/>
                <a:cs typeface="+mn-cs"/>
              </a:rPr>
              <a:t>genelinde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ahlak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felsefesi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anlam</a:t>
            </a:r>
            <a:r>
              <a:rPr lang="tr-TR" sz="1600" dirty="0">
                <a:latin typeface="Tahoma" charset="0"/>
                <a:cs typeface="+mn-cs"/>
              </a:rPr>
              <a:t>ı</a:t>
            </a:r>
            <a:r>
              <a:rPr lang="en-US" sz="1600" dirty="0" err="1">
                <a:latin typeface="Tahoma" charset="0"/>
                <a:cs typeface="+mn-cs"/>
              </a:rPr>
              <a:t>nda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kullan</a:t>
            </a:r>
            <a:r>
              <a:rPr lang="tr-TR" sz="1600" dirty="0">
                <a:latin typeface="Tahoma" charset="0"/>
                <a:cs typeface="+mn-cs"/>
              </a:rPr>
              <a:t>ı</a:t>
            </a:r>
            <a:r>
              <a:rPr lang="en-US" sz="1600" dirty="0" err="1">
                <a:latin typeface="Tahoma" charset="0"/>
                <a:cs typeface="+mn-cs"/>
              </a:rPr>
              <a:t>lan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etik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kelimesinin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kulla­i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benimsenmi</a:t>
            </a:r>
            <a:r>
              <a:rPr lang="tr-TR" sz="1600" dirty="0">
                <a:latin typeface="Tahoma" charset="0"/>
                <a:cs typeface="+mn-cs"/>
              </a:rPr>
              <a:t>ş </a:t>
            </a:r>
            <a:r>
              <a:rPr lang="en-US" sz="1600" dirty="0" err="1">
                <a:latin typeface="Tahoma" charset="0"/>
                <a:cs typeface="+mn-cs"/>
              </a:rPr>
              <a:t>ve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etik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türleri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tr-TR" sz="1600" dirty="0">
                <a:latin typeface="Tahoma" charset="0"/>
                <a:cs typeface="+mn-cs"/>
              </a:rPr>
              <a:t>ş</a:t>
            </a:r>
            <a:r>
              <a:rPr lang="en-US" sz="1600" dirty="0">
                <a:latin typeface="Tahoma" charset="0"/>
                <a:cs typeface="+mn-cs"/>
              </a:rPr>
              <a:t>u </a:t>
            </a:r>
            <a:r>
              <a:rPr lang="tr-TR" sz="1600" dirty="0">
                <a:latin typeface="Tahoma" charset="0"/>
                <a:cs typeface="+mn-cs"/>
              </a:rPr>
              <a:t>ş</a:t>
            </a:r>
            <a:r>
              <a:rPr lang="en-US" sz="1600" dirty="0" err="1">
                <a:latin typeface="Tahoma" charset="0"/>
                <a:cs typeface="+mn-cs"/>
              </a:rPr>
              <a:t>ekilde</a:t>
            </a:r>
            <a:r>
              <a:rPr lang="en-US" sz="1600" dirty="0">
                <a:latin typeface="Tahoma" charset="0"/>
                <a:cs typeface="+mn-cs"/>
              </a:rPr>
              <a:t> s</a:t>
            </a:r>
            <a:r>
              <a:rPr lang="tr-TR" sz="1600" dirty="0" err="1">
                <a:latin typeface="Tahoma" charset="0"/>
                <a:cs typeface="+mn-cs"/>
              </a:rPr>
              <a:t>ını</a:t>
            </a:r>
            <a:r>
              <a:rPr lang="en-US" sz="1600" dirty="0" err="1">
                <a:latin typeface="Tahoma" charset="0"/>
                <a:cs typeface="+mn-cs"/>
              </a:rPr>
              <a:t>fland</a:t>
            </a:r>
            <a:r>
              <a:rPr lang="tr-TR" sz="1600" dirty="0" err="1">
                <a:latin typeface="Tahoma" charset="0"/>
                <a:cs typeface="+mn-cs"/>
              </a:rPr>
              <a:t>ırılmıştır</a:t>
            </a:r>
            <a:r>
              <a:rPr lang="en-US" sz="1600" dirty="0">
                <a:latin typeface="Tahoma" charset="0"/>
                <a:cs typeface="+mn-cs"/>
              </a:rPr>
              <a:t>: </a:t>
            </a:r>
            <a:endParaRPr lang="tr-TR" sz="1600" dirty="0">
              <a:latin typeface="Tahoma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endParaRPr lang="tr-TR" sz="1600" dirty="0">
              <a:latin typeface="Tahoma" charset="0"/>
              <a:cs typeface="+mn-cs"/>
            </a:endParaRPr>
          </a:p>
          <a:p>
            <a:pPr>
              <a:defRPr/>
            </a:pPr>
            <a:r>
              <a:rPr lang="en-US" sz="1600" dirty="0" err="1">
                <a:latin typeface="Tahoma" charset="0"/>
                <a:cs typeface="+mn-cs"/>
              </a:rPr>
              <a:t>Bireysel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etik</a:t>
            </a:r>
            <a:r>
              <a:rPr lang="en-US" sz="1600" dirty="0">
                <a:latin typeface="Tahoma" charset="0"/>
                <a:cs typeface="+mn-cs"/>
              </a:rPr>
              <a:t>, </a:t>
            </a:r>
            <a:endParaRPr lang="tr-TR" sz="1600" dirty="0">
              <a:latin typeface="Tahoma" charset="0"/>
              <a:cs typeface="+mn-cs"/>
            </a:endParaRPr>
          </a:p>
          <a:p>
            <a:pPr>
              <a:defRPr/>
            </a:pPr>
            <a:r>
              <a:rPr lang="tr-TR" sz="1600" dirty="0">
                <a:latin typeface="Tahoma" charset="0"/>
                <a:cs typeface="+mn-cs"/>
              </a:rPr>
              <a:t>İş </a:t>
            </a:r>
            <a:r>
              <a:rPr lang="en-US" sz="1600" dirty="0" err="1">
                <a:latin typeface="Tahoma" charset="0"/>
                <a:cs typeface="+mn-cs"/>
              </a:rPr>
              <a:t>eti</a:t>
            </a:r>
            <a:r>
              <a:rPr lang="tr-TR" sz="1600" dirty="0">
                <a:latin typeface="Tahoma" charset="0"/>
                <a:cs typeface="+mn-cs"/>
              </a:rPr>
              <a:t>ğ</a:t>
            </a:r>
            <a:r>
              <a:rPr lang="en-US" sz="1600" dirty="0" err="1">
                <a:latin typeface="Tahoma" charset="0"/>
                <a:cs typeface="+mn-cs"/>
              </a:rPr>
              <a:t>i</a:t>
            </a:r>
            <a:r>
              <a:rPr lang="en-US" sz="1600" dirty="0">
                <a:latin typeface="Tahoma" charset="0"/>
                <a:cs typeface="+mn-cs"/>
              </a:rPr>
              <a:t>, </a:t>
            </a:r>
            <a:endParaRPr lang="tr-TR" sz="1600" dirty="0">
              <a:latin typeface="Tahoma" charset="0"/>
              <a:cs typeface="+mn-cs"/>
            </a:endParaRPr>
          </a:p>
          <a:p>
            <a:pPr>
              <a:defRPr/>
            </a:pPr>
            <a:r>
              <a:rPr lang="en-US" sz="1600" dirty="0" err="1">
                <a:latin typeface="Tahoma" charset="0"/>
                <a:cs typeface="+mn-cs"/>
              </a:rPr>
              <a:t>Örgütsel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etik</a:t>
            </a:r>
            <a:r>
              <a:rPr lang="en-US" sz="1600" dirty="0">
                <a:latin typeface="Tahoma" charset="0"/>
                <a:cs typeface="+mn-cs"/>
              </a:rPr>
              <a:t>, </a:t>
            </a:r>
            <a:endParaRPr lang="tr-TR" sz="1600" dirty="0">
              <a:latin typeface="Tahoma" charset="0"/>
              <a:cs typeface="+mn-cs"/>
            </a:endParaRPr>
          </a:p>
          <a:p>
            <a:pPr>
              <a:defRPr/>
            </a:pPr>
            <a:r>
              <a:rPr lang="tr-TR" sz="1600" dirty="0">
                <a:latin typeface="Tahoma" charset="0"/>
                <a:cs typeface="+mn-cs"/>
              </a:rPr>
              <a:t>İş</a:t>
            </a:r>
            <a:r>
              <a:rPr lang="en-US" sz="1600" dirty="0" err="1">
                <a:latin typeface="Tahoma" charset="0"/>
                <a:cs typeface="+mn-cs"/>
              </a:rPr>
              <a:t>letme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eti</a:t>
            </a:r>
            <a:r>
              <a:rPr lang="tr-TR" sz="1600" dirty="0">
                <a:latin typeface="Tahoma" charset="0"/>
                <a:cs typeface="+mn-cs"/>
              </a:rPr>
              <a:t>ğ</a:t>
            </a:r>
            <a:r>
              <a:rPr lang="en-US" sz="1600" dirty="0" err="1">
                <a:latin typeface="Tahoma" charset="0"/>
                <a:cs typeface="+mn-cs"/>
              </a:rPr>
              <a:t>i</a:t>
            </a:r>
            <a:r>
              <a:rPr lang="en-US" sz="1600" dirty="0">
                <a:latin typeface="Tahoma" charset="0"/>
                <a:cs typeface="+mn-cs"/>
              </a:rPr>
              <a:t>, </a:t>
            </a:r>
            <a:endParaRPr lang="tr-TR" sz="1600" dirty="0">
              <a:latin typeface="Tahoma" charset="0"/>
              <a:cs typeface="+mn-cs"/>
            </a:endParaRPr>
          </a:p>
          <a:p>
            <a:pPr>
              <a:defRPr/>
            </a:pPr>
            <a:r>
              <a:rPr lang="en-US" sz="1600" dirty="0" err="1">
                <a:latin typeface="Tahoma" charset="0"/>
                <a:cs typeface="+mn-cs"/>
              </a:rPr>
              <a:t>Yönetsel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etik</a:t>
            </a:r>
            <a:r>
              <a:rPr lang="en-US" sz="1600" dirty="0">
                <a:latin typeface="Tahoma" charset="0"/>
                <a:cs typeface="+mn-cs"/>
              </a:rPr>
              <a:t>, </a:t>
            </a:r>
            <a:endParaRPr lang="tr-TR" sz="1600" dirty="0">
              <a:latin typeface="Tahoma" charset="0"/>
              <a:cs typeface="+mn-cs"/>
            </a:endParaRPr>
          </a:p>
          <a:p>
            <a:pPr>
              <a:defRPr/>
            </a:pPr>
            <a:r>
              <a:rPr lang="en-US" sz="1600" dirty="0" err="1">
                <a:latin typeface="Tahoma" charset="0"/>
                <a:cs typeface="+mn-cs"/>
              </a:rPr>
              <a:t>Mesleki</a:t>
            </a:r>
            <a:r>
              <a:rPr lang="en-US" sz="1600" dirty="0">
                <a:latin typeface="Tahoma" charset="0"/>
                <a:cs typeface="+mn-cs"/>
              </a:rPr>
              <a:t> </a:t>
            </a:r>
            <a:r>
              <a:rPr lang="en-US" sz="1600" dirty="0" err="1">
                <a:latin typeface="Tahoma" charset="0"/>
                <a:cs typeface="+mn-cs"/>
              </a:rPr>
              <a:t>etik</a:t>
            </a:r>
            <a:r>
              <a:rPr lang="en-US" sz="1600" dirty="0">
                <a:latin typeface="Tahoma" charset="0"/>
                <a:cs typeface="+mn-cs"/>
              </a:rPr>
              <a:t>. </a:t>
            </a:r>
            <a:endParaRPr lang="tr-TR" sz="1600" dirty="0">
              <a:latin typeface="Tahoma" charset="0"/>
              <a:cs typeface="+mn-cs"/>
            </a:endParaRPr>
          </a:p>
          <a:p>
            <a:pPr>
              <a:defRPr/>
            </a:pPr>
            <a:endParaRPr lang="tr-TR" sz="1200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050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Meryem</a:t>
            </a:r>
            <a:r>
              <a:rPr lang="en-US" dirty="0" smtClean="0"/>
              <a:t> </a:t>
            </a:r>
            <a:r>
              <a:rPr lang="en-US" dirty="0" err="1" smtClean="0"/>
              <a:t>Kozak</a:t>
            </a:r>
            <a:r>
              <a:rPr lang="en-US" dirty="0" smtClean="0"/>
              <a:t>- </a:t>
            </a:r>
            <a:r>
              <a:rPr lang="en-US" dirty="0" err="1" smtClean="0"/>
              <a:t>Hatice</a:t>
            </a:r>
            <a:r>
              <a:rPr lang="en-US" dirty="0" smtClean="0"/>
              <a:t> </a:t>
            </a:r>
            <a:r>
              <a:rPr lang="en-US" dirty="0" err="1" smtClean="0"/>
              <a:t>Nergis</a:t>
            </a:r>
            <a:r>
              <a:rPr lang="en-US" dirty="0" smtClean="0"/>
              <a:t>- </a:t>
            </a:r>
            <a:r>
              <a:rPr lang="en-US" dirty="0" err="1" smtClean="0"/>
              <a:t>Turizmde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- </a:t>
            </a:r>
            <a:r>
              <a:rPr lang="en-US" dirty="0" err="1" smtClean="0"/>
              <a:t>Detay</a:t>
            </a:r>
            <a:r>
              <a:rPr lang="en-US" dirty="0" smtClean="0"/>
              <a:t> </a:t>
            </a:r>
            <a:r>
              <a:rPr lang="en-US" dirty="0" err="1" smtClean="0"/>
              <a:t>Yayıncılık</a:t>
            </a:r>
            <a:endParaRPr lang="en-US" dirty="0" smtClean="0"/>
          </a:p>
          <a:p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makaleler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58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235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Temel Etik İlkeleri  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3</cp:revision>
  <dcterms:created xsi:type="dcterms:W3CDTF">2017-11-16T12:52:49Z</dcterms:created>
  <dcterms:modified xsi:type="dcterms:W3CDTF">2017-11-16T13:38:40Z</dcterms:modified>
</cp:coreProperties>
</file>