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5" r:id="rId5"/>
    <p:sldId id="259" r:id="rId6"/>
    <p:sldId id="260" r:id="rId7"/>
    <p:sldId id="261" r:id="rId8"/>
    <p:sldId id="262" r:id="rId9"/>
    <p:sldId id="263" r:id="rId10"/>
    <p:sldId id="264" r:id="rId11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2" d="100"/>
          <a:sy n="62" d="100"/>
        </p:scale>
        <p:origin x="-931" y="-8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13 Başlık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22" name="21 Alt Başlık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FC738C1-9209-4B32-84C9-2C0AEF87CF88}" type="datetimeFigureOut">
              <a:rPr lang="tr-TR" smtClean="0"/>
              <a:t>18.09.2017</a:t>
            </a:fld>
            <a:endParaRPr lang="tr-TR"/>
          </a:p>
        </p:txBody>
      </p:sp>
      <p:sp>
        <p:nvSpPr>
          <p:cNvPr id="20" name="19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10" name="9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8EECD1E-E36F-46FA-8C74-3BC4AA5A17ED}" type="slidenum">
              <a:rPr lang="tr-TR" smtClean="0"/>
              <a:t>‹#›</a:t>
            </a:fld>
            <a:endParaRPr lang="tr-TR"/>
          </a:p>
        </p:txBody>
      </p:sp>
      <p:sp>
        <p:nvSpPr>
          <p:cNvPr id="8" name="7 Oval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Oval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FC738C1-9209-4B32-84C9-2C0AEF87CF88}" type="datetimeFigureOut">
              <a:rPr lang="tr-TR" smtClean="0"/>
              <a:t>18.09.2017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8EECD1E-E36F-46FA-8C74-3BC4AA5A17ED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FC738C1-9209-4B32-84C9-2C0AEF87CF88}" type="datetimeFigureOut">
              <a:rPr lang="tr-TR" smtClean="0"/>
              <a:t>18.09.2017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8EECD1E-E36F-46FA-8C74-3BC4AA5A17ED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FC738C1-9209-4B32-84C9-2C0AEF87CF88}" type="datetimeFigureOut">
              <a:rPr lang="tr-TR" smtClean="0"/>
              <a:t>18.09.2017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8EECD1E-E36F-46FA-8C74-3BC4AA5A17ED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Dikdörtgen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FC738C1-9209-4B32-84C9-2C0AEF87CF88}" type="datetimeFigureOut">
              <a:rPr lang="tr-TR" smtClean="0"/>
              <a:t>18.09.2017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8EECD1E-E36F-46FA-8C74-3BC4AA5A17ED}" type="slidenum">
              <a:rPr lang="tr-TR" smtClean="0"/>
              <a:t>‹#›</a:t>
            </a:fld>
            <a:endParaRPr lang="tr-TR"/>
          </a:p>
        </p:txBody>
      </p:sp>
      <p:sp>
        <p:nvSpPr>
          <p:cNvPr id="10" name="9 Dikdörtgen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Oval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Oval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FC738C1-9209-4B32-84C9-2C0AEF87CF88}" type="datetimeFigureOut">
              <a:rPr lang="tr-TR" smtClean="0"/>
              <a:t>18.09.2017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8EECD1E-E36F-46FA-8C74-3BC4AA5A17ED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FC738C1-9209-4B32-84C9-2C0AEF87CF88}" type="datetimeFigureOut">
              <a:rPr lang="tr-TR" smtClean="0"/>
              <a:t>18.09.2017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8EECD1E-E36F-46FA-8C74-3BC4AA5A17ED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FC738C1-9209-4B32-84C9-2C0AEF87CF88}" type="datetimeFigureOut">
              <a:rPr lang="tr-TR" smtClean="0"/>
              <a:t>18.09.2017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8EECD1E-E36F-46FA-8C74-3BC4AA5A17ED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Dikdörtgen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FC738C1-9209-4B32-84C9-2C0AEF87CF88}" type="datetimeFigureOut">
              <a:rPr lang="tr-TR" smtClean="0"/>
              <a:t>18.09.2017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8EECD1E-E36F-46FA-8C74-3BC4AA5A17ED}" type="slidenum">
              <a:rPr lang="tr-TR" smtClean="0"/>
              <a:t>‹#›</a:t>
            </a:fld>
            <a:endParaRPr lang="tr-TR"/>
          </a:p>
        </p:txBody>
      </p:sp>
      <p:sp>
        <p:nvSpPr>
          <p:cNvPr id="6" name="5 Dikdörtgen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FC738C1-9209-4B32-84C9-2C0AEF87CF88}" type="datetimeFigureOut">
              <a:rPr lang="tr-TR" smtClean="0"/>
              <a:t>18.09.2017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8EECD1E-E36F-46FA-8C74-3BC4AA5A17ED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FC738C1-9209-4B32-84C9-2C0AEF87CF88}" type="datetimeFigureOut">
              <a:rPr lang="tr-TR" smtClean="0"/>
              <a:t>18.09.2017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8EECD1E-E36F-46FA-8C74-3BC4AA5A17ED}" type="slidenum">
              <a:rPr lang="tr-TR" smtClean="0"/>
              <a:t>‹#›</a:t>
            </a:fld>
            <a:endParaRPr lang="tr-TR"/>
          </a:p>
        </p:txBody>
      </p:sp>
      <p:sp>
        <p:nvSpPr>
          <p:cNvPr id="8" name="7 Dikdörtgen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9" name="8 Akış Çizelgesi: İşlem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9 Akış Çizelgesi: İşlem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Pasta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Oval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Halka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11 Dikdörtgen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4 Başlık Yer Tutucusu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8 Metin Yer Tutucusu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24" name="23 Veri Yer Tutucusu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CFC738C1-9209-4B32-84C9-2C0AEF87CF88}" type="datetimeFigureOut">
              <a:rPr lang="tr-TR" smtClean="0"/>
              <a:t>18.09.2017</a:t>
            </a:fld>
            <a:endParaRPr lang="tr-TR"/>
          </a:p>
        </p:txBody>
      </p:sp>
      <p:sp>
        <p:nvSpPr>
          <p:cNvPr id="10" name="9 Altbilgi Yer Tutucusu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tr-TR"/>
          </a:p>
        </p:txBody>
      </p:sp>
      <p:sp>
        <p:nvSpPr>
          <p:cNvPr id="22" name="21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F8EECD1E-E36F-46FA-8C74-3BC4AA5A17ED}" type="slidenum">
              <a:rPr lang="tr-TR" smtClean="0"/>
              <a:t>‹#›</a:t>
            </a:fld>
            <a:endParaRPr lang="tr-TR"/>
          </a:p>
        </p:txBody>
      </p:sp>
      <p:sp>
        <p:nvSpPr>
          <p:cNvPr id="15" name="14 Dikdörtgen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en.wikipedia.org/wiki/Isnad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SÎRA AND METHODOLOGY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 smtClean="0"/>
              <a:t>5. </a:t>
            </a:r>
            <a:r>
              <a:rPr lang="tr-TR" b="1" dirty="0" err="1" smtClean="0"/>
              <a:t>Historical</a:t>
            </a:r>
            <a:r>
              <a:rPr lang="tr-TR" b="1" dirty="0" smtClean="0"/>
              <a:t> </a:t>
            </a:r>
            <a:r>
              <a:rPr lang="tr-TR" b="1" dirty="0" err="1" smtClean="0"/>
              <a:t>Context</a:t>
            </a:r>
            <a:r>
              <a:rPr lang="tr-TR" b="1" dirty="0" smtClean="0"/>
              <a:t>: </a:t>
            </a:r>
            <a:r>
              <a:rPr lang="tr-TR" dirty="0" err="1" smtClean="0"/>
              <a:t>In</a:t>
            </a:r>
            <a:r>
              <a:rPr lang="tr-TR" dirty="0" smtClean="0"/>
              <a:t> </a:t>
            </a:r>
            <a:r>
              <a:rPr lang="tr-TR" dirty="0" err="1" smtClean="0"/>
              <a:t>order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understand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Prophet</a:t>
            </a:r>
            <a:r>
              <a:rPr lang="tr-TR" dirty="0" smtClean="0"/>
              <a:t> life  </a:t>
            </a:r>
            <a:r>
              <a:rPr lang="tr-TR" dirty="0" err="1" smtClean="0"/>
              <a:t>one</a:t>
            </a:r>
            <a:r>
              <a:rPr lang="tr-TR" dirty="0" smtClean="0"/>
              <a:t> </a:t>
            </a:r>
            <a:r>
              <a:rPr lang="tr-TR" dirty="0" err="1" smtClean="0"/>
              <a:t>must</a:t>
            </a:r>
            <a:r>
              <a:rPr lang="tr-TR" dirty="0" smtClean="0"/>
              <a:t> </a:t>
            </a:r>
            <a:r>
              <a:rPr lang="tr-TR" dirty="0" err="1" smtClean="0"/>
              <a:t>know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Arabian</a:t>
            </a:r>
            <a:r>
              <a:rPr lang="tr-TR" dirty="0" smtClean="0"/>
              <a:t> </a:t>
            </a:r>
            <a:r>
              <a:rPr lang="tr-TR" dirty="0" err="1" smtClean="0"/>
              <a:t>Peninsula</a:t>
            </a:r>
            <a:r>
              <a:rPr lang="tr-TR" dirty="0" smtClean="0"/>
              <a:t>,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context</a:t>
            </a:r>
            <a:r>
              <a:rPr lang="tr-TR" dirty="0" smtClean="0"/>
              <a:t> </a:t>
            </a:r>
            <a:r>
              <a:rPr lang="tr-TR" dirty="0" err="1" smtClean="0"/>
              <a:t>where</a:t>
            </a:r>
            <a:r>
              <a:rPr lang="tr-TR" dirty="0" smtClean="0"/>
              <a:t> </a:t>
            </a:r>
            <a:r>
              <a:rPr lang="tr-TR" dirty="0" err="1" smtClean="0"/>
              <a:t>Prophet</a:t>
            </a:r>
            <a:r>
              <a:rPr lang="tr-TR" dirty="0" smtClean="0"/>
              <a:t> </a:t>
            </a:r>
            <a:r>
              <a:rPr lang="tr-TR" dirty="0" err="1" smtClean="0"/>
              <a:t>Muhammad</a:t>
            </a:r>
            <a:r>
              <a:rPr lang="tr-TR" dirty="0" smtClean="0"/>
              <a:t> </a:t>
            </a:r>
            <a:r>
              <a:rPr lang="tr-TR" dirty="0" err="1" smtClean="0"/>
              <a:t>lived</a:t>
            </a:r>
            <a:r>
              <a:rPr lang="tr-TR" dirty="0" smtClean="0"/>
              <a:t> in  </a:t>
            </a:r>
            <a:r>
              <a:rPr lang="tr-TR" dirty="0" err="1" smtClean="0"/>
              <a:t>respect</a:t>
            </a:r>
            <a:r>
              <a:rPr lang="tr-TR" dirty="0" smtClean="0"/>
              <a:t> of </a:t>
            </a:r>
            <a:r>
              <a:rPr lang="tr-TR" dirty="0" err="1" smtClean="0"/>
              <a:t>Arabia’s</a:t>
            </a:r>
            <a:r>
              <a:rPr lang="tr-TR" dirty="0" smtClean="0"/>
              <a:t> </a:t>
            </a:r>
            <a:r>
              <a:rPr lang="tr-TR" dirty="0" err="1" smtClean="0"/>
              <a:t>geographical</a:t>
            </a:r>
            <a:r>
              <a:rPr lang="tr-TR" dirty="0" smtClean="0"/>
              <a:t>, </a:t>
            </a:r>
            <a:r>
              <a:rPr lang="tr-TR" dirty="0" err="1" smtClean="0"/>
              <a:t>cultural</a:t>
            </a:r>
            <a:r>
              <a:rPr lang="tr-TR" dirty="0" smtClean="0"/>
              <a:t>, </a:t>
            </a:r>
            <a:r>
              <a:rPr lang="tr-TR" dirty="0" err="1" smtClean="0"/>
              <a:t>social</a:t>
            </a:r>
            <a:r>
              <a:rPr lang="tr-TR" dirty="0" smtClean="0"/>
              <a:t>, </a:t>
            </a:r>
            <a:r>
              <a:rPr lang="tr-TR" dirty="0" err="1" smtClean="0"/>
              <a:t>political</a:t>
            </a:r>
            <a:r>
              <a:rPr lang="tr-TR" dirty="0" smtClean="0"/>
              <a:t>, </a:t>
            </a:r>
            <a:r>
              <a:rPr lang="tr-TR" dirty="0" err="1" smtClean="0"/>
              <a:t>economic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religious</a:t>
            </a:r>
            <a:r>
              <a:rPr lang="tr-TR" dirty="0" smtClean="0"/>
              <a:t> </a:t>
            </a:r>
            <a:r>
              <a:rPr lang="tr-TR" dirty="0" err="1" smtClean="0"/>
              <a:t>aspects</a:t>
            </a:r>
            <a:r>
              <a:rPr lang="tr-TR" dirty="0" smtClean="0"/>
              <a:t>. 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err="1" smtClean="0"/>
              <a:t>Muslim</a:t>
            </a:r>
            <a:r>
              <a:rPr lang="tr-TR" dirty="0" smtClean="0"/>
              <a:t> </a:t>
            </a:r>
            <a:r>
              <a:rPr lang="tr-TR" dirty="0" err="1" smtClean="0"/>
              <a:t>historical</a:t>
            </a:r>
            <a:r>
              <a:rPr lang="tr-TR" dirty="0" smtClean="0"/>
              <a:t> </a:t>
            </a:r>
            <a:r>
              <a:rPr lang="tr-TR" dirty="0" err="1" smtClean="0"/>
              <a:t>traditions</a:t>
            </a:r>
            <a:r>
              <a:rPr lang="tr-TR" dirty="0" smtClean="0"/>
              <a:t> </a:t>
            </a:r>
            <a:r>
              <a:rPr lang="tr-TR" dirty="0" err="1" smtClean="0"/>
              <a:t>first</a:t>
            </a:r>
            <a:r>
              <a:rPr lang="tr-TR" dirty="0" smtClean="0"/>
              <a:t> </a:t>
            </a:r>
            <a:r>
              <a:rPr lang="tr-TR" dirty="0" err="1" smtClean="0"/>
              <a:t>began</a:t>
            </a:r>
            <a:r>
              <a:rPr lang="tr-TR" dirty="0" smtClean="0"/>
              <a:t> </a:t>
            </a:r>
            <a:r>
              <a:rPr lang="tr-TR" dirty="0" err="1" smtClean="0"/>
              <a:t>developing</a:t>
            </a:r>
            <a:r>
              <a:rPr lang="tr-TR" dirty="0" smtClean="0"/>
              <a:t> </a:t>
            </a:r>
            <a:r>
              <a:rPr lang="tr-TR" dirty="0" err="1" smtClean="0"/>
              <a:t>from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earlier</a:t>
            </a:r>
            <a:r>
              <a:rPr lang="tr-TR" dirty="0" smtClean="0"/>
              <a:t> 7th </a:t>
            </a:r>
            <a:r>
              <a:rPr lang="tr-TR" dirty="0" err="1" smtClean="0"/>
              <a:t>century</a:t>
            </a:r>
            <a:r>
              <a:rPr lang="tr-TR" dirty="0" smtClean="0"/>
              <a:t> </a:t>
            </a:r>
            <a:r>
              <a:rPr lang="tr-TR" dirty="0" err="1" smtClean="0"/>
              <a:t>with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reconstruction</a:t>
            </a:r>
            <a:r>
              <a:rPr lang="tr-TR" dirty="0" smtClean="0"/>
              <a:t> of </a:t>
            </a:r>
            <a:r>
              <a:rPr lang="tr-TR" dirty="0" err="1" smtClean="0"/>
              <a:t>Muhammad’s</a:t>
            </a:r>
            <a:r>
              <a:rPr lang="tr-TR" dirty="0" smtClean="0"/>
              <a:t> life </a:t>
            </a:r>
            <a:r>
              <a:rPr lang="tr-TR" dirty="0" err="1" smtClean="0"/>
              <a:t>following</a:t>
            </a:r>
            <a:r>
              <a:rPr lang="tr-TR" dirty="0" smtClean="0"/>
              <a:t> his </a:t>
            </a:r>
            <a:r>
              <a:rPr lang="tr-TR" dirty="0" err="1" smtClean="0"/>
              <a:t>death</a:t>
            </a:r>
            <a:r>
              <a:rPr lang="tr-TR" dirty="0" smtClean="0"/>
              <a:t>. </a:t>
            </a:r>
            <a:r>
              <a:rPr lang="tr-TR" dirty="0" err="1" smtClean="0"/>
              <a:t>Because</a:t>
            </a:r>
            <a:r>
              <a:rPr lang="tr-TR" dirty="0" smtClean="0"/>
              <a:t> </a:t>
            </a:r>
            <a:r>
              <a:rPr lang="tr-TR" dirty="0" err="1" smtClean="0"/>
              <a:t>narratives</a:t>
            </a:r>
            <a:r>
              <a:rPr lang="tr-TR" dirty="0" smtClean="0"/>
              <a:t> </a:t>
            </a:r>
            <a:r>
              <a:rPr lang="tr-TR" dirty="0" err="1" smtClean="0"/>
              <a:t>regarding</a:t>
            </a:r>
            <a:r>
              <a:rPr lang="tr-TR" dirty="0" smtClean="0"/>
              <a:t> </a:t>
            </a:r>
            <a:r>
              <a:rPr lang="tr-TR" dirty="0" err="1" smtClean="0"/>
              <a:t>Muhammad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his </a:t>
            </a:r>
            <a:r>
              <a:rPr lang="tr-TR" dirty="0" err="1" smtClean="0"/>
              <a:t>companions</a:t>
            </a:r>
            <a:r>
              <a:rPr lang="tr-TR" dirty="0" smtClean="0"/>
              <a:t> </a:t>
            </a:r>
            <a:r>
              <a:rPr lang="tr-TR" dirty="0" err="1" smtClean="0"/>
              <a:t>came</a:t>
            </a:r>
            <a:r>
              <a:rPr lang="tr-TR" dirty="0" smtClean="0"/>
              <a:t> </a:t>
            </a:r>
            <a:r>
              <a:rPr lang="tr-TR" dirty="0" err="1" smtClean="0"/>
              <a:t>from</a:t>
            </a:r>
            <a:r>
              <a:rPr lang="tr-TR" dirty="0" smtClean="0"/>
              <a:t> </a:t>
            </a:r>
            <a:r>
              <a:rPr lang="tr-TR" dirty="0" err="1" smtClean="0"/>
              <a:t>various</a:t>
            </a:r>
            <a:r>
              <a:rPr lang="tr-TR" dirty="0" smtClean="0"/>
              <a:t> </a:t>
            </a:r>
            <a:r>
              <a:rPr lang="tr-TR" dirty="0" err="1" smtClean="0"/>
              <a:t>sources</a:t>
            </a:r>
            <a:r>
              <a:rPr lang="tr-TR" dirty="0" smtClean="0"/>
              <a:t>, it </a:t>
            </a:r>
            <a:r>
              <a:rPr lang="tr-TR" dirty="0" err="1" smtClean="0"/>
              <a:t>was</a:t>
            </a:r>
            <a:r>
              <a:rPr lang="tr-TR" dirty="0" smtClean="0"/>
              <a:t> </a:t>
            </a:r>
            <a:r>
              <a:rPr lang="tr-TR" dirty="0" err="1" smtClean="0"/>
              <a:t>necessary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verify</a:t>
            </a:r>
            <a:r>
              <a:rPr lang="tr-TR" dirty="0" smtClean="0"/>
              <a:t> </a:t>
            </a:r>
            <a:r>
              <a:rPr lang="tr-TR" dirty="0" err="1" smtClean="0"/>
              <a:t>which</a:t>
            </a:r>
            <a:r>
              <a:rPr lang="tr-TR" dirty="0" smtClean="0"/>
              <a:t> </a:t>
            </a:r>
            <a:r>
              <a:rPr lang="tr-TR" dirty="0" err="1" smtClean="0"/>
              <a:t>sources</a:t>
            </a:r>
            <a:r>
              <a:rPr lang="tr-TR" dirty="0" smtClean="0"/>
              <a:t> </a:t>
            </a:r>
            <a:r>
              <a:rPr lang="tr-TR" dirty="0" err="1" smtClean="0"/>
              <a:t>were</a:t>
            </a:r>
            <a:r>
              <a:rPr lang="tr-TR" dirty="0" smtClean="0"/>
              <a:t> </a:t>
            </a:r>
            <a:r>
              <a:rPr lang="tr-TR" dirty="0" err="1" smtClean="0"/>
              <a:t>more</a:t>
            </a:r>
            <a:r>
              <a:rPr lang="tr-TR" dirty="0" smtClean="0"/>
              <a:t> </a:t>
            </a:r>
            <a:r>
              <a:rPr lang="tr-TR" dirty="0" err="1" smtClean="0"/>
              <a:t>reliable</a:t>
            </a:r>
            <a:r>
              <a:rPr lang="tr-TR" dirty="0" smtClean="0"/>
              <a:t>..</a:t>
            </a:r>
            <a:endParaRPr lang="tr-T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265176" indent="-265176">
              <a:buFont typeface="Wingdings 2"/>
              <a:buChar char=""/>
              <a:defRPr/>
            </a:pPr>
            <a:r>
              <a:rPr lang="tr-TR" dirty="0" err="1"/>
              <a:t>In</a:t>
            </a:r>
            <a:r>
              <a:rPr lang="tr-TR" dirty="0"/>
              <a:t> </a:t>
            </a:r>
            <a:r>
              <a:rPr lang="tr-TR" dirty="0" err="1"/>
              <a:t>order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evaluate</a:t>
            </a:r>
            <a:r>
              <a:rPr lang="tr-TR" dirty="0"/>
              <a:t> </a:t>
            </a:r>
            <a:r>
              <a:rPr lang="tr-TR" dirty="0" err="1"/>
              <a:t>these</a:t>
            </a:r>
            <a:r>
              <a:rPr lang="tr-TR" dirty="0"/>
              <a:t> </a:t>
            </a:r>
            <a:r>
              <a:rPr lang="tr-TR" dirty="0" err="1"/>
              <a:t>sources</a:t>
            </a:r>
            <a:r>
              <a:rPr lang="tr-TR" dirty="0"/>
              <a:t>, </a:t>
            </a:r>
            <a:r>
              <a:rPr lang="tr-TR" dirty="0" err="1"/>
              <a:t>various</a:t>
            </a:r>
            <a:r>
              <a:rPr lang="tr-TR" dirty="0"/>
              <a:t> </a:t>
            </a:r>
            <a:r>
              <a:rPr lang="tr-TR" dirty="0" err="1"/>
              <a:t>methodologies</a:t>
            </a:r>
            <a:r>
              <a:rPr lang="tr-TR" dirty="0"/>
              <a:t> </a:t>
            </a:r>
            <a:r>
              <a:rPr lang="tr-TR" dirty="0" err="1"/>
              <a:t>were</a:t>
            </a:r>
            <a:r>
              <a:rPr lang="tr-TR" dirty="0"/>
              <a:t> </a:t>
            </a:r>
            <a:r>
              <a:rPr lang="tr-TR" dirty="0" err="1"/>
              <a:t>developed</a:t>
            </a:r>
            <a:r>
              <a:rPr lang="tr-TR" dirty="0"/>
              <a:t>, </a:t>
            </a:r>
            <a:r>
              <a:rPr lang="tr-TR" dirty="0" err="1"/>
              <a:t>such</a:t>
            </a:r>
            <a:r>
              <a:rPr lang="tr-TR" dirty="0"/>
              <a:t> as </a:t>
            </a:r>
            <a:r>
              <a:rPr lang="tr-TR" dirty="0" err="1"/>
              <a:t>the</a:t>
            </a:r>
            <a:r>
              <a:rPr lang="tr-TR" dirty="0"/>
              <a:t> "</a:t>
            </a:r>
            <a:r>
              <a:rPr lang="tr-TR" dirty="0" err="1"/>
              <a:t>science</a:t>
            </a:r>
            <a:r>
              <a:rPr lang="tr-TR" dirty="0"/>
              <a:t> of </a:t>
            </a:r>
            <a:r>
              <a:rPr lang="tr-TR" dirty="0" err="1"/>
              <a:t>biography</a:t>
            </a:r>
            <a:r>
              <a:rPr lang="tr-TR" dirty="0"/>
              <a:t>", “</a:t>
            </a:r>
            <a:r>
              <a:rPr lang="tr-TR" dirty="0" err="1"/>
              <a:t>science</a:t>
            </a:r>
            <a:r>
              <a:rPr lang="tr-TR" dirty="0"/>
              <a:t> of </a:t>
            </a:r>
            <a:r>
              <a:rPr lang="tr-TR" dirty="0" err="1"/>
              <a:t>hadith</a:t>
            </a:r>
            <a:r>
              <a:rPr lang="tr-TR" dirty="0"/>
              <a:t>"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>
                <a:hlinkClick r:id="rId2" tooltip="Isnad"/>
              </a:rPr>
              <a:t>“</a:t>
            </a:r>
            <a:r>
              <a:rPr lang="tr-TR" dirty="0" err="1"/>
              <a:t>Isnad</a:t>
            </a:r>
            <a:r>
              <a:rPr lang="tr-TR" dirty="0"/>
              <a:t>" (</a:t>
            </a:r>
            <a:r>
              <a:rPr lang="tr-TR" dirty="0" err="1"/>
              <a:t>chain</a:t>
            </a:r>
            <a:r>
              <a:rPr lang="tr-TR" dirty="0"/>
              <a:t> of </a:t>
            </a:r>
            <a:r>
              <a:rPr lang="tr-TR" dirty="0" err="1"/>
              <a:t>transmission</a:t>
            </a:r>
            <a:r>
              <a:rPr lang="tr-TR" dirty="0"/>
              <a:t>). </a:t>
            </a:r>
            <a:r>
              <a:rPr lang="tr-TR" dirty="0" err="1"/>
              <a:t>These</a:t>
            </a:r>
            <a:r>
              <a:rPr lang="tr-TR" dirty="0"/>
              <a:t> </a:t>
            </a:r>
            <a:r>
              <a:rPr lang="tr-TR" dirty="0" err="1"/>
              <a:t>methodologies</a:t>
            </a:r>
            <a:r>
              <a:rPr lang="tr-TR" dirty="0"/>
              <a:t> </a:t>
            </a:r>
            <a:r>
              <a:rPr lang="tr-TR" dirty="0" err="1"/>
              <a:t>were</a:t>
            </a:r>
            <a:r>
              <a:rPr lang="tr-TR" dirty="0"/>
              <a:t> </a:t>
            </a:r>
            <a:r>
              <a:rPr lang="tr-TR" dirty="0" err="1"/>
              <a:t>later</a:t>
            </a:r>
            <a:r>
              <a:rPr lang="tr-TR" dirty="0"/>
              <a:t> </a:t>
            </a:r>
            <a:r>
              <a:rPr lang="tr-TR" dirty="0" err="1"/>
              <a:t>applied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other</a:t>
            </a:r>
            <a:r>
              <a:rPr lang="tr-TR" dirty="0"/>
              <a:t> </a:t>
            </a:r>
            <a:r>
              <a:rPr lang="tr-TR" dirty="0" err="1"/>
              <a:t>historical</a:t>
            </a:r>
            <a:r>
              <a:rPr lang="tr-TR" dirty="0"/>
              <a:t> </a:t>
            </a:r>
            <a:r>
              <a:rPr lang="tr-TR" dirty="0" err="1"/>
              <a:t>figures</a:t>
            </a:r>
            <a:r>
              <a:rPr lang="tr-TR" dirty="0"/>
              <a:t> in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Muslim</a:t>
            </a:r>
            <a:r>
              <a:rPr lang="tr-TR" dirty="0"/>
              <a:t> </a:t>
            </a:r>
            <a:r>
              <a:rPr lang="tr-TR" dirty="0" err="1" smtClean="0"/>
              <a:t>world</a:t>
            </a:r>
            <a:r>
              <a:rPr lang="tr-TR" dirty="0" smtClean="0"/>
              <a:t>. </a:t>
            </a:r>
            <a:endParaRPr lang="tr-T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65176" indent="-265176">
              <a:buFont typeface="Wingdings 2"/>
              <a:buChar char=""/>
              <a:defRPr/>
            </a:pPr>
            <a:r>
              <a:rPr lang="tr-TR" dirty="0" err="1"/>
              <a:t>There</a:t>
            </a:r>
            <a:r>
              <a:rPr lang="tr-TR" dirty="0"/>
              <a:t> </a:t>
            </a:r>
            <a:r>
              <a:rPr lang="tr-TR" dirty="0" err="1"/>
              <a:t>are</a:t>
            </a:r>
            <a:r>
              <a:rPr lang="tr-TR" dirty="0"/>
              <a:t> </a:t>
            </a:r>
            <a:r>
              <a:rPr lang="tr-TR" dirty="0" err="1"/>
              <a:t>some</a:t>
            </a:r>
            <a:r>
              <a:rPr lang="tr-TR" dirty="0"/>
              <a:t> </a:t>
            </a:r>
            <a:r>
              <a:rPr lang="tr-TR" dirty="0" err="1"/>
              <a:t>arguments</a:t>
            </a:r>
            <a:r>
              <a:rPr lang="tr-TR" dirty="0"/>
              <a:t> </a:t>
            </a:r>
            <a:r>
              <a:rPr lang="tr-TR" dirty="0" err="1"/>
              <a:t>against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authencity</a:t>
            </a:r>
            <a:r>
              <a:rPr lang="tr-TR" dirty="0"/>
              <a:t> of </a:t>
            </a:r>
            <a:r>
              <a:rPr lang="tr-TR" dirty="0" err="1"/>
              <a:t>sîra</a:t>
            </a:r>
            <a:r>
              <a:rPr lang="tr-TR" dirty="0"/>
              <a:t>: </a:t>
            </a:r>
          </a:p>
          <a:p>
            <a:pPr marL="265176" indent="-265176">
              <a:buFont typeface="Wingdings 2"/>
              <a:buChar char=""/>
              <a:defRPr/>
            </a:pP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fact</a:t>
            </a:r>
            <a:r>
              <a:rPr lang="tr-TR" dirty="0"/>
              <a:t> </a:t>
            </a:r>
            <a:r>
              <a:rPr lang="tr-TR" dirty="0" err="1"/>
              <a:t>that</a:t>
            </a:r>
            <a:r>
              <a:rPr lang="tr-TR" dirty="0"/>
              <a:t> no </a:t>
            </a:r>
            <a:r>
              <a:rPr lang="tr-TR" dirty="0" err="1"/>
              <a:t>sîra</a:t>
            </a:r>
            <a:r>
              <a:rPr lang="tr-TR" dirty="0"/>
              <a:t> </a:t>
            </a:r>
            <a:r>
              <a:rPr lang="tr-TR" dirty="0" err="1"/>
              <a:t>work</a:t>
            </a:r>
            <a:r>
              <a:rPr lang="tr-TR" dirty="0"/>
              <a:t> </a:t>
            </a:r>
            <a:r>
              <a:rPr lang="tr-TR" dirty="0" err="1"/>
              <a:t>was</a:t>
            </a:r>
            <a:r>
              <a:rPr lang="tr-TR" dirty="0"/>
              <a:t> </a:t>
            </a:r>
            <a:r>
              <a:rPr lang="tr-TR" dirty="0" err="1"/>
              <a:t>compiled</a:t>
            </a:r>
            <a:r>
              <a:rPr lang="tr-TR" dirty="0"/>
              <a:t> </a:t>
            </a:r>
            <a:r>
              <a:rPr lang="tr-TR" dirty="0" err="1"/>
              <a:t>during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first</a:t>
            </a:r>
            <a:r>
              <a:rPr lang="tr-TR" dirty="0"/>
              <a:t> </a:t>
            </a:r>
            <a:r>
              <a:rPr lang="tr-TR" dirty="0" err="1"/>
              <a:t>century</a:t>
            </a:r>
            <a:r>
              <a:rPr lang="tr-TR" dirty="0"/>
              <a:t> of </a:t>
            </a:r>
            <a:r>
              <a:rPr lang="tr-TR" dirty="0" err="1"/>
              <a:t>Islam</a:t>
            </a:r>
            <a:r>
              <a:rPr lang="tr-TR" dirty="0"/>
              <a:t>.</a:t>
            </a:r>
          </a:p>
          <a:p>
            <a:pPr marL="265176" indent="-265176">
              <a:buFont typeface="Wingdings 2"/>
              <a:buChar char=""/>
              <a:defRPr/>
            </a:pP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many</a:t>
            </a:r>
            <a:r>
              <a:rPr lang="tr-TR" dirty="0"/>
              <a:t> </a:t>
            </a:r>
            <a:r>
              <a:rPr lang="tr-TR" dirty="0" err="1"/>
              <a:t>discrepancies</a:t>
            </a:r>
            <a:r>
              <a:rPr lang="tr-TR" dirty="0"/>
              <a:t> </a:t>
            </a:r>
            <a:r>
              <a:rPr lang="tr-TR" dirty="0" err="1"/>
              <a:t>exhibited</a:t>
            </a:r>
            <a:r>
              <a:rPr lang="tr-TR" dirty="0"/>
              <a:t> in </a:t>
            </a:r>
            <a:r>
              <a:rPr lang="tr-TR" dirty="0" err="1"/>
              <a:t>different</a:t>
            </a:r>
            <a:r>
              <a:rPr lang="tr-TR" dirty="0"/>
              <a:t> </a:t>
            </a:r>
            <a:r>
              <a:rPr lang="tr-TR" dirty="0" err="1"/>
              <a:t>narrations</a:t>
            </a:r>
            <a:r>
              <a:rPr lang="tr-TR" dirty="0"/>
              <a:t> </a:t>
            </a:r>
            <a:r>
              <a:rPr lang="tr-TR" dirty="0" err="1"/>
              <a:t>found</a:t>
            </a:r>
            <a:r>
              <a:rPr lang="tr-TR" dirty="0"/>
              <a:t> in </a:t>
            </a:r>
            <a:r>
              <a:rPr lang="tr-TR" dirty="0" err="1"/>
              <a:t>sîra</a:t>
            </a:r>
            <a:r>
              <a:rPr lang="tr-TR" dirty="0"/>
              <a:t> </a:t>
            </a:r>
            <a:r>
              <a:rPr lang="tr-TR" dirty="0" err="1" smtClean="0"/>
              <a:t>works</a:t>
            </a:r>
            <a:r>
              <a:rPr lang="tr-TR" dirty="0" smtClean="0"/>
              <a:t>.</a:t>
            </a:r>
            <a:endParaRPr lang="tr-T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Early</a:t>
            </a:r>
            <a:r>
              <a:rPr lang="tr-TR" dirty="0" smtClean="0"/>
              <a:t> </a:t>
            </a:r>
            <a:r>
              <a:rPr lang="tr-TR" dirty="0" err="1" smtClean="0"/>
              <a:t>Islamic</a:t>
            </a:r>
            <a:r>
              <a:rPr lang="tr-TR" dirty="0" smtClean="0"/>
              <a:t> </a:t>
            </a:r>
            <a:r>
              <a:rPr lang="tr-TR" dirty="0" err="1" smtClean="0"/>
              <a:t>historiography</a:t>
            </a:r>
            <a:r>
              <a:rPr lang="tr-TR" dirty="0" smtClean="0"/>
              <a:t> has </a:t>
            </a:r>
            <a:r>
              <a:rPr lang="tr-TR" dirty="0" err="1" smtClean="0"/>
              <a:t>two</a:t>
            </a:r>
            <a:r>
              <a:rPr lang="tr-TR" dirty="0" smtClean="0"/>
              <a:t> </a:t>
            </a:r>
            <a:r>
              <a:rPr lang="tr-TR" dirty="0" err="1" smtClean="0"/>
              <a:t>forms</a:t>
            </a:r>
            <a:r>
              <a:rPr lang="tr-TR" dirty="0" smtClean="0"/>
              <a:t>. </a:t>
            </a:r>
            <a:r>
              <a:rPr lang="tr-TR" dirty="0" err="1" smtClean="0"/>
              <a:t>Khabar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annalistic</a:t>
            </a:r>
            <a:r>
              <a:rPr lang="tr-TR" dirty="0" smtClean="0"/>
              <a:t> </a:t>
            </a:r>
            <a:r>
              <a:rPr lang="tr-TR" dirty="0" err="1" smtClean="0"/>
              <a:t>style</a:t>
            </a:r>
            <a:r>
              <a:rPr lang="tr-TR" dirty="0" smtClean="0"/>
              <a:t>, </a:t>
            </a:r>
            <a:r>
              <a:rPr lang="tr-TR" dirty="0" err="1" smtClean="0"/>
              <a:t>tradition</a:t>
            </a:r>
            <a:r>
              <a:rPr lang="tr-TR" dirty="0" smtClean="0"/>
              <a:t>. </a:t>
            </a:r>
            <a:r>
              <a:rPr lang="tr-TR" dirty="0" err="1" smtClean="0"/>
              <a:t>In</a:t>
            </a:r>
            <a:r>
              <a:rPr lang="tr-TR" dirty="0" smtClean="0"/>
              <a:t> </a:t>
            </a:r>
            <a:r>
              <a:rPr lang="tr-TR" dirty="0" err="1" smtClean="0"/>
              <a:t>khabar</a:t>
            </a:r>
            <a:r>
              <a:rPr lang="tr-TR" dirty="0" smtClean="0"/>
              <a:t> form </a:t>
            </a:r>
            <a:r>
              <a:rPr lang="tr-TR" dirty="0" err="1" smtClean="0"/>
              <a:t>every</a:t>
            </a:r>
            <a:r>
              <a:rPr lang="tr-TR" dirty="0" smtClean="0"/>
              <a:t> </a:t>
            </a:r>
            <a:r>
              <a:rPr lang="tr-TR" dirty="0" err="1" smtClean="0"/>
              <a:t>event</a:t>
            </a:r>
            <a:r>
              <a:rPr lang="tr-TR" dirty="0" smtClean="0"/>
              <a:t> is </a:t>
            </a:r>
            <a:r>
              <a:rPr lang="tr-TR" dirty="0" err="1" smtClean="0"/>
              <a:t>given</a:t>
            </a:r>
            <a:r>
              <a:rPr lang="tr-TR" dirty="0" smtClean="0"/>
              <a:t> </a:t>
            </a:r>
            <a:r>
              <a:rPr lang="tr-TR" dirty="0" err="1" smtClean="0"/>
              <a:t>alone</a:t>
            </a:r>
            <a:r>
              <a:rPr lang="tr-TR" dirty="0" smtClean="0"/>
              <a:t>, </a:t>
            </a:r>
            <a:r>
              <a:rPr lang="tr-TR" dirty="0" err="1" smtClean="0"/>
              <a:t>there</a:t>
            </a:r>
            <a:r>
              <a:rPr lang="tr-TR" dirty="0" smtClean="0"/>
              <a:t> is no </a:t>
            </a:r>
            <a:r>
              <a:rPr lang="tr-TR" dirty="0" err="1" smtClean="0"/>
              <a:t>relation</a:t>
            </a:r>
            <a:r>
              <a:rPr lang="tr-TR" dirty="0" smtClean="0"/>
              <a:t> </a:t>
            </a:r>
            <a:r>
              <a:rPr lang="tr-TR" dirty="0" err="1" smtClean="0"/>
              <a:t>among</a:t>
            </a:r>
            <a:r>
              <a:rPr lang="tr-TR" dirty="0" smtClean="0"/>
              <a:t> </a:t>
            </a:r>
            <a:r>
              <a:rPr lang="tr-TR" dirty="0" err="1" smtClean="0"/>
              <a:t>events</a:t>
            </a:r>
            <a:r>
              <a:rPr lang="tr-TR" dirty="0" smtClean="0"/>
              <a:t>, </a:t>
            </a:r>
            <a:r>
              <a:rPr lang="tr-TR" dirty="0" err="1" smtClean="0"/>
              <a:t>there</a:t>
            </a:r>
            <a:r>
              <a:rPr lang="tr-TR" dirty="0" smtClean="0"/>
              <a:t> is no </a:t>
            </a:r>
            <a:r>
              <a:rPr lang="tr-TR" dirty="0" err="1" smtClean="0"/>
              <a:t>other</a:t>
            </a:r>
            <a:r>
              <a:rPr lang="tr-TR" dirty="0" smtClean="0"/>
              <a:t> </a:t>
            </a:r>
            <a:r>
              <a:rPr lang="tr-TR" dirty="0" err="1" smtClean="0"/>
              <a:t>reference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make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event</a:t>
            </a:r>
            <a:r>
              <a:rPr lang="tr-TR" dirty="0" smtClean="0"/>
              <a:t> </a:t>
            </a:r>
            <a:r>
              <a:rPr lang="tr-TR" dirty="0" err="1" smtClean="0"/>
              <a:t>more</a:t>
            </a:r>
            <a:r>
              <a:rPr lang="tr-TR" dirty="0" smtClean="0"/>
              <a:t> </a:t>
            </a:r>
            <a:r>
              <a:rPr lang="tr-TR" dirty="0" err="1" smtClean="0"/>
              <a:t>trustable</a:t>
            </a:r>
            <a:r>
              <a:rPr lang="tr-TR" dirty="0" smtClean="0"/>
              <a:t>, </a:t>
            </a:r>
            <a:r>
              <a:rPr lang="tr-TR" dirty="0" err="1" smtClean="0"/>
              <a:t>histrorian</a:t>
            </a:r>
            <a:r>
              <a:rPr lang="tr-TR" dirty="0" smtClean="0"/>
              <a:t> </a:t>
            </a:r>
            <a:r>
              <a:rPr lang="tr-TR" dirty="0" err="1" smtClean="0"/>
              <a:t>makes</a:t>
            </a:r>
            <a:r>
              <a:rPr lang="tr-TR" dirty="0" smtClean="0"/>
              <a:t> no </a:t>
            </a:r>
            <a:r>
              <a:rPr lang="tr-TR" dirty="0" err="1" smtClean="0"/>
              <a:t>analyse</a:t>
            </a:r>
            <a:r>
              <a:rPr lang="tr-TR" dirty="0" smtClean="0"/>
              <a:t> </a:t>
            </a:r>
            <a:r>
              <a:rPr lang="tr-TR" dirty="0" err="1" smtClean="0"/>
              <a:t>about</a:t>
            </a:r>
            <a:r>
              <a:rPr lang="tr-TR" dirty="0" smtClean="0"/>
              <a:t> </a:t>
            </a:r>
            <a:r>
              <a:rPr lang="tr-TR" dirty="0" err="1" smtClean="0"/>
              <a:t>event</a:t>
            </a:r>
            <a:r>
              <a:rPr lang="tr-TR" dirty="0" smtClean="0"/>
              <a:t>.</a:t>
            </a:r>
            <a:r>
              <a:rPr lang="tr-TR" dirty="0" err="1" smtClean="0"/>
              <a:t>In</a:t>
            </a:r>
            <a:r>
              <a:rPr lang="tr-TR" dirty="0" smtClean="0"/>
              <a:t> </a:t>
            </a:r>
            <a:r>
              <a:rPr lang="tr-TR" dirty="0" err="1" smtClean="0"/>
              <a:t>annalistic</a:t>
            </a:r>
            <a:r>
              <a:rPr lang="tr-TR" dirty="0" smtClean="0"/>
              <a:t> form </a:t>
            </a:r>
            <a:r>
              <a:rPr lang="tr-TR" dirty="0" err="1" smtClean="0"/>
              <a:t>you</a:t>
            </a:r>
            <a:r>
              <a:rPr lang="tr-TR" dirty="0" smtClean="0"/>
              <a:t> </a:t>
            </a:r>
            <a:r>
              <a:rPr lang="tr-TR" dirty="0" err="1" smtClean="0"/>
              <a:t>are</a:t>
            </a:r>
            <a:r>
              <a:rPr lang="tr-TR" dirty="0" smtClean="0"/>
              <a:t> not </a:t>
            </a:r>
            <a:r>
              <a:rPr lang="tr-TR" dirty="0" err="1" smtClean="0"/>
              <a:t>able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follow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causality</a:t>
            </a:r>
            <a:r>
              <a:rPr lang="tr-TR" dirty="0" smtClean="0"/>
              <a:t> of </a:t>
            </a:r>
            <a:r>
              <a:rPr lang="tr-TR" dirty="0" err="1" smtClean="0"/>
              <a:t>events</a:t>
            </a:r>
            <a:r>
              <a:rPr lang="tr-TR" dirty="0" smtClean="0"/>
              <a:t>.</a:t>
            </a:r>
            <a:endParaRPr lang="tr-T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tr-TR" dirty="0" smtClean="0"/>
              <a:t> </a:t>
            </a:r>
            <a:r>
              <a:rPr lang="tr-TR" dirty="0" smtClean="0"/>
              <a:t> </a:t>
            </a:r>
            <a:r>
              <a:rPr lang="tr-TR" b="1" dirty="0" err="1" smtClean="0"/>
              <a:t>Historica</a:t>
            </a:r>
            <a:r>
              <a:rPr lang="tr-TR" dirty="0" err="1" smtClean="0"/>
              <a:t>l</a:t>
            </a:r>
            <a:r>
              <a:rPr lang="tr-TR" dirty="0" smtClean="0"/>
              <a:t> </a:t>
            </a:r>
            <a:r>
              <a:rPr lang="tr-TR" b="1" dirty="0" err="1" smtClean="0"/>
              <a:t>Method</a:t>
            </a:r>
            <a:r>
              <a:rPr lang="tr-TR" b="1" dirty="0" smtClean="0"/>
              <a:t>:</a:t>
            </a:r>
          </a:p>
          <a:p>
            <a:pPr marL="265176" indent="-265176">
              <a:buFont typeface="Wingdings 2"/>
              <a:buChar char=""/>
              <a:defRPr/>
            </a:pPr>
            <a:r>
              <a:rPr lang="tr-TR" b="1" dirty="0" smtClean="0"/>
              <a:t>1. </a:t>
            </a:r>
            <a:r>
              <a:rPr lang="tr-TR" b="1" dirty="0" err="1" smtClean="0"/>
              <a:t>The</a:t>
            </a:r>
            <a:r>
              <a:rPr lang="tr-TR" b="1" dirty="0" smtClean="0"/>
              <a:t> </a:t>
            </a:r>
            <a:r>
              <a:rPr lang="tr-TR" b="1" dirty="0" err="1"/>
              <a:t>Use</a:t>
            </a:r>
            <a:r>
              <a:rPr lang="tr-TR" b="1" dirty="0"/>
              <a:t> of </a:t>
            </a:r>
            <a:r>
              <a:rPr lang="tr-TR" b="1" dirty="0" err="1"/>
              <a:t>Sources</a:t>
            </a:r>
            <a:r>
              <a:rPr lang="tr-TR" b="1" dirty="0"/>
              <a:t>:   </a:t>
            </a:r>
            <a:endParaRPr lang="tr-TR" dirty="0"/>
          </a:p>
          <a:p>
            <a:pPr marL="265176" indent="-265176">
              <a:buFont typeface="Wingdings 2"/>
              <a:buChar char=""/>
              <a:defRPr/>
            </a:pP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Quran</a:t>
            </a:r>
            <a:r>
              <a:rPr lang="tr-TR" dirty="0"/>
              <a:t> is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most</a:t>
            </a:r>
            <a:r>
              <a:rPr lang="tr-TR" dirty="0"/>
              <a:t> </a:t>
            </a:r>
            <a:r>
              <a:rPr lang="tr-TR" dirty="0" err="1"/>
              <a:t>important</a:t>
            </a:r>
            <a:r>
              <a:rPr lang="tr-TR" dirty="0"/>
              <a:t> </a:t>
            </a:r>
            <a:r>
              <a:rPr lang="tr-TR" dirty="0" err="1"/>
              <a:t>source</a:t>
            </a:r>
            <a:r>
              <a:rPr lang="tr-TR" dirty="0"/>
              <a:t> of </a:t>
            </a:r>
            <a:r>
              <a:rPr lang="tr-TR" dirty="0" err="1"/>
              <a:t>history</a:t>
            </a:r>
            <a:r>
              <a:rPr lang="tr-TR" dirty="0"/>
              <a:t> of </a:t>
            </a:r>
            <a:r>
              <a:rPr lang="tr-TR" dirty="0" err="1"/>
              <a:t>Islam</a:t>
            </a:r>
            <a:r>
              <a:rPr lang="tr-TR" dirty="0"/>
              <a:t> in </a:t>
            </a:r>
            <a:r>
              <a:rPr lang="tr-TR" dirty="0" err="1"/>
              <a:t>respect</a:t>
            </a:r>
            <a:r>
              <a:rPr lang="tr-TR" dirty="0"/>
              <a:t> of </a:t>
            </a:r>
            <a:r>
              <a:rPr lang="tr-TR" dirty="0" err="1"/>
              <a:t>importance</a:t>
            </a:r>
            <a:r>
              <a:rPr lang="tr-TR" dirty="0"/>
              <a:t> </a:t>
            </a:r>
            <a:r>
              <a:rPr lang="tr-TR" dirty="0" err="1"/>
              <a:t>That</a:t>
            </a:r>
            <a:r>
              <a:rPr lang="tr-TR" dirty="0"/>
              <a:t> is,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Qur’an</a:t>
            </a:r>
            <a:r>
              <a:rPr lang="tr-TR" dirty="0"/>
              <a:t> is </a:t>
            </a:r>
            <a:r>
              <a:rPr lang="tr-TR" dirty="0" err="1"/>
              <a:t>one</a:t>
            </a:r>
            <a:r>
              <a:rPr lang="tr-TR" dirty="0"/>
              <a:t> of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primary</a:t>
            </a:r>
            <a:r>
              <a:rPr lang="tr-TR" dirty="0"/>
              <a:t> </a:t>
            </a:r>
            <a:r>
              <a:rPr lang="tr-TR" dirty="0" err="1"/>
              <a:t>sources</a:t>
            </a:r>
            <a:r>
              <a:rPr lang="tr-TR" dirty="0"/>
              <a:t> of </a:t>
            </a:r>
            <a:r>
              <a:rPr lang="tr-TR" dirty="0" err="1"/>
              <a:t>history</a:t>
            </a:r>
            <a:r>
              <a:rPr lang="tr-TR" dirty="0"/>
              <a:t> of </a:t>
            </a:r>
            <a:r>
              <a:rPr lang="tr-TR" dirty="0" err="1"/>
              <a:t>Islam</a:t>
            </a:r>
            <a:r>
              <a:rPr lang="tr-TR" dirty="0"/>
              <a:t>. As W. </a:t>
            </a:r>
            <a:r>
              <a:rPr lang="tr-TR" dirty="0" err="1"/>
              <a:t>Montgomery</a:t>
            </a:r>
            <a:r>
              <a:rPr lang="tr-TR" dirty="0"/>
              <a:t> </a:t>
            </a:r>
            <a:r>
              <a:rPr lang="tr-TR" dirty="0" err="1"/>
              <a:t>Watt</a:t>
            </a:r>
            <a:r>
              <a:rPr lang="tr-TR" dirty="0"/>
              <a:t> </a:t>
            </a:r>
            <a:r>
              <a:rPr lang="tr-TR" dirty="0" err="1"/>
              <a:t>said</a:t>
            </a:r>
            <a:r>
              <a:rPr lang="tr-TR" dirty="0"/>
              <a:t>, “</a:t>
            </a:r>
            <a:r>
              <a:rPr lang="tr-TR" dirty="0" err="1"/>
              <a:t>The</a:t>
            </a:r>
            <a:r>
              <a:rPr lang="tr-TR" dirty="0"/>
              <a:t> modern </a:t>
            </a:r>
            <a:r>
              <a:rPr lang="tr-TR" dirty="0" err="1"/>
              <a:t>studies</a:t>
            </a:r>
            <a:r>
              <a:rPr lang="tr-TR" dirty="0"/>
              <a:t> of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Qur’an</a:t>
            </a:r>
            <a:r>
              <a:rPr lang="tr-TR" dirty="0"/>
              <a:t>, in </a:t>
            </a:r>
            <a:r>
              <a:rPr lang="tr-TR" dirty="0" err="1"/>
              <a:t>fact</a:t>
            </a:r>
            <a:r>
              <a:rPr lang="tr-TR" dirty="0"/>
              <a:t>, </a:t>
            </a:r>
            <a:r>
              <a:rPr lang="tr-TR" dirty="0" err="1"/>
              <a:t>have</a:t>
            </a:r>
            <a:r>
              <a:rPr lang="tr-TR" dirty="0"/>
              <a:t> not </a:t>
            </a:r>
            <a:r>
              <a:rPr lang="tr-TR" dirty="0" err="1"/>
              <a:t>raised</a:t>
            </a:r>
            <a:r>
              <a:rPr lang="tr-TR" dirty="0"/>
              <a:t> </a:t>
            </a:r>
            <a:r>
              <a:rPr lang="tr-TR" dirty="0" err="1"/>
              <a:t>any</a:t>
            </a:r>
            <a:r>
              <a:rPr lang="tr-TR" dirty="0"/>
              <a:t> </a:t>
            </a:r>
            <a:r>
              <a:rPr lang="tr-TR" dirty="0" err="1"/>
              <a:t>serious</a:t>
            </a:r>
            <a:r>
              <a:rPr lang="tr-TR" dirty="0"/>
              <a:t> </a:t>
            </a:r>
            <a:r>
              <a:rPr lang="tr-TR" dirty="0" err="1"/>
              <a:t>doubt</a:t>
            </a:r>
            <a:r>
              <a:rPr lang="tr-TR" dirty="0"/>
              <a:t> </a:t>
            </a:r>
            <a:r>
              <a:rPr lang="tr-TR" dirty="0" err="1"/>
              <a:t>about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authenticity</a:t>
            </a:r>
            <a:r>
              <a:rPr lang="tr-TR" dirty="0"/>
              <a:t> of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Qur’an</a:t>
            </a:r>
            <a:r>
              <a:rPr lang="tr-TR" dirty="0"/>
              <a:t>. </a:t>
            </a:r>
            <a:r>
              <a:rPr lang="tr-TR" dirty="0" err="1"/>
              <a:t>Though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method</a:t>
            </a:r>
            <a:r>
              <a:rPr lang="tr-TR" dirty="0"/>
              <a:t> </a:t>
            </a:r>
            <a:r>
              <a:rPr lang="tr-TR" dirty="0" err="1"/>
              <a:t>used</a:t>
            </a:r>
            <a:r>
              <a:rPr lang="tr-TR" dirty="0"/>
              <a:t> in </a:t>
            </a:r>
            <a:r>
              <a:rPr lang="tr-TR" dirty="0" err="1"/>
              <a:t>these</a:t>
            </a:r>
            <a:r>
              <a:rPr lang="tr-TR" dirty="0"/>
              <a:t> </a:t>
            </a:r>
            <a:r>
              <a:rPr lang="tr-TR" dirty="0" err="1"/>
              <a:t>studies</a:t>
            </a:r>
            <a:r>
              <a:rPr lang="tr-TR" dirty="0"/>
              <a:t> </a:t>
            </a:r>
            <a:r>
              <a:rPr lang="tr-TR" dirty="0" err="1"/>
              <a:t>changes</a:t>
            </a:r>
            <a:r>
              <a:rPr lang="tr-TR" dirty="0"/>
              <a:t>, </a:t>
            </a:r>
            <a:r>
              <a:rPr lang="tr-TR" dirty="0" err="1"/>
              <a:t>they</a:t>
            </a:r>
            <a:r>
              <a:rPr lang="tr-TR" dirty="0"/>
              <a:t> </a:t>
            </a:r>
            <a:r>
              <a:rPr lang="tr-TR" dirty="0" err="1"/>
              <a:t>are</a:t>
            </a:r>
            <a:r>
              <a:rPr lang="tr-TR" dirty="0"/>
              <a:t> </a:t>
            </a:r>
            <a:r>
              <a:rPr lang="tr-TR" dirty="0" err="1"/>
              <a:t>mostly</a:t>
            </a:r>
            <a:r>
              <a:rPr lang="tr-TR" dirty="0"/>
              <a:t> </a:t>
            </a:r>
            <a:r>
              <a:rPr lang="tr-TR" dirty="0" err="1"/>
              <a:t>free</a:t>
            </a:r>
            <a:r>
              <a:rPr lang="tr-TR" dirty="0"/>
              <a:t> of </a:t>
            </a:r>
            <a:r>
              <a:rPr lang="tr-TR" dirty="0" err="1"/>
              <a:t>suspicion</a:t>
            </a:r>
            <a:r>
              <a:rPr lang="tr-TR" dirty="0"/>
              <a:t>  </a:t>
            </a:r>
            <a:r>
              <a:rPr lang="tr-TR" dirty="0" err="1"/>
              <a:t>By</a:t>
            </a:r>
            <a:r>
              <a:rPr lang="tr-TR" dirty="0"/>
              <a:t> </a:t>
            </a:r>
            <a:r>
              <a:rPr lang="tr-TR" dirty="0" err="1"/>
              <a:t>saying</a:t>
            </a:r>
            <a:r>
              <a:rPr lang="tr-TR" dirty="0"/>
              <a:t> </a:t>
            </a:r>
            <a:r>
              <a:rPr lang="tr-TR" dirty="0" err="1"/>
              <a:t>so</a:t>
            </a:r>
            <a:r>
              <a:rPr lang="tr-TR" dirty="0"/>
              <a:t>, he </a:t>
            </a:r>
            <a:r>
              <a:rPr lang="tr-TR" dirty="0" err="1"/>
              <a:t>laid</a:t>
            </a:r>
            <a:r>
              <a:rPr lang="tr-TR" dirty="0"/>
              <a:t> </a:t>
            </a:r>
            <a:r>
              <a:rPr lang="tr-TR" dirty="0" err="1"/>
              <a:t>stress</a:t>
            </a:r>
            <a:r>
              <a:rPr lang="tr-TR" dirty="0"/>
              <a:t> on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authenticity</a:t>
            </a:r>
            <a:r>
              <a:rPr lang="tr-TR" dirty="0"/>
              <a:t> of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Qur’an</a:t>
            </a:r>
            <a:endParaRPr lang="tr-T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265176" indent="-265176">
              <a:buFont typeface="Wingdings 2"/>
              <a:buChar char=""/>
              <a:defRPr/>
            </a:pPr>
            <a:r>
              <a:rPr lang="tr-TR" b="1" dirty="0" smtClean="0"/>
              <a:t>2. </a:t>
            </a:r>
            <a:r>
              <a:rPr lang="tr-TR" b="1" dirty="0" err="1" smtClean="0"/>
              <a:t>Chronology</a:t>
            </a:r>
            <a:r>
              <a:rPr lang="tr-TR" b="1" dirty="0"/>
              <a:t>: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sequence</a:t>
            </a:r>
            <a:r>
              <a:rPr lang="tr-TR" dirty="0"/>
              <a:t> of </a:t>
            </a:r>
            <a:r>
              <a:rPr lang="tr-TR" dirty="0" err="1"/>
              <a:t>events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dates</a:t>
            </a:r>
            <a:r>
              <a:rPr lang="tr-TR" dirty="0"/>
              <a:t> is </a:t>
            </a:r>
            <a:r>
              <a:rPr lang="tr-TR" dirty="0" err="1"/>
              <a:t>important</a:t>
            </a:r>
            <a:r>
              <a:rPr lang="tr-TR" dirty="0"/>
              <a:t> in </a:t>
            </a:r>
            <a:r>
              <a:rPr lang="tr-TR" dirty="0" err="1"/>
              <a:t>ascertaining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relationship</a:t>
            </a:r>
            <a:r>
              <a:rPr lang="tr-TR" dirty="0"/>
              <a:t> </a:t>
            </a:r>
            <a:r>
              <a:rPr lang="tr-TR" dirty="0" err="1"/>
              <a:t>between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events</a:t>
            </a:r>
            <a:r>
              <a:rPr lang="tr-TR" dirty="0"/>
              <a:t>, since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chronology</a:t>
            </a:r>
            <a:r>
              <a:rPr lang="tr-TR" dirty="0"/>
              <a:t> is an </a:t>
            </a:r>
            <a:r>
              <a:rPr lang="tr-TR" dirty="0" err="1"/>
              <a:t>important</a:t>
            </a:r>
            <a:r>
              <a:rPr lang="tr-TR" dirty="0"/>
              <a:t> </a:t>
            </a:r>
            <a:r>
              <a:rPr lang="tr-TR" dirty="0" err="1"/>
              <a:t>key</a:t>
            </a:r>
            <a:r>
              <a:rPr lang="tr-TR" dirty="0"/>
              <a:t> </a:t>
            </a:r>
            <a:r>
              <a:rPr lang="tr-TR" dirty="0" err="1"/>
              <a:t>for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interpretation</a:t>
            </a:r>
            <a:r>
              <a:rPr lang="tr-TR" dirty="0"/>
              <a:t> in </a:t>
            </a:r>
            <a:r>
              <a:rPr lang="tr-TR" dirty="0" err="1"/>
              <a:t>determining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reasons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effects</a:t>
            </a:r>
            <a:r>
              <a:rPr lang="tr-TR" dirty="0"/>
              <a:t>.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events</a:t>
            </a:r>
            <a:r>
              <a:rPr lang="tr-TR" dirty="0"/>
              <a:t> in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history</a:t>
            </a:r>
            <a:r>
              <a:rPr lang="tr-TR" dirty="0"/>
              <a:t> can be </a:t>
            </a:r>
            <a:r>
              <a:rPr lang="tr-TR" dirty="0" err="1"/>
              <a:t>explained</a:t>
            </a:r>
            <a:r>
              <a:rPr lang="tr-TR" dirty="0"/>
              <a:t> in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context</a:t>
            </a:r>
            <a:r>
              <a:rPr lang="tr-TR" dirty="0"/>
              <a:t> of </a:t>
            </a:r>
            <a:r>
              <a:rPr lang="tr-TR" dirty="0" err="1"/>
              <a:t>causality</a:t>
            </a:r>
            <a:r>
              <a:rPr lang="tr-TR" dirty="0"/>
              <a:t>.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events</a:t>
            </a:r>
            <a:r>
              <a:rPr lang="tr-TR" dirty="0"/>
              <a:t> </a:t>
            </a:r>
            <a:r>
              <a:rPr lang="tr-TR" dirty="0" err="1"/>
              <a:t>have</a:t>
            </a:r>
            <a:r>
              <a:rPr lang="tr-TR" dirty="0"/>
              <a:t> a background. </a:t>
            </a:r>
            <a:r>
              <a:rPr lang="tr-TR" dirty="0" err="1"/>
              <a:t>It</a:t>
            </a:r>
            <a:r>
              <a:rPr lang="tr-TR" dirty="0"/>
              <a:t> is not </a:t>
            </a:r>
            <a:r>
              <a:rPr lang="tr-TR" dirty="0" err="1"/>
              <a:t>possible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analyze</a:t>
            </a:r>
            <a:r>
              <a:rPr lang="tr-TR" dirty="0"/>
              <a:t> </a:t>
            </a:r>
            <a:r>
              <a:rPr lang="tr-TR" dirty="0" err="1"/>
              <a:t>any</a:t>
            </a:r>
            <a:r>
              <a:rPr lang="tr-TR" dirty="0"/>
              <a:t> </a:t>
            </a:r>
            <a:r>
              <a:rPr lang="tr-TR" dirty="0" err="1"/>
              <a:t>event</a:t>
            </a:r>
            <a:r>
              <a:rPr lang="tr-TR" dirty="0"/>
              <a:t>, </a:t>
            </a:r>
            <a:r>
              <a:rPr lang="tr-TR" dirty="0" err="1"/>
              <a:t>unless</a:t>
            </a:r>
            <a:r>
              <a:rPr lang="tr-TR" dirty="0"/>
              <a:t> </a:t>
            </a:r>
            <a:r>
              <a:rPr lang="tr-TR" dirty="0" err="1"/>
              <a:t>this</a:t>
            </a:r>
            <a:r>
              <a:rPr lang="tr-TR" dirty="0"/>
              <a:t> background is </a:t>
            </a:r>
            <a:r>
              <a:rPr lang="tr-TR" dirty="0" err="1"/>
              <a:t>enlightened</a:t>
            </a:r>
            <a:r>
              <a:rPr lang="tr-TR" dirty="0"/>
              <a:t>. </a:t>
            </a:r>
            <a:r>
              <a:rPr lang="tr-TR" dirty="0" err="1"/>
              <a:t>Moreover</a:t>
            </a:r>
            <a:r>
              <a:rPr lang="tr-TR" dirty="0"/>
              <a:t>, </a:t>
            </a:r>
            <a:r>
              <a:rPr lang="tr-TR" dirty="0" err="1"/>
              <a:t>this</a:t>
            </a:r>
            <a:r>
              <a:rPr lang="tr-TR" dirty="0"/>
              <a:t> can be </a:t>
            </a:r>
            <a:r>
              <a:rPr lang="tr-TR" dirty="0" err="1"/>
              <a:t>achieved</a:t>
            </a:r>
            <a:r>
              <a:rPr lang="tr-TR" dirty="0"/>
              <a:t> </a:t>
            </a:r>
            <a:r>
              <a:rPr lang="tr-TR" dirty="0" err="1"/>
              <a:t>only</a:t>
            </a:r>
            <a:r>
              <a:rPr lang="tr-TR" dirty="0"/>
              <a:t> </a:t>
            </a:r>
            <a:r>
              <a:rPr lang="tr-TR" dirty="0" err="1"/>
              <a:t>by</a:t>
            </a:r>
            <a:r>
              <a:rPr lang="tr-TR" dirty="0"/>
              <a:t> </a:t>
            </a:r>
            <a:r>
              <a:rPr lang="tr-TR" dirty="0" err="1"/>
              <a:t>following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chronology</a:t>
            </a:r>
            <a:r>
              <a:rPr lang="tr-TR" dirty="0"/>
              <a:t>.</a:t>
            </a:r>
            <a:endParaRPr lang="tr-T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 smtClean="0"/>
              <a:t>3. </a:t>
            </a:r>
            <a:r>
              <a:rPr lang="tr-TR" b="1" dirty="0" err="1" smtClean="0"/>
              <a:t>Objectivity</a:t>
            </a:r>
            <a:r>
              <a:rPr lang="tr-TR" b="1" dirty="0" smtClean="0"/>
              <a:t>: </a:t>
            </a:r>
            <a:r>
              <a:rPr lang="tr-TR" dirty="0" smtClean="0"/>
              <a:t>As has </a:t>
            </a:r>
            <a:r>
              <a:rPr lang="tr-TR" dirty="0" err="1" smtClean="0"/>
              <a:t>been</a:t>
            </a:r>
            <a:r>
              <a:rPr lang="tr-TR" dirty="0" smtClean="0"/>
              <a:t> </a:t>
            </a:r>
            <a:r>
              <a:rPr lang="tr-TR" dirty="0" err="1" smtClean="0"/>
              <a:t>known</a:t>
            </a:r>
            <a:r>
              <a:rPr lang="tr-TR" dirty="0" smtClean="0"/>
              <a:t>,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objectivity</a:t>
            </a:r>
            <a:r>
              <a:rPr lang="tr-TR" dirty="0" smtClean="0"/>
              <a:t> is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most</a:t>
            </a:r>
            <a:r>
              <a:rPr lang="tr-TR" dirty="0" smtClean="0"/>
              <a:t> </a:t>
            </a:r>
            <a:r>
              <a:rPr lang="tr-TR" dirty="0" err="1" smtClean="0"/>
              <a:t>important</a:t>
            </a:r>
            <a:r>
              <a:rPr lang="tr-TR" dirty="0" smtClean="0"/>
              <a:t> </a:t>
            </a:r>
            <a:r>
              <a:rPr lang="tr-TR" dirty="0" err="1" smtClean="0"/>
              <a:t>criterion</a:t>
            </a:r>
            <a:r>
              <a:rPr lang="tr-TR" dirty="0" smtClean="0"/>
              <a:t> </a:t>
            </a:r>
            <a:r>
              <a:rPr lang="tr-TR" dirty="0" err="1" smtClean="0"/>
              <a:t>for</a:t>
            </a:r>
            <a:r>
              <a:rPr lang="tr-TR" dirty="0" smtClean="0"/>
              <a:t> </a:t>
            </a:r>
            <a:r>
              <a:rPr lang="tr-TR" dirty="0" err="1" smtClean="0"/>
              <a:t>scientific</a:t>
            </a:r>
            <a:r>
              <a:rPr lang="tr-TR" dirty="0" smtClean="0"/>
              <a:t> </a:t>
            </a:r>
            <a:r>
              <a:rPr lang="tr-TR" dirty="0" err="1" smtClean="0"/>
              <a:t>validity</a:t>
            </a:r>
            <a:r>
              <a:rPr lang="tr-TR" dirty="0" smtClean="0"/>
              <a:t>. </a:t>
            </a:r>
            <a:r>
              <a:rPr lang="tr-TR" dirty="0" err="1" smtClean="0"/>
              <a:t>It</a:t>
            </a:r>
            <a:r>
              <a:rPr lang="tr-TR" dirty="0" smtClean="0"/>
              <a:t> is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main</a:t>
            </a:r>
            <a:r>
              <a:rPr lang="tr-TR" dirty="0" smtClean="0"/>
              <a:t> </a:t>
            </a:r>
            <a:r>
              <a:rPr lang="tr-TR" dirty="0" err="1" smtClean="0"/>
              <a:t>principle</a:t>
            </a:r>
            <a:r>
              <a:rPr lang="tr-TR" dirty="0" smtClean="0"/>
              <a:t> of </a:t>
            </a:r>
            <a:r>
              <a:rPr lang="tr-TR" dirty="0" err="1" smtClean="0"/>
              <a:t>objectivity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make</a:t>
            </a:r>
            <a:r>
              <a:rPr lang="tr-TR" dirty="0" smtClean="0"/>
              <a:t> an </a:t>
            </a:r>
            <a:r>
              <a:rPr lang="tr-TR" dirty="0" err="1" smtClean="0"/>
              <a:t>effort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understand</a:t>
            </a:r>
            <a:r>
              <a:rPr lang="tr-TR" dirty="0" smtClean="0"/>
              <a:t> </a:t>
            </a:r>
            <a:r>
              <a:rPr lang="tr-TR" dirty="0" err="1" smtClean="0"/>
              <a:t>what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text</a:t>
            </a:r>
            <a:r>
              <a:rPr lang="tr-TR" dirty="0" smtClean="0"/>
              <a:t> </a:t>
            </a:r>
            <a:r>
              <a:rPr lang="tr-TR" dirty="0" err="1" smtClean="0"/>
              <a:t>says</a:t>
            </a:r>
            <a:r>
              <a:rPr lang="tr-TR" dirty="0" smtClean="0"/>
              <a:t> in an </a:t>
            </a:r>
            <a:r>
              <a:rPr lang="tr-TR" dirty="0" err="1" smtClean="0"/>
              <a:t>unprejudiced</a:t>
            </a:r>
            <a:r>
              <a:rPr lang="tr-TR" dirty="0" smtClean="0"/>
              <a:t> </a:t>
            </a:r>
            <a:r>
              <a:rPr lang="tr-TR" dirty="0" err="1" smtClean="0"/>
              <a:t>way</a:t>
            </a:r>
            <a:r>
              <a:rPr lang="tr-TR" dirty="0" smtClean="0"/>
              <a:t>.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attempt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understand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meaning</a:t>
            </a:r>
            <a:r>
              <a:rPr lang="tr-TR" dirty="0" smtClean="0"/>
              <a:t> of </a:t>
            </a:r>
            <a:r>
              <a:rPr lang="tr-TR" dirty="0" err="1" smtClean="0"/>
              <a:t>text</a:t>
            </a:r>
            <a:r>
              <a:rPr lang="tr-TR" dirty="0" smtClean="0"/>
              <a:t>, not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try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have</a:t>
            </a:r>
            <a:r>
              <a:rPr lang="tr-TR" dirty="0" smtClean="0"/>
              <a:t> </a:t>
            </a:r>
            <a:r>
              <a:rPr lang="tr-TR" dirty="0" err="1" smtClean="0"/>
              <a:t>our</a:t>
            </a:r>
            <a:r>
              <a:rPr lang="tr-TR" dirty="0" smtClean="0"/>
              <a:t> </a:t>
            </a:r>
            <a:r>
              <a:rPr lang="tr-TR" dirty="0" err="1" smtClean="0"/>
              <a:t>prejudices</a:t>
            </a:r>
            <a:r>
              <a:rPr lang="tr-TR" dirty="0" smtClean="0"/>
              <a:t> </a:t>
            </a:r>
            <a:r>
              <a:rPr lang="tr-TR" dirty="0" err="1" smtClean="0"/>
              <a:t>confirm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text</a:t>
            </a:r>
            <a:r>
              <a:rPr lang="tr-TR" dirty="0" smtClean="0"/>
              <a:t> </a:t>
            </a:r>
            <a:r>
              <a:rPr lang="tr-TR" dirty="0" err="1" smtClean="0"/>
              <a:t>are</a:t>
            </a:r>
            <a:r>
              <a:rPr lang="tr-TR" dirty="0" smtClean="0"/>
              <a:t> sine </a:t>
            </a:r>
            <a:r>
              <a:rPr lang="tr-TR" dirty="0" err="1" smtClean="0"/>
              <a:t>qua</a:t>
            </a:r>
            <a:r>
              <a:rPr lang="tr-TR" dirty="0" smtClean="0"/>
              <a:t> </a:t>
            </a:r>
            <a:r>
              <a:rPr lang="tr-TR" dirty="0" err="1" smtClean="0"/>
              <a:t>non</a:t>
            </a:r>
            <a:r>
              <a:rPr lang="tr-TR" dirty="0" smtClean="0"/>
              <a:t> </a:t>
            </a:r>
            <a:r>
              <a:rPr lang="tr-TR" dirty="0" err="1" smtClean="0"/>
              <a:t>for</a:t>
            </a:r>
            <a:r>
              <a:rPr lang="tr-TR" dirty="0" smtClean="0"/>
              <a:t> </a:t>
            </a:r>
            <a:r>
              <a:rPr lang="tr-TR" dirty="0" err="1" smtClean="0"/>
              <a:t>objectivit</a:t>
            </a:r>
            <a:endParaRPr lang="tr-T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 smtClean="0"/>
              <a:t>4. </a:t>
            </a:r>
            <a:r>
              <a:rPr lang="tr-TR" b="1" dirty="0" err="1" smtClean="0"/>
              <a:t>Causality</a:t>
            </a:r>
            <a:r>
              <a:rPr lang="tr-TR" dirty="0" smtClean="0"/>
              <a:t>: </a:t>
            </a:r>
            <a:r>
              <a:rPr lang="tr-TR" dirty="0" err="1" smtClean="0"/>
              <a:t>In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historical</a:t>
            </a:r>
            <a:r>
              <a:rPr lang="tr-TR" dirty="0" smtClean="0"/>
              <a:t> </a:t>
            </a:r>
            <a:r>
              <a:rPr lang="tr-TR" dirty="0" err="1" smtClean="0"/>
              <a:t>area</a:t>
            </a:r>
            <a:r>
              <a:rPr lang="tr-TR" dirty="0" smtClean="0"/>
              <a:t> of </a:t>
            </a:r>
            <a:r>
              <a:rPr lang="tr-TR" dirty="0" err="1" smtClean="0"/>
              <a:t>existence</a:t>
            </a:r>
            <a:r>
              <a:rPr lang="tr-TR" dirty="0" smtClean="0"/>
              <a:t> </a:t>
            </a:r>
            <a:r>
              <a:rPr lang="tr-TR" dirty="0" err="1" smtClean="0"/>
              <a:t>where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man</a:t>
            </a:r>
            <a:r>
              <a:rPr lang="tr-TR" dirty="0" smtClean="0"/>
              <a:t> is </a:t>
            </a:r>
            <a:r>
              <a:rPr lang="tr-TR" dirty="0" err="1" smtClean="0"/>
              <a:t>its</a:t>
            </a:r>
            <a:r>
              <a:rPr lang="tr-TR" dirty="0" smtClean="0"/>
              <a:t> </a:t>
            </a:r>
            <a:r>
              <a:rPr lang="tr-TR" dirty="0" err="1" smtClean="0"/>
              <a:t>subject</a:t>
            </a:r>
            <a:r>
              <a:rPr lang="tr-TR" dirty="0" smtClean="0"/>
              <a:t>, </a:t>
            </a:r>
            <a:r>
              <a:rPr lang="tr-TR" dirty="0" err="1" smtClean="0"/>
              <a:t>each</a:t>
            </a:r>
            <a:r>
              <a:rPr lang="tr-TR" dirty="0" smtClean="0"/>
              <a:t> </a:t>
            </a:r>
            <a:r>
              <a:rPr lang="tr-TR" dirty="0" err="1" smtClean="0"/>
              <a:t>preceding</a:t>
            </a:r>
            <a:r>
              <a:rPr lang="tr-TR" dirty="0" smtClean="0"/>
              <a:t> </a:t>
            </a:r>
            <a:r>
              <a:rPr lang="tr-TR" dirty="0" err="1" smtClean="0"/>
              <a:t>event</a:t>
            </a:r>
            <a:r>
              <a:rPr lang="tr-TR" dirty="0" smtClean="0"/>
              <a:t> </a:t>
            </a:r>
            <a:r>
              <a:rPr lang="tr-TR" dirty="0" err="1" smtClean="0"/>
              <a:t>may</a:t>
            </a:r>
            <a:r>
              <a:rPr lang="tr-TR" dirty="0" smtClean="0"/>
              <a:t> </a:t>
            </a:r>
            <a:r>
              <a:rPr lang="tr-TR" dirty="0" err="1" smtClean="0"/>
              <a:t>effect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determine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following</a:t>
            </a:r>
            <a:r>
              <a:rPr lang="tr-TR" dirty="0" smtClean="0"/>
              <a:t> </a:t>
            </a:r>
            <a:r>
              <a:rPr lang="tr-TR" dirty="0" err="1" smtClean="0"/>
              <a:t>one</a:t>
            </a:r>
            <a:r>
              <a:rPr lang="tr-TR" dirty="0" smtClean="0"/>
              <a:t>. </a:t>
            </a:r>
            <a:r>
              <a:rPr lang="tr-TR" dirty="0" err="1" smtClean="0"/>
              <a:t>Thus</a:t>
            </a:r>
            <a:r>
              <a:rPr lang="tr-TR" dirty="0" smtClean="0"/>
              <a:t>,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many</a:t>
            </a:r>
            <a:r>
              <a:rPr lang="tr-TR" dirty="0" smtClean="0"/>
              <a:t>-</a:t>
            </a:r>
            <a:r>
              <a:rPr lang="tr-TR" dirty="0" err="1" smtClean="0"/>
              <a:t>sided</a:t>
            </a:r>
            <a:r>
              <a:rPr lang="tr-TR" dirty="0" smtClean="0"/>
              <a:t> </a:t>
            </a:r>
            <a:r>
              <a:rPr lang="tr-TR" dirty="0" err="1" smtClean="0"/>
              <a:t>feature</a:t>
            </a:r>
            <a:r>
              <a:rPr lang="tr-TR" dirty="0" smtClean="0"/>
              <a:t> of </a:t>
            </a:r>
            <a:r>
              <a:rPr lang="tr-TR" dirty="0" err="1" smtClean="0"/>
              <a:t>causality</a:t>
            </a:r>
            <a:r>
              <a:rPr lang="tr-TR" dirty="0" smtClean="0"/>
              <a:t> </a:t>
            </a:r>
            <a:r>
              <a:rPr lang="tr-TR" dirty="0" err="1" smtClean="0"/>
              <a:t>requires</a:t>
            </a:r>
            <a:r>
              <a:rPr lang="tr-TR" dirty="0" smtClean="0"/>
              <a:t> </a:t>
            </a:r>
            <a:r>
              <a:rPr lang="tr-TR" dirty="0" err="1" smtClean="0"/>
              <a:t>considering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factors</a:t>
            </a:r>
            <a:r>
              <a:rPr lang="tr-TR" dirty="0" smtClean="0"/>
              <a:t> of </a:t>
            </a:r>
            <a:r>
              <a:rPr lang="tr-TR" dirty="0" err="1" smtClean="0"/>
              <a:t>events</a:t>
            </a:r>
            <a:r>
              <a:rPr lang="tr-TR" dirty="0" smtClean="0"/>
              <a:t> </a:t>
            </a:r>
            <a:r>
              <a:rPr lang="tr-TR" dirty="0" err="1" smtClean="0"/>
              <a:t>one</a:t>
            </a:r>
            <a:r>
              <a:rPr lang="tr-TR" dirty="0" smtClean="0"/>
              <a:t> </a:t>
            </a:r>
            <a:r>
              <a:rPr lang="tr-TR" dirty="0" err="1" smtClean="0"/>
              <a:t>by</a:t>
            </a:r>
            <a:r>
              <a:rPr lang="tr-TR" dirty="0" smtClean="0"/>
              <a:t> </a:t>
            </a:r>
            <a:r>
              <a:rPr lang="tr-TR" dirty="0" err="1" smtClean="0"/>
              <a:t>one</a:t>
            </a:r>
            <a:r>
              <a:rPr lang="tr-TR" dirty="0" smtClean="0"/>
              <a:t>. </a:t>
            </a:r>
            <a:r>
              <a:rPr lang="tr-TR" dirty="0" err="1" smtClean="0"/>
              <a:t>Observation</a:t>
            </a:r>
            <a:r>
              <a:rPr lang="tr-TR" dirty="0" smtClean="0"/>
              <a:t> of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events</a:t>
            </a:r>
            <a:r>
              <a:rPr lang="tr-TR" dirty="0" smtClean="0"/>
              <a:t> in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context</a:t>
            </a:r>
            <a:r>
              <a:rPr lang="tr-TR" dirty="0" smtClean="0"/>
              <a:t> of </a:t>
            </a:r>
            <a:r>
              <a:rPr lang="tr-TR" dirty="0" err="1" smtClean="0"/>
              <a:t>causality</a:t>
            </a:r>
            <a:r>
              <a:rPr lang="tr-TR" dirty="0" smtClean="0"/>
              <a:t> </a:t>
            </a:r>
            <a:r>
              <a:rPr lang="tr-TR" dirty="0" err="1" smtClean="0"/>
              <a:t>will</a:t>
            </a:r>
            <a:r>
              <a:rPr lang="tr-TR" dirty="0" smtClean="0"/>
              <a:t> </a:t>
            </a:r>
            <a:r>
              <a:rPr lang="tr-TR" dirty="0" err="1" smtClean="0"/>
              <a:t>contribute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understand</a:t>
            </a:r>
            <a:r>
              <a:rPr lang="tr-TR" dirty="0" smtClean="0"/>
              <a:t> </a:t>
            </a:r>
            <a:r>
              <a:rPr lang="tr-TR" dirty="0" err="1" smtClean="0"/>
              <a:t>them</a:t>
            </a:r>
            <a:r>
              <a:rPr lang="tr-TR" dirty="0" smtClean="0"/>
              <a:t> </a:t>
            </a:r>
            <a:r>
              <a:rPr lang="tr-TR" dirty="0" err="1" smtClean="0"/>
              <a:t>better</a:t>
            </a:r>
            <a:r>
              <a:rPr lang="tr-TR" dirty="0" smtClean="0"/>
              <a:t>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Gündönümü">
  <a:themeElements>
    <a:clrScheme name="Gündönümü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Gündönümü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Gündönümü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20</TotalTime>
  <Words>549</Words>
  <Application>Microsoft Office PowerPoint</Application>
  <PresentationFormat>Ekran Gösterisi (4:3)</PresentationFormat>
  <Paragraphs>14</Paragraphs>
  <Slides>10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1" baseType="lpstr">
      <vt:lpstr>Gündönümü</vt:lpstr>
      <vt:lpstr>SÎRA AND METHODOLOGY</vt:lpstr>
      <vt:lpstr>Slayt 2</vt:lpstr>
      <vt:lpstr>Slayt 3</vt:lpstr>
      <vt:lpstr>Slayt 4</vt:lpstr>
      <vt:lpstr>Slayt 5</vt:lpstr>
      <vt:lpstr>Slayt 6</vt:lpstr>
      <vt:lpstr>Slayt 7</vt:lpstr>
      <vt:lpstr>Slayt 8</vt:lpstr>
      <vt:lpstr>Slayt 9</vt:lpstr>
      <vt:lpstr>Slayt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SIRA AND METHODOLOGY</dc:title>
  <dc:creator>pc</dc:creator>
  <cp:lastModifiedBy>pc</cp:lastModifiedBy>
  <cp:revision>6</cp:revision>
  <dcterms:created xsi:type="dcterms:W3CDTF">2017-09-18T15:31:32Z</dcterms:created>
  <dcterms:modified xsi:type="dcterms:W3CDTF">2017-09-18T15:51:35Z</dcterms:modified>
</cp:coreProperties>
</file>