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3"/>
  </p:notesMasterIdLst>
  <p:sldIdLst>
    <p:sldId id="256" r:id="rId3"/>
    <p:sldId id="257" r:id="rId4"/>
    <p:sldId id="259" r:id="rId5"/>
    <p:sldId id="258" r:id="rId6"/>
    <p:sldId id="260" r:id="rId7"/>
    <p:sldId id="266" r:id="rId8"/>
    <p:sldId id="267" r:id="rId9"/>
    <p:sldId id="261" r:id="rId10"/>
    <p:sldId id="262" r:id="rId11"/>
    <p:sldId id="265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C083E6E3-FA7D-4D7B-A595-EF9225AFEA82}" styleName="Açık Stil 1 - Vurgu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48" y="1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D2089A-1897-4FD9-9DB2-49DE0E2CF461}" type="datetimeFigureOut">
              <a:rPr lang="tr-TR" smtClean="0"/>
              <a:t>28.01.2018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4A88CF-78B8-4E37-83A3-8B4C898EB1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88079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9E0816-5660-4EED-B824-4B4298DFE62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55842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C6BC-DBBA-42EB-A063-7C9B8B765EE4}" type="datetimeFigureOut">
              <a:rPr lang="tr-TR" smtClean="0"/>
              <a:t>28.01.2018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C2141-CB04-4174-9234-6D8563FAF2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7002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C6BC-DBBA-42EB-A063-7C9B8B765EE4}" type="datetimeFigureOut">
              <a:rPr lang="tr-TR" smtClean="0"/>
              <a:t>28.01.2018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C2141-CB04-4174-9234-6D8563FAF2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40473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C6BC-DBBA-42EB-A063-7C9B8B765EE4}" type="datetimeFigureOut">
              <a:rPr lang="tr-TR" smtClean="0"/>
              <a:t>28.01.2018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C2141-CB04-4174-9234-6D8563FAF2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5821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B38BBF-01F1-469B-BA13-79587CF2E141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1/28/2018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1423B8-ED2B-4EE3-ABDB-98749B8C77E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66565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A62436-3CBB-4734-96C5-AEB9198B77F1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1/28/2018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1423B8-ED2B-4EE3-ABDB-98749B8C77E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66203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2F1C03-79F7-428E-B479-253D91D95040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1/28/2018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1423B8-ED2B-4EE3-ABDB-98749B8C77E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63560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A2198E-A9C7-4DE9-A8EA-8068A427B49A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1/28/2018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1423B8-ED2B-4EE3-ABDB-98749B8C77E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39726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EBE421-CBBA-4752-B0EC-DC8CFE075A64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1/28/2018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1423B8-ED2B-4EE3-ABDB-98749B8C77E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52756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96B4EF-DD3E-466E-8AA3-7F1A0FC2C9D8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1/28/2018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1423B8-ED2B-4EE3-ABDB-98749B8C77E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75428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D9820-5896-4999-B8C4-9001264AA0D1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1/28/2018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1423B8-ED2B-4EE3-ABDB-98749B8C77E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87960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738A78-ED54-4A54-BD6C-A9C25F422BF6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1/28/2018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1423B8-ED2B-4EE3-ABDB-98749B8C77E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023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C6BC-DBBA-42EB-A063-7C9B8B765EE4}" type="datetimeFigureOut">
              <a:rPr lang="tr-TR" smtClean="0"/>
              <a:t>28.01.2018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C2141-CB04-4174-9234-6D8563FAF2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58395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9A47DC-7BA9-4925-9065-97FDC82F4ADF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1/28/2018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1423B8-ED2B-4EE3-ABDB-98749B8C77E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48480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1474D8-5D28-4645-8BC9-66F0E812C558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1/28/2018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1423B8-ED2B-4EE3-ABDB-98749B8C77E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6382456"/>
      </p:ext>
    </p:extLst>
  </p:cSld>
  <p:clrMapOvr>
    <a:masterClrMapping/>
  </p:clrMapOvr>
  <p:hf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3E3A2D-2B64-4029-80A9-645A23AB7ACF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1/28/2018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1423B8-ED2B-4EE3-ABDB-98749B8C77E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94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C6BC-DBBA-42EB-A063-7C9B8B765EE4}" type="datetimeFigureOut">
              <a:rPr lang="tr-TR" smtClean="0"/>
              <a:t>28.01.2018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C2141-CB04-4174-9234-6D8563FAF2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2677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C6BC-DBBA-42EB-A063-7C9B8B765EE4}" type="datetimeFigureOut">
              <a:rPr lang="tr-TR" smtClean="0"/>
              <a:t>28.01.2018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C2141-CB04-4174-9234-6D8563FAF2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8571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C6BC-DBBA-42EB-A063-7C9B8B765EE4}" type="datetimeFigureOut">
              <a:rPr lang="tr-TR" smtClean="0"/>
              <a:t>28.01.2018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C2141-CB04-4174-9234-6D8563FAF2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83579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C6BC-DBBA-42EB-A063-7C9B8B765EE4}" type="datetimeFigureOut">
              <a:rPr lang="tr-TR" smtClean="0"/>
              <a:t>28.01.2018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C2141-CB04-4174-9234-6D8563FAF2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9984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C6BC-DBBA-42EB-A063-7C9B8B765EE4}" type="datetimeFigureOut">
              <a:rPr lang="tr-TR" smtClean="0"/>
              <a:t>28.01.2018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C2141-CB04-4174-9234-6D8563FAF2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78447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C6BC-DBBA-42EB-A063-7C9B8B765EE4}" type="datetimeFigureOut">
              <a:rPr lang="tr-TR" smtClean="0"/>
              <a:t>28.01.2018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C2141-CB04-4174-9234-6D8563FAF2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98745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C6BC-DBBA-42EB-A063-7C9B8B765EE4}" type="datetimeFigureOut">
              <a:rPr lang="tr-TR" smtClean="0"/>
              <a:t>28.01.2018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C2141-CB04-4174-9234-6D8563FAF2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35049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6AC6BC-DBBA-42EB-A063-7C9B8B765EE4}" type="datetimeFigureOut">
              <a:rPr lang="tr-TR" smtClean="0"/>
              <a:t>28.01.2018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0C2141-CB04-4174-9234-6D8563FAF2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7139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1474D8-5D28-4645-8BC9-66F0E812C558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1/28/2018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1423B8-ED2B-4EE3-ABDB-98749B8C77E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1644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ecd.org/edu/school/44978960.pdf" TargetMode="External"/><Relationship Id="rId2" Type="http://schemas.openxmlformats.org/officeDocument/2006/relationships/hyperlink" Target="http://www.oecd.org/edu/school/43023606.pdf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TALIS</a:t>
            </a:r>
            <a:br>
              <a:rPr lang="tr-TR" b="1" dirty="0" smtClean="0"/>
            </a:br>
            <a:r>
              <a:rPr lang="tr-TR" b="1" dirty="0" smtClean="0"/>
              <a:t>(</a:t>
            </a:r>
            <a:r>
              <a:rPr lang="tr-TR" b="1" dirty="0" err="1"/>
              <a:t>The</a:t>
            </a:r>
            <a:r>
              <a:rPr lang="tr-TR" b="1" dirty="0"/>
              <a:t> </a:t>
            </a:r>
            <a:r>
              <a:rPr lang="tr-TR" b="1" dirty="0" err="1"/>
              <a:t>Teaching</a:t>
            </a:r>
            <a:r>
              <a:rPr lang="tr-TR" b="1" dirty="0"/>
              <a:t> </a:t>
            </a:r>
            <a:r>
              <a:rPr lang="tr-TR" b="1" dirty="0" err="1"/>
              <a:t>and</a:t>
            </a:r>
            <a:r>
              <a:rPr lang="tr-TR" b="1" dirty="0"/>
              <a:t> Learning International </a:t>
            </a:r>
            <a:r>
              <a:rPr lang="tr-TR" b="1" dirty="0" err="1"/>
              <a:t>Survey</a:t>
            </a:r>
            <a:r>
              <a:rPr lang="tr-TR" b="1" dirty="0"/>
              <a:t> </a:t>
            </a:r>
            <a:r>
              <a:rPr lang="tr-TR" b="1" dirty="0" smtClean="0"/>
              <a:t>)</a:t>
            </a:r>
            <a:endParaRPr lang="tr-TR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Yrd. Doç. Dr. Ömer Kutlu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089237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KAYNAKLAR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/>
              <a:t>OECD (2009). </a:t>
            </a:r>
            <a:r>
              <a:rPr lang="tr-TR" i="1" dirty="0" err="1"/>
              <a:t>Creating</a:t>
            </a:r>
            <a:r>
              <a:rPr lang="tr-TR" i="1" dirty="0"/>
              <a:t> </a:t>
            </a:r>
            <a:r>
              <a:rPr lang="tr-TR" i="1" dirty="0" err="1"/>
              <a:t>effective</a:t>
            </a:r>
            <a:r>
              <a:rPr lang="tr-TR" i="1" dirty="0"/>
              <a:t> </a:t>
            </a:r>
            <a:r>
              <a:rPr lang="tr-TR" i="1" dirty="0" err="1"/>
              <a:t>teaching</a:t>
            </a:r>
            <a:r>
              <a:rPr lang="tr-TR" i="1" dirty="0"/>
              <a:t> </a:t>
            </a:r>
            <a:r>
              <a:rPr lang="tr-TR" i="1" dirty="0" err="1"/>
              <a:t>and</a:t>
            </a:r>
            <a:r>
              <a:rPr lang="tr-TR" i="1" dirty="0"/>
              <a:t> </a:t>
            </a:r>
            <a:r>
              <a:rPr lang="tr-TR" i="1" dirty="0" err="1"/>
              <a:t>learning</a:t>
            </a:r>
            <a:r>
              <a:rPr lang="tr-TR" i="1" dirty="0"/>
              <a:t> </a:t>
            </a:r>
            <a:r>
              <a:rPr lang="tr-TR" i="1" dirty="0" err="1" smtClean="0"/>
              <a:t>environments</a:t>
            </a:r>
            <a:r>
              <a:rPr lang="tr-TR" i="1" dirty="0" smtClean="0"/>
              <a:t>-	First </a:t>
            </a:r>
            <a:r>
              <a:rPr lang="tr-TR" i="1" dirty="0" err="1"/>
              <a:t>results</a:t>
            </a:r>
            <a:r>
              <a:rPr lang="tr-TR" i="1" dirty="0"/>
              <a:t> </a:t>
            </a:r>
            <a:r>
              <a:rPr lang="tr-TR" i="1" dirty="0" err="1"/>
              <a:t>from</a:t>
            </a:r>
            <a:r>
              <a:rPr lang="tr-TR" i="1" dirty="0"/>
              <a:t> TALIS.</a:t>
            </a:r>
            <a:r>
              <a:rPr lang="tr-TR" dirty="0"/>
              <a:t> OECD Publishing. </a:t>
            </a:r>
            <a:r>
              <a:rPr lang="tr-TR" dirty="0" smtClean="0"/>
              <a:t>28 Ocak 2018 tarihinde	 </a:t>
            </a:r>
            <a:r>
              <a:rPr lang="tr-TR" u="sng" dirty="0">
                <a:hlinkClick r:id="rId2"/>
              </a:rPr>
              <a:t>http://</a:t>
            </a:r>
            <a:r>
              <a:rPr lang="tr-TR" u="sng" dirty="0" smtClean="0">
                <a:hlinkClick r:id="rId2"/>
              </a:rPr>
              <a:t>www.oecd.org/edu/school/43023606.pdf</a:t>
            </a:r>
            <a:r>
              <a:rPr lang="tr-TR" dirty="0" smtClean="0"/>
              <a:t> adresinden		 </a:t>
            </a:r>
            <a:r>
              <a:rPr lang="tr-TR" dirty="0"/>
              <a:t>alınmıştır.</a:t>
            </a:r>
            <a:endParaRPr lang="en-US" dirty="0"/>
          </a:p>
          <a:p>
            <a:pPr marL="0" indent="0" algn="just">
              <a:buNone/>
            </a:pPr>
            <a:r>
              <a:rPr lang="tr-TR" dirty="0"/>
              <a:t>OECD (2010). </a:t>
            </a:r>
            <a:r>
              <a:rPr lang="tr-TR" i="1" dirty="0"/>
              <a:t>TALIS 2008 </a:t>
            </a:r>
            <a:r>
              <a:rPr lang="tr-TR" i="1" dirty="0" err="1"/>
              <a:t>technical</a:t>
            </a:r>
            <a:r>
              <a:rPr lang="tr-TR" i="1" dirty="0"/>
              <a:t> </a:t>
            </a:r>
            <a:r>
              <a:rPr lang="tr-TR" i="1" dirty="0" err="1"/>
              <a:t>report</a:t>
            </a:r>
            <a:r>
              <a:rPr lang="tr-TR" i="1" dirty="0"/>
              <a:t>.</a:t>
            </a:r>
            <a:r>
              <a:rPr lang="tr-TR" dirty="0"/>
              <a:t> OECD Publishing. </a:t>
            </a:r>
            <a:r>
              <a:rPr lang="tr-TR" dirty="0" smtClean="0"/>
              <a:t>28 Ocak		 2018 </a:t>
            </a:r>
            <a:r>
              <a:rPr lang="tr-TR" dirty="0"/>
              <a:t>tarihinde </a:t>
            </a:r>
            <a:r>
              <a:rPr lang="tr-TR" u="sng" dirty="0">
                <a:hlinkClick r:id="rId3"/>
              </a:rPr>
              <a:t>http://</a:t>
            </a:r>
            <a:r>
              <a:rPr lang="tr-TR" u="sng" dirty="0" smtClean="0">
                <a:hlinkClick r:id="rId3"/>
              </a:rPr>
              <a:t>www.oecd.org/edu/school/44978960.pdf</a:t>
            </a:r>
            <a:r>
              <a:rPr lang="tr-TR" dirty="0" smtClean="0"/>
              <a:t>	 </a:t>
            </a:r>
            <a:r>
              <a:rPr lang="tr-TR" dirty="0"/>
              <a:t>adresinden alınmıştır</a:t>
            </a:r>
          </a:p>
        </p:txBody>
      </p:sp>
    </p:spTree>
    <p:extLst>
      <p:ext uri="{BB962C8B-B14F-4D97-AF65-F5344CB8AC3E}">
        <p14:creationId xmlns:p14="http://schemas.microsoft.com/office/powerpoint/2010/main" val="7296287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85949" y="1216025"/>
            <a:ext cx="10230394" cy="4351338"/>
          </a:xfrm>
        </p:spPr>
        <p:txBody>
          <a:bodyPr>
            <a:noAutofit/>
          </a:bodyPr>
          <a:lstStyle/>
          <a:p>
            <a:pPr algn="just"/>
            <a:r>
              <a:rPr lang="tr-TR" dirty="0" smtClean="0"/>
              <a:t>TALIS</a:t>
            </a:r>
            <a:r>
              <a:rPr lang="tr-TR" dirty="0"/>
              <a:t>, okullardaki öğrenme ortamına ve öğretmenlerin çalışma koşullarına odaklanmış ilk araştırmadır. </a:t>
            </a:r>
            <a:endParaRPr lang="tr-TR" dirty="0" smtClean="0"/>
          </a:p>
          <a:p>
            <a:pPr algn="just"/>
            <a:endParaRPr lang="tr-TR" dirty="0" smtClean="0"/>
          </a:p>
          <a:p>
            <a:pPr marL="342900" indent="-342900" algn="just"/>
            <a:r>
              <a:rPr lang="en-US" dirty="0" err="1" smtClean="0"/>
              <a:t>TALIS’e</a:t>
            </a:r>
            <a:r>
              <a:rPr lang="tr-TR" dirty="0" smtClean="0"/>
              <a:t>, </a:t>
            </a:r>
            <a:r>
              <a:rPr lang="en-US" dirty="0" smtClean="0"/>
              <a:t>OECD </a:t>
            </a:r>
            <a:r>
              <a:rPr lang="en-US" dirty="0" err="1" smtClean="0"/>
              <a:t>ülkeleri</a:t>
            </a:r>
            <a:r>
              <a:rPr lang="tr-TR" dirty="0" err="1" smtClean="0"/>
              <a:t>nden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eş</a:t>
            </a:r>
            <a:r>
              <a:rPr lang="en-US" dirty="0" smtClean="0"/>
              <a:t> </a:t>
            </a:r>
            <a:r>
              <a:rPr lang="en-US" dirty="0" err="1" smtClean="0"/>
              <a:t>ülke</a:t>
            </a:r>
            <a:r>
              <a:rPr lang="tr-TR" dirty="0" err="1" smtClean="0"/>
              <a:t>lerden</a:t>
            </a:r>
            <a:r>
              <a:rPr lang="tr-TR" dirty="0" smtClean="0"/>
              <a:t> öğretmen ve okul müdürleri katılmıştır.</a:t>
            </a:r>
          </a:p>
          <a:p>
            <a:pPr marL="342900" indent="-342900" algn="just"/>
            <a:endParaRPr lang="tr-TR" dirty="0"/>
          </a:p>
          <a:p>
            <a:pPr marL="342900" indent="-342900" algn="just"/>
            <a:r>
              <a:rPr lang="tr-TR" dirty="0" smtClean="0"/>
              <a:t>2008 yılında 23, </a:t>
            </a:r>
            <a:r>
              <a:rPr lang="en-US" dirty="0" smtClean="0"/>
              <a:t>2013 </a:t>
            </a:r>
            <a:r>
              <a:rPr lang="en-US" dirty="0" err="1" smtClean="0"/>
              <a:t>yılında</a:t>
            </a:r>
            <a:r>
              <a:rPr lang="en-US" dirty="0" smtClean="0"/>
              <a:t> 37 </a:t>
            </a:r>
            <a:r>
              <a:rPr lang="en-US" dirty="0" err="1" smtClean="0"/>
              <a:t>ülkenin</a:t>
            </a:r>
            <a:r>
              <a:rPr lang="en-US" dirty="0" smtClean="0"/>
              <a:t> </a:t>
            </a:r>
            <a:r>
              <a:rPr lang="en-US" dirty="0" err="1" smtClean="0"/>
              <a:t>katılımıyla</a:t>
            </a:r>
            <a:r>
              <a:rPr lang="tr-TR" dirty="0" smtClean="0"/>
              <a:t> gerçekleşmiştir.</a:t>
            </a:r>
          </a:p>
          <a:p>
            <a:pPr marL="342900" indent="-342900" algn="just"/>
            <a:endParaRPr lang="tr-TR" dirty="0" smtClean="0"/>
          </a:p>
          <a:p>
            <a:pPr marL="342900" indent="-342900" algn="just"/>
            <a:r>
              <a:rPr lang="tr-TR" dirty="0" smtClean="0"/>
              <a:t>Türkiye, 2013 yılındaki uygulamaya katılmamıştır.</a:t>
            </a:r>
            <a:endParaRPr lang="tr-TR" dirty="0" smtClean="0"/>
          </a:p>
          <a:p>
            <a:pPr algn="just"/>
            <a:endParaRPr lang="tr-TR" dirty="0" smtClean="0"/>
          </a:p>
          <a:p>
            <a:pPr algn="just"/>
            <a:endParaRPr lang="en-US" dirty="0"/>
          </a:p>
          <a:p>
            <a:pPr algn="just"/>
            <a:endParaRPr lang="en-US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168194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tr-TR" dirty="0" smtClean="0"/>
              <a:t>TALIS çalışmasının amacı, ülkelerin etkili okulları yaratmak için politikalarını ve mevcut durumlarını gözden geçirmelerini sağlamaktır (</a:t>
            </a:r>
            <a:r>
              <a:rPr lang="en-US" dirty="0" smtClean="0"/>
              <a:t>MEB, 2010</a:t>
            </a:r>
            <a:r>
              <a:rPr lang="tr-TR" dirty="0" smtClean="0"/>
              <a:t>). </a:t>
            </a:r>
            <a:endParaRPr lang="en-US" dirty="0" smtClean="0"/>
          </a:p>
          <a:p>
            <a:pPr algn="just"/>
            <a:endParaRPr lang="tr-TR" dirty="0" smtClean="0"/>
          </a:p>
          <a:p>
            <a:pPr algn="just"/>
            <a:r>
              <a:rPr lang="en-US" dirty="0" smtClean="0"/>
              <a:t>Bu </a:t>
            </a:r>
            <a:r>
              <a:rPr lang="en-US" dirty="0" err="1"/>
              <a:t>çalışmanın</a:t>
            </a:r>
            <a:r>
              <a:rPr lang="en-US" dirty="0"/>
              <a:t> </a:t>
            </a:r>
            <a:r>
              <a:rPr lang="en-US" dirty="0" err="1"/>
              <a:t>gelişmesini</a:t>
            </a:r>
            <a:r>
              <a:rPr lang="en-US" dirty="0"/>
              <a:t> </a:t>
            </a:r>
            <a:r>
              <a:rPr lang="en-US" dirty="0" err="1"/>
              <a:t>şekillendiren</a:t>
            </a:r>
            <a:r>
              <a:rPr lang="en-US" dirty="0"/>
              <a:t> </a:t>
            </a:r>
            <a:r>
              <a:rPr lang="en-US" dirty="0" err="1"/>
              <a:t>yol</a:t>
            </a:r>
            <a:r>
              <a:rPr lang="en-US" dirty="0"/>
              <a:t> </a:t>
            </a:r>
            <a:r>
              <a:rPr lang="en-US" dirty="0" err="1"/>
              <a:t>gösterici</a:t>
            </a:r>
            <a:r>
              <a:rPr lang="en-US" dirty="0"/>
              <a:t> </a:t>
            </a:r>
            <a:r>
              <a:rPr lang="en-US" dirty="0" err="1" smtClean="0"/>
              <a:t>ilkeler</a:t>
            </a:r>
            <a:r>
              <a:rPr lang="tr-TR" dirty="0" smtClean="0"/>
              <a:t> </a:t>
            </a:r>
            <a:r>
              <a:rPr lang="en-US" dirty="0" smtClean="0"/>
              <a:t>(OECD</a:t>
            </a:r>
            <a:r>
              <a:rPr lang="en-US" dirty="0"/>
              <a:t>, 2010</a:t>
            </a:r>
            <a:r>
              <a:rPr lang="en-US" dirty="0" smtClean="0"/>
              <a:t>):</a:t>
            </a:r>
            <a:endParaRPr lang="tr-TR" dirty="0" smtClean="0"/>
          </a:p>
          <a:p>
            <a:pPr lvl="1" algn="just"/>
            <a:r>
              <a:rPr lang="en-US" dirty="0" err="1" smtClean="0"/>
              <a:t>Politika</a:t>
            </a:r>
            <a:r>
              <a:rPr lang="en-US" dirty="0" smtClean="0"/>
              <a:t> </a:t>
            </a:r>
            <a:r>
              <a:rPr lang="en-US" dirty="0" err="1" smtClean="0"/>
              <a:t>ilgisi</a:t>
            </a:r>
            <a:endParaRPr lang="tr-TR" dirty="0" smtClean="0"/>
          </a:p>
          <a:p>
            <a:pPr lvl="1" algn="just"/>
            <a:r>
              <a:rPr lang="en-US" dirty="0" err="1" smtClean="0"/>
              <a:t>Değer</a:t>
            </a:r>
            <a:r>
              <a:rPr lang="en-US" dirty="0" smtClean="0"/>
              <a:t> </a:t>
            </a:r>
            <a:r>
              <a:rPr lang="en-US" dirty="0" err="1" smtClean="0"/>
              <a:t>ekleme</a:t>
            </a:r>
            <a:endParaRPr lang="tr-TR" dirty="0" smtClean="0"/>
          </a:p>
          <a:p>
            <a:pPr lvl="1" algn="just"/>
            <a:r>
              <a:rPr lang="en-US" dirty="0" err="1" smtClean="0"/>
              <a:t>Gösterge</a:t>
            </a:r>
            <a:r>
              <a:rPr lang="en-US" dirty="0" smtClean="0"/>
              <a:t> </a:t>
            </a:r>
            <a:r>
              <a:rPr lang="en-US" dirty="0" err="1" smtClean="0"/>
              <a:t>odaklılık</a:t>
            </a:r>
            <a:endParaRPr lang="tr-TR" dirty="0" smtClean="0"/>
          </a:p>
          <a:p>
            <a:pPr lvl="1" algn="just"/>
            <a:r>
              <a:rPr lang="en-US" dirty="0" err="1" smtClean="0"/>
              <a:t>Geçerlik</a:t>
            </a:r>
            <a:r>
              <a:rPr lang="en-US" dirty="0"/>
              <a:t>, </a:t>
            </a:r>
            <a:r>
              <a:rPr lang="en-US" dirty="0" err="1"/>
              <a:t>güvenirlik</a:t>
            </a:r>
            <a:r>
              <a:rPr lang="en-US" dirty="0"/>
              <a:t>, </a:t>
            </a:r>
            <a:r>
              <a:rPr lang="en-US" dirty="0" err="1" smtClean="0"/>
              <a:t>karşılaştırılabilirlik</a:t>
            </a:r>
            <a:endParaRPr lang="tr-TR" dirty="0" smtClean="0"/>
          </a:p>
          <a:p>
            <a:pPr lvl="1" algn="just"/>
            <a:r>
              <a:rPr lang="en-US" dirty="0" err="1" smtClean="0"/>
              <a:t>Yorumlanabilirlik</a:t>
            </a:r>
            <a:endParaRPr lang="tr-TR" dirty="0" smtClean="0"/>
          </a:p>
          <a:p>
            <a:pPr lvl="1" algn="just"/>
            <a:r>
              <a:rPr lang="en-US" dirty="0" err="1" smtClean="0"/>
              <a:t>Verimlilik</a:t>
            </a:r>
            <a:r>
              <a:rPr lang="en-US" dirty="0" smtClean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uygun</a:t>
            </a:r>
            <a:r>
              <a:rPr lang="en-US" dirty="0"/>
              <a:t> </a:t>
            </a:r>
            <a:r>
              <a:rPr lang="en-US" dirty="0" err="1"/>
              <a:t>maliyet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809590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47627" y="1150395"/>
            <a:ext cx="10515600" cy="4351338"/>
          </a:xfrm>
        </p:spPr>
        <p:txBody>
          <a:bodyPr>
            <a:normAutofit/>
          </a:bodyPr>
          <a:lstStyle/>
          <a:p>
            <a:pPr marL="342900" indent="-342900" algn="just"/>
            <a:endParaRPr lang="tr-TR" b="1" dirty="0"/>
          </a:p>
          <a:p>
            <a:pPr algn="just"/>
            <a:r>
              <a:rPr lang="en-US" dirty="0" err="1" smtClean="0"/>
              <a:t>TALIS’te</a:t>
            </a:r>
            <a:r>
              <a:rPr lang="tr-TR" dirty="0" smtClean="0"/>
              <a:t>ki</a:t>
            </a:r>
            <a:r>
              <a:rPr lang="en-US" dirty="0" smtClean="0"/>
              <a:t> </a:t>
            </a:r>
            <a:r>
              <a:rPr lang="tr-TR" dirty="0" smtClean="0"/>
              <a:t>dört ana çalışma alanı:</a:t>
            </a:r>
          </a:p>
          <a:p>
            <a:pPr marL="0" indent="0" algn="just">
              <a:buNone/>
            </a:pPr>
            <a:endParaRPr lang="tr-TR" dirty="0" smtClean="0"/>
          </a:p>
          <a:p>
            <a:pPr lvl="1" algn="just"/>
            <a:r>
              <a:rPr lang="en-US" sz="2800" dirty="0" smtClean="0"/>
              <a:t>O</a:t>
            </a:r>
            <a:r>
              <a:rPr lang="tr-TR" sz="2800" dirty="0" smtClean="0"/>
              <a:t>kul liderliği, </a:t>
            </a:r>
            <a:endParaRPr lang="en-US" sz="2800" dirty="0" smtClean="0"/>
          </a:p>
          <a:p>
            <a:pPr marL="742950" lvl="1" indent="-285750" algn="just"/>
            <a:r>
              <a:rPr lang="en-US" sz="2800" dirty="0" smtClean="0"/>
              <a:t>P</a:t>
            </a:r>
            <a:r>
              <a:rPr lang="tr-TR" sz="2800" dirty="0" err="1" smtClean="0"/>
              <a:t>rofesyonel</a:t>
            </a:r>
            <a:r>
              <a:rPr lang="tr-TR" sz="2800" dirty="0" smtClean="0"/>
              <a:t> gelişme, </a:t>
            </a:r>
            <a:endParaRPr lang="en-US" sz="2800" dirty="0" smtClean="0"/>
          </a:p>
          <a:p>
            <a:pPr marL="742950" lvl="1" indent="-285750" algn="just"/>
            <a:r>
              <a:rPr lang="en-US" sz="2800" dirty="0" smtClean="0"/>
              <a:t>Ö</a:t>
            </a:r>
            <a:r>
              <a:rPr lang="tr-TR" sz="2800" dirty="0" err="1" smtClean="0"/>
              <a:t>ğretmen</a:t>
            </a:r>
            <a:r>
              <a:rPr lang="tr-TR" sz="2800" dirty="0" smtClean="0"/>
              <a:t> değerlendirmesi</a:t>
            </a:r>
            <a:r>
              <a:rPr lang="en-US" sz="2800" dirty="0" smtClean="0"/>
              <a:t> </a:t>
            </a:r>
            <a:r>
              <a:rPr lang="en-US" sz="2800" dirty="0" err="1" smtClean="0"/>
              <a:t>ve</a:t>
            </a:r>
            <a:r>
              <a:rPr lang="en-US" sz="2800" dirty="0" smtClean="0"/>
              <a:t> g</a:t>
            </a:r>
            <a:r>
              <a:rPr lang="tr-TR" sz="2800" dirty="0" smtClean="0"/>
              <a:t>eri bildirimi, </a:t>
            </a:r>
            <a:endParaRPr lang="en-US" sz="2800" dirty="0" smtClean="0"/>
          </a:p>
          <a:p>
            <a:pPr marL="742950" lvl="1" indent="-285750" algn="just"/>
            <a:r>
              <a:rPr lang="en-US" sz="2800" dirty="0" smtClean="0"/>
              <a:t>Ö</a:t>
            </a:r>
            <a:r>
              <a:rPr lang="tr-TR" sz="2800" dirty="0" err="1" smtClean="0"/>
              <a:t>ğretme</a:t>
            </a:r>
            <a:r>
              <a:rPr lang="tr-TR" sz="2800" dirty="0" smtClean="0"/>
              <a:t> uygulamaları ve davranışları</a:t>
            </a:r>
            <a:endParaRPr lang="en-US" sz="2800" dirty="0" smtClean="0"/>
          </a:p>
          <a:p>
            <a:pPr marL="0" indent="0" algn="r">
              <a:buNone/>
            </a:pPr>
            <a:r>
              <a:rPr lang="en-US" dirty="0" smtClean="0"/>
              <a:t>(OECD, 2010)</a:t>
            </a:r>
          </a:p>
          <a:p>
            <a:pPr marL="342900" indent="-342900" algn="just"/>
            <a:endParaRPr lang="en-US" b="1" dirty="0"/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80238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25811" y="1425928"/>
            <a:ext cx="10515600" cy="492351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tr-TR" sz="2400" b="1" dirty="0" err="1" smtClean="0"/>
              <a:t>TALIS’deki</a:t>
            </a:r>
            <a:r>
              <a:rPr lang="tr-TR" sz="2400" b="1" dirty="0" smtClean="0"/>
              <a:t> Anketler</a:t>
            </a:r>
          </a:p>
          <a:p>
            <a:pPr marL="0" indent="0" algn="ctr">
              <a:buNone/>
            </a:pPr>
            <a:endParaRPr lang="tr-TR" sz="2400" b="1" dirty="0" smtClean="0"/>
          </a:p>
          <a:p>
            <a:pPr lvl="1" algn="just"/>
            <a:r>
              <a:rPr lang="en-US" i="1" dirty="0" err="1" smtClean="0"/>
              <a:t>Öğretmenlerin</a:t>
            </a:r>
            <a:r>
              <a:rPr lang="en-US" i="1" dirty="0" smtClean="0"/>
              <a:t> Alt </a:t>
            </a:r>
            <a:r>
              <a:rPr lang="en-US" i="1" dirty="0" err="1" smtClean="0"/>
              <a:t>Yapıları</a:t>
            </a:r>
            <a:r>
              <a:rPr lang="en-US" i="1" dirty="0" smtClean="0"/>
              <a:t> </a:t>
            </a:r>
            <a:r>
              <a:rPr lang="en-US" i="1" dirty="0" err="1" smtClean="0"/>
              <a:t>ve</a:t>
            </a:r>
            <a:r>
              <a:rPr lang="en-US" i="1" dirty="0" smtClean="0"/>
              <a:t> </a:t>
            </a:r>
            <a:r>
              <a:rPr lang="en-US" i="1" dirty="0" err="1" smtClean="0"/>
              <a:t>Mesleki</a:t>
            </a:r>
            <a:r>
              <a:rPr lang="en-US" i="1" dirty="0" smtClean="0"/>
              <a:t> </a:t>
            </a:r>
            <a:r>
              <a:rPr lang="en-US" i="1" dirty="0" err="1" smtClean="0"/>
              <a:t>Gelişimleri</a:t>
            </a:r>
            <a:r>
              <a:rPr lang="tr-TR" dirty="0" smtClean="0"/>
              <a:t>: </a:t>
            </a:r>
            <a:r>
              <a:rPr lang="en-US" dirty="0" err="1" smtClean="0"/>
              <a:t>Ankette</a:t>
            </a:r>
            <a:r>
              <a:rPr lang="tr-TR" dirty="0" smtClean="0"/>
              <a:t>ki maddeler,</a:t>
            </a:r>
            <a:r>
              <a:rPr lang="en-US" dirty="0" smtClean="0"/>
              <a:t> </a:t>
            </a:r>
            <a:r>
              <a:rPr lang="en-US" dirty="0" err="1" smtClean="0"/>
              <a:t>öğretmenlerin</a:t>
            </a:r>
            <a:r>
              <a:rPr lang="en-US" dirty="0" smtClean="0"/>
              <a:t> </a:t>
            </a:r>
            <a:r>
              <a:rPr lang="en-US" dirty="0" err="1" smtClean="0"/>
              <a:t>yaşı</a:t>
            </a:r>
            <a:r>
              <a:rPr lang="en-US" dirty="0" smtClean="0"/>
              <a:t>, </a:t>
            </a:r>
            <a:r>
              <a:rPr lang="en-US" dirty="0" err="1" smtClean="0"/>
              <a:t>cinsiyeti</a:t>
            </a:r>
            <a:r>
              <a:rPr lang="en-US" dirty="0" smtClean="0"/>
              <a:t>, </a:t>
            </a:r>
            <a:r>
              <a:rPr lang="en-US" dirty="0" err="1" smtClean="0"/>
              <a:t>eğitim</a:t>
            </a:r>
            <a:r>
              <a:rPr lang="en-US" dirty="0" smtClean="0"/>
              <a:t> </a:t>
            </a:r>
            <a:r>
              <a:rPr lang="en-US" dirty="0" err="1" smtClean="0"/>
              <a:t>seviyeleri</a:t>
            </a:r>
            <a:r>
              <a:rPr lang="en-US" dirty="0" smtClean="0"/>
              <a:t>, </a:t>
            </a:r>
            <a:r>
              <a:rPr lang="en-US" dirty="0" err="1" smtClean="0"/>
              <a:t>mesleki</a:t>
            </a:r>
            <a:r>
              <a:rPr lang="en-US" dirty="0" smtClean="0"/>
              <a:t> </a:t>
            </a:r>
            <a:r>
              <a:rPr lang="en-US" dirty="0" err="1" smtClean="0"/>
              <a:t>deneyimlerine</a:t>
            </a:r>
            <a:r>
              <a:rPr lang="tr-TR" dirty="0" smtClean="0"/>
              <a:t> </a:t>
            </a:r>
            <a:r>
              <a:rPr lang="en-US" dirty="0" err="1" smtClean="0"/>
              <a:t>yönelik</a:t>
            </a:r>
            <a:r>
              <a:rPr lang="tr-TR" dirty="0" smtClean="0"/>
              <a:t> bililer toplanmasına olanak vermektedir.</a:t>
            </a:r>
          </a:p>
          <a:p>
            <a:pPr lvl="1" algn="just"/>
            <a:endParaRPr lang="en-US" dirty="0" smtClean="0"/>
          </a:p>
          <a:p>
            <a:pPr lvl="1" algn="just"/>
            <a:r>
              <a:rPr lang="en-US" i="1" dirty="0" err="1" smtClean="0"/>
              <a:t>Okul</a:t>
            </a:r>
            <a:r>
              <a:rPr lang="en-US" i="1" dirty="0" smtClean="0"/>
              <a:t> </a:t>
            </a:r>
            <a:r>
              <a:rPr lang="en-US" i="1" dirty="0" err="1"/>
              <a:t>İdaresi</a:t>
            </a:r>
            <a:r>
              <a:rPr lang="en-US" i="1" dirty="0"/>
              <a:t> </a:t>
            </a:r>
            <a:r>
              <a:rPr lang="en-US" i="1" dirty="0" err="1"/>
              <a:t>ve</a:t>
            </a:r>
            <a:r>
              <a:rPr lang="en-US" i="1" dirty="0"/>
              <a:t> </a:t>
            </a:r>
            <a:r>
              <a:rPr lang="en-US" i="1" dirty="0" err="1"/>
              <a:t>Okulun</a:t>
            </a:r>
            <a:r>
              <a:rPr lang="en-US" i="1" dirty="0"/>
              <a:t> Alt </a:t>
            </a:r>
            <a:r>
              <a:rPr lang="en-US" i="1" dirty="0" err="1"/>
              <a:t>Yapısı</a:t>
            </a:r>
            <a:r>
              <a:rPr lang="en-US" i="1" dirty="0"/>
              <a:t> </a:t>
            </a:r>
            <a:r>
              <a:rPr lang="en-US" i="1" dirty="0" err="1"/>
              <a:t>ile</a:t>
            </a:r>
            <a:r>
              <a:rPr lang="en-US" i="1" dirty="0"/>
              <a:t> </a:t>
            </a:r>
            <a:r>
              <a:rPr lang="en-US" i="1" dirty="0" err="1"/>
              <a:t>İlgili</a:t>
            </a:r>
            <a:r>
              <a:rPr lang="en-US" i="1" dirty="0"/>
              <a:t> </a:t>
            </a:r>
            <a:r>
              <a:rPr lang="en-US" i="1" dirty="0" err="1" smtClean="0"/>
              <a:t>Özellikler</a:t>
            </a:r>
            <a:r>
              <a:rPr lang="tr-TR" dirty="0" smtClean="0"/>
              <a:t>: </a:t>
            </a:r>
            <a:r>
              <a:rPr lang="en-US" dirty="0" err="1"/>
              <a:t>Öğretmen</a:t>
            </a:r>
            <a:r>
              <a:rPr lang="en-US" dirty="0"/>
              <a:t> </a:t>
            </a:r>
            <a:r>
              <a:rPr lang="en-US" dirty="0" err="1"/>
              <a:t>anketinde</a:t>
            </a:r>
            <a:r>
              <a:rPr lang="en-US" dirty="0"/>
              <a:t> </a:t>
            </a:r>
            <a:r>
              <a:rPr lang="en-US" dirty="0" err="1"/>
              <a:t>olduğu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, </a:t>
            </a:r>
            <a:r>
              <a:rPr lang="en-US" dirty="0" err="1"/>
              <a:t>okul</a:t>
            </a:r>
            <a:r>
              <a:rPr lang="en-US" dirty="0"/>
              <a:t> </a:t>
            </a:r>
            <a:r>
              <a:rPr lang="en-US" dirty="0" err="1"/>
              <a:t>idarecileri</a:t>
            </a:r>
            <a:r>
              <a:rPr lang="en-US" dirty="0"/>
              <a:t> </a:t>
            </a:r>
            <a:r>
              <a:rPr lang="en-US" dirty="0" err="1"/>
              <a:t>anketinde</a:t>
            </a:r>
            <a:r>
              <a:rPr lang="en-US" dirty="0"/>
              <a:t> de </a:t>
            </a:r>
            <a:r>
              <a:rPr lang="en-US" dirty="0" err="1"/>
              <a:t>demografik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istihdam</a:t>
            </a:r>
            <a:r>
              <a:rPr lang="en-US" dirty="0"/>
              <a:t> (</a:t>
            </a:r>
            <a:r>
              <a:rPr lang="en-US" dirty="0" err="1"/>
              <a:t>yaş</a:t>
            </a:r>
            <a:r>
              <a:rPr lang="en-US" dirty="0"/>
              <a:t>, </a:t>
            </a:r>
            <a:r>
              <a:rPr lang="en-US" dirty="0" err="1"/>
              <a:t>cinsiyet</a:t>
            </a:r>
            <a:r>
              <a:rPr lang="en-US" dirty="0"/>
              <a:t>, </a:t>
            </a:r>
            <a:r>
              <a:rPr lang="en-US" dirty="0" err="1"/>
              <a:t>mesleki</a:t>
            </a:r>
            <a:r>
              <a:rPr lang="en-US" dirty="0"/>
              <a:t> </a:t>
            </a:r>
            <a:r>
              <a:rPr lang="en-US" dirty="0" err="1"/>
              <a:t>deneyim</a:t>
            </a:r>
            <a:r>
              <a:rPr lang="en-US" dirty="0"/>
              <a:t> vb.)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ilgili</a:t>
            </a:r>
            <a:r>
              <a:rPr lang="en-US" dirty="0"/>
              <a:t> </a:t>
            </a:r>
            <a:r>
              <a:rPr lang="en-US" dirty="0" err="1"/>
              <a:t>bilgiler</a:t>
            </a:r>
            <a:r>
              <a:rPr lang="en-US" dirty="0"/>
              <a:t> </a:t>
            </a:r>
            <a:r>
              <a:rPr lang="en-US" dirty="0" err="1"/>
              <a:t>sorulmaktadır</a:t>
            </a:r>
            <a:r>
              <a:rPr lang="en-US" dirty="0"/>
              <a:t>. </a:t>
            </a:r>
            <a:r>
              <a:rPr lang="en-US" dirty="0" err="1"/>
              <a:t>Ayrıca</a:t>
            </a:r>
            <a:r>
              <a:rPr lang="en-US" dirty="0"/>
              <a:t>,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ankette</a:t>
            </a:r>
            <a:r>
              <a:rPr lang="en-US" dirty="0"/>
              <a:t> </a:t>
            </a:r>
            <a:r>
              <a:rPr lang="en-US" dirty="0" err="1"/>
              <a:t>okulun</a:t>
            </a:r>
            <a:r>
              <a:rPr lang="en-US" dirty="0"/>
              <a:t> alt </a:t>
            </a:r>
            <a:r>
              <a:rPr lang="en-US" dirty="0" err="1"/>
              <a:t>yapısı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ilgili</a:t>
            </a:r>
            <a:r>
              <a:rPr lang="en-US" dirty="0"/>
              <a:t> </a:t>
            </a:r>
            <a:r>
              <a:rPr lang="en-US" dirty="0" err="1"/>
              <a:t>sorular</a:t>
            </a:r>
            <a:r>
              <a:rPr lang="en-US" dirty="0"/>
              <a:t> </a:t>
            </a:r>
            <a:r>
              <a:rPr lang="en-US" dirty="0" err="1"/>
              <a:t>yer</a:t>
            </a:r>
            <a:r>
              <a:rPr lang="en-US" dirty="0"/>
              <a:t> </a:t>
            </a:r>
            <a:r>
              <a:rPr lang="en-US" dirty="0" err="1"/>
              <a:t>almaktadır</a:t>
            </a:r>
            <a:r>
              <a:rPr lang="en-US" dirty="0"/>
              <a:t>. Bu </a:t>
            </a:r>
            <a:r>
              <a:rPr lang="en-US" dirty="0" err="1"/>
              <a:t>sorular</a:t>
            </a:r>
            <a:r>
              <a:rPr lang="en-US" dirty="0"/>
              <a:t>, </a:t>
            </a:r>
            <a:r>
              <a:rPr lang="en-US" dirty="0" err="1"/>
              <a:t>okulun</a:t>
            </a:r>
            <a:r>
              <a:rPr lang="en-US" dirty="0"/>
              <a:t> </a:t>
            </a:r>
            <a:r>
              <a:rPr lang="en-US" dirty="0" err="1"/>
              <a:t>türü</a:t>
            </a:r>
            <a:r>
              <a:rPr lang="en-US" dirty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özel</a:t>
            </a:r>
            <a:r>
              <a:rPr lang="en-US" dirty="0" smtClean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devlet</a:t>
            </a:r>
            <a:r>
              <a:rPr lang="en-US" dirty="0"/>
              <a:t>), </a:t>
            </a:r>
            <a:r>
              <a:rPr lang="en-US" dirty="0" err="1"/>
              <a:t>okulda</a:t>
            </a:r>
            <a:r>
              <a:rPr lang="en-US" dirty="0"/>
              <a:t> </a:t>
            </a:r>
            <a:r>
              <a:rPr lang="en-US" dirty="0" err="1"/>
              <a:t>çalışan</a:t>
            </a:r>
            <a:r>
              <a:rPr lang="en-US" dirty="0"/>
              <a:t> </a:t>
            </a:r>
            <a:r>
              <a:rPr lang="en-US" dirty="0" err="1"/>
              <a:t>personel</a:t>
            </a:r>
            <a:r>
              <a:rPr lang="en-US" dirty="0"/>
              <a:t> </a:t>
            </a:r>
            <a:r>
              <a:rPr lang="en-US" dirty="0" err="1"/>
              <a:t>sayısı</a:t>
            </a:r>
            <a:r>
              <a:rPr lang="en-US" dirty="0"/>
              <a:t>, </a:t>
            </a:r>
            <a:r>
              <a:rPr lang="en-US" dirty="0" err="1"/>
              <a:t>öğrencilerin</a:t>
            </a:r>
            <a:r>
              <a:rPr lang="en-US" dirty="0"/>
              <a:t> </a:t>
            </a:r>
            <a:r>
              <a:rPr lang="en-US" dirty="0" err="1"/>
              <a:t>sosyo-ekonomik</a:t>
            </a:r>
            <a:r>
              <a:rPr lang="en-US" dirty="0"/>
              <a:t> </a:t>
            </a:r>
            <a:r>
              <a:rPr lang="en-US" dirty="0" err="1"/>
              <a:t>durumları</a:t>
            </a:r>
            <a:r>
              <a:rPr lang="en-US" dirty="0"/>
              <a:t>, </a:t>
            </a:r>
            <a:r>
              <a:rPr lang="en-US" dirty="0" err="1"/>
              <a:t>okul</a:t>
            </a:r>
            <a:r>
              <a:rPr lang="en-US" dirty="0"/>
              <a:t> </a:t>
            </a:r>
            <a:r>
              <a:rPr lang="en-US" dirty="0" err="1"/>
              <a:t>politikaları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okul</a:t>
            </a:r>
            <a:r>
              <a:rPr lang="en-US" dirty="0"/>
              <a:t> </a:t>
            </a:r>
            <a:r>
              <a:rPr lang="en-US" dirty="0" err="1"/>
              <a:t>kaynakları</a:t>
            </a:r>
            <a:r>
              <a:rPr lang="en-US" dirty="0"/>
              <a:t> </a:t>
            </a:r>
            <a:r>
              <a:rPr lang="en-US" dirty="0" err="1"/>
              <a:t>hakkında</a:t>
            </a:r>
            <a:r>
              <a:rPr lang="en-US" dirty="0"/>
              <a:t> </a:t>
            </a:r>
            <a:r>
              <a:rPr lang="en-US" dirty="0" err="1"/>
              <a:t>bilgiler</a:t>
            </a:r>
            <a:r>
              <a:rPr lang="en-US" dirty="0"/>
              <a:t> </a:t>
            </a:r>
            <a:r>
              <a:rPr lang="en-US" dirty="0" err="1"/>
              <a:t>sunmaktadır</a:t>
            </a:r>
            <a:r>
              <a:rPr lang="en-US" dirty="0" smtClean="0"/>
              <a:t>.</a:t>
            </a:r>
            <a:endParaRPr lang="tr-TR" dirty="0" smtClean="0"/>
          </a:p>
          <a:p>
            <a:pPr lvl="1"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00150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37903" y="937350"/>
            <a:ext cx="10515600" cy="4923518"/>
          </a:xfrm>
        </p:spPr>
        <p:txBody>
          <a:bodyPr>
            <a:noAutofit/>
          </a:bodyPr>
          <a:lstStyle/>
          <a:p>
            <a:pPr lvl="1" algn="just"/>
            <a:r>
              <a:rPr lang="en-US" i="1" dirty="0" err="1" smtClean="0"/>
              <a:t>Okul</a:t>
            </a:r>
            <a:r>
              <a:rPr lang="en-US" i="1" dirty="0" smtClean="0"/>
              <a:t> </a:t>
            </a:r>
            <a:r>
              <a:rPr lang="en-US" i="1" dirty="0" err="1"/>
              <a:t>Liderliği</a:t>
            </a:r>
            <a:r>
              <a:rPr lang="en-US" i="1" dirty="0"/>
              <a:t> </a:t>
            </a:r>
            <a:r>
              <a:rPr lang="en-US" i="1" dirty="0" err="1"/>
              <a:t>ve</a:t>
            </a:r>
            <a:r>
              <a:rPr lang="en-US" i="1" dirty="0"/>
              <a:t> </a:t>
            </a:r>
            <a:r>
              <a:rPr lang="en-US" i="1" dirty="0" err="1" smtClean="0"/>
              <a:t>Yönetimi</a:t>
            </a:r>
            <a:r>
              <a:rPr lang="tr-TR" dirty="0" smtClean="0"/>
              <a:t>: </a:t>
            </a:r>
            <a:r>
              <a:rPr lang="en-US" dirty="0" err="1" smtClean="0"/>
              <a:t>Okul</a:t>
            </a:r>
            <a:r>
              <a:rPr lang="en-US" dirty="0" smtClean="0"/>
              <a:t> </a:t>
            </a:r>
            <a:r>
              <a:rPr lang="en-US" dirty="0" err="1" smtClean="0"/>
              <a:t>Müdürleri</a:t>
            </a:r>
            <a:r>
              <a:rPr lang="tr-TR" dirty="0" smtClean="0"/>
              <a:t> </a:t>
            </a:r>
            <a:r>
              <a:rPr lang="en-US" dirty="0" err="1" smtClean="0"/>
              <a:t>Öğretimsel</a:t>
            </a:r>
            <a:r>
              <a:rPr lang="en-US" dirty="0" smtClean="0"/>
              <a:t> </a:t>
            </a:r>
            <a:r>
              <a:rPr lang="en-US" dirty="0" err="1" smtClean="0"/>
              <a:t>Yönetim</a:t>
            </a:r>
            <a:r>
              <a:rPr lang="en-US" dirty="0" smtClean="0"/>
              <a:t> </a:t>
            </a:r>
            <a:r>
              <a:rPr lang="en-US" dirty="0" err="1" smtClean="0"/>
              <a:t>Derecelendirme</a:t>
            </a:r>
            <a:r>
              <a:rPr lang="en-US" dirty="0" smtClean="0"/>
              <a:t> </a:t>
            </a:r>
            <a:r>
              <a:rPr lang="en-US" dirty="0" err="1" smtClean="0"/>
              <a:t>Ölçeği</a:t>
            </a:r>
            <a:r>
              <a:rPr lang="en-US" dirty="0" smtClean="0"/>
              <a:t> (Principal Instructional Management Rating Scale) </a:t>
            </a:r>
            <a:r>
              <a:rPr lang="en-US" dirty="0" err="1" smtClean="0"/>
              <a:t>çerçevesinde</a:t>
            </a:r>
            <a:r>
              <a:rPr lang="en-US" dirty="0" smtClean="0"/>
              <a:t> </a:t>
            </a:r>
            <a:r>
              <a:rPr lang="en-US" dirty="0" err="1" smtClean="0"/>
              <a:t>oluşturulmuştur</a:t>
            </a:r>
            <a:r>
              <a:rPr lang="en-US" dirty="0" smtClean="0"/>
              <a:t>. </a:t>
            </a:r>
          </a:p>
          <a:p>
            <a:pPr lvl="1" algn="just"/>
            <a:endParaRPr lang="tr-TR" dirty="0" smtClean="0"/>
          </a:p>
          <a:p>
            <a:pPr lvl="1" algn="just"/>
            <a:r>
              <a:rPr lang="en-US" i="1" dirty="0" err="1" smtClean="0"/>
              <a:t>Öğretmenlerin</a:t>
            </a:r>
            <a:r>
              <a:rPr lang="en-US" i="1" dirty="0" smtClean="0"/>
              <a:t> </a:t>
            </a:r>
            <a:r>
              <a:rPr lang="en-US" i="1" dirty="0" err="1"/>
              <a:t>Değerlendirilmesi</a:t>
            </a:r>
            <a:r>
              <a:rPr lang="en-US" i="1" dirty="0"/>
              <a:t> </a:t>
            </a:r>
            <a:r>
              <a:rPr lang="en-US" i="1" dirty="0" err="1"/>
              <a:t>ve</a:t>
            </a:r>
            <a:r>
              <a:rPr lang="en-US" i="1" dirty="0"/>
              <a:t> Geri </a:t>
            </a:r>
            <a:r>
              <a:rPr lang="en-US" i="1" dirty="0" err="1" smtClean="0"/>
              <a:t>Bildirimleri</a:t>
            </a:r>
            <a:r>
              <a:rPr lang="tr-TR" dirty="0" smtClean="0"/>
              <a:t>: </a:t>
            </a:r>
            <a:r>
              <a:rPr lang="en-US" dirty="0" err="1"/>
              <a:t>Okul</a:t>
            </a:r>
            <a:r>
              <a:rPr lang="en-US" dirty="0"/>
              <a:t> </a:t>
            </a:r>
            <a:r>
              <a:rPr lang="en-US" dirty="0" err="1"/>
              <a:t>değerlendirmeleri</a:t>
            </a:r>
            <a:r>
              <a:rPr lang="en-US" dirty="0"/>
              <a:t> </a:t>
            </a:r>
            <a:r>
              <a:rPr lang="en-US" dirty="0" err="1"/>
              <a:t>genellikle</a:t>
            </a:r>
            <a:r>
              <a:rPr lang="en-US" dirty="0"/>
              <a:t> </a:t>
            </a:r>
            <a:r>
              <a:rPr lang="en-US" dirty="0" err="1"/>
              <a:t>öğretmen</a:t>
            </a:r>
            <a:r>
              <a:rPr lang="en-US" dirty="0"/>
              <a:t> </a:t>
            </a:r>
            <a:r>
              <a:rPr lang="en-US" dirty="0" err="1"/>
              <a:t>değerlendirmeleri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ilgilidir</a:t>
            </a:r>
            <a:r>
              <a:rPr lang="en-US" dirty="0"/>
              <a:t>. </a:t>
            </a:r>
            <a:r>
              <a:rPr lang="en-US" dirty="0" err="1"/>
              <a:t>Veriler</a:t>
            </a:r>
            <a:r>
              <a:rPr lang="en-US" dirty="0"/>
              <a:t> hem </a:t>
            </a:r>
            <a:r>
              <a:rPr lang="en-US" dirty="0" err="1"/>
              <a:t>okul</a:t>
            </a:r>
            <a:r>
              <a:rPr lang="en-US" dirty="0"/>
              <a:t> </a:t>
            </a:r>
            <a:r>
              <a:rPr lang="en-US" dirty="0" err="1"/>
              <a:t>idarecilerinden</a:t>
            </a:r>
            <a:r>
              <a:rPr lang="en-US" dirty="0"/>
              <a:t> hem de </a:t>
            </a:r>
            <a:r>
              <a:rPr lang="en-US" dirty="0" err="1"/>
              <a:t>öğretmenlerden</a:t>
            </a:r>
            <a:r>
              <a:rPr lang="en-US" dirty="0"/>
              <a:t> </a:t>
            </a:r>
            <a:r>
              <a:rPr lang="en-US" dirty="0" err="1"/>
              <a:t>toplanmıştır</a:t>
            </a:r>
            <a:r>
              <a:rPr lang="en-US" dirty="0"/>
              <a:t>. </a:t>
            </a:r>
            <a:r>
              <a:rPr lang="en-US" dirty="0" err="1"/>
              <a:t>Elde</a:t>
            </a:r>
            <a:r>
              <a:rPr lang="en-US" dirty="0"/>
              <a:t> </a:t>
            </a:r>
            <a:r>
              <a:rPr lang="en-US" dirty="0" err="1"/>
              <a:t>edilen</a:t>
            </a:r>
            <a:r>
              <a:rPr lang="en-US" dirty="0"/>
              <a:t> </a:t>
            </a:r>
            <a:r>
              <a:rPr lang="en-US" dirty="0" err="1"/>
              <a:t>veriler</a:t>
            </a:r>
            <a:r>
              <a:rPr lang="en-US" dirty="0"/>
              <a:t>, </a:t>
            </a:r>
            <a:r>
              <a:rPr lang="en-US" dirty="0" err="1"/>
              <a:t>okul</a:t>
            </a:r>
            <a:r>
              <a:rPr lang="en-US" dirty="0"/>
              <a:t> </a:t>
            </a:r>
            <a:r>
              <a:rPr lang="en-US" dirty="0" err="1"/>
              <a:t>değerlendirmelerinin</a:t>
            </a:r>
            <a:r>
              <a:rPr lang="en-US" dirty="0"/>
              <a:t> </a:t>
            </a:r>
            <a:r>
              <a:rPr lang="en-US" dirty="0" err="1"/>
              <a:t>sonuçlarını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bunların</a:t>
            </a:r>
            <a:r>
              <a:rPr lang="en-US" dirty="0"/>
              <a:t> </a:t>
            </a:r>
            <a:r>
              <a:rPr lang="en-US" dirty="0" err="1"/>
              <a:t>öğretmenler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okul</a:t>
            </a:r>
            <a:r>
              <a:rPr lang="en-US" dirty="0"/>
              <a:t> </a:t>
            </a:r>
            <a:r>
              <a:rPr lang="en-US" dirty="0" err="1"/>
              <a:t>idarecilerinin</a:t>
            </a:r>
            <a:r>
              <a:rPr lang="en-US" dirty="0"/>
              <a:t> </a:t>
            </a:r>
            <a:r>
              <a:rPr lang="en-US" dirty="0" err="1"/>
              <a:t>üzerindeki</a:t>
            </a:r>
            <a:r>
              <a:rPr lang="en-US" dirty="0"/>
              <a:t> </a:t>
            </a:r>
            <a:r>
              <a:rPr lang="en-US" dirty="0" err="1"/>
              <a:t>etkisi</a:t>
            </a:r>
            <a:r>
              <a:rPr lang="en-US" dirty="0"/>
              <a:t> </a:t>
            </a:r>
            <a:r>
              <a:rPr lang="en-US" dirty="0" err="1"/>
              <a:t>hakkında</a:t>
            </a:r>
            <a:r>
              <a:rPr lang="en-US" dirty="0"/>
              <a:t> </a:t>
            </a:r>
            <a:r>
              <a:rPr lang="en-US" dirty="0" err="1"/>
              <a:t>bilgi</a:t>
            </a:r>
            <a:r>
              <a:rPr lang="en-US" dirty="0"/>
              <a:t> </a:t>
            </a:r>
            <a:r>
              <a:rPr lang="en-US" dirty="0" err="1"/>
              <a:t>sağlamaktadır</a:t>
            </a:r>
            <a:r>
              <a:rPr lang="en-US" dirty="0"/>
              <a:t>. </a:t>
            </a:r>
          </a:p>
          <a:p>
            <a:pPr lvl="1" algn="just"/>
            <a:endParaRPr lang="tr-TR" dirty="0" smtClean="0"/>
          </a:p>
          <a:p>
            <a:pPr lvl="1" algn="just"/>
            <a:r>
              <a:rPr lang="en-US" i="1" dirty="0" err="1" smtClean="0"/>
              <a:t>Öğretmen</a:t>
            </a:r>
            <a:r>
              <a:rPr lang="en-US" i="1" dirty="0" smtClean="0"/>
              <a:t> </a:t>
            </a:r>
            <a:r>
              <a:rPr lang="en-US" i="1" dirty="0" err="1"/>
              <a:t>Uygulamaları</a:t>
            </a:r>
            <a:r>
              <a:rPr lang="en-US" i="1" dirty="0"/>
              <a:t>, </a:t>
            </a:r>
            <a:r>
              <a:rPr lang="en-US" i="1" dirty="0" err="1" smtClean="0"/>
              <a:t>Tutumları</a:t>
            </a:r>
            <a:r>
              <a:rPr lang="tr-TR" dirty="0" smtClean="0"/>
              <a:t>: </a:t>
            </a:r>
            <a:r>
              <a:rPr lang="en-US" dirty="0" smtClean="0"/>
              <a:t>TALIS </a:t>
            </a:r>
            <a:r>
              <a:rPr lang="en-US" dirty="0" err="1" smtClean="0"/>
              <a:t>öğretmenler</a:t>
            </a:r>
            <a:r>
              <a:rPr lang="en-US" dirty="0" smtClean="0"/>
              <a:t>, </a:t>
            </a:r>
            <a:r>
              <a:rPr lang="en-US" dirty="0" err="1" smtClean="0"/>
              <a:t>okullar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ülkeler</a:t>
            </a:r>
            <a:r>
              <a:rPr lang="en-US" dirty="0" smtClean="0"/>
              <a:t> </a:t>
            </a:r>
            <a:r>
              <a:rPr lang="en-US" dirty="0" err="1" smtClean="0"/>
              <a:t>arasında</a:t>
            </a:r>
            <a:r>
              <a:rPr lang="en-US" dirty="0" smtClean="0"/>
              <a:t>, </a:t>
            </a:r>
            <a:r>
              <a:rPr lang="en-US" dirty="0" err="1" smtClean="0"/>
              <a:t>öğretmenlerin</a:t>
            </a:r>
            <a:r>
              <a:rPr lang="en-US" dirty="0" smtClean="0"/>
              <a:t> </a:t>
            </a:r>
            <a:r>
              <a:rPr lang="en-US" dirty="0" err="1" smtClean="0"/>
              <a:t>tutumlarını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tr-TR" dirty="0" smtClean="0"/>
              <a:t> </a:t>
            </a:r>
            <a:r>
              <a:rPr lang="en-US" dirty="0" err="1" smtClean="0"/>
              <a:t>uygulamalarını</a:t>
            </a:r>
            <a:r>
              <a:rPr lang="en-US" dirty="0" smtClean="0"/>
              <a:t> da </a:t>
            </a:r>
            <a:r>
              <a:rPr lang="en-US" dirty="0" err="1" smtClean="0"/>
              <a:t>belirlemektedir</a:t>
            </a:r>
            <a:r>
              <a:rPr lang="en-US" dirty="0" smtClean="0"/>
              <a:t>. TALIS her ne </a:t>
            </a:r>
            <a:r>
              <a:rPr lang="en-US" dirty="0" err="1" smtClean="0"/>
              <a:t>kadar</a:t>
            </a:r>
            <a:r>
              <a:rPr lang="en-US" dirty="0" smtClean="0"/>
              <a:t> </a:t>
            </a:r>
            <a:r>
              <a:rPr lang="en-US" dirty="0" err="1" smtClean="0"/>
              <a:t>öğrencilerin</a:t>
            </a:r>
            <a:r>
              <a:rPr lang="en-US" dirty="0" smtClean="0"/>
              <a:t> </a:t>
            </a:r>
            <a:r>
              <a:rPr lang="en-US" dirty="0" err="1" smtClean="0"/>
              <a:t>başarılarını</a:t>
            </a:r>
            <a:r>
              <a:rPr lang="en-US" dirty="0" smtClean="0"/>
              <a:t>, </a:t>
            </a:r>
            <a:r>
              <a:rPr lang="en-US" dirty="0" err="1" smtClean="0"/>
              <a:t>motivasyonlarını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tr-TR" dirty="0"/>
              <a:t> </a:t>
            </a:r>
            <a:r>
              <a:rPr lang="en-US" dirty="0" err="1" smtClean="0"/>
              <a:t>motivasyonlarındaki</a:t>
            </a:r>
            <a:r>
              <a:rPr lang="en-US" dirty="0" smtClean="0"/>
              <a:t> </a:t>
            </a:r>
            <a:r>
              <a:rPr lang="en-US" dirty="0" err="1" smtClean="0"/>
              <a:t>değişimleri</a:t>
            </a:r>
            <a:r>
              <a:rPr lang="en-US" dirty="0" smtClean="0"/>
              <a:t> </a:t>
            </a:r>
            <a:r>
              <a:rPr lang="en-US" dirty="0" err="1" smtClean="0"/>
              <a:t>belirlemeyi</a:t>
            </a:r>
            <a:r>
              <a:rPr lang="en-US" dirty="0" smtClean="0"/>
              <a:t> </a:t>
            </a:r>
            <a:r>
              <a:rPr lang="en-US" dirty="0" err="1" smtClean="0"/>
              <a:t>amaçlamasa</a:t>
            </a:r>
            <a:r>
              <a:rPr lang="en-US" dirty="0" smtClean="0"/>
              <a:t> da </a:t>
            </a:r>
            <a:r>
              <a:rPr lang="en-US" dirty="0" err="1" smtClean="0"/>
              <a:t>bunlar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ilgili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unsurları</a:t>
            </a:r>
            <a:r>
              <a:rPr lang="en-US" dirty="0" smtClean="0"/>
              <a:t> </a:t>
            </a:r>
            <a:r>
              <a:rPr lang="en-US" dirty="0" err="1" smtClean="0"/>
              <a:t>dikkate</a:t>
            </a:r>
            <a:r>
              <a:rPr lang="en-US" dirty="0" smtClean="0"/>
              <a:t> al</a:t>
            </a:r>
            <a:r>
              <a:rPr lang="tr-TR" dirty="0" smtClean="0"/>
              <a:t>maktadır.</a:t>
            </a:r>
            <a:endParaRPr lang="en-US" dirty="0" smtClean="0"/>
          </a:p>
          <a:p>
            <a:pPr lvl="1" algn="just"/>
            <a:endParaRPr lang="tr-TR" dirty="0" smtClean="0"/>
          </a:p>
          <a:p>
            <a:pPr marL="457200" lvl="1" indent="0" algn="just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0296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8212249"/>
              </p:ext>
            </p:extLst>
          </p:nvPr>
        </p:nvGraphicFramePr>
        <p:xfrm>
          <a:off x="2020388" y="949233"/>
          <a:ext cx="8325396" cy="5728049"/>
        </p:xfrm>
        <a:graphic>
          <a:graphicData uri="http://schemas.openxmlformats.org/drawingml/2006/table">
            <a:tbl>
              <a:tblPr firstRow="1" firstCol="1" bandRow="1">
                <a:tableStyleId>{C083E6E3-FA7D-4D7B-A595-EF9225AFEA82}</a:tableStyleId>
              </a:tblPr>
              <a:tblGrid>
                <a:gridCol w="21473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780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897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tr-TR" sz="1400" dirty="0">
                          <a:effectLst/>
                        </a:rPr>
                        <a:t>Politika </a:t>
                      </a:r>
                      <a:r>
                        <a:rPr lang="tr-TR" sz="1400" dirty="0" smtClean="0">
                          <a:effectLst/>
                        </a:rPr>
                        <a:t>Konusu 1.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48" marR="55948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tr-TR" sz="1400" dirty="0">
                          <a:effectLst/>
                        </a:rPr>
                        <a:t>Mesleğe öğretmen çekilmesi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48" marR="55948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838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tr-TR" sz="1400" dirty="0" smtClean="0">
                          <a:effectLst/>
                        </a:rPr>
                        <a:t>     Gösterge </a:t>
                      </a:r>
                      <a:r>
                        <a:rPr lang="tr-TR" sz="1400" dirty="0">
                          <a:effectLst/>
                        </a:rPr>
                        <a:t>1.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48" marR="55948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tr-TR" sz="1400" dirty="0">
                          <a:effectLst/>
                        </a:rPr>
                        <a:t>Öğretmen eksikliği ve öğretmen öz yeterliliği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48" marR="55948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838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tr-TR" sz="1400" dirty="0" smtClean="0">
                          <a:effectLst/>
                        </a:rPr>
                        <a:t>     Gösterge </a:t>
                      </a:r>
                      <a:r>
                        <a:rPr lang="tr-TR" sz="1400" dirty="0">
                          <a:effectLst/>
                        </a:rPr>
                        <a:t>2.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48" marR="55948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tr-TR" sz="1400" dirty="0">
                          <a:effectLst/>
                        </a:rPr>
                        <a:t>Yeni öğretmenlerin profili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48" marR="55948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838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tr-TR" sz="1400" dirty="0" smtClean="0">
                          <a:effectLst/>
                        </a:rPr>
                        <a:t>     Gösterge </a:t>
                      </a:r>
                      <a:r>
                        <a:rPr lang="tr-TR" sz="1400" dirty="0">
                          <a:effectLst/>
                        </a:rPr>
                        <a:t>3.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48" marR="55948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tr-TR" sz="1400" dirty="0">
                          <a:effectLst/>
                        </a:rPr>
                        <a:t>Yeni öğretmenlerin motivasyonu ve kariyerdeki yeni tecrübeleri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48" marR="55948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838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tr-TR" sz="1400" dirty="0" smtClean="0">
                          <a:effectLst/>
                        </a:rPr>
                        <a:t>     Gösterge </a:t>
                      </a:r>
                      <a:r>
                        <a:rPr lang="tr-TR" sz="1400" dirty="0">
                          <a:effectLst/>
                        </a:rPr>
                        <a:t>4.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48" marR="55948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tr-TR" sz="1400" dirty="0">
                          <a:effectLst/>
                        </a:rPr>
                        <a:t>İşe alma ve seçim prosedürleri ve teşviklerin etkinliği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48" marR="55948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838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tr-TR" sz="1400" dirty="0">
                          <a:effectLst/>
                        </a:rPr>
                        <a:t>Politika Konusu 2.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48" marR="55948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tr-TR" sz="1400" dirty="0">
                          <a:effectLst/>
                        </a:rPr>
                        <a:t>Meslekte gelişmekte olan öğretmenler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48" marR="55948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838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tr-TR" sz="1400" dirty="0" smtClean="0">
                          <a:effectLst/>
                        </a:rPr>
                        <a:t>     Gösterge </a:t>
                      </a:r>
                      <a:r>
                        <a:rPr lang="tr-TR" sz="1400" dirty="0">
                          <a:effectLst/>
                        </a:rPr>
                        <a:t>5.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48" marR="55948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tr-TR" sz="1400" dirty="0">
                          <a:effectLst/>
                        </a:rPr>
                        <a:t>Öğretmenlerini eğitimi ve öğretiminin profili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48" marR="55948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838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tr-TR" sz="1400" dirty="0" smtClean="0">
                          <a:effectLst/>
                        </a:rPr>
                        <a:t>     Gösterge </a:t>
                      </a:r>
                      <a:r>
                        <a:rPr lang="tr-TR" sz="1400" dirty="0">
                          <a:effectLst/>
                        </a:rPr>
                        <a:t>6.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48" marR="55948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tr-TR" sz="1400" dirty="0">
                          <a:effectLst/>
                        </a:rPr>
                        <a:t>Frekans ve eğitim ve öğretimin dağılımı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48" marR="55948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838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tr-TR" sz="1400" dirty="0" smtClean="0">
                          <a:effectLst/>
                        </a:rPr>
                        <a:t>     Gösterge </a:t>
                      </a:r>
                      <a:r>
                        <a:rPr lang="tr-TR" sz="1400" dirty="0">
                          <a:effectLst/>
                        </a:rPr>
                        <a:t>7.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48" marR="55948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tr-TR" sz="1400" dirty="0">
                          <a:effectLst/>
                        </a:rPr>
                        <a:t>Eğitim ve öğretimin </a:t>
                      </a:r>
                      <a:r>
                        <a:rPr lang="tr-TR" sz="1400" dirty="0" err="1">
                          <a:effectLst/>
                        </a:rPr>
                        <a:t>etkiliği</a:t>
                      </a:r>
                      <a:r>
                        <a:rPr lang="tr-TR" sz="1400" dirty="0">
                          <a:effectLst/>
                        </a:rPr>
                        <a:t> ve memnuniyeti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48" marR="55948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838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tr-TR" sz="1400" dirty="0">
                          <a:effectLst/>
                        </a:rPr>
                        <a:t>Politika Konusu 3.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48" marR="55948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tr-TR" sz="1400" dirty="0">
                          <a:effectLst/>
                        </a:rPr>
                        <a:t>Meslekteki öğretmenlerin tespiti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48" marR="55948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838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tr-TR" sz="1400" dirty="0" smtClean="0">
                          <a:effectLst/>
                        </a:rPr>
                        <a:t>     Gösterge </a:t>
                      </a:r>
                      <a:r>
                        <a:rPr lang="tr-TR" sz="1400" dirty="0">
                          <a:effectLst/>
                        </a:rPr>
                        <a:t>8.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48" marR="55948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tr-TR" sz="1400" dirty="0">
                          <a:effectLst/>
                        </a:rPr>
                        <a:t>Öğretmen yıpratma ve ciro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48" marR="55948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838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tr-TR" sz="1400" dirty="0" smtClean="0">
                          <a:effectLst/>
                        </a:rPr>
                        <a:t>     Gösterge </a:t>
                      </a:r>
                      <a:r>
                        <a:rPr lang="tr-TR" sz="1400" dirty="0">
                          <a:effectLst/>
                        </a:rPr>
                        <a:t>9.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48" marR="55948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tr-TR" sz="1400" dirty="0">
                          <a:effectLst/>
                        </a:rPr>
                        <a:t>İş tatmini ve insan kaynakları tedbirleri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48" marR="55948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6838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tr-TR" sz="1400" dirty="0" smtClean="0">
                          <a:effectLst/>
                        </a:rPr>
                        <a:t>     Gösterge </a:t>
                      </a:r>
                      <a:r>
                        <a:rPr lang="tr-TR" sz="1400" dirty="0">
                          <a:effectLst/>
                        </a:rPr>
                        <a:t>10.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48" marR="55948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tr-TR" sz="1400" dirty="0">
                          <a:effectLst/>
                        </a:rPr>
                        <a:t>Tanınma, geri bildirim, öğretmenlerin ödülü ve değerlendirmesi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48" marR="55948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6838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tr-TR" sz="1400" dirty="0">
                          <a:effectLst/>
                        </a:rPr>
                        <a:t>Politika Konusu 4.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48" marR="55948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tr-TR" sz="1400" dirty="0">
                          <a:effectLst/>
                        </a:rPr>
                        <a:t>Okul politikası ve etkinliği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48" marR="55948" marT="0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6838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tr-TR" sz="1400" dirty="0" smtClean="0">
                          <a:effectLst/>
                        </a:rPr>
                        <a:t>     Gösterge </a:t>
                      </a:r>
                      <a:r>
                        <a:rPr lang="tr-TR" sz="1400" dirty="0">
                          <a:effectLst/>
                        </a:rPr>
                        <a:t>11.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48" marR="55948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tr-TR" sz="1400" dirty="0">
                          <a:effectLst/>
                        </a:rPr>
                        <a:t>Okul liderliği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48" marR="55948" marT="0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6838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tr-TR" sz="1400" dirty="0" smtClean="0">
                          <a:effectLst/>
                        </a:rPr>
                        <a:t>     Gösterge </a:t>
                      </a:r>
                      <a:r>
                        <a:rPr lang="tr-TR" sz="1400" dirty="0">
                          <a:effectLst/>
                        </a:rPr>
                        <a:t>12.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48" marR="55948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tr-TR" sz="1400" dirty="0">
                          <a:effectLst/>
                        </a:rPr>
                        <a:t>Okul şartları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48" marR="55948" marT="0" marB="0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41814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tr-TR" sz="1400" dirty="0" smtClean="0">
                          <a:effectLst/>
                        </a:rPr>
                        <a:t>Politika </a:t>
                      </a:r>
                      <a:r>
                        <a:rPr lang="tr-TR" sz="1400" dirty="0">
                          <a:effectLst/>
                        </a:rPr>
                        <a:t>Konusu 5.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48" marR="55948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tr-TR" sz="1400" dirty="0">
                          <a:effectLst/>
                        </a:rPr>
                        <a:t>Kaliteli öğretmen ve öğretim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48" marR="55948" marT="0" marB="0" anchor="ctr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6838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tr-TR" sz="1400" dirty="0" smtClean="0">
                          <a:effectLst/>
                        </a:rPr>
                        <a:t>     Gösterge </a:t>
                      </a:r>
                      <a:r>
                        <a:rPr lang="tr-TR" sz="1400" dirty="0">
                          <a:effectLst/>
                        </a:rPr>
                        <a:t>13.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48" marR="55948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tr-TR" sz="1400" dirty="0">
                          <a:effectLst/>
                        </a:rPr>
                        <a:t>Öğretim uygulamaları,  tutumları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48" marR="55948" marT="0" marB="0" anchor="ctr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6838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tr-TR" sz="1400" dirty="0" smtClean="0">
                          <a:effectLst/>
                        </a:rPr>
                        <a:t>     Gösterge </a:t>
                      </a:r>
                      <a:r>
                        <a:rPr lang="tr-TR" sz="1400" dirty="0">
                          <a:effectLst/>
                        </a:rPr>
                        <a:t>14.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48" marR="55948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tr-TR" sz="1400" dirty="0">
                          <a:effectLst/>
                        </a:rPr>
                        <a:t>Öğretmenlerin kalitesi (deneyim, yeterlilik, sorumluluklar)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48" marR="55948" marT="0" marB="0" anchor="ctr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6838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tr-TR" sz="1400" dirty="0" smtClean="0">
                          <a:effectLst/>
                        </a:rPr>
                        <a:t>     Gösterge </a:t>
                      </a:r>
                      <a:r>
                        <a:rPr lang="tr-TR" sz="1400" dirty="0">
                          <a:effectLst/>
                        </a:rPr>
                        <a:t>15.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48" marR="55948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tr-TR" sz="1400" dirty="0">
                          <a:effectLst/>
                        </a:rPr>
                        <a:t>Çalışma zamanı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48" marR="55948" marT="0" marB="0" anchor="ctr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</a:tbl>
          </a:graphicData>
        </a:graphic>
      </p:graphicFrame>
      <p:sp>
        <p:nvSpPr>
          <p:cNvPr id="3" name="Unvan 1"/>
          <p:cNvSpPr>
            <a:spLocks noGrp="1"/>
          </p:cNvSpPr>
          <p:nvPr>
            <p:ph type="title"/>
          </p:nvPr>
        </p:nvSpPr>
        <p:spPr>
          <a:xfrm>
            <a:off x="402772" y="-6189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 smtClean="0"/>
              <a:t>TALIS Politikaları ve Göstergeleri</a:t>
            </a:r>
            <a:endParaRPr lang="tr-TR" sz="3600" b="1" dirty="0"/>
          </a:p>
        </p:txBody>
      </p:sp>
      <p:sp>
        <p:nvSpPr>
          <p:cNvPr id="5" name="Metin kutusu 4"/>
          <p:cNvSpPr txBox="1"/>
          <p:nvPr/>
        </p:nvSpPr>
        <p:spPr>
          <a:xfrm>
            <a:off x="10648950" y="6488668"/>
            <a:ext cx="3086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OECD, 2009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2608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tr-TR" b="1" dirty="0" smtClean="0"/>
              <a:t>TALIS 2008 Sonuçlarından Bazı Örnekler</a:t>
            </a:r>
            <a:endParaRPr lang="tr-TR" b="1" dirty="0"/>
          </a:p>
        </p:txBody>
      </p:sp>
      <p:pic>
        <p:nvPicPr>
          <p:cNvPr id="8" name="İçerik Yer Tutucusu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62150" y="2034381"/>
            <a:ext cx="8267700" cy="3933825"/>
          </a:xfrm>
          <a:prstGeom prst="rect">
            <a:avLst/>
          </a:prstGeom>
        </p:spPr>
      </p:pic>
      <p:sp>
        <p:nvSpPr>
          <p:cNvPr id="9" name="Metin kutusu 8"/>
          <p:cNvSpPr txBox="1"/>
          <p:nvPr/>
        </p:nvSpPr>
        <p:spPr>
          <a:xfrm>
            <a:off x="10321290" y="6286500"/>
            <a:ext cx="3086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OECD, 2009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61909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10321290" y="6286500"/>
            <a:ext cx="3086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OECD, 2009</a:t>
            </a:r>
            <a:endParaRPr lang="en-US" dirty="0"/>
          </a:p>
        </p:txBody>
      </p:sp>
      <p:pic>
        <p:nvPicPr>
          <p:cNvPr id="9" name="İçerik Yer Tutucusu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28812" y="2145089"/>
            <a:ext cx="8334375" cy="424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1520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556</Words>
  <Application>Microsoft Office PowerPoint</Application>
  <PresentationFormat>Geniş ekran</PresentationFormat>
  <Paragraphs>89</Paragraphs>
  <Slides>10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Office Teması</vt:lpstr>
      <vt:lpstr>1_Office Teması</vt:lpstr>
      <vt:lpstr>TALIS (The Teaching and Learning International Survey )</vt:lpstr>
      <vt:lpstr>PowerPoint Sunusu</vt:lpstr>
      <vt:lpstr>PowerPoint Sunusu</vt:lpstr>
      <vt:lpstr>PowerPoint Sunusu</vt:lpstr>
      <vt:lpstr>PowerPoint Sunusu</vt:lpstr>
      <vt:lpstr>PowerPoint Sunusu</vt:lpstr>
      <vt:lpstr>TALIS Politikaları ve Göstergeleri</vt:lpstr>
      <vt:lpstr>TALIS 2008 Sonuçlarından Bazı Örnekler</vt:lpstr>
      <vt:lpstr>PowerPoint Sunusu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TALIS (The Teaching and Learning International Survey )</dc:title>
  <dc:creator>Cagla ALPAYAR</dc:creator>
  <cp:lastModifiedBy>Cagla ALPAYAR</cp:lastModifiedBy>
  <cp:revision>5</cp:revision>
  <dcterms:created xsi:type="dcterms:W3CDTF">2018-01-28T11:15:25Z</dcterms:created>
  <dcterms:modified xsi:type="dcterms:W3CDTF">2018-01-28T11:52:08Z</dcterms:modified>
</cp:coreProperties>
</file>