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9" r:id="rId5"/>
    <p:sldId id="258" r:id="rId6"/>
    <p:sldId id="260" r:id="rId7"/>
    <p:sldId id="266" r:id="rId8"/>
    <p:sldId id="267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2089A-1897-4FD9-9DB2-49DE0E2CF461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A88CF-78B8-4E37-83A3-8B4C898EB1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80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9E0816-5660-4EED-B824-4B4298DFE6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58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0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04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8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B38BBF-01F1-469B-BA13-79587CF2E14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65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A62436-3CBB-4734-96C5-AEB9198B77F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620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2F1C03-79F7-428E-B479-253D91D9504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356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A2198E-A9C7-4DE9-A8EA-8068A427B49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972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EBE421-CBBA-4752-B0EC-DC8CFE075A6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275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96B4EF-DD3E-466E-8AA3-7F1A0FC2C9D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542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0D9820-5896-4999-B8C4-9001264AA0D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796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38A78-ED54-4A54-BD6C-A9C25F422BF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2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839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A47DC-7BA9-4925-9065-97FDC82F4AD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848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1474D8-5D28-4645-8BC9-66F0E812C55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382456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E3A2D-2B64-4029-80A9-645A23AB7AC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67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57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35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998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84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87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0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AC6BC-DBBA-42EB-A063-7C9B8B765EE4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C2141-CB04-4174-9234-6D8563FAF2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1474D8-5D28-4645-8BC9-66F0E812C55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1/28/2018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23B8-ED2B-4EE3-ABDB-98749B8C77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64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edu/school/44978960.pdf" TargetMode="External"/><Relationship Id="rId2" Type="http://schemas.openxmlformats.org/officeDocument/2006/relationships/hyperlink" Target="http://www.oecd.org/edu/school/43023606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TALIS</a:t>
            </a:r>
            <a:br>
              <a:rPr lang="tr-TR" b="1" dirty="0" smtClean="0"/>
            </a:br>
            <a:r>
              <a:rPr lang="tr-TR" b="1" dirty="0" smtClean="0"/>
              <a:t>(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Teaching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Learning International </a:t>
            </a:r>
            <a:r>
              <a:rPr lang="tr-TR" b="1" dirty="0" err="1"/>
              <a:t>Survey</a:t>
            </a:r>
            <a:r>
              <a:rPr lang="tr-TR" b="1" dirty="0"/>
              <a:t> 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8923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OECD (2009). </a:t>
            </a:r>
            <a:r>
              <a:rPr lang="tr-TR" i="1" dirty="0" err="1"/>
              <a:t>Creating</a:t>
            </a:r>
            <a:r>
              <a:rPr lang="tr-TR" i="1" dirty="0"/>
              <a:t> </a:t>
            </a:r>
            <a:r>
              <a:rPr lang="tr-TR" i="1" dirty="0" err="1"/>
              <a:t>effective</a:t>
            </a:r>
            <a:r>
              <a:rPr lang="tr-TR" i="1" dirty="0"/>
              <a:t> </a:t>
            </a:r>
            <a:r>
              <a:rPr lang="tr-TR" i="1" dirty="0" err="1"/>
              <a:t>teaching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learning</a:t>
            </a:r>
            <a:r>
              <a:rPr lang="tr-TR" i="1" dirty="0"/>
              <a:t> </a:t>
            </a:r>
            <a:r>
              <a:rPr lang="tr-TR" i="1" dirty="0" err="1" smtClean="0"/>
              <a:t>environments</a:t>
            </a:r>
            <a:r>
              <a:rPr lang="tr-TR" i="1" dirty="0" smtClean="0"/>
              <a:t>-	First </a:t>
            </a:r>
            <a:r>
              <a:rPr lang="tr-TR" i="1" dirty="0" err="1"/>
              <a:t>results</a:t>
            </a:r>
            <a:r>
              <a:rPr lang="tr-TR" i="1" dirty="0"/>
              <a:t> </a:t>
            </a:r>
            <a:r>
              <a:rPr lang="tr-TR" i="1" dirty="0" err="1"/>
              <a:t>from</a:t>
            </a:r>
            <a:r>
              <a:rPr lang="tr-TR" i="1" dirty="0"/>
              <a:t> TALIS.</a:t>
            </a:r>
            <a:r>
              <a:rPr lang="tr-TR" dirty="0"/>
              <a:t> OECD Publishing. </a:t>
            </a:r>
            <a:r>
              <a:rPr lang="tr-TR" dirty="0" smtClean="0"/>
              <a:t>28 Ocak 2018 tarihinde	 </a:t>
            </a:r>
            <a:r>
              <a:rPr lang="tr-TR" u="sng" dirty="0">
                <a:hlinkClick r:id="rId2"/>
              </a:rPr>
              <a:t>http://</a:t>
            </a:r>
            <a:r>
              <a:rPr lang="tr-TR" u="sng" dirty="0" smtClean="0">
                <a:hlinkClick r:id="rId2"/>
              </a:rPr>
              <a:t>www.oecd.org/edu/school/43023606.pdf</a:t>
            </a:r>
            <a:r>
              <a:rPr lang="tr-TR" dirty="0" smtClean="0"/>
              <a:t> adresinden		 </a:t>
            </a:r>
            <a:r>
              <a:rPr lang="tr-TR" dirty="0"/>
              <a:t>alınmıştır.</a:t>
            </a:r>
            <a:endParaRPr lang="en-US" dirty="0"/>
          </a:p>
          <a:p>
            <a:pPr marL="0" indent="0" algn="just">
              <a:buNone/>
            </a:pPr>
            <a:r>
              <a:rPr lang="tr-TR" dirty="0"/>
              <a:t>OECD (2010). </a:t>
            </a:r>
            <a:r>
              <a:rPr lang="tr-TR" i="1" dirty="0"/>
              <a:t>TALIS 2008 </a:t>
            </a:r>
            <a:r>
              <a:rPr lang="tr-TR" i="1" dirty="0" err="1"/>
              <a:t>technical</a:t>
            </a:r>
            <a:r>
              <a:rPr lang="tr-TR" i="1" dirty="0"/>
              <a:t> </a:t>
            </a:r>
            <a:r>
              <a:rPr lang="tr-TR" i="1" dirty="0" err="1"/>
              <a:t>report</a:t>
            </a:r>
            <a:r>
              <a:rPr lang="tr-TR" i="1" dirty="0"/>
              <a:t>.</a:t>
            </a:r>
            <a:r>
              <a:rPr lang="tr-TR" dirty="0"/>
              <a:t> OECD Publishing. </a:t>
            </a:r>
            <a:r>
              <a:rPr lang="tr-TR" dirty="0" smtClean="0"/>
              <a:t>28 Ocak		 2018 </a:t>
            </a:r>
            <a:r>
              <a:rPr lang="tr-TR" dirty="0"/>
              <a:t>tarihinde </a:t>
            </a:r>
            <a:r>
              <a:rPr lang="tr-TR" u="sng" dirty="0">
                <a:hlinkClick r:id="rId3"/>
              </a:rPr>
              <a:t>http://</a:t>
            </a:r>
            <a:r>
              <a:rPr lang="tr-TR" u="sng" dirty="0" smtClean="0">
                <a:hlinkClick r:id="rId3"/>
              </a:rPr>
              <a:t>www.oecd.org/edu/school/44978960.pdf</a:t>
            </a:r>
            <a:r>
              <a:rPr lang="tr-TR" dirty="0" smtClean="0"/>
              <a:t>	 </a:t>
            </a:r>
            <a:r>
              <a:rPr lang="tr-TR" dirty="0"/>
              <a:t>adresinden alınmıştır</a:t>
            </a:r>
          </a:p>
        </p:txBody>
      </p:sp>
    </p:spTree>
    <p:extLst>
      <p:ext uri="{BB962C8B-B14F-4D97-AF65-F5344CB8AC3E}">
        <p14:creationId xmlns:p14="http://schemas.microsoft.com/office/powerpoint/2010/main" val="72962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5949" y="1216025"/>
            <a:ext cx="10230394" cy="4351338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TALIS</a:t>
            </a:r>
            <a:r>
              <a:rPr lang="tr-TR" dirty="0"/>
              <a:t>, okullardaki öğrenme ortamına ve öğretmenlerin çalışma koşullarına odaklanmış ilk araştırmadır. </a:t>
            </a:r>
            <a:endParaRPr lang="tr-TR" dirty="0" smtClean="0"/>
          </a:p>
          <a:p>
            <a:pPr algn="just"/>
            <a:endParaRPr lang="tr-TR" dirty="0" smtClean="0"/>
          </a:p>
          <a:p>
            <a:pPr marL="342900" indent="-342900" algn="just"/>
            <a:r>
              <a:rPr lang="en-US" dirty="0" err="1" smtClean="0"/>
              <a:t>TALIS’e</a:t>
            </a:r>
            <a:r>
              <a:rPr lang="tr-TR" dirty="0" smtClean="0"/>
              <a:t>, </a:t>
            </a:r>
            <a:r>
              <a:rPr lang="en-US" dirty="0" smtClean="0"/>
              <a:t>OECD </a:t>
            </a:r>
            <a:r>
              <a:rPr lang="en-US" dirty="0" err="1" smtClean="0"/>
              <a:t>ülkeleri</a:t>
            </a:r>
            <a:r>
              <a:rPr lang="tr-TR" dirty="0" err="1" smtClean="0"/>
              <a:t>nden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tr-TR" dirty="0" err="1" smtClean="0"/>
              <a:t>lerden</a:t>
            </a:r>
            <a:r>
              <a:rPr lang="tr-TR" dirty="0" smtClean="0"/>
              <a:t> öğretmen ve okul müdürleri katılmıştır.</a:t>
            </a:r>
          </a:p>
          <a:p>
            <a:pPr marL="342900" indent="-342900" algn="just"/>
            <a:endParaRPr lang="tr-TR" dirty="0"/>
          </a:p>
          <a:p>
            <a:pPr marL="342900" indent="-342900" algn="just"/>
            <a:r>
              <a:rPr lang="tr-TR" dirty="0" smtClean="0"/>
              <a:t>2008 yılında 23, </a:t>
            </a:r>
            <a:r>
              <a:rPr lang="en-US" dirty="0" smtClean="0"/>
              <a:t>2013 </a:t>
            </a:r>
            <a:r>
              <a:rPr lang="en-US" dirty="0" err="1" smtClean="0"/>
              <a:t>yılında</a:t>
            </a:r>
            <a:r>
              <a:rPr lang="en-US" dirty="0" smtClean="0"/>
              <a:t> 37 </a:t>
            </a:r>
            <a:r>
              <a:rPr lang="en-US" dirty="0" err="1" smtClean="0"/>
              <a:t>ülkenin</a:t>
            </a:r>
            <a:r>
              <a:rPr lang="en-US" dirty="0" smtClean="0"/>
              <a:t> </a:t>
            </a:r>
            <a:r>
              <a:rPr lang="en-US" dirty="0" err="1" smtClean="0"/>
              <a:t>katılımıyla</a:t>
            </a:r>
            <a:r>
              <a:rPr lang="tr-TR" dirty="0" smtClean="0"/>
              <a:t> gerçekleşmiştir.</a:t>
            </a:r>
          </a:p>
          <a:p>
            <a:pPr marL="342900" indent="-342900" algn="just"/>
            <a:endParaRPr lang="tr-TR" dirty="0" smtClean="0"/>
          </a:p>
          <a:p>
            <a:pPr marL="342900" indent="-342900" algn="just"/>
            <a:r>
              <a:rPr lang="tr-TR" dirty="0" smtClean="0"/>
              <a:t>Türkiye, 2013 yılındaki uygulamaya katılmamıştır.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681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TALIS çalışmasının amacı, ülkelerin etkili okulları yaratmak için politikalarını ve mevcut durumlarını gözden geçirmelerini sağlamaktır (</a:t>
            </a:r>
            <a:r>
              <a:rPr lang="en-US" dirty="0" smtClean="0"/>
              <a:t>MEB, 2010</a:t>
            </a:r>
            <a:r>
              <a:rPr lang="tr-TR" dirty="0" smtClean="0"/>
              <a:t>). </a:t>
            </a:r>
            <a:endParaRPr lang="en-US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Bu </a:t>
            </a:r>
            <a:r>
              <a:rPr lang="en-US" dirty="0" err="1"/>
              <a:t>çalışmanın</a:t>
            </a:r>
            <a:r>
              <a:rPr lang="en-US" dirty="0"/>
              <a:t> </a:t>
            </a:r>
            <a:r>
              <a:rPr lang="en-US" dirty="0" err="1"/>
              <a:t>gelişmesini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gösterici</a:t>
            </a:r>
            <a:r>
              <a:rPr lang="en-US" dirty="0"/>
              <a:t> </a:t>
            </a:r>
            <a:r>
              <a:rPr lang="en-US" dirty="0" err="1" smtClean="0"/>
              <a:t>ilkeler</a:t>
            </a:r>
            <a:r>
              <a:rPr lang="tr-TR" dirty="0" smtClean="0"/>
              <a:t> </a:t>
            </a:r>
            <a:r>
              <a:rPr lang="en-US" dirty="0" smtClean="0"/>
              <a:t>(OECD</a:t>
            </a:r>
            <a:r>
              <a:rPr lang="en-US" dirty="0"/>
              <a:t>, 2010</a:t>
            </a:r>
            <a:r>
              <a:rPr lang="en-US" dirty="0" smtClean="0"/>
              <a:t>):</a:t>
            </a:r>
            <a:endParaRPr lang="tr-TR" dirty="0" smtClean="0"/>
          </a:p>
          <a:p>
            <a:pPr lvl="1" algn="just"/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ilgisi</a:t>
            </a:r>
            <a:endParaRPr lang="tr-TR" dirty="0" smtClean="0"/>
          </a:p>
          <a:p>
            <a:pPr lvl="1" algn="just"/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ekleme</a:t>
            </a:r>
            <a:endParaRPr lang="tr-TR" dirty="0" smtClean="0"/>
          </a:p>
          <a:p>
            <a:pPr lvl="1" algn="just"/>
            <a:r>
              <a:rPr lang="en-US" dirty="0" err="1" smtClean="0"/>
              <a:t>Gösterge</a:t>
            </a:r>
            <a:r>
              <a:rPr lang="en-US" dirty="0" smtClean="0"/>
              <a:t> </a:t>
            </a:r>
            <a:r>
              <a:rPr lang="en-US" dirty="0" err="1" smtClean="0"/>
              <a:t>odaklılık</a:t>
            </a:r>
            <a:endParaRPr lang="tr-TR" dirty="0" smtClean="0"/>
          </a:p>
          <a:p>
            <a:pPr lvl="1" algn="just"/>
            <a:r>
              <a:rPr lang="en-US" dirty="0" err="1" smtClean="0"/>
              <a:t>Geçerlik</a:t>
            </a:r>
            <a:r>
              <a:rPr lang="en-US" dirty="0"/>
              <a:t>, </a:t>
            </a:r>
            <a:r>
              <a:rPr lang="en-US" dirty="0" err="1"/>
              <a:t>güvenirlik</a:t>
            </a:r>
            <a:r>
              <a:rPr lang="en-US" dirty="0"/>
              <a:t>, </a:t>
            </a:r>
            <a:r>
              <a:rPr lang="en-US" dirty="0" err="1" smtClean="0"/>
              <a:t>karşılaştırılabilirlik</a:t>
            </a:r>
            <a:endParaRPr lang="tr-TR" dirty="0" smtClean="0"/>
          </a:p>
          <a:p>
            <a:pPr lvl="1" algn="just"/>
            <a:r>
              <a:rPr lang="en-US" dirty="0" err="1" smtClean="0"/>
              <a:t>Yorumlanabilirlik</a:t>
            </a:r>
            <a:endParaRPr lang="tr-TR" dirty="0" smtClean="0"/>
          </a:p>
          <a:p>
            <a:pPr lvl="1" algn="just"/>
            <a:r>
              <a:rPr lang="en-US" dirty="0" err="1" smtClean="0"/>
              <a:t>Verimlilik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maliyet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095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7627" y="1150395"/>
            <a:ext cx="10515600" cy="4351338"/>
          </a:xfrm>
        </p:spPr>
        <p:txBody>
          <a:bodyPr>
            <a:normAutofit/>
          </a:bodyPr>
          <a:lstStyle/>
          <a:p>
            <a:pPr marL="342900" indent="-342900" algn="just"/>
            <a:endParaRPr lang="tr-TR" b="1" dirty="0"/>
          </a:p>
          <a:p>
            <a:pPr algn="just"/>
            <a:r>
              <a:rPr lang="en-US" dirty="0" err="1" smtClean="0"/>
              <a:t>TALIS’te</a:t>
            </a:r>
            <a:r>
              <a:rPr lang="tr-TR" dirty="0" smtClean="0"/>
              <a:t>ki</a:t>
            </a:r>
            <a:r>
              <a:rPr lang="en-US" dirty="0" smtClean="0"/>
              <a:t> </a:t>
            </a:r>
            <a:r>
              <a:rPr lang="tr-TR" dirty="0" smtClean="0"/>
              <a:t>dört ana çalışma alanı:</a:t>
            </a:r>
          </a:p>
          <a:p>
            <a:pPr marL="0" indent="0" algn="just">
              <a:buNone/>
            </a:pPr>
            <a:endParaRPr lang="tr-TR" dirty="0" smtClean="0"/>
          </a:p>
          <a:p>
            <a:pPr lvl="1" algn="just"/>
            <a:r>
              <a:rPr lang="en-US" sz="2800" dirty="0" smtClean="0"/>
              <a:t>O</a:t>
            </a:r>
            <a:r>
              <a:rPr lang="tr-TR" sz="2800" dirty="0" smtClean="0"/>
              <a:t>kul liderliği, </a:t>
            </a:r>
            <a:endParaRPr lang="en-US" sz="2800" dirty="0" smtClean="0"/>
          </a:p>
          <a:p>
            <a:pPr marL="742950" lvl="1" indent="-285750" algn="just"/>
            <a:r>
              <a:rPr lang="en-US" sz="2800" dirty="0" smtClean="0"/>
              <a:t>P</a:t>
            </a:r>
            <a:r>
              <a:rPr lang="tr-TR" sz="2800" dirty="0" err="1" smtClean="0"/>
              <a:t>rofesyonel</a:t>
            </a:r>
            <a:r>
              <a:rPr lang="tr-TR" sz="2800" dirty="0" smtClean="0"/>
              <a:t> gelişme, </a:t>
            </a:r>
            <a:endParaRPr lang="en-US" sz="2800" dirty="0" smtClean="0"/>
          </a:p>
          <a:p>
            <a:pPr marL="742950" lvl="1" indent="-285750" algn="just"/>
            <a:r>
              <a:rPr lang="en-US" sz="2800" dirty="0" smtClean="0"/>
              <a:t>Ö</a:t>
            </a:r>
            <a:r>
              <a:rPr lang="tr-TR" sz="2800" dirty="0" err="1" smtClean="0"/>
              <a:t>ğretmen</a:t>
            </a:r>
            <a:r>
              <a:rPr lang="tr-TR" sz="2800" dirty="0" smtClean="0"/>
              <a:t> 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g</a:t>
            </a:r>
            <a:r>
              <a:rPr lang="tr-TR" sz="2800" dirty="0" smtClean="0"/>
              <a:t>eri bildirimi, </a:t>
            </a:r>
            <a:endParaRPr lang="en-US" sz="2800" dirty="0" smtClean="0"/>
          </a:p>
          <a:p>
            <a:pPr marL="742950" lvl="1" indent="-285750" algn="just"/>
            <a:r>
              <a:rPr lang="en-US" sz="2800" dirty="0" smtClean="0"/>
              <a:t>Ö</a:t>
            </a:r>
            <a:r>
              <a:rPr lang="tr-TR" sz="2800" dirty="0" err="1" smtClean="0"/>
              <a:t>ğretme</a:t>
            </a:r>
            <a:r>
              <a:rPr lang="tr-TR" sz="2800" dirty="0" smtClean="0"/>
              <a:t> uygulamaları ve davranışları</a:t>
            </a:r>
            <a:endParaRPr lang="en-US" sz="2800" dirty="0" smtClean="0"/>
          </a:p>
          <a:p>
            <a:pPr marL="0" indent="0" algn="r">
              <a:buNone/>
            </a:pPr>
            <a:r>
              <a:rPr lang="en-US" dirty="0" smtClean="0"/>
              <a:t>(OECD, 2010)</a:t>
            </a:r>
          </a:p>
          <a:p>
            <a:pPr marL="342900" indent="-342900" algn="just"/>
            <a:endParaRPr lang="en-US" b="1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02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5811" y="1425928"/>
            <a:ext cx="10515600" cy="492351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400" b="1" dirty="0" err="1" smtClean="0"/>
              <a:t>TALIS’deki</a:t>
            </a:r>
            <a:r>
              <a:rPr lang="tr-TR" sz="2400" b="1" dirty="0" smtClean="0"/>
              <a:t> Anketler</a:t>
            </a:r>
          </a:p>
          <a:p>
            <a:pPr marL="0" indent="0" algn="ctr">
              <a:buNone/>
            </a:pPr>
            <a:endParaRPr lang="tr-TR" sz="2400" b="1" dirty="0" smtClean="0"/>
          </a:p>
          <a:p>
            <a:pPr lvl="1" algn="just"/>
            <a:r>
              <a:rPr lang="en-US" i="1" dirty="0" err="1" smtClean="0"/>
              <a:t>Öğretmenlerin</a:t>
            </a:r>
            <a:r>
              <a:rPr lang="en-US" i="1" dirty="0" smtClean="0"/>
              <a:t> Alt </a:t>
            </a:r>
            <a:r>
              <a:rPr lang="en-US" i="1" dirty="0" err="1" smtClean="0"/>
              <a:t>Yapıları</a:t>
            </a:r>
            <a:r>
              <a:rPr lang="en-US" i="1" dirty="0" smtClean="0"/>
              <a:t> </a:t>
            </a:r>
            <a:r>
              <a:rPr lang="en-US" i="1" dirty="0" err="1" smtClean="0"/>
              <a:t>ve</a:t>
            </a:r>
            <a:r>
              <a:rPr lang="en-US" i="1" dirty="0" smtClean="0"/>
              <a:t> </a:t>
            </a:r>
            <a:r>
              <a:rPr lang="en-US" i="1" dirty="0" err="1" smtClean="0"/>
              <a:t>Mesleki</a:t>
            </a:r>
            <a:r>
              <a:rPr lang="en-US" i="1" dirty="0" smtClean="0"/>
              <a:t> </a:t>
            </a:r>
            <a:r>
              <a:rPr lang="en-US" i="1" dirty="0" err="1" smtClean="0"/>
              <a:t>Gelişimleri</a:t>
            </a:r>
            <a:r>
              <a:rPr lang="tr-TR" dirty="0" smtClean="0"/>
              <a:t>: </a:t>
            </a:r>
            <a:r>
              <a:rPr lang="en-US" dirty="0" err="1" smtClean="0"/>
              <a:t>Ankette</a:t>
            </a:r>
            <a:r>
              <a:rPr lang="tr-TR" dirty="0" smtClean="0"/>
              <a:t>ki maddeler,</a:t>
            </a:r>
            <a:r>
              <a:rPr lang="en-US" dirty="0" smtClean="0"/>
              <a:t> </a:t>
            </a:r>
            <a:r>
              <a:rPr lang="en-US" dirty="0" err="1" smtClean="0"/>
              <a:t>öğretmenlerin</a:t>
            </a:r>
            <a:r>
              <a:rPr lang="en-US" dirty="0" smtClean="0"/>
              <a:t> </a:t>
            </a:r>
            <a:r>
              <a:rPr lang="en-US" dirty="0" err="1" smtClean="0"/>
              <a:t>yaşı</a:t>
            </a:r>
            <a:r>
              <a:rPr lang="en-US" dirty="0" smtClean="0"/>
              <a:t>, </a:t>
            </a:r>
            <a:r>
              <a:rPr lang="en-US" dirty="0" err="1" smtClean="0"/>
              <a:t>cinsiyeti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seviyeleri</a:t>
            </a:r>
            <a:r>
              <a:rPr lang="en-US" dirty="0" smtClean="0"/>
              <a:t>,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deneyimlerine</a:t>
            </a:r>
            <a:r>
              <a:rPr lang="tr-TR" dirty="0" smtClean="0"/>
              <a:t> </a:t>
            </a:r>
            <a:r>
              <a:rPr lang="en-US" dirty="0" err="1" smtClean="0"/>
              <a:t>yönelik</a:t>
            </a:r>
            <a:r>
              <a:rPr lang="tr-TR" dirty="0" smtClean="0"/>
              <a:t> bililer toplanmasına olanak vermektedir.</a:t>
            </a:r>
          </a:p>
          <a:p>
            <a:pPr lvl="1" algn="just"/>
            <a:endParaRPr lang="en-US" dirty="0" smtClean="0"/>
          </a:p>
          <a:p>
            <a:pPr lvl="1" algn="just"/>
            <a:r>
              <a:rPr lang="en-US" i="1" dirty="0" err="1" smtClean="0"/>
              <a:t>Okul</a:t>
            </a:r>
            <a:r>
              <a:rPr lang="en-US" i="1" dirty="0" smtClean="0"/>
              <a:t> </a:t>
            </a:r>
            <a:r>
              <a:rPr lang="en-US" i="1" dirty="0" err="1"/>
              <a:t>İdaresi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Okulun</a:t>
            </a:r>
            <a:r>
              <a:rPr lang="en-US" i="1" dirty="0"/>
              <a:t> Alt </a:t>
            </a:r>
            <a:r>
              <a:rPr lang="en-US" i="1" dirty="0" err="1"/>
              <a:t>Yapısı</a:t>
            </a:r>
            <a:r>
              <a:rPr lang="en-US" i="1" dirty="0"/>
              <a:t> </a:t>
            </a:r>
            <a:r>
              <a:rPr lang="en-US" i="1" dirty="0" err="1"/>
              <a:t>ile</a:t>
            </a:r>
            <a:r>
              <a:rPr lang="en-US" i="1" dirty="0"/>
              <a:t> </a:t>
            </a:r>
            <a:r>
              <a:rPr lang="en-US" i="1" dirty="0" err="1"/>
              <a:t>İlgili</a:t>
            </a:r>
            <a:r>
              <a:rPr lang="en-US" i="1" dirty="0"/>
              <a:t> </a:t>
            </a:r>
            <a:r>
              <a:rPr lang="en-US" i="1" dirty="0" err="1" smtClean="0"/>
              <a:t>Özellikler</a:t>
            </a:r>
            <a:r>
              <a:rPr lang="tr-TR" dirty="0" smtClean="0"/>
              <a:t>: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anketinde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idarecileri</a:t>
            </a:r>
            <a:r>
              <a:rPr lang="en-US" dirty="0"/>
              <a:t> </a:t>
            </a:r>
            <a:r>
              <a:rPr lang="en-US" dirty="0" err="1"/>
              <a:t>anketinde</a:t>
            </a:r>
            <a:r>
              <a:rPr lang="en-US" dirty="0"/>
              <a:t> de </a:t>
            </a:r>
            <a:r>
              <a:rPr lang="en-US" dirty="0" err="1"/>
              <a:t>demografik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istihdam</a:t>
            </a:r>
            <a:r>
              <a:rPr lang="en-US" dirty="0"/>
              <a:t> (</a:t>
            </a:r>
            <a:r>
              <a:rPr lang="en-US" dirty="0" err="1"/>
              <a:t>yaş</a:t>
            </a:r>
            <a:r>
              <a:rPr lang="en-US" dirty="0"/>
              <a:t>,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deneyim</a:t>
            </a:r>
            <a:r>
              <a:rPr lang="en-US" dirty="0"/>
              <a:t> vb.)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sorulmaktadır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ankette</a:t>
            </a:r>
            <a:r>
              <a:rPr lang="en-US" dirty="0"/>
              <a:t> </a:t>
            </a:r>
            <a:r>
              <a:rPr lang="en-US" dirty="0" err="1"/>
              <a:t>okulun</a:t>
            </a:r>
            <a:r>
              <a:rPr lang="en-US" dirty="0"/>
              <a:t> alt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Bu </a:t>
            </a:r>
            <a:r>
              <a:rPr lang="en-US" dirty="0" err="1"/>
              <a:t>sorular</a:t>
            </a:r>
            <a:r>
              <a:rPr lang="en-US" dirty="0"/>
              <a:t>, </a:t>
            </a:r>
            <a:r>
              <a:rPr lang="en-US" dirty="0" err="1"/>
              <a:t>okulun</a:t>
            </a:r>
            <a:r>
              <a:rPr lang="en-US" dirty="0"/>
              <a:t> </a:t>
            </a:r>
            <a:r>
              <a:rPr lang="en-US" dirty="0" err="1"/>
              <a:t>türü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), </a:t>
            </a:r>
            <a:r>
              <a:rPr lang="en-US" dirty="0" err="1"/>
              <a:t>okulda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, </a:t>
            </a:r>
            <a:r>
              <a:rPr lang="en-US" dirty="0" err="1"/>
              <a:t>öğrencilerin</a:t>
            </a:r>
            <a:r>
              <a:rPr lang="en-US" dirty="0"/>
              <a:t> </a:t>
            </a:r>
            <a:r>
              <a:rPr lang="en-US" dirty="0" err="1"/>
              <a:t>sosyo-ekonomik</a:t>
            </a:r>
            <a:r>
              <a:rPr lang="en-US" dirty="0"/>
              <a:t> </a:t>
            </a:r>
            <a:r>
              <a:rPr lang="en-US" dirty="0" err="1"/>
              <a:t>durumları</a:t>
            </a:r>
            <a:r>
              <a:rPr lang="en-US" dirty="0"/>
              <a:t>,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politikaları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sunmaktadır</a:t>
            </a:r>
            <a:r>
              <a:rPr lang="en-US" dirty="0" smtClean="0"/>
              <a:t>.</a:t>
            </a:r>
            <a:endParaRPr lang="tr-TR" dirty="0" smtClean="0"/>
          </a:p>
          <a:p>
            <a:pPr lvl="1"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1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7903" y="937350"/>
            <a:ext cx="10515600" cy="4923518"/>
          </a:xfrm>
        </p:spPr>
        <p:txBody>
          <a:bodyPr>
            <a:noAutofit/>
          </a:bodyPr>
          <a:lstStyle/>
          <a:p>
            <a:pPr lvl="1" algn="just"/>
            <a:r>
              <a:rPr lang="en-US" i="1" dirty="0" err="1" smtClean="0"/>
              <a:t>Okul</a:t>
            </a:r>
            <a:r>
              <a:rPr lang="en-US" i="1" dirty="0" smtClean="0"/>
              <a:t> </a:t>
            </a:r>
            <a:r>
              <a:rPr lang="en-US" i="1" dirty="0" err="1"/>
              <a:t>Liderliği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 smtClean="0"/>
              <a:t>Yönetimi</a:t>
            </a:r>
            <a:r>
              <a:rPr lang="tr-TR" dirty="0" smtClean="0"/>
              <a:t>: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Müdürleri</a:t>
            </a:r>
            <a:r>
              <a:rPr lang="tr-TR" dirty="0" smtClean="0"/>
              <a:t> </a:t>
            </a:r>
            <a:r>
              <a:rPr lang="en-US" dirty="0" err="1" smtClean="0"/>
              <a:t>Öğretimsel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Derecelendirme</a:t>
            </a:r>
            <a:r>
              <a:rPr lang="en-US" dirty="0" smtClean="0"/>
              <a:t> </a:t>
            </a:r>
            <a:r>
              <a:rPr lang="en-US" dirty="0" err="1" smtClean="0"/>
              <a:t>Ölçeği</a:t>
            </a:r>
            <a:r>
              <a:rPr lang="en-US" dirty="0" smtClean="0"/>
              <a:t> (Principal Instructional Management Rating Scale)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oluşturulmuştur</a:t>
            </a:r>
            <a:r>
              <a:rPr lang="en-US" dirty="0" smtClean="0"/>
              <a:t>. </a:t>
            </a:r>
          </a:p>
          <a:p>
            <a:pPr lvl="1" algn="just"/>
            <a:endParaRPr lang="tr-TR" dirty="0" smtClean="0"/>
          </a:p>
          <a:p>
            <a:pPr lvl="1" algn="just"/>
            <a:r>
              <a:rPr lang="en-US" i="1" dirty="0" err="1" smtClean="0"/>
              <a:t>Öğretmenlerin</a:t>
            </a:r>
            <a:r>
              <a:rPr lang="en-US" i="1" dirty="0" smtClean="0"/>
              <a:t> </a:t>
            </a:r>
            <a:r>
              <a:rPr lang="en-US" i="1" dirty="0" err="1"/>
              <a:t>Değerlendirilmesi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Geri </a:t>
            </a:r>
            <a:r>
              <a:rPr lang="en-US" i="1" dirty="0" err="1" smtClean="0"/>
              <a:t>Bildirimleri</a:t>
            </a:r>
            <a:r>
              <a:rPr lang="tr-TR" dirty="0" smtClean="0"/>
              <a:t>: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değerlendirmeleri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değerlendirmeleri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ilgilidir</a:t>
            </a:r>
            <a:r>
              <a:rPr lang="en-US" dirty="0"/>
              <a:t>. </a:t>
            </a:r>
            <a:r>
              <a:rPr lang="en-US" dirty="0" err="1"/>
              <a:t>Veriler</a:t>
            </a:r>
            <a:r>
              <a:rPr lang="en-US" dirty="0"/>
              <a:t> hem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idarecilerinden</a:t>
            </a:r>
            <a:r>
              <a:rPr lang="en-US" dirty="0"/>
              <a:t> hem de </a:t>
            </a:r>
            <a:r>
              <a:rPr lang="en-US" dirty="0" err="1"/>
              <a:t>öğretmenlerden</a:t>
            </a:r>
            <a:r>
              <a:rPr lang="en-US" dirty="0"/>
              <a:t> </a:t>
            </a:r>
            <a:r>
              <a:rPr lang="en-US" dirty="0" err="1"/>
              <a:t>toplanmıştır</a:t>
            </a:r>
            <a:r>
              <a:rPr lang="en-US" dirty="0"/>
              <a:t>.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,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değerlendirmelerinin</a:t>
            </a:r>
            <a:r>
              <a:rPr lang="en-US" dirty="0"/>
              <a:t> </a:t>
            </a:r>
            <a:r>
              <a:rPr lang="en-US" dirty="0" err="1"/>
              <a:t>sonuçlarını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öğretmenler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idarecilerinin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sağlamaktadır</a:t>
            </a:r>
            <a:r>
              <a:rPr lang="en-US" dirty="0"/>
              <a:t>. </a:t>
            </a:r>
          </a:p>
          <a:p>
            <a:pPr lvl="1" algn="just"/>
            <a:endParaRPr lang="tr-TR" dirty="0" smtClean="0"/>
          </a:p>
          <a:p>
            <a:pPr lvl="1" algn="just"/>
            <a:r>
              <a:rPr lang="en-US" i="1" dirty="0" err="1" smtClean="0"/>
              <a:t>Öğretmen</a:t>
            </a:r>
            <a:r>
              <a:rPr lang="en-US" i="1" dirty="0" smtClean="0"/>
              <a:t> </a:t>
            </a:r>
            <a:r>
              <a:rPr lang="en-US" i="1" dirty="0" err="1"/>
              <a:t>Uygulamaları</a:t>
            </a:r>
            <a:r>
              <a:rPr lang="en-US" i="1" dirty="0"/>
              <a:t>, </a:t>
            </a:r>
            <a:r>
              <a:rPr lang="en-US" i="1" dirty="0" err="1" smtClean="0"/>
              <a:t>Tutumları</a:t>
            </a:r>
            <a:r>
              <a:rPr lang="tr-TR" dirty="0" smtClean="0"/>
              <a:t>: </a:t>
            </a:r>
            <a:r>
              <a:rPr lang="en-US" dirty="0" smtClean="0"/>
              <a:t>TALIS </a:t>
            </a:r>
            <a:r>
              <a:rPr lang="en-US" dirty="0" err="1" smtClean="0"/>
              <a:t>öğretmenler</a:t>
            </a:r>
            <a:r>
              <a:rPr lang="en-US" dirty="0" smtClean="0"/>
              <a:t>, </a:t>
            </a:r>
            <a:r>
              <a:rPr lang="en-US" dirty="0" err="1" smtClean="0"/>
              <a:t>okullar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, </a:t>
            </a:r>
            <a:r>
              <a:rPr lang="en-US" dirty="0" err="1" smtClean="0"/>
              <a:t>öğretmenlerin</a:t>
            </a:r>
            <a:r>
              <a:rPr lang="en-US" dirty="0" smtClean="0"/>
              <a:t> </a:t>
            </a:r>
            <a:r>
              <a:rPr lang="en-US" dirty="0" err="1" smtClean="0"/>
              <a:t>tutumlarını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err="1" smtClean="0"/>
              <a:t>uygulamalarını</a:t>
            </a:r>
            <a:r>
              <a:rPr lang="en-US" dirty="0" smtClean="0"/>
              <a:t> da </a:t>
            </a:r>
            <a:r>
              <a:rPr lang="en-US" dirty="0" err="1" smtClean="0"/>
              <a:t>belirlemektedir</a:t>
            </a:r>
            <a:r>
              <a:rPr lang="en-US" dirty="0" smtClean="0"/>
              <a:t>. TALIS her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başarılarını</a:t>
            </a:r>
            <a:r>
              <a:rPr lang="en-US" dirty="0" smtClean="0"/>
              <a:t>, </a:t>
            </a:r>
            <a:r>
              <a:rPr lang="en-US" dirty="0" err="1" smtClean="0"/>
              <a:t>motivasyonlarını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tr-TR" dirty="0"/>
              <a:t> </a:t>
            </a:r>
            <a:r>
              <a:rPr lang="en-US" dirty="0" err="1" smtClean="0"/>
              <a:t>motivasyonlarındaki</a:t>
            </a:r>
            <a:r>
              <a:rPr lang="en-US" dirty="0" smtClean="0"/>
              <a:t> </a:t>
            </a:r>
            <a:r>
              <a:rPr lang="en-US" dirty="0" err="1" smtClean="0"/>
              <a:t>değişimleri</a:t>
            </a:r>
            <a:r>
              <a:rPr lang="en-US" dirty="0" smtClean="0"/>
              <a:t> </a:t>
            </a:r>
            <a:r>
              <a:rPr lang="en-US" dirty="0" err="1" smtClean="0"/>
              <a:t>belirlemeyi</a:t>
            </a:r>
            <a:r>
              <a:rPr lang="en-US" dirty="0" smtClean="0"/>
              <a:t> </a:t>
            </a:r>
            <a:r>
              <a:rPr lang="en-US" dirty="0" err="1" smtClean="0"/>
              <a:t>amaçlamasa</a:t>
            </a:r>
            <a:r>
              <a:rPr lang="en-US" dirty="0" smtClean="0"/>
              <a:t> da </a:t>
            </a:r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al</a:t>
            </a:r>
            <a:r>
              <a:rPr lang="tr-TR" dirty="0" smtClean="0"/>
              <a:t>maktadır.</a:t>
            </a:r>
            <a:endParaRPr lang="en-US" dirty="0" smtClean="0"/>
          </a:p>
          <a:p>
            <a:pPr lvl="1" algn="just"/>
            <a:endParaRPr lang="tr-TR" dirty="0" smtClean="0"/>
          </a:p>
          <a:p>
            <a:pPr marL="457200" lvl="1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029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12249"/>
              </p:ext>
            </p:extLst>
          </p:nvPr>
        </p:nvGraphicFramePr>
        <p:xfrm>
          <a:off x="2020388" y="949233"/>
          <a:ext cx="8325396" cy="5728049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147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8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9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Politika </a:t>
                      </a:r>
                      <a:r>
                        <a:rPr lang="tr-TR" sz="1400" dirty="0" smtClean="0">
                          <a:effectLst/>
                        </a:rPr>
                        <a:t>Konusu 1.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Mesleğe öğretmen çekilmesi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Öğretmen eksikliği ve öğretmen öz yeterliliği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2.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Yeni öğretmenlerin profili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3.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Yeni öğretmenlerin motivasyonu ve kariyerdeki yeni tecrübeleri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4.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İşe alma ve seçim prosedürleri ve teşviklerin etkinliği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Politika Konusu 2.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Meslekte gelişmekte olan öğretmenler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5.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Öğretmenlerini eğitimi ve öğretiminin profili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6.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Frekans ve eğitim ve öğretimin dağılımı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7.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Eğitim ve öğretimin </a:t>
                      </a:r>
                      <a:r>
                        <a:rPr lang="tr-TR" sz="1400" dirty="0" err="1">
                          <a:effectLst/>
                        </a:rPr>
                        <a:t>etkiliği</a:t>
                      </a:r>
                      <a:r>
                        <a:rPr lang="tr-TR" sz="1400" dirty="0">
                          <a:effectLst/>
                        </a:rPr>
                        <a:t> ve memnuniyeti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Politika Konusu 3.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Meslekteki öğretmenlerin tespiti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8.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Öğretmen yıpratma ve ciro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9.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İş tatmini ve insan kaynakları tedbirleri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10.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Tanınma, geri bildirim, öğretmenlerin ödülü ve değerlendirmesi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Politika Konusu 4.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Okul politikası ve etkinliği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11.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Okul liderliği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12.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Okul şartları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181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Politika </a:t>
                      </a:r>
                      <a:r>
                        <a:rPr lang="tr-TR" sz="1400" dirty="0">
                          <a:effectLst/>
                        </a:rPr>
                        <a:t>Konusu 5.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Kaliteli öğretmen ve öğretim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13.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Öğretim uygulamaları,  tutumları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14.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Öğretmenlerin kalitesi (deneyim, yeterlilik, sorumluluklar)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83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 smtClean="0">
                          <a:effectLst/>
                        </a:rPr>
                        <a:t>     Gösterge </a:t>
                      </a:r>
                      <a:r>
                        <a:rPr lang="tr-TR" sz="1400" dirty="0">
                          <a:effectLst/>
                        </a:rPr>
                        <a:t>15.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Çalışma zamanı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48" marR="55948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Unvan 1"/>
          <p:cNvSpPr>
            <a:spLocks noGrp="1"/>
          </p:cNvSpPr>
          <p:nvPr>
            <p:ph type="title"/>
          </p:nvPr>
        </p:nvSpPr>
        <p:spPr>
          <a:xfrm>
            <a:off x="402772" y="-618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TALIS Politikaları ve Göstergeleri</a:t>
            </a:r>
            <a:endParaRPr lang="tr-TR" sz="36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10648950" y="6488668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OECD,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0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/>
              <a:t>TALIS 2008 Sonuçlarından Bazı Örnekler</a:t>
            </a:r>
            <a:endParaRPr lang="tr-TR" b="1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2150" y="2034381"/>
            <a:ext cx="8267700" cy="393382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10321290" y="6286500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OECD,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9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0321290" y="6286500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OECD, 2009</a:t>
            </a:r>
            <a:endParaRPr lang="en-US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812" y="2145089"/>
            <a:ext cx="8334375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52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556</Words>
  <Application>Microsoft Office PowerPoint</Application>
  <PresentationFormat>Geniş ekran</PresentationFormat>
  <Paragraphs>89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1_Office Teması</vt:lpstr>
      <vt:lpstr>TALIS (The Teaching and Learning International Survey )</vt:lpstr>
      <vt:lpstr>PowerPoint Sunusu</vt:lpstr>
      <vt:lpstr>PowerPoint Sunusu</vt:lpstr>
      <vt:lpstr>PowerPoint Sunusu</vt:lpstr>
      <vt:lpstr>PowerPoint Sunusu</vt:lpstr>
      <vt:lpstr>PowerPoint Sunusu</vt:lpstr>
      <vt:lpstr>TALIS Politikaları ve Göstergeleri</vt:lpstr>
      <vt:lpstr>TALIS 2008 Sonuçlarından Bazı Örnekler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TALIS (The Teaching and Learning International Survey )</dc:title>
  <dc:creator>Cagla ALPAYAR</dc:creator>
  <cp:lastModifiedBy>Cagla ALPAYAR</cp:lastModifiedBy>
  <cp:revision>5</cp:revision>
  <dcterms:created xsi:type="dcterms:W3CDTF">2018-01-28T11:15:25Z</dcterms:created>
  <dcterms:modified xsi:type="dcterms:W3CDTF">2018-01-28T11:52:08Z</dcterms:modified>
</cp:coreProperties>
</file>