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6" r:id="rId2"/>
    <p:sldId id="274" r:id="rId3"/>
    <p:sldId id="278" r:id="rId4"/>
    <p:sldId id="275" r:id="rId5"/>
    <p:sldId id="276" r:id="rId6"/>
    <p:sldId id="277" r:id="rId7"/>
    <p:sldId id="258" r:id="rId8"/>
    <p:sldId id="259" r:id="rId9"/>
    <p:sldId id="279" r:id="rId10"/>
    <p:sldId id="280" r:id="rId11"/>
    <p:sldId id="281" r:id="rId12"/>
    <p:sldId id="282" r:id="rId13"/>
    <p:sldId id="283" r:id="rId14"/>
    <p:sldId id="284" r:id="rId15"/>
    <p:sldId id="285"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0" d="100"/>
          <a:sy n="40" d="100"/>
        </p:scale>
        <p:origin x="-108" y="-67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1514967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1238464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1188990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1212677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31415127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1477652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912335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3004370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1031962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3999641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3128137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A2A036-C763-4837-B2DC-5C5CAFB80D8D}" type="datetimeFigureOut">
              <a:rPr lang="tr-TR" smtClean="0"/>
              <a:pPr/>
              <a:t>23.12.2017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3469923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657621"/>
            <a:ext cx="9144000" cy="3275325"/>
          </a:xfrm>
        </p:spPr>
        <p:txBody>
          <a:bodyPr>
            <a:normAutofit fontScale="90000"/>
          </a:bodyPr>
          <a:lstStyle/>
          <a:p>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sz="4400" dirty="0" smtClean="0"/>
              <a:t>Ankara </a:t>
            </a:r>
            <a:r>
              <a:rPr lang="tr-TR" sz="4400" dirty="0" smtClean="0"/>
              <a:t>Üniversitesi </a:t>
            </a:r>
            <a:br>
              <a:rPr lang="tr-TR" sz="4400" dirty="0" smtClean="0"/>
            </a:br>
            <a:r>
              <a:rPr lang="tr-TR" sz="4400" dirty="0" smtClean="0"/>
              <a:t>Sağlık Bilimleri Fakültesi</a:t>
            </a:r>
            <a:br>
              <a:rPr lang="tr-TR" sz="4400" dirty="0" smtClean="0"/>
            </a:br>
            <a:r>
              <a:rPr lang="tr-TR" sz="4400" dirty="0" smtClean="0"/>
              <a:t>Sosyal Hizmet </a:t>
            </a:r>
            <a:r>
              <a:rPr lang="tr-TR" sz="4400" dirty="0" smtClean="0"/>
              <a:t>Bölümü</a:t>
            </a:r>
            <a:br>
              <a:rPr lang="tr-TR" sz="4400" dirty="0" smtClean="0"/>
            </a:br>
            <a:r>
              <a:rPr lang="tr-TR" sz="4400" dirty="0" smtClean="0"/>
              <a:t/>
            </a:r>
            <a:br>
              <a:rPr lang="tr-TR" sz="4400" dirty="0" smtClean="0"/>
            </a:br>
            <a:r>
              <a:rPr lang="tr-TR" sz="4400" dirty="0" smtClean="0"/>
              <a:t/>
            </a:r>
            <a:br>
              <a:rPr lang="tr-TR" sz="4400" dirty="0" smtClean="0"/>
            </a:br>
            <a:endParaRPr lang="tr-TR" sz="4400" dirty="0"/>
          </a:p>
        </p:txBody>
      </p:sp>
      <p:sp>
        <p:nvSpPr>
          <p:cNvPr id="3" name="Alt Başlık 2"/>
          <p:cNvSpPr>
            <a:spLocks noGrp="1"/>
          </p:cNvSpPr>
          <p:nvPr>
            <p:ph type="subTitle" idx="1"/>
          </p:nvPr>
        </p:nvSpPr>
        <p:spPr>
          <a:xfrm>
            <a:off x="1524000" y="4271111"/>
            <a:ext cx="9144000" cy="1655762"/>
          </a:xfrm>
        </p:spPr>
        <p:txBody>
          <a:bodyPr>
            <a:noAutofit/>
          </a:bodyPr>
          <a:lstStyle/>
          <a:p>
            <a:pPr algn="just"/>
            <a:r>
              <a:rPr lang="tr-TR" sz="3200" dirty="0" smtClean="0"/>
              <a:t>Dersin Adı: Klinik Sosyal </a:t>
            </a:r>
            <a:r>
              <a:rPr lang="tr-TR" sz="3200" dirty="0" smtClean="0"/>
              <a:t>Hizmet</a:t>
            </a:r>
          </a:p>
          <a:p>
            <a:pPr algn="just"/>
            <a:r>
              <a:rPr lang="tr-TR" sz="3200" dirty="0" smtClean="0">
                <a:latin typeface="Calibri" pitchFamily="34" charset="0"/>
                <a:cs typeface="Calibri" pitchFamily="34" charset="0"/>
              </a:rPr>
              <a:t>Sorumlu Öğretim Üyesi: Prof. Dr. Veli DUYAN</a:t>
            </a:r>
          </a:p>
          <a:p>
            <a:pPr algn="just"/>
            <a:r>
              <a:rPr lang="tr-TR" sz="3200" dirty="0" smtClean="0">
                <a:latin typeface="Calibri" pitchFamily="34" charset="0"/>
                <a:cs typeface="Calibri" pitchFamily="34" charset="0"/>
              </a:rPr>
              <a:t>Konu</a:t>
            </a:r>
            <a:r>
              <a:rPr lang="tr-TR" sz="3200" dirty="0" smtClean="0">
                <a:latin typeface="Calibri" pitchFamily="34" charset="0"/>
                <a:cs typeface="Calibri" pitchFamily="34" charset="0"/>
              </a:rPr>
              <a:t>: </a:t>
            </a:r>
            <a:r>
              <a:rPr lang="tr-TR" sz="3200" dirty="0" smtClean="0"/>
              <a:t>Ünite 3 KLİNİK SOSYAL HİZMET UYGULAMASI İÇİN MİKRO TEORİLER</a:t>
            </a:r>
            <a:endParaRPr lang="tr-TR" sz="3200" dirty="0" smtClean="0"/>
          </a:p>
        </p:txBody>
      </p:sp>
    </p:spTree>
    <p:extLst>
      <p:ext uri="{BB962C8B-B14F-4D97-AF65-F5344CB8AC3E}">
        <p14:creationId xmlns="" xmlns:p14="http://schemas.microsoft.com/office/powerpoint/2010/main" val="32460062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i="1" dirty="0" err="1" smtClean="0"/>
              <a:t>Psikososyal</a:t>
            </a:r>
            <a:r>
              <a:rPr lang="tr-TR" b="1" i="1" dirty="0" smtClean="0"/>
              <a:t> Tedavi</a:t>
            </a:r>
            <a:r>
              <a:rPr lang="tr-TR" dirty="0" smtClean="0"/>
              <a:t/>
            </a:r>
            <a:br>
              <a:rPr lang="tr-TR" dirty="0" smtClean="0"/>
            </a:br>
            <a:endParaRPr lang="tr-TR" dirty="0"/>
          </a:p>
        </p:txBody>
      </p:sp>
      <p:sp>
        <p:nvSpPr>
          <p:cNvPr id="3" name="2 İçerik Yer Tutucusu"/>
          <p:cNvSpPr>
            <a:spLocks noGrp="1"/>
          </p:cNvSpPr>
          <p:nvPr>
            <p:ph idx="1"/>
          </p:nvPr>
        </p:nvSpPr>
        <p:spPr/>
        <p:txBody>
          <a:bodyPr/>
          <a:lstStyle/>
          <a:p>
            <a:pPr algn="just"/>
            <a:r>
              <a:rPr lang="tr-TR" dirty="0" err="1" smtClean="0"/>
              <a:t>Psikososyal</a:t>
            </a:r>
            <a:r>
              <a:rPr lang="tr-TR" dirty="0" smtClean="0"/>
              <a:t> terimi iki tanımlamayla kabul edilir. İlki, hem psikolojik hem de sosyal güçlerin sonucu olarak insan davranışının tanımlanmasını çevreleyen bir yaklaşım ve teori olarak genel bir kavrama gönderme yapar.</a:t>
            </a:r>
          </a:p>
          <a:p>
            <a:pPr algn="just"/>
            <a:r>
              <a:rPr lang="tr-TR" dirty="0" smtClean="0"/>
              <a:t>Psikolojik güçler, ilk çocukluğu, ailenin gelişimsel tarihini, </a:t>
            </a:r>
            <a:r>
              <a:rPr lang="tr-TR" dirty="0" err="1" smtClean="0"/>
              <a:t>intrapsişik</a:t>
            </a:r>
            <a:r>
              <a:rPr lang="tr-TR" dirty="0" smtClean="0"/>
              <a:t> ve bastırılmış konuları ve rüyaların ya da davranışların sembolik yorumlanmasını içerir. Sosyal güçler ise benlik algısı, tutum ve davranışı etkileyen çevresel ve mevcut sistemleri içerir.</a:t>
            </a:r>
          </a:p>
          <a:p>
            <a:pPr algn="just"/>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i="1" dirty="0" smtClean="0"/>
              <a:t>Nesne İlişkileri</a:t>
            </a:r>
            <a:r>
              <a:rPr lang="tr-TR" dirty="0" smtClean="0"/>
              <a:t/>
            </a:r>
            <a:br>
              <a:rPr lang="tr-TR" dirty="0" smtClean="0"/>
            </a:br>
            <a:endParaRPr lang="tr-TR" dirty="0"/>
          </a:p>
        </p:txBody>
      </p:sp>
      <p:sp>
        <p:nvSpPr>
          <p:cNvPr id="3" name="2 İçerik Yer Tutucusu"/>
          <p:cNvSpPr>
            <a:spLocks noGrp="1"/>
          </p:cNvSpPr>
          <p:nvPr>
            <p:ph idx="1"/>
          </p:nvPr>
        </p:nvSpPr>
        <p:spPr/>
        <p:txBody>
          <a:bodyPr>
            <a:normAutofit lnSpcReduction="10000"/>
          </a:bodyPr>
          <a:lstStyle/>
          <a:p>
            <a:pPr algn="just"/>
            <a:r>
              <a:rPr lang="tr-TR" dirty="0" smtClean="0"/>
              <a:t>Nesne ilişkileri </a:t>
            </a:r>
            <a:r>
              <a:rPr lang="tr-TR" dirty="0" err="1" smtClean="0"/>
              <a:t>teoristleri</a:t>
            </a:r>
            <a:r>
              <a:rPr lang="tr-TR" dirty="0" smtClean="0"/>
              <a:t>, kişiliğin ruhsal imajları (betimleri) gibi psikolojik yapıların oluşumuna ve ilk çocukluk deneyimlerine odaklanır</a:t>
            </a:r>
          </a:p>
          <a:p>
            <a:pPr algn="just"/>
            <a:r>
              <a:rPr lang="tr-TR" dirty="0" smtClean="0"/>
              <a:t>Nesne ilişkileri teorisindeki nesne (</a:t>
            </a:r>
            <a:r>
              <a:rPr lang="tr-TR" dirty="0" err="1" smtClean="0"/>
              <a:t>object</a:t>
            </a:r>
            <a:r>
              <a:rPr lang="tr-TR" dirty="0" smtClean="0"/>
              <a:t>), eylem ya da isteğin yönlendirildiği bir kişiyi ifade eder. Bireyler, çeşitli nesnelerle ilişkilidir. Dahası, duygular ve hisler de nesnelere sahiptir. Bir birey eşine aşık olabilir ya da patronundan korkabilir. </a:t>
            </a:r>
          </a:p>
          <a:p>
            <a:pPr algn="just"/>
            <a:r>
              <a:rPr lang="tr-TR" dirty="0" smtClean="0"/>
              <a:t>Nesne ilişkileri odaklı sosyal hizmet uzmanları, insanların bebeklikten yetişkinliğe gelişim gösterdikleri için bireylerin kendi </a:t>
            </a:r>
            <a:r>
              <a:rPr lang="tr-TR" dirty="0" err="1" smtClean="0"/>
              <a:t>mental</a:t>
            </a:r>
            <a:r>
              <a:rPr lang="tr-TR" dirty="0" smtClean="0"/>
              <a:t> ifadelerini geliştirdiklerini (önce anneden sonra da dünyadan farklılaşırlar). Öz-temsil (self-</a:t>
            </a:r>
            <a:r>
              <a:rPr lang="tr-TR" dirty="0" err="1" smtClean="0"/>
              <a:t>representation</a:t>
            </a:r>
            <a:r>
              <a:rPr lang="tr-TR" dirty="0" smtClean="0"/>
              <a:t>), bireyin dünyayla ilişki kurma yolunu pekiştirir.</a:t>
            </a:r>
          </a:p>
          <a:p>
            <a:pPr algn="just"/>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i="1" dirty="0" smtClean="0"/>
              <a:t>Benlik Psikolojisi</a:t>
            </a:r>
            <a:r>
              <a:rPr lang="tr-TR" dirty="0" smtClean="0"/>
              <a:t/>
            </a:r>
            <a:br>
              <a:rPr lang="tr-TR" dirty="0" smtClean="0"/>
            </a:br>
            <a:endParaRPr lang="tr-TR" dirty="0"/>
          </a:p>
        </p:txBody>
      </p:sp>
      <p:sp>
        <p:nvSpPr>
          <p:cNvPr id="3" name="2 İçerik Yer Tutucusu"/>
          <p:cNvSpPr>
            <a:spLocks noGrp="1"/>
          </p:cNvSpPr>
          <p:nvPr>
            <p:ph idx="1"/>
          </p:nvPr>
        </p:nvSpPr>
        <p:spPr/>
        <p:txBody>
          <a:bodyPr/>
          <a:lstStyle/>
          <a:p>
            <a:pPr algn="just"/>
            <a:r>
              <a:rPr lang="tr-TR" dirty="0" smtClean="0"/>
              <a:t>Benlik ve ego kavramları farklı iki kavramdır çünkü gözlemlenemeyen soyut bir kavramken benlik sadece bilinçdışı düşünceler, imajlar ya da temsiller değildir.</a:t>
            </a:r>
          </a:p>
          <a:p>
            <a:pPr algn="just"/>
            <a:r>
              <a:rPr lang="tr-TR" dirty="0" smtClean="0"/>
              <a:t>Freud’a göre kişinin kendisine yaptığı </a:t>
            </a:r>
            <a:r>
              <a:rPr lang="tr-TR" dirty="0" err="1" smtClean="0"/>
              <a:t>libidinal</a:t>
            </a:r>
            <a:r>
              <a:rPr lang="tr-TR" dirty="0" smtClean="0"/>
              <a:t> yatırım </a:t>
            </a:r>
            <a:r>
              <a:rPr lang="tr-TR" dirty="0" err="1" smtClean="0"/>
              <a:t>narsisistik</a:t>
            </a:r>
            <a:r>
              <a:rPr lang="tr-TR" dirty="0" smtClean="0"/>
              <a:t> libidodur ve zamanla geriler ve söner. Çalıştığı hasta grubu </a:t>
            </a:r>
            <a:r>
              <a:rPr lang="tr-TR" dirty="0" err="1" smtClean="0"/>
              <a:t>narsisistik</a:t>
            </a:r>
            <a:r>
              <a:rPr lang="tr-TR" dirty="0" smtClean="0"/>
              <a:t> kişilik bozukluklarıdır. Onları şöyle tanımlar: “Kolay incinir, özsaygıları değişken, başarısızlığa, düş kırıklığına ve eleştiriye karşı çok duyarlı. Bu hastaların </a:t>
            </a:r>
            <a:r>
              <a:rPr lang="tr-TR" dirty="0" err="1" smtClean="0"/>
              <a:t>psikanalitik</a:t>
            </a:r>
            <a:r>
              <a:rPr lang="tr-TR" dirty="0" smtClean="0"/>
              <a:t> ortamda belli </a:t>
            </a:r>
            <a:r>
              <a:rPr lang="tr-TR" dirty="0" err="1" smtClean="0"/>
              <a:t>narsisistik</a:t>
            </a:r>
            <a:r>
              <a:rPr lang="tr-TR" dirty="0" smtClean="0"/>
              <a:t> ihtiyaçlarını yeniden yaşatmalarının yani </a:t>
            </a:r>
            <a:r>
              <a:rPr lang="tr-TR" dirty="0" err="1" smtClean="0"/>
              <a:t>narsisistik</a:t>
            </a:r>
            <a:r>
              <a:rPr lang="tr-TR" dirty="0" smtClean="0"/>
              <a:t> aktarım geliştirmelerinin keşfiyle </a:t>
            </a:r>
            <a:r>
              <a:rPr lang="tr-TR" dirty="0" err="1" smtClean="0"/>
              <a:t>psikanalitik</a:t>
            </a:r>
            <a:r>
              <a:rPr lang="tr-TR" dirty="0" smtClean="0"/>
              <a:t> tedavi mümkün olabilir.”</a:t>
            </a:r>
          </a:p>
          <a:p>
            <a:pPr algn="just"/>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KİŞİLİK TEORİSİ</a:t>
            </a:r>
            <a:r>
              <a:rPr lang="tr-TR" dirty="0" smtClean="0"/>
              <a:t/>
            </a:r>
            <a:br>
              <a:rPr lang="tr-TR" dirty="0" smtClean="0"/>
            </a:br>
            <a:endParaRPr lang="tr-TR" dirty="0"/>
          </a:p>
        </p:txBody>
      </p:sp>
      <p:sp>
        <p:nvSpPr>
          <p:cNvPr id="3" name="2 İçerik Yer Tutucusu"/>
          <p:cNvSpPr>
            <a:spLocks noGrp="1"/>
          </p:cNvSpPr>
          <p:nvPr>
            <p:ph idx="1"/>
          </p:nvPr>
        </p:nvSpPr>
        <p:spPr/>
        <p:txBody>
          <a:bodyPr/>
          <a:lstStyle/>
          <a:p>
            <a:pPr algn="just"/>
            <a:r>
              <a:rPr lang="tr-TR" dirty="0" smtClean="0"/>
              <a:t>Freud’a göre kişilik, </a:t>
            </a:r>
            <a:r>
              <a:rPr lang="tr-TR" dirty="0" err="1" smtClean="0"/>
              <a:t>id</a:t>
            </a:r>
            <a:r>
              <a:rPr lang="tr-TR" dirty="0" smtClean="0"/>
              <a:t>, ego ve </a:t>
            </a:r>
            <a:r>
              <a:rPr lang="tr-TR" dirty="0" err="1" smtClean="0"/>
              <a:t>süperegodan</a:t>
            </a:r>
            <a:r>
              <a:rPr lang="tr-TR" dirty="0" smtClean="0"/>
              <a:t> oluşur. </a:t>
            </a:r>
            <a:r>
              <a:rPr lang="tr-TR" dirty="0" err="1" smtClean="0"/>
              <a:t>İd</a:t>
            </a:r>
            <a:r>
              <a:rPr lang="tr-TR" dirty="0" smtClean="0"/>
              <a:t> kişiliğin en ilkel ve en temel bileşenidir. </a:t>
            </a:r>
            <a:r>
              <a:rPr lang="tr-TR" dirty="0" err="1" smtClean="0"/>
              <a:t>İd</a:t>
            </a:r>
            <a:r>
              <a:rPr lang="tr-TR" dirty="0" smtClean="0"/>
              <a:t> doğuştan vardır ve daima hazzı arar. Ego ve </a:t>
            </a:r>
            <a:r>
              <a:rPr lang="tr-TR" dirty="0" err="1" smtClean="0"/>
              <a:t>süperego</a:t>
            </a:r>
            <a:r>
              <a:rPr lang="tr-TR" dirty="0" smtClean="0"/>
              <a:t> </a:t>
            </a:r>
            <a:r>
              <a:rPr lang="tr-TR" dirty="0" err="1" smtClean="0"/>
              <a:t>idden</a:t>
            </a:r>
            <a:r>
              <a:rPr lang="tr-TR" dirty="0" smtClean="0"/>
              <a:t> gelişir. </a:t>
            </a:r>
            <a:r>
              <a:rPr lang="tr-TR" dirty="0" err="1" smtClean="0"/>
              <a:t>İd</a:t>
            </a:r>
            <a:r>
              <a:rPr lang="tr-TR" dirty="0" smtClean="0"/>
              <a:t> haz tarafından yönetilir.</a:t>
            </a:r>
          </a:p>
          <a:p>
            <a:pPr algn="just"/>
            <a:r>
              <a:rPr lang="tr-TR" dirty="0" smtClean="0"/>
              <a:t>Ego </a:t>
            </a:r>
            <a:r>
              <a:rPr lang="tr-TR" dirty="0" err="1" smtClean="0"/>
              <a:t>idden</a:t>
            </a:r>
            <a:r>
              <a:rPr lang="tr-TR" dirty="0" smtClean="0"/>
              <a:t> gelişir ve kişiliğin daha </a:t>
            </a:r>
            <a:r>
              <a:rPr lang="tr-TR" dirty="0" err="1" smtClean="0"/>
              <a:t>realistik</a:t>
            </a:r>
            <a:r>
              <a:rPr lang="tr-TR" dirty="0" smtClean="0"/>
              <a:t> bir düzenleyicisidir. Ego, </a:t>
            </a:r>
            <a:r>
              <a:rPr lang="tr-TR" dirty="0" err="1" smtClean="0"/>
              <a:t>id</a:t>
            </a:r>
            <a:r>
              <a:rPr lang="tr-TR" dirty="0" smtClean="0"/>
              <a:t> ile üst ben arasında dengeyi kurmaya çalışan bir tür danışmandır. Ego </a:t>
            </a:r>
            <a:r>
              <a:rPr lang="tr-TR" dirty="0" err="1" smtClean="0"/>
              <a:t>süperegonun</a:t>
            </a:r>
            <a:r>
              <a:rPr lang="tr-TR" dirty="0" smtClean="0"/>
              <a:t> ortaya koyduğu koşulları iyice inceler, gerçekçi bir değerlendirme yapar ve idin isteklerini, bu değerlendirmenin sonucunda ulaştığı sonuçlara göre kısmen ya da tamamen gerçekleştirir. </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lnSpc>
                <a:spcPct val="150000"/>
              </a:lnSpc>
            </a:pPr>
            <a:r>
              <a:rPr lang="tr-TR" dirty="0" err="1" smtClean="0"/>
              <a:t>Süperego</a:t>
            </a:r>
            <a:r>
              <a:rPr lang="tr-TR" dirty="0" smtClean="0"/>
              <a:t>, ego ideali ve vicdandan oluşur. </a:t>
            </a:r>
            <a:r>
              <a:rPr lang="tr-TR" dirty="0" err="1" smtClean="0"/>
              <a:t>Süperego</a:t>
            </a:r>
            <a:r>
              <a:rPr lang="tr-TR" dirty="0" smtClean="0"/>
              <a:t> yaş ilerledikçe gelişmeye başlar. </a:t>
            </a:r>
            <a:r>
              <a:rPr lang="tr-TR" dirty="0" err="1" smtClean="0"/>
              <a:t>Süperego</a:t>
            </a:r>
            <a:r>
              <a:rPr lang="tr-TR" dirty="0" smtClean="0"/>
              <a:t> geleneksel değerler ve toplum kurallarından oluşur. Kişilik üç ayrı parça olarak değil, bir bütün olarak işler</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ERIKSON’UN SEKİZ PSİKO-SOSYAL EVRESİ</a:t>
            </a:r>
            <a:r>
              <a:rPr lang="tr-TR" dirty="0" smtClean="0"/>
              <a:t/>
            </a:r>
            <a:br>
              <a:rPr lang="tr-TR" dirty="0" smtClean="0"/>
            </a:br>
            <a:endParaRPr lang="tr-TR" dirty="0"/>
          </a:p>
        </p:txBody>
      </p:sp>
      <p:sp>
        <p:nvSpPr>
          <p:cNvPr id="3" name="2 İçerik Yer Tutucusu"/>
          <p:cNvSpPr>
            <a:spLocks noGrp="1"/>
          </p:cNvSpPr>
          <p:nvPr>
            <p:ph idx="1"/>
          </p:nvPr>
        </p:nvSpPr>
        <p:spPr/>
        <p:txBody>
          <a:bodyPr/>
          <a:lstStyle/>
          <a:p>
            <a:r>
              <a:rPr lang="tr-TR" i="1" dirty="0" smtClean="0"/>
              <a:t>Güvene Karşı Güvensizlik</a:t>
            </a:r>
            <a:endParaRPr lang="tr-TR" dirty="0" smtClean="0"/>
          </a:p>
          <a:p>
            <a:r>
              <a:rPr lang="tr-TR" i="1" dirty="0" smtClean="0"/>
              <a:t>Özerkliğe Karşı Utanç ve Kuşku</a:t>
            </a:r>
            <a:endParaRPr lang="tr-TR" dirty="0" smtClean="0"/>
          </a:p>
          <a:p>
            <a:r>
              <a:rPr lang="tr-TR" i="1" dirty="0" smtClean="0"/>
              <a:t>Girişimciliğe Karşı Suçluluk </a:t>
            </a:r>
          </a:p>
          <a:p>
            <a:r>
              <a:rPr lang="tr-TR" i="1" dirty="0" smtClean="0"/>
              <a:t>Başarılı Olmaya Karşı Yetersizlik </a:t>
            </a:r>
          </a:p>
          <a:p>
            <a:r>
              <a:rPr lang="tr-TR" i="1" dirty="0" smtClean="0"/>
              <a:t>Kimliğe Karşı Kimlik Karmaşası</a:t>
            </a:r>
          </a:p>
          <a:p>
            <a:r>
              <a:rPr lang="tr-TR" i="1" dirty="0" smtClean="0"/>
              <a:t>Yakınlığa Karşı İzolasyon </a:t>
            </a:r>
          </a:p>
          <a:p>
            <a:r>
              <a:rPr lang="tr-TR" i="1" dirty="0" smtClean="0"/>
              <a:t>Üretkenliğe Karşı Durgunluk </a:t>
            </a:r>
          </a:p>
          <a:p>
            <a:r>
              <a:rPr lang="tr-TR" i="1" dirty="0" smtClean="0"/>
              <a:t>Umutsuzluğa Karşı Bütünlük </a:t>
            </a:r>
            <a:endParaRPr lang="tr-TR" i="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PSİKODİNAMİK MÜDAHALELER</a:t>
            </a:r>
            <a:r>
              <a:rPr lang="tr-TR" dirty="0" smtClean="0"/>
              <a:t/>
            </a:r>
            <a:br>
              <a:rPr lang="tr-TR" dirty="0" smtClean="0"/>
            </a:br>
            <a:endParaRPr lang="tr-TR" dirty="0"/>
          </a:p>
        </p:txBody>
      </p:sp>
      <p:sp>
        <p:nvSpPr>
          <p:cNvPr id="3" name="2 İçerik Yer Tutucusu"/>
          <p:cNvSpPr>
            <a:spLocks noGrp="1"/>
          </p:cNvSpPr>
          <p:nvPr>
            <p:ph idx="1"/>
          </p:nvPr>
        </p:nvSpPr>
        <p:spPr>
          <a:xfrm>
            <a:off x="838200" y="1696065"/>
            <a:ext cx="10515600" cy="4480898"/>
          </a:xfrm>
        </p:spPr>
        <p:txBody>
          <a:bodyPr>
            <a:normAutofit/>
          </a:bodyPr>
          <a:lstStyle/>
          <a:p>
            <a:r>
              <a:rPr lang="tr-TR" dirty="0" smtClean="0"/>
              <a:t>Son 20 yılda </a:t>
            </a:r>
            <a:r>
              <a:rPr lang="tr-TR" dirty="0" err="1" smtClean="0"/>
              <a:t>psikoanalitik</a:t>
            </a:r>
            <a:r>
              <a:rPr lang="tr-TR" dirty="0" smtClean="0"/>
              <a:t> teori ve </a:t>
            </a:r>
            <a:r>
              <a:rPr lang="tr-TR" dirty="0" err="1" smtClean="0"/>
              <a:t>psikodinamik</a:t>
            </a:r>
            <a:r>
              <a:rPr lang="tr-TR" dirty="0" smtClean="0"/>
              <a:t> müdahaleler birkaç büyük değişime uğradı. Ego psikoloji, nesne ilişkileri (</a:t>
            </a:r>
            <a:r>
              <a:rPr lang="tr-TR" dirty="0" err="1" smtClean="0"/>
              <a:t>object</a:t>
            </a:r>
            <a:r>
              <a:rPr lang="tr-TR" dirty="0" smtClean="0"/>
              <a:t> </a:t>
            </a:r>
            <a:r>
              <a:rPr lang="tr-TR" dirty="0" err="1" smtClean="0"/>
              <a:t>relations</a:t>
            </a:r>
            <a:r>
              <a:rPr lang="tr-TR" dirty="0" smtClean="0"/>
              <a:t>) ve kendilik psikolojisi içinde temellendirilen çağdaş metotlar, bugünün ikliminde sosyal hizmetin taleplerine uyarlandı </a:t>
            </a:r>
          </a:p>
          <a:p>
            <a:r>
              <a:rPr lang="tr-TR" dirty="0" smtClean="0"/>
              <a:t>Çocukluk gelişiminin ve deneyimlerinin ileriki yaşama yansımasını içeren müdahale merkezli </a:t>
            </a:r>
            <a:r>
              <a:rPr lang="tr-TR" dirty="0" err="1" smtClean="0"/>
              <a:t>psikodinamik</a:t>
            </a:r>
            <a:r>
              <a:rPr lang="tr-TR" dirty="0" smtClean="0"/>
              <a:t> yaklaşım 20. Yy. boyunca bitmek bilmeyen ateşli tartışmalara maruz kaldı. Bu yaklaşım 1950’liler ve sonrasında sosyal hizmet uygulamasının temeliydi ve o zamanlar araştırmacı ve uygulayıcıların büyük eleştirisine uğradı.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lnSpc>
                <a:spcPct val="150000"/>
              </a:lnSpc>
            </a:pPr>
            <a:r>
              <a:rPr lang="tr-TR" dirty="0" smtClean="0"/>
              <a:t>Bununla birlikte bir kişinin şekillenmesini etkileyen sosyal, çevresel ve genetik faktörlerle birlikte ilk çocukluk deneyimleri hala kabul edilir ve </a:t>
            </a:r>
            <a:r>
              <a:rPr lang="tr-TR" dirty="0" err="1" smtClean="0"/>
              <a:t>psikodinamik</a:t>
            </a:r>
            <a:r>
              <a:rPr lang="tr-TR" dirty="0" smtClean="0"/>
              <a:t> yaklaşım bu anlayışa paha biçilemez bir anlayış katar.</a:t>
            </a:r>
          </a:p>
          <a:p>
            <a:pPr algn="just">
              <a:lnSpc>
                <a:spcPct val="150000"/>
              </a:lnSpc>
            </a:pPr>
            <a:r>
              <a:rPr lang="tr-TR" dirty="0" smtClean="0"/>
              <a:t>Bugün birçok sosyal hizmet uzmanı, temel olarak </a:t>
            </a:r>
            <a:r>
              <a:rPr lang="tr-TR" dirty="0" err="1" smtClean="0"/>
              <a:t>psikoanalitik</a:t>
            </a:r>
            <a:r>
              <a:rPr lang="tr-TR" dirty="0" smtClean="0"/>
              <a:t> </a:t>
            </a:r>
            <a:r>
              <a:rPr lang="tr-TR" dirty="0" err="1" smtClean="0"/>
              <a:t>psikoterapiyi</a:t>
            </a:r>
            <a:r>
              <a:rPr lang="tr-TR" dirty="0" smtClean="0"/>
              <a:t> kullanan ve </a:t>
            </a:r>
            <a:r>
              <a:rPr lang="tr-TR" dirty="0" err="1" smtClean="0"/>
              <a:t>psikoanalitik</a:t>
            </a:r>
            <a:r>
              <a:rPr lang="tr-TR" dirty="0" smtClean="0"/>
              <a:t> teoriye güvenen </a:t>
            </a:r>
            <a:r>
              <a:rPr lang="tr-TR" dirty="0" err="1" smtClean="0"/>
              <a:t>psikodinamik</a:t>
            </a:r>
            <a:r>
              <a:rPr lang="tr-TR" dirty="0" smtClean="0"/>
              <a:t> müdahalelerle ilgili bazı </a:t>
            </a:r>
            <a:r>
              <a:rPr lang="tr-TR" dirty="0" err="1" smtClean="0"/>
              <a:t>ambivalanslara</a:t>
            </a:r>
            <a:r>
              <a:rPr lang="tr-TR" dirty="0" smtClean="0"/>
              <a:t> (kararsızlıklara) sahiptir.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pPr algn="just">
              <a:lnSpc>
                <a:spcPct val="150000"/>
              </a:lnSpc>
            </a:pPr>
            <a:r>
              <a:rPr lang="tr-TR" dirty="0" err="1" smtClean="0"/>
              <a:t>Psikoanalitik</a:t>
            </a:r>
            <a:r>
              <a:rPr lang="tr-TR" dirty="0" smtClean="0"/>
              <a:t> terapinin başladığı dönem, kadınların sınırlı ekonomik ve politik güçle itaat eden (uşak) pozisyonunda olduğu bir zamandı. Freud’un teorisinin çok fazla cinselleştirilen odağı Carl </a:t>
            </a:r>
            <a:r>
              <a:rPr lang="tr-TR" dirty="0" err="1" smtClean="0"/>
              <a:t>Jung’la</a:t>
            </a:r>
            <a:r>
              <a:rPr lang="tr-TR" dirty="0" smtClean="0"/>
              <a:t> yollarının ayrılmasına neden oldu. </a:t>
            </a:r>
          </a:p>
          <a:p>
            <a:pPr algn="just">
              <a:lnSpc>
                <a:spcPct val="150000"/>
              </a:lnSpc>
            </a:pPr>
            <a:r>
              <a:rPr lang="tr-TR" dirty="0" smtClean="0"/>
              <a:t>Geçmişte klinik alanda çalışan sosyal hizmet uzmanı, psikiyatrik sosyal hizmet uzmanı ya da terapist, psikoterapi uygulamasını yapan sosyal hizmet mesleğindeki insanları belirtmek için kullanılırdı.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smtClean="0"/>
              <a:t>Gelişim dönemlerindeki unutulmuş ya da bastırılmış duygular ihmal ve istismar gibi travmalar, aile hikayesi ve çocukluğa dair bilgiler, müracaatçının davranış ve işlevselliğini anlamada esastır. Bu yüzden sosyal hizmette, psikoterapi ya da terapinin yerine ilişkin devam eden tartışmalar vardır.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PSİKOANALİTİK YÖNELİMLİ UYGULAMANIN VARYASYONLARI </a:t>
            </a:r>
            <a:r>
              <a:rPr lang="tr-TR" dirty="0" smtClean="0"/>
              <a:t/>
            </a:r>
            <a:br>
              <a:rPr lang="tr-TR" dirty="0" smtClean="0"/>
            </a:br>
            <a:endParaRPr lang="tr-TR" dirty="0"/>
          </a:p>
        </p:txBody>
      </p:sp>
      <p:sp>
        <p:nvSpPr>
          <p:cNvPr id="3" name="2 İçerik Yer Tutucusu"/>
          <p:cNvSpPr>
            <a:spLocks noGrp="1"/>
          </p:cNvSpPr>
          <p:nvPr>
            <p:ph idx="1"/>
          </p:nvPr>
        </p:nvSpPr>
        <p:spPr/>
        <p:txBody>
          <a:bodyPr/>
          <a:lstStyle/>
          <a:p>
            <a:r>
              <a:rPr lang="tr-TR" dirty="0" err="1" smtClean="0"/>
              <a:t>Psikoanalitik</a:t>
            </a:r>
            <a:r>
              <a:rPr lang="tr-TR" dirty="0" smtClean="0"/>
              <a:t> teori ve uygulamanın dört temel varyasyonu vardır: a) yalnızca </a:t>
            </a:r>
            <a:r>
              <a:rPr lang="tr-TR" dirty="0" err="1" smtClean="0"/>
              <a:t>Freudyen</a:t>
            </a:r>
            <a:r>
              <a:rPr lang="tr-TR" dirty="0" smtClean="0"/>
              <a:t> analizler, b) </a:t>
            </a:r>
            <a:r>
              <a:rPr lang="tr-TR" dirty="0" err="1" smtClean="0"/>
              <a:t>psikoanalitik</a:t>
            </a:r>
            <a:r>
              <a:rPr lang="tr-TR" dirty="0" smtClean="0"/>
              <a:t> psikoterapi, c) ego-psikolojik müdahale, d) </a:t>
            </a:r>
            <a:r>
              <a:rPr lang="tr-TR" dirty="0" err="1" smtClean="0"/>
              <a:t>psiko</a:t>
            </a:r>
            <a:r>
              <a:rPr lang="tr-TR" dirty="0" smtClean="0"/>
              <a:t>-sosyal tedavi. </a:t>
            </a:r>
          </a:p>
          <a:p>
            <a:pPr>
              <a:buNone/>
            </a:pP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err="1" smtClean="0"/>
              <a:t>Freudyen</a:t>
            </a:r>
            <a:r>
              <a:rPr lang="tr-TR" b="1" i="1" dirty="0" smtClean="0"/>
              <a:t> </a:t>
            </a:r>
            <a:r>
              <a:rPr lang="tr-TR" b="1" i="1" dirty="0" err="1" smtClean="0"/>
              <a:t>Psikoanalizler</a:t>
            </a:r>
            <a:r>
              <a:rPr lang="tr-TR" dirty="0" smtClean="0"/>
              <a:t/>
            </a:r>
            <a:br>
              <a:rPr lang="tr-TR" dirty="0" smtClean="0"/>
            </a:br>
            <a:endParaRPr lang="tr-TR" dirty="0"/>
          </a:p>
        </p:txBody>
      </p:sp>
      <p:sp>
        <p:nvSpPr>
          <p:cNvPr id="3" name="İçerik Yer Tutucusu 2"/>
          <p:cNvSpPr>
            <a:spLocks noGrp="1"/>
          </p:cNvSpPr>
          <p:nvPr>
            <p:ph idx="1"/>
          </p:nvPr>
        </p:nvSpPr>
        <p:spPr/>
        <p:txBody>
          <a:bodyPr>
            <a:normAutofit fontScale="92500" lnSpcReduction="20000"/>
          </a:bodyPr>
          <a:lstStyle/>
          <a:p>
            <a:pPr algn="just"/>
            <a:r>
              <a:rPr lang="tr-TR" sz="3200" dirty="0" smtClean="0"/>
              <a:t>Birtakım kavramlar (terimler), </a:t>
            </a:r>
            <a:r>
              <a:rPr lang="tr-TR" sz="3200" dirty="0" err="1" smtClean="0"/>
              <a:t>psikodinamik</a:t>
            </a:r>
            <a:r>
              <a:rPr lang="tr-TR" sz="3200" dirty="0" smtClean="0"/>
              <a:t> uygulamayı belirtmek için kullanılır. </a:t>
            </a:r>
            <a:r>
              <a:rPr lang="tr-TR" sz="3200" dirty="0" err="1" smtClean="0"/>
              <a:t>Psikoanaliz</a:t>
            </a:r>
            <a:r>
              <a:rPr lang="tr-TR" sz="3200" dirty="0" smtClean="0"/>
              <a:t> ve </a:t>
            </a:r>
            <a:r>
              <a:rPr lang="tr-TR" sz="3200" dirty="0" err="1" smtClean="0"/>
              <a:t>Freudyen</a:t>
            </a:r>
            <a:r>
              <a:rPr lang="tr-TR" sz="3200" dirty="0" smtClean="0"/>
              <a:t> analiz terimleri, </a:t>
            </a:r>
            <a:r>
              <a:rPr lang="tr-TR" sz="3200" dirty="0" err="1" smtClean="0"/>
              <a:t>psikoanalitik</a:t>
            </a:r>
            <a:r>
              <a:rPr lang="tr-TR" sz="3200" dirty="0" smtClean="0"/>
              <a:t> yaklaşımın temeline ya da klasik </a:t>
            </a:r>
            <a:r>
              <a:rPr lang="tr-TR" sz="3200" dirty="0" err="1" smtClean="0"/>
              <a:t>Freudyan</a:t>
            </a:r>
            <a:r>
              <a:rPr lang="tr-TR" sz="3200" dirty="0" smtClean="0"/>
              <a:t> tekniklere gönderme yapar. </a:t>
            </a:r>
          </a:p>
          <a:p>
            <a:pPr algn="just"/>
            <a:r>
              <a:rPr lang="tr-TR" sz="3200" dirty="0" err="1" smtClean="0"/>
              <a:t>Freudyen</a:t>
            </a:r>
            <a:r>
              <a:rPr lang="tr-TR" sz="3200" dirty="0" smtClean="0"/>
              <a:t> </a:t>
            </a:r>
            <a:r>
              <a:rPr lang="tr-TR" sz="3200" dirty="0" err="1" smtClean="0"/>
              <a:t>psikoanalizde</a:t>
            </a:r>
            <a:r>
              <a:rPr lang="tr-TR" sz="3200" dirty="0" smtClean="0"/>
              <a:t>, müracaatçıdan analistin koltuğuna uzanması, rahatlaması ve serbest çağrışım yapması istenir. Serbest çağrışım, kişinin aklına her gelen şeyin açıklanmasını içerir. </a:t>
            </a:r>
          </a:p>
          <a:p>
            <a:pPr algn="just"/>
            <a:r>
              <a:rPr lang="tr-TR" sz="3200" dirty="0" smtClean="0"/>
              <a:t>Psikanalist hastayı çoğu düşüncesini ve acı hafızasını bastıran bir kişi olarak görür. Bu baskılama durumu, çözümlenmemiş çatışmalar ve </a:t>
            </a:r>
            <a:r>
              <a:rPr lang="tr-TR" sz="3200" dirty="0" err="1" smtClean="0"/>
              <a:t>anksiyeteye</a:t>
            </a:r>
            <a:r>
              <a:rPr lang="tr-TR" sz="3200" dirty="0" smtClean="0"/>
              <a:t> yol açar. Hasta rahatlamalı ve bilinçdışındaki çoğu çatışmayı çözmeye açık olmalıdır</a:t>
            </a:r>
            <a:endParaRPr lang="tr-TR" sz="3200" dirty="0"/>
          </a:p>
        </p:txBody>
      </p:sp>
    </p:spTree>
    <p:extLst>
      <p:ext uri="{BB962C8B-B14F-4D97-AF65-F5344CB8AC3E}">
        <p14:creationId xmlns:p14="http://schemas.microsoft.com/office/powerpoint/2010/main" xmlns="" val="2722969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err="1" smtClean="0"/>
              <a:t>Psikoanalitik</a:t>
            </a:r>
            <a:r>
              <a:rPr lang="tr-TR" b="1" i="1" dirty="0" smtClean="0"/>
              <a:t> Psikoterapi</a:t>
            </a:r>
            <a:r>
              <a:rPr lang="tr-TR" dirty="0" smtClean="0"/>
              <a:t/>
            </a:r>
            <a:br>
              <a:rPr lang="tr-TR" dirty="0" smtClean="0"/>
            </a:br>
            <a:endParaRPr lang="tr-TR" dirty="0"/>
          </a:p>
        </p:txBody>
      </p:sp>
      <p:sp>
        <p:nvSpPr>
          <p:cNvPr id="3" name="İçerik Yer Tutucusu 2"/>
          <p:cNvSpPr>
            <a:spLocks noGrp="1"/>
          </p:cNvSpPr>
          <p:nvPr>
            <p:ph idx="1"/>
          </p:nvPr>
        </p:nvSpPr>
        <p:spPr/>
        <p:txBody>
          <a:bodyPr>
            <a:normAutofit/>
          </a:bodyPr>
          <a:lstStyle/>
          <a:p>
            <a:pPr algn="just"/>
            <a:r>
              <a:rPr lang="tr-TR" dirty="0" smtClean="0"/>
              <a:t>Freud klasik bir analist değildi. O, serbest çağrışım, rüya yorumu, bastırılmış duyguları ortaya çıkarma ve sembolik yorumlamanın klasik tekniklerini geliştirmiş ve kullanmış olmasına rağmen, onun yorumlamaları nadiren şimdi ve burada yönelimliydi.  </a:t>
            </a:r>
            <a:r>
              <a:rPr lang="tr-TR" dirty="0" err="1" smtClean="0"/>
              <a:t>Psikoanalitik</a:t>
            </a:r>
            <a:r>
              <a:rPr lang="tr-TR" dirty="0" smtClean="0"/>
              <a:t> psikoterapistler ise daha fazla ‘’şimdi ve burada’’ yönelimlilerdir. </a:t>
            </a:r>
          </a:p>
          <a:p>
            <a:pPr algn="just"/>
            <a:endParaRPr lang="tr-TR" dirty="0"/>
          </a:p>
        </p:txBody>
      </p:sp>
    </p:spTree>
    <p:extLst>
      <p:ext uri="{BB962C8B-B14F-4D97-AF65-F5344CB8AC3E}">
        <p14:creationId xmlns:p14="http://schemas.microsoft.com/office/powerpoint/2010/main" xmlns="" val="20006289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i="1" dirty="0" smtClean="0"/>
              <a:t>Ego Psikolojisi</a:t>
            </a:r>
            <a:r>
              <a:rPr lang="tr-TR" dirty="0" smtClean="0"/>
              <a:t/>
            </a:r>
            <a:br>
              <a:rPr lang="tr-TR" dirty="0" smtClean="0"/>
            </a:br>
            <a:endParaRPr lang="tr-TR" dirty="0"/>
          </a:p>
        </p:txBody>
      </p:sp>
      <p:sp>
        <p:nvSpPr>
          <p:cNvPr id="3" name="2 İçerik Yer Tutucusu"/>
          <p:cNvSpPr>
            <a:spLocks noGrp="1"/>
          </p:cNvSpPr>
          <p:nvPr>
            <p:ph idx="1"/>
          </p:nvPr>
        </p:nvSpPr>
        <p:spPr/>
        <p:txBody>
          <a:bodyPr/>
          <a:lstStyle/>
          <a:p>
            <a:r>
              <a:rPr lang="tr-TR" dirty="0" smtClean="0"/>
              <a:t>Ego odaklı </a:t>
            </a:r>
            <a:r>
              <a:rPr lang="tr-TR" dirty="0" err="1" smtClean="0"/>
              <a:t>psikoanalistler</a:t>
            </a:r>
            <a:r>
              <a:rPr lang="tr-TR" dirty="0" smtClean="0"/>
              <a:t>, isminden de anlaşıldığı üzere, daha çok egoya, hastanın bilinç düzeyindeki ihtiyaçlarına ve kaygılarına odaklıdır. </a:t>
            </a:r>
          </a:p>
          <a:p>
            <a:r>
              <a:rPr lang="tr-TR" dirty="0" smtClean="0"/>
              <a:t>Bu analistler kendilerini, işlevsizliğe, </a:t>
            </a:r>
            <a:r>
              <a:rPr lang="tr-TR" dirty="0" err="1" smtClean="0"/>
              <a:t>anksiyeteye</a:t>
            </a:r>
            <a:r>
              <a:rPr lang="tr-TR" dirty="0" smtClean="0"/>
              <a:t>, depresyona ve diğer güçlüklere yol açan sorunları çözümleyen ve bu sorunlarla hastanın gerçekçi bir şekilde etkili başa çıkmasına yardım etmeye çalışan kişiler olarak görürler. </a:t>
            </a:r>
          </a:p>
          <a:p>
            <a:r>
              <a:rPr lang="tr-TR" dirty="0" smtClean="0"/>
              <a:t>Ego odaklı psikoterapistler </a:t>
            </a:r>
            <a:r>
              <a:rPr lang="tr-TR" dirty="0" err="1" smtClean="0"/>
              <a:t>psikoanalitik</a:t>
            </a:r>
            <a:r>
              <a:rPr lang="tr-TR" dirty="0" smtClean="0"/>
              <a:t> teknikleri daha etkili kullanırlar; güncel problemler ve bilinç üzerine odaklanırlar. </a:t>
            </a:r>
            <a:endParaRPr lang="tr-TR" dirty="0"/>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356</TotalTime>
  <Words>884</Words>
  <Application>Microsoft Office PowerPoint</Application>
  <PresentationFormat>Özel</PresentationFormat>
  <Paragraphs>47</Paragraphs>
  <Slides>15</Slides>
  <Notes>0</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Office Teması</vt:lpstr>
      <vt:lpstr>          Ankara Üniversitesi  Sağlık Bilimleri Fakültesi Sosyal Hizmet Bölümü   </vt:lpstr>
      <vt:lpstr>PSİKODİNAMİK MÜDAHALELER </vt:lpstr>
      <vt:lpstr>Slayt 3</vt:lpstr>
      <vt:lpstr>Slayt 4</vt:lpstr>
      <vt:lpstr>Slayt 5</vt:lpstr>
      <vt:lpstr>PSİKOANALİTİK YÖNELİMLİ UYGULAMANIN VARYASYONLARI  </vt:lpstr>
      <vt:lpstr>Freudyen Psikoanalizler </vt:lpstr>
      <vt:lpstr>Psikoanalitik Psikoterapi </vt:lpstr>
      <vt:lpstr>Ego Psikolojisi </vt:lpstr>
      <vt:lpstr>Psikososyal Tedavi </vt:lpstr>
      <vt:lpstr>Nesne İlişkileri </vt:lpstr>
      <vt:lpstr>Benlik Psikolojisi </vt:lpstr>
      <vt:lpstr>KİŞİLİK TEORİSİ </vt:lpstr>
      <vt:lpstr>Slayt 14</vt:lpstr>
      <vt:lpstr>ERIKSON’UN SEKİZ PSİKO-SOSYAL EVRESİ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SHB 301 GRUPLARLA SOSYAL HİZMET Ünite 10 Gruplarda Çatışma ve Sorun Çözme</dc:title>
  <dc:creator>Ezgi</dc:creator>
  <cp:lastModifiedBy>toshiba pc</cp:lastModifiedBy>
  <cp:revision>7</cp:revision>
  <dcterms:created xsi:type="dcterms:W3CDTF">2016-12-04T13:02:32Z</dcterms:created>
  <dcterms:modified xsi:type="dcterms:W3CDTF">2017-12-23T13:44:55Z</dcterms:modified>
</cp:coreProperties>
</file>