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4" r:id="rId3"/>
    <p:sldId id="265" r:id="rId4"/>
    <p:sldId id="257" r:id="rId5"/>
    <p:sldId id="279" r:id="rId6"/>
    <p:sldId id="280" r:id="rId7"/>
    <p:sldId id="281" r:id="rId8"/>
    <p:sldId id="258" r:id="rId9"/>
    <p:sldId id="261" r:id="rId10"/>
    <p:sldId id="262" r:id="rId11"/>
    <p:sldId id="263" r:id="rId12"/>
    <p:sldId id="266" r:id="rId13"/>
    <p:sldId id="321" r:id="rId14"/>
    <p:sldId id="268" r:id="rId15"/>
    <p:sldId id="267" r:id="rId16"/>
    <p:sldId id="270" r:id="rId17"/>
    <p:sldId id="271" r:id="rId18"/>
    <p:sldId id="269" r:id="rId19"/>
    <p:sldId id="272" r:id="rId20"/>
    <p:sldId id="273" r:id="rId21"/>
    <p:sldId id="274" r:id="rId22"/>
    <p:sldId id="275" r:id="rId23"/>
    <p:sldId id="276" r:id="rId24"/>
    <p:sldId id="326" r:id="rId25"/>
    <p:sldId id="277" r:id="rId26"/>
    <p:sldId id="278" r:id="rId27"/>
    <p:sldId id="283" r:id="rId28"/>
    <p:sldId id="284" r:id="rId29"/>
    <p:sldId id="285" r:id="rId30"/>
    <p:sldId id="323" r:id="rId31"/>
    <p:sldId id="286" r:id="rId32"/>
    <p:sldId id="287" r:id="rId33"/>
    <p:sldId id="322" r:id="rId34"/>
    <p:sldId id="288" r:id="rId35"/>
    <p:sldId id="290" r:id="rId36"/>
    <p:sldId id="289" r:id="rId37"/>
    <p:sldId id="291" r:id="rId38"/>
    <p:sldId id="293" r:id="rId39"/>
    <p:sldId id="292" r:id="rId40"/>
    <p:sldId id="325" r:id="rId41"/>
    <p:sldId id="294" r:id="rId42"/>
    <p:sldId id="295" r:id="rId43"/>
    <p:sldId id="296" r:id="rId44"/>
    <p:sldId id="297" r:id="rId45"/>
    <p:sldId id="300" r:id="rId46"/>
    <p:sldId id="301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20" r:id="rId55"/>
    <p:sldId id="319" r:id="rId56"/>
    <p:sldId id="327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43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D49E-1A8F-4D96-AB3F-5889D66445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985B-2DAD-4AC6-A277-F230690D55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63C9FF-B52B-440D-AF2A-E298BA8E062E}" type="datetimeFigureOut">
              <a:rPr lang="tr-TR" smtClean="0"/>
              <a:pPr/>
              <a:t>23.03.2020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5F0328-C295-41A4-A8AA-4372952CF5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7406640" cy="1472184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PERİKARD HASTALIKLARI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7406640" cy="1752600"/>
          </a:xfrm>
        </p:spPr>
        <p:txBody>
          <a:bodyPr/>
          <a:lstStyle/>
          <a:p>
            <a:pPr algn="ctr"/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MUAYENE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Ağrı nedeni ile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anksiyete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Ateş/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takikardi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olabilir</a:t>
            </a:r>
          </a:p>
          <a:p>
            <a:pPr lvl="1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Miyoperikardit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ise S3</a:t>
            </a:r>
          </a:p>
          <a:p>
            <a:pPr lvl="1"/>
            <a:r>
              <a:rPr lang="tr-TR" err="1" smtClean="0">
                <a:latin typeface="Helvetica" panose="020B0604020202020204" pitchFamily="34" charset="0"/>
                <a:cs typeface="Helvetica" panose="020B0604020202020204" pitchFamily="34" charset="0"/>
              </a:rPr>
              <a:t>Plevral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 effüzyon</a:t>
            </a:r>
          </a:p>
          <a:p>
            <a:pPr lvl="1"/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FROTMAN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&lt;1/3</a:t>
            </a:r>
          </a:p>
          <a:p>
            <a:pPr lvl="1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Patognomonik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Duyulmaması ekarte ettirmez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Diyaframla, sol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sternal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kenarda, çıtırtı</a:t>
            </a:r>
          </a:p>
          <a:p>
            <a:pPr lvl="1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Sistolik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erken/geç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diyastolik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fazlar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Öne eğilip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nefes tutturularak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Zaman içinde değişken</a:t>
            </a:r>
          </a:p>
          <a:p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1628800"/>
            <a:ext cx="7498080" cy="48006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EKG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%60 bulgu var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önemli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lab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testidir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Normal olması tanıyı ekarte ettirmez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faz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1.FAZ (Birkaç gün – hafta): </a:t>
            </a:r>
          </a:p>
          <a:p>
            <a:pPr lvl="2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tanısal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tr-TR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aVR</a:t>
            </a: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V1 hariç açıklığı yukarı bakan yaygın ST </a:t>
            </a:r>
            <a:r>
              <a:rPr lang="tr-TR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segment</a:t>
            </a: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yükselmesi</a:t>
            </a:r>
          </a:p>
          <a:p>
            <a:pPr lvl="2"/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 </a:t>
            </a:r>
            <a:r>
              <a:rPr lang="tr-TR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segment</a:t>
            </a: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depresyonu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(%60,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subepikardial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atrial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injury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2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V1’de ST çökmesi olabilir</a:t>
            </a:r>
          </a:p>
          <a:p>
            <a:pPr lvl="1"/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50252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5608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ic_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412776"/>
            <a:ext cx="7746826" cy="37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Düz Ok Bağlayıcısı"/>
          <p:cNvCxnSpPr/>
          <p:nvPr/>
        </p:nvCxnSpPr>
        <p:spPr>
          <a:xfrm flipV="1">
            <a:off x="2339752" y="3573016"/>
            <a:ext cx="144016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V="1">
            <a:off x="7452320" y="3573016"/>
            <a:ext cx="144016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1364704"/>
            <a:ext cx="4176464" cy="48006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2.FAZ</a:t>
            </a:r>
          </a:p>
          <a:p>
            <a:pPr lvl="2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izoelektrik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T normal-düz</a:t>
            </a:r>
          </a:p>
          <a:p>
            <a:pPr lvl="2"/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 3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FAZ</a:t>
            </a:r>
          </a:p>
          <a:p>
            <a:pPr lvl="2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T negatifliği</a:t>
            </a:r>
          </a:p>
          <a:p>
            <a:pPr lvl="2"/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 4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FAZ</a:t>
            </a:r>
          </a:p>
          <a:p>
            <a:pPr lvl="2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Normalizasyon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5048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EKG ayırıcı tanı</a:t>
            </a:r>
          </a:p>
        </p:txBody>
      </p:sp>
      <p:graphicFrame>
        <p:nvGraphicFramePr>
          <p:cNvPr id="19708" name="Group 2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109307"/>
              </p:ext>
            </p:extLst>
          </p:nvPr>
        </p:nvGraphicFramePr>
        <p:xfrm>
          <a:off x="179387" y="1484784"/>
          <a:ext cx="8424863" cy="4680520"/>
        </p:xfrm>
        <a:graphic>
          <a:graphicData uri="http://schemas.openxmlformats.org/drawingml/2006/table">
            <a:tbl>
              <a:tblPr/>
              <a:tblGrid>
                <a:gridCol w="2309813"/>
                <a:gridCol w="2036762"/>
                <a:gridCol w="2039938"/>
                <a:gridCol w="2038350"/>
              </a:tblGrid>
              <a:tr h="692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Akut  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Perikardit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Miyokart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İnfaktüsü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Erken Repolarizasyon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 segment değişikliği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Sık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Yok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Nadir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Patojik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 dalgası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Yok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Sık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Yok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 voltaj kaybı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Yok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Var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Yok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 segmenti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Yaygın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Resiprok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yok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Konkav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Lokalize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Resiprok mevcut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Konveks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Prekordial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deriv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Resiprok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yok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Konkav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 / T oranı (V5,6)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Genelde ≥0,25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Uygulanamaz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&lt;0,25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 dalgası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Amplitüd normal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 izoeletrik olduktan sonra     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  negatifleşir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Değişir</a:t>
                      </a: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 izoel olmadan negatifleşir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Genelde sivri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5" name="Line 244"/>
          <p:cNvSpPr>
            <a:spLocks noChangeShapeType="1"/>
          </p:cNvSpPr>
          <p:nvPr/>
        </p:nvSpPr>
        <p:spPr bwMode="auto">
          <a:xfrm>
            <a:off x="2483769" y="2132856"/>
            <a:ext cx="612048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09713"/>
            <a:ext cx="7991797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403648" y="72782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Erken </a:t>
            </a:r>
            <a:r>
              <a:rPr lang="tr-TR" sz="36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repolarizasyon</a:t>
            </a:r>
            <a:endParaRPr lang="tr-TR" sz="3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7488324" y="2516081"/>
            <a:ext cx="180020" cy="2648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93" y="3717032"/>
            <a:ext cx="3349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93" y="5002213"/>
            <a:ext cx="3349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92624"/>
            <a:ext cx="3349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3349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6591"/>
            <a:ext cx="3349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LABORATUAR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ESR, CRP, BK yüksekliği</a:t>
            </a:r>
          </a:p>
          <a:p>
            <a:pPr lvl="1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Miyoperikardit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ise CKMB, </a:t>
            </a:r>
            <a:r>
              <a:rPr lang="tr-TR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Tn</a:t>
            </a: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yüksekliği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Altta yatan duruma bağlı bulgular</a:t>
            </a:r>
          </a:p>
          <a:p>
            <a:pPr lvl="2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Üremi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, hipotiroidizm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ANA, ANCA,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RF vb.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EKOKARDİYOGRAFİ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Çoğunlukla N</a:t>
            </a:r>
          </a:p>
          <a:p>
            <a:pPr lvl="1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Perikardiyal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effüzyon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olabilir/olmayabilir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Fazla sıvı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idiopatikte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sık değil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Anatomi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8028384" cy="4800600"/>
          </a:xfrm>
        </p:spPr>
        <p:txBody>
          <a:bodyPr>
            <a:normAutofit fontScale="85000" lnSpcReduction="20000"/>
          </a:bodyPr>
          <a:lstStyle/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Kalbin etrafını saran, iki tabakadan oluşan (parietal, viseral) bir kesedir.</a:t>
            </a:r>
          </a:p>
          <a:p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Sol atriyumun büyük kısmı hariç kalbin tamamını ve büyük damarların proksimal kısımlarını sarar.</a:t>
            </a:r>
          </a:p>
          <a:p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İki zar arasında yaklaşık 20ml (15-50 ml) perikardial sıvı bulunur.</a:t>
            </a:r>
          </a:p>
          <a:p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Perikard içi basınç: </a:t>
            </a:r>
          </a:p>
          <a:p>
            <a:pPr lvl="1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inspiryum sonunda: -6mmHg </a:t>
            </a:r>
          </a:p>
          <a:p>
            <a:pPr lvl="1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ekspiryum sonunda: -3mmHg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YAKLAŞIM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268760"/>
            <a:ext cx="7704856" cy="532859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Tbc; endemik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bölgede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değilseniz ve tbc düşündüren başka bulgu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yoksa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ilk başvuruda etiyolojide tbc araştırmak şart değildir.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None/>
            </a:pPr>
            <a:r>
              <a:rPr lang="tr-TR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Kötü </a:t>
            </a:r>
            <a:r>
              <a:rPr lang="tr-TR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Prognoz</a:t>
            </a:r>
            <a:r>
              <a:rPr lang="tr-TR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göstergeleri</a:t>
            </a:r>
          </a:p>
          <a:p>
            <a:pPr algn="just">
              <a:buNone/>
            </a:pPr>
            <a:r>
              <a:rPr lang="tr-TR" b="1" i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  <a:endParaRPr lang="tr-TR" b="1" i="1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Ateş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Subakut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seyir (yavaş başlangıç)</a:t>
            </a:r>
          </a:p>
          <a:p>
            <a:pPr algn="just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Fazla sıvı/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tamponad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hf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tedaviye (NSAI/ASA) yanıtsızlık</a:t>
            </a:r>
          </a:p>
          <a:p>
            <a:pPr algn="just">
              <a:buNone/>
            </a:pPr>
            <a:r>
              <a:rPr lang="tr-TR" b="1" i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Minör</a:t>
            </a:r>
          </a:p>
          <a:p>
            <a:pPr algn="just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Miyoperikardit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Travma</a:t>
            </a:r>
          </a:p>
          <a:p>
            <a:pPr algn="just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İmmünosupresyon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OAK kullanımı</a:t>
            </a:r>
          </a:p>
          <a:p>
            <a:pPr lvl="0" algn="just">
              <a:buClr>
                <a:srgbClr val="3891A7"/>
              </a:buClr>
              <a:buNone/>
            </a:pPr>
            <a:endParaRPr lang="tr-TR" sz="2900" smtClean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r>
              <a:rPr lang="tr-TR" sz="290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Kötü </a:t>
            </a:r>
            <a:r>
              <a:rPr lang="tr-TR" sz="290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prognoz </a:t>
            </a:r>
            <a:r>
              <a:rPr lang="tr-TR" sz="290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göstergesi veya </a:t>
            </a:r>
            <a:r>
              <a:rPr lang="tr-TR" sz="290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etiyolojik şüphe varsa yatış </a:t>
            </a:r>
            <a:r>
              <a:rPr lang="tr-TR" sz="290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gerekebilir.</a:t>
            </a:r>
            <a:endParaRPr lang="tr-TR" sz="290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TEDAVİ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628800"/>
            <a:ext cx="7740352" cy="4800600"/>
          </a:xfrm>
        </p:spPr>
        <p:txBody>
          <a:bodyPr/>
          <a:lstStyle/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Etyolojiye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yönelik tedavi</a:t>
            </a: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Yatak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istirahati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ASA/NSAID (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İbuprofen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İndometazin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+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kolşisin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Diğer ilaçları alamıyor/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otoimmün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steroid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PROGNOZ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979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Genellikle komplikasyonsuz iyileşir.</a:t>
            </a:r>
          </a:p>
          <a:p>
            <a:pPr algn="just"/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</a:t>
            </a:r>
            <a:r>
              <a:rPr lang="tr-TR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omplikasyonlar </a:t>
            </a:r>
            <a:r>
              <a:rPr lang="tr-TR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tedavi almayanlarda daha sık</a:t>
            </a:r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Dirençli/kronik </a:t>
            </a:r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perikardit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ilk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ataktan sonra düzelmez ise</a:t>
            </a:r>
          </a:p>
          <a:p>
            <a:pPr algn="just"/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Rekürren</a:t>
            </a: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perikardit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arada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semptomsuz dönem (4-6 hf) 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varsa (ilk atak sonrası %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15-30)</a:t>
            </a:r>
          </a:p>
          <a:p>
            <a:pPr algn="just"/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Tamponad</a:t>
            </a: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İdiopatikte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 nadir</a:t>
            </a:r>
          </a:p>
          <a:p>
            <a:pPr algn="just"/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Konstriksiyon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idiopatik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için nadir (%1),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otoimmün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için orta,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tb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için yüksek risk (%20-30)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PERİKARDİYAL EFFÜZYON</a:t>
            </a:r>
            <a:endParaRPr lang="tr-TR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Perikardiyal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sıvının artması</a:t>
            </a: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İntraperikardiyal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basınç artar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Sıvı volümü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Birikim hızı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Perikardın fiziki özellikleri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Artmış üretim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eksuda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Azalmış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rezorbsiyon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(sistemik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venöz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basınç artışına bağlı)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transuda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Perikardiyal</a:t>
            </a:r>
            <a:r>
              <a:rPr lang="tr-TR" dirty="0" smtClean="0"/>
              <a:t> sıvı miktarı yavaş arttığı zaman, 2 </a:t>
            </a:r>
            <a:r>
              <a:rPr lang="tr-TR" dirty="0" err="1" smtClean="0"/>
              <a:t>lt’ye</a:t>
            </a:r>
            <a:r>
              <a:rPr lang="tr-TR" dirty="0" smtClean="0"/>
              <a:t> kadar sıvıyı çok fazla basıncını artırmadan alabilir.</a:t>
            </a:r>
          </a:p>
          <a:p>
            <a:endParaRPr lang="tr-TR" dirty="0" smtClean="0"/>
          </a:p>
          <a:p>
            <a:r>
              <a:rPr lang="tr-TR" dirty="0" smtClean="0"/>
              <a:t>Akut </a:t>
            </a:r>
            <a:r>
              <a:rPr lang="tr-TR" dirty="0" err="1" smtClean="0"/>
              <a:t>perikardit</a:t>
            </a:r>
            <a:r>
              <a:rPr lang="tr-TR" dirty="0" smtClean="0"/>
              <a:t> yapan her neden </a:t>
            </a:r>
            <a:r>
              <a:rPr lang="tr-TR" dirty="0" err="1" smtClean="0"/>
              <a:t>perikardiyal</a:t>
            </a:r>
            <a:r>
              <a:rPr lang="tr-TR" dirty="0" smtClean="0"/>
              <a:t> sıvı yapabilir.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SINIFLAMA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505530"/>
              </p:ext>
            </p:extLst>
          </p:nvPr>
        </p:nvGraphicFramePr>
        <p:xfrm>
          <a:off x="1331640" y="1447800"/>
          <a:ext cx="7602810" cy="40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405"/>
                <a:gridCol w="3801405"/>
              </a:tblGrid>
              <a:tr h="43352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3326" marR="83326"/>
                </a:tc>
              </a:tr>
              <a:tr h="1068953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Başlangıç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Akut</a:t>
                      </a:r>
                    </a:p>
                    <a:p>
                      <a:r>
                        <a:rPr lang="tr-TR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Subakut</a:t>
                      </a:r>
                      <a:endParaRPr lang="tr-TR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Kronik</a:t>
                      </a:r>
                      <a:r>
                        <a:rPr lang="tr-TR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(&gt;3 ay)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</a:tr>
              <a:tr h="1068953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Miktar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Az (&lt;10</a:t>
                      </a:r>
                      <a:r>
                        <a:rPr lang="tr-TR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mm)</a:t>
                      </a:r>
                      <a:endParaRPr lang="tr-TR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Orta (10-20 mm)</a:t>
                      </a:r>
                    </a:p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Fazla (&gt;20 mm)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</a:tr>
              <a:tr h="748267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Dağılım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Çevresel</a:t>
                      </a:r>
                    </a:p>
                    <a:p>
                      <a:r>
                        <a:rPr lang="tr-TR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Loküle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</a:tr>
              <a:tr h="748267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Karakter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Transuda</a:t>
                      </a:r>
                      <a:endParaRPr lang="tr-TR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tr-TR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Eksuda</a:t>
                      </a:r>
                      <a:endParaRPr lang="tr-TR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ETİYOLOJİ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İdyopatik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Malignite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İnfeksiyon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viralde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nadir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, TBC!!!!!)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Bağ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dokusu hst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İatrojenik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KLİNİK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234" y="1412776"/>
            <a:ext cx="8229600" cy="1114420"/>
          </a:xfrm>
        </p:spPr>
        <p:txBody>
          <a:bodyPr/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Klinik biriken sıvının miktarına ve birikme hızına bağlı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7159055" cy="345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674056" cy="500553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Efor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dispnesi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göğüs ağrısı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Lokal bası bulguları: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trakea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basısı--öksürük,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özefagus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basısı--yutma güçlüğü, N.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recurrens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basısı--ses kısıklığı, N.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phrenicus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basısı--hıçkırık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Halsizlik, çarpıntı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Hemodinamik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bozukluk(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tamponad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yoksa muayene  genellikle normal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Kalp sesleri hafifler veya derinden gelir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LABORATUVAR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32656"/>
            <a:ext cx="864096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EKG: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Sıvı fazla ise düşük voltaj,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elektriki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err="1" smtClean="0">
                <a:latin typeface="Helvetica" panose="020B0604020202020204" pitchFamily="34" charset="0"/>
                <a:cs typeface="Helvetica" panose="020B0604020202020204" pitchFamily="34" charset="0"/>
              </a:rPr>
              <a:t>alternans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51" y="1988840"/>
            <a:ext cx="74888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-171400"/>
            <a:ext cx="749808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Fonksiyonları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620688"/>
            <a:ext cx="8568952" cy="4800600"/>
          </a:xfrm>
        </p:spPr>
        <p:txBody>
          <a:bodyPr>
            <a:noAutofit/>
          </a:bodyPr>
          <a:lstStyle/>
          <a:p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Kalbin sabit pozisyonunu sağlamak </a:t>
            </a:r>
          </a:p>
          <a:p>
            <a:endParaRPr lang="tr-TR" sz="24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Sistolik ve diyastolik etkileşimlerle sağ ve sol ventrikül debisini dengede tutmak</a:t>
            </a:r>
          </a:p>
          <a:p>
            <a:endParaRPr lang="tr-TR" sz="24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Kalbin akut dilatasyonunu sınırlamak</a:t>
            </a:r>
          </a:p>
          <a:p>
            <a:endParaRPr lang="tr-TR" sz="24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Lenfatik / immünolojik fonksiyonlar (prostoglandin salgılar)</a:t>
            </a:r>
          </a:p>
          <a:p>
            <a:endParaRPr lang="tr-TR" sz="24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Negatif intraperikardial basınç sayesinde ventrikül sistolü sırasında atrial doluşu artırmak (“suction filling”)</a:t>
            </a:r>
          </a:p>
          <a:p>
            <a:endParaRPr lang="tr-TR" sz="24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Lubrikan etkiler – kalp ile etraf yapılar arasındaki sürtünmeyi en aza indirmek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7" y="1772816"/>
            <a:ext cx="8151363" cy="441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836712"/>
            <a:ext cx="8640960" cy="4800600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891A7"/>
              </a:buClr>
            </a:pPr>
            <a:r>
              <a:rPr lang="tr-TR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Tanı için en hassas </a:t>
            </a:r>
            <a:r>
              <a:rPr lang="tr-TR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</a:t>
            </a:r>
            <a:r>
              <a:rPr lang="tr-TR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Ekokardiyografi</a:t>
            </a:r>
            <a:endParaRPr lang="tr-TR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TEDAVİ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63" y="1340768"/>
            <a:ext cx="8352928" cy="4800600"/>
          </a:xfrm>
        </p:spPr>
        <p:txBody>
          <a:bodyPr/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Etiyolojiye yönelik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Tamponada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yol açan sıvının drene edilmesi gereklidir. 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Tanısal problemi olan (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malignite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,bakteriyel) ve kronik fazla miktarlardaki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effüzyonlarda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tanı-tedavi amaçlı drenajı düşünülebilir.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KARDİYAK TAMPONAD</a:t>
            </a:r>
            <a:endParaRPr lang="tr-TR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 algn="just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Perikartta </a:t>
            </a:r>
            <a:r>
              <a:rPr lang="tr-TR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sıvı birikimi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 bağlı olarak </a:t>
            </a:r>
            <a:r>
              <a:rPr lang="tr-TR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intraperikardial</a:t>
            </a:r>
            <a:r>
              <a:rPr lang="tr-TR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basınç artışı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ile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ventriküllerin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diyastolik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doluşunun kısıtlanması, atım volümü ve </a:t>
            </a:r>
            <a:r>
              <a:rPr lang="tr-TR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kalp debisinin düşmesi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ile karakterize klinik tablodur.</a:t>
            </a:r>
          </a:p>
          <a:p>
            <a:pPr>
              <a:buNone/>
            </a:pP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13" y="4077072"/>
            <a:ext cx="5644590" cy="255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322"/>
            <a:ext cx="5257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2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Nedenleri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435608" y="1484784"/>
            <a:ext cx="3657600" cy="470265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endParaRPr lang="tr-TR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r>
              <a:rPr lang="tr-TR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SIK</a:t>
            </a:r>
          </a:p>
          <a:p>
            <a:pPr>
              <a:buNone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Perikardit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Tbc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İyatrojenik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Travma</a:t>
            </a:r>
          </a:p>
          <a:p>
            <a:pPr>
              <a:buNone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Malignite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4860032" y="1524000"/>
            <a:ext cx="4073656" cy="4663440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  <a:buNone/>
            </a:pPr>
            <a:endParaRPr lang="tr-TR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buClr>
                <a:srgbClr val="3891A7"/>
              </a:buClr>
              <a:buNone/>
            </a:pPr>
            <a:endParaRPr lang="tr-TR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buClr>
                <a:srgbClr val="3891A7"/>
              </a:buClr>
              <a:buNone/>
            </a:pPr>
            <a:r>
              <a:rPr lang="tr-TR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NADİR</a:t>
            </a:r>
            <a:endParaRPr lang="tr-TR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buClr>
                <a:srgbClr val="3891A7"/>
              </a:buClr>
              <a:buNone/>
            </a:pP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Bağ dokusu </a:t>
            </a:r>
            <a:r>
              <a:rPr lang="tr-TR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hst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tr-TR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buClr>
                <a:srgbClr val="3891A7"/>
              </a:buClr>
              <a:buNone/>
            </a:pP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Radyasyon</a:t>
            </a:r>
          </a:p>
          <a:p>
            <a:pPr lvl="0">
              <a:buClr>
                <a:srgbClr val="3891A7"/>
              </a:buClr>
              <a:buNone/>
            </a:pP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Post MI</a:t>
            </a:r>
          </a:p>
          <a:p>
            <a:pPr lvl="0">
              <a:buClr>
                <a:srgbClr val="3891A7"/>
              </a:buClr>
              <a:buNone/>
            </a:pP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Üremi</a:t>
            </a:r>
          </a:p>
          <a:p>
            <a:pPr lvl="0">
              <a:buClr>
                <a:srgbClr val="3891A7"/>
              </a:buClr>
              <a:buNone/>
            </a:pP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tr-TR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Diseksiyon</a:t>
            </a:r>
            <a:endParaRPr lang="tr-TR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buClr>
                <a:srgbClr val="3891A7"/>
              </a:buClr>
              <a:buNone/>
            </a:pP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</a:t>
            </a:r>
            <a:r>
              <a:rPr lang="tr-TR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Pnömoperikardium</a:t>
            </a:r>
            <a:endParaRPr lang="tr-TR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sz="24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1331640" y="134076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-</a:t>
            </a:r>
            <a:r>
              <a:rPr lang="tr-TR" sz="2800" dirty="0" err="1" smtClean="0"/>
              <a:t>Perikardiyal</a:t>
            </a:r>
            <a:r>
              <a:rPr lang="tr-TR" sz="2800" dirty="0" smtClean="0"/>
              <a:t> sıvı nedenleri ile aynı nedenler sorumludur.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PATOFİZYOLOJİ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516064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Normalde</a:t>
            </a:r>
            <a:r>
              <a:rPr lang="tr-TR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tr-TR" b="1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atrium</a:t>
            </a:r>
            <a:r>
              <a:rPr lang="tr-TR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basınçları ve </a:t>
            </a:r>
            <a:r>
              <a:rPr lang="tr-TR" b="1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ventriküllerin</a:t>
            </a:r>
            <a:r>
              <a:rPr lang="tr-TR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diyastolik</a:t>
            </a:r>
            <a:r>
              <a:rPr lang="tr-TR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basınçları eşittir .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İPP biraz düşüktür. </a:t>
            </a:r>
            <a:endParaRPr lang="tr-TR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dirty="0" smtClean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Perikardiyal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sıvı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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İPP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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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RA-RV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diyastolik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basıncını geçer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ventrikül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doluşu bozulur. </a:t>
            </a:r>
          </a:p>
          <a:p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İPP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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LV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diyastolik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basıncına yaklaşması ile atım hacmi düşer,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kompanse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etmek için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takikardi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başlar.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Kompansasyon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mekanizmalarını aşan İPP</a:t>
            </a:r>
            <a:r>
              <a:rPr lang="tr-TR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 </a:t>
            </a:r>
            <a:r>
              <a:rPr lang="tr-TR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ebi</a:t>
            </a:r>
            <a:r>
              <a:rPr lang="tr-TR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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, KB,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vital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organ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perfüzyonu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bozulmaya başlar.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Hemodinamik</a:t>
            </a: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yanıtı belirleyen </a:t>
            </a:r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faktörler:</a:t>
            </a:r>
            <a:b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tr-TR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8208912" cy="4800600"/>
          </a:xfrm>
        </p:spPr>
        <p:txBody>
          <a:bodyPr>
            <a:normAutofit fontScale="92500" lnSpcReduction="10000"/>
          </a:bodyPr>
          <a:lstStyle/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Toplanan sıvı miktarı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Sıvının toplanma hızı ve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sıvının karakteri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Perikard ve miyokardın kompliansı</a:t>
            </a:r>
          </a:p>
          <a:p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Kompansasyon mekanizmaları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Total kan volümü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683568" y="292558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Tamponad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Kliniği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Düşük debi semptomları 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(huzursuzluk, ajitasyon, </a:t>
            </a:r>
            <a:r>
              <a:rPr lang="tr-T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stupor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, idrar miktarında azalma, </a:t>
            </a:r>
            <a:r>
              <a:rPr lang="tr-T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dispne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, göğüste rahatsızlık hissi)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Fizik Muayene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Takipne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 , soğuk terleme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Akciğerler temiz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Takikardi</a:t>
            </a:r>
            <a:r>
              <a:rPr lang="tr-TR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: ÇOK ÖNEMLİ, mutlak </a:t>
            </a:r>
            <a:r>
              <a:rPr lang="tr-TR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mevcut</a:t>
            </a:r>
            <a:endParaRPr lang="tr-TR" sz="2400" dirty="0" smtClean="0">
              <a:solidFill>
                <a:srgbClr val="FF3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PULSUS </a:t>
            </a:r>
            <a:r>
              <a:rPr lang="tr-TR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PARADOXUS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Hipotansiyon, düşük nabız basıncı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BVD +/+, </a:t>
            </a:r>
            <a:r>
              <a:rPr lang="tr-TR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x inişi belirgin, y inişi silik veya yok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Ewart</a:t>
            </a:r>
            <a:r>
              <a:rPr lang="tr-TR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 bulgusu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tr-T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Akc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 bazalinin kompresyonu sonucu sol </a:t>
            </a:r>
            <a:r>
              <a:rPr lang="tr-T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skapula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 altına </a:t>
            </a:r>
            <a:r>
              <a:rPr lang="tr-T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matite</a:t>
            </a:r>
            <a:endParaRPr lang="tr-T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Frotman</a:t>
            </a:r>
            <a:r>
              <a:rPr lang="tr-T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duyulabilir.</a:t>
            </a:r>
            <a:endParaRPr lang="tr-T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BECK </a:t>
            </a:r>
            <a:r>
              <a:rPr lang="tr-TR" sz="24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Triadı</a:t>
            </a:r>
            <a:r>
              <a:rPr lang="tr-TR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vardır.</a:t>
            </a:r>
            <a:endParaRPr lang="tr-T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BECK </a:t>
            </a:r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Triadı</a:t>
            </a:r>
            <a:endParaRPr lang="tr-TR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Sistemik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venöz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basınçta artma (BVD)</a:t>
            </a: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Hipotansiyon</a:t>
            </a: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Kalp seslerinin derinden gelmesi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PULSUS PARADOKSUS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208139"/>
            <a:ext cx="8136904" cy="5616624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İnspirasyonda</a:t>
            </a:r>
            <a:r>
              <a:rPr lang="tr-TR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sistolik</a:t>
            </a:r>
            <a:r>
              <a:rPr lang="tr-TR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kan basıncında &gt;10mmHg düşüş</a:t>
            </a:r>
          </a:p>
          <a:p>
            <a:endParaRPr lang="tr-TR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Nabız bulgusu olabilmesi için &gt;20mmHg düşüş gereklidir 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Tamponad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varlığında RV-LV total volüm sabit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İnsp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RV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vol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artar ve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septumu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sola doğru iter.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LV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kavite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daralır,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diyastolik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doluşu azalır. 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İnsprium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sırasında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pulmoner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göllenme artar.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İnspiryumda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intratorasik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basıncın düşmesi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aort basıncını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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PERİKARDİYAL SENDROMLAR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4800600"/>
          </a:xfrm>
        </p:spPr>
        <p:txBody>
          <a:bodyPr/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Akut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perikardit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Perikardiyal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efüzyon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Tamponad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Konstriktif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perikardit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91870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980728"/>
            <a:ext cx="10173816" cy="1368152"/>
          </a:xfrm>
        </p:spPr>
        <p:txBody>
          <a:bodyPr>
            <a:normAutofit fontScale="90000"/>
          </a:bodyPr>
          <a:lstStyle/>
          <a:p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Ayırıcı </a:t>
            </a: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tanı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tr-TR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BVD + Hipotansiyon +Şok yapan nedenler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564904"/>
            <a:ext cx="7498080" cy="4800600"/>
          </a:xfrm>
        </p:spPr>
        <p:txBody>
          <a:bodyPr>
            <a:normAutofit/>
          </a:bodyPr>
          <a:lstStyle/>
          <a:p>
            <a:r>
              <a:rPr lang="tr-TR" sz="2800" smtClean="0">
                <a:latin typeface="Helvetica" panose="020B0604020202020204" pitchFamily="34" charset="0"/>
                <a:cs typeface="Helvetica" panose="020B0604020202020204" pitchFamily="34" charset="0"/>
              </a:rPr>
              <a:t>Yaygın-ciddi 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</a:t>
            </a:r>
          </a:p>
          <a:p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A.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Pulmoner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emboli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+ Sağ kalp yetmezliği</a:t>
            </a:r>
          </a:p>
          <a:p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Akut RV-Mİ</a:t>
            </a:r>
          </a:p>
          <a:p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Pulmoner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EKG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556792"/>
            <a:ext cx="4038600" cy="4525963"/>
          </a:xfrm>
        </p:spPr>
        <p:txBody>
          <a:bodyPr/>
          <a:lstStyle/>
          <a:p>
            <a:pPr lvl="1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Azalmış voltaj</a:t>
            </a:r>
          </a:p>
          <a:p>
            <a:pPr lvl="1"/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Elektriksel alternans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3429000"/>
            <a:ext cx="7686700" cy="1240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319" y="795338"/>
            <a:ext cx="5180012" cy="4857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899592" y="795338"/>
            <a:ext cx="309721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TELE:</a:t>
            </a:r>
          </a:p>
          <a:p>
            <a:pPr>
              <a:defRPr/>
            </a:pPr>
            <a:endParaRPr lang="tr-TR" sz="3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tr-TR" sz="2400" smtClean="0">
                <a:latin typeface="Calibri" pitchFamily="34" charset="0"/>
              </a:rPr>
              <a:t>Sürahi-çadır kalp </a:t>
            </a:r>
            <a:r>
              <a:rPr lang="tr-TR" sz="2400">
                <a:solidFill>
                  <a:prstClr val="black"/>
                </a:solidFill>
                <a:latin typeface="Calibri" pitchFamily="34" charset="0"/>
              </a:rPr>
              <a:t>görünümü </a:t>
            </a:r>
            <a:endParaRPr lang="tr-TR" sz="240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tr-TR" sz="240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400" smtClean="0">
                <a:solidFill>
                  <a:prstClr val="black"/>
                </a:solidFill>
                <a:latin typeface="Calibri" pitchFamily="34" charset="0"/>
              </a:rPr>
              <a:t>       </a:t>
            </a:r>
            <a:r>
              <a:rPr lang="tr-TR" sz="2400" smtClean="0">
                <a:latin typeface="Calibri" pitchFamily="34" charset="0"/>
              </a:rPr>
              <a:t>(</a:t>
            </a:r>
            <a:r>
              <a:rPr lang="tr-TR" sz="2400">
                <a:latin typeface="Calibri" pitchFamily="34" charset="0"/>
              </a:rPr>
              <a:t>KTO </a:t>
            </a:r>
            <a:r>
              <a:rPr lang="tr-TR" sz="2400" smtClean="0">
                <a:latin typeface="Calibri" pitchFamily="34" charset="0"/>
              </a:rPr>
              <a:t>artmış)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tr-TR" sz="240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tr-TR" sz="2400" smtClean="0">
                <a:latin typeface="Calibri" pitchFamily="34" charset="0"/>
              </a:rPr>
              <a:t>Kalp </a:t>
            </a:r>
            <a:r>
              <a:rPr lang="tr-TR" sz="2400" dirty="0">
                <a:latin typeface="Calibri" pitchFamily="34" charset="0"/>
              </a:rPr>
              <a:t>kenarlarındaki </a:t>
            </a:r>
            <a:r>
              <a:rPr lang="tr-TR" sz="2400" err="1">
                <a:latin typeface="Calibri" pitchFamily="34" charset="0"/>
              </a:rPr>
              <a:t>kontürler</a:t>
            </a:r>
            <a:r>
              <a:rPr lang="tr-TR" sz="2400">
                <a:latin typeface="Calibri" pitchFamily="34" charset="0"/>
              </a:rPr>
              <a:t> </a:t>
            </a:r>
            <a:r>
              <a:rPr lang="tr-TR" sz="2400" smtClean="0">
                <a:latin typeface="Calibri" pitchFamily="34" charset="0"/>
              </a:rPr>
              <a:t>düzleşir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tr-TR" sz="240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tr-TR" sz="2400" smtClean="0">
                <a:latin typeface="Calibri" pitchFamily="34" charset="0"/>
              </a:rPr>
              <a:t>Akciğerler </a:t>
            </a:r>
            <a:r>
              <a:rPr lang="tr-TR" sz="2400" dirty="0">
                <a:latin typeface="Calibri" pitchFamily="34" charset="0"/>
              </a:rPr>
              <a:t>temizdir. </a:t>
            </a:r>
          </a:p>
          <a:p>
            <a:pPr>
              <a:spcBef>
                <a:spcPct val="50000"/>
              </a:spcBef>
              <a:defRPr/>
            </a:pP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EKOKARDİYOGRAFİ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1398370" y="1340768"/>
            <a:ext cx="7498080" cy="4800600"/>
          </a:xfrm>
        </p:spPr>
        <p:txBody>
          <a:bodyPr/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Tanı için çok değerli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11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5903349" cy="46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TEDAVİ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Medikal acildir.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IV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hidrasyon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ve IV </a:t>
            </a:r>
            <a:r>
              <a:rPr lang="tr-TR" err="1" smtClean="0">
                <a:latin typeface="Helvetica" panose="020B0604020202020204" pitchFamily="34" charset="0"/>
                <a:cs typeface="Helvetica" panose="020B0604020202020204" pitchFamily="34" charset="0"/>
              </a:rPr>
              <a:t>inotropik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 tedavi: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zaman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kazanmak için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PERİKARDİYOSENTEZ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(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perkütan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veya cerrahi yolla)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6896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KONSTRİKTİF PERİKARDİT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359024" y="1484784"/>
            <a:ext cx="8784976" cy="4800600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Visseral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ve/veya 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parietal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perikardın </a:t>
            </a:r>
            <a:r>
              <a:rPr lang="tr-TR" sz="2800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fibrokalsifik</a:t>
            </a:r>
            <a:r>
              <a:rPr lang="tr-TR" sz="2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kalınlaşma ve yapışıklığı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nedeniyle kalbin 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diyastolik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doluşunun engellenmesi ile karakterize klinik tablodur .</a:t>
            </a:r>
          </a:p>
          <a:p>
            <a:endParaRPr lang="tr-TR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Biventriküler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800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diastolik</a:t>
            </a:r>
            <a:r>
              <a:rPr lang="tr-TR" sz="2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800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disfonksiyona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neden olur.</a:t>
            </a:r>
          </a:p>
          <a:p>
            <a:endParaRPr lang="tr-TR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Klinik tablo: sağ kalp yetmezliği bulguları ve düşük debi ile karakterizedir.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RASTLANMA SIKLIĞINA GÖRE KONSTRİKTİF PERİKARDİT NEDENLERİ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132856"/>
            <a:ext cx="7570088" cy="480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İdiyopatik</a:t>
            </a:r>
            <a:r>
              <a:rPr lang="tr-TR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perikardit</a:t>
            </a:r>
            <a:r>
              <a:rPr lang="tr-TR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%  40</a:t>
            </a: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Kalp cerrahisi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sonrası                 % 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Tüberküloz                                  % 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Radyasyona </a:t>
            </a:r>
            <a:r>
              <a:rPr lang="tr-TR" err="1" smtClean="0">
                <a:latin typeface="Helvetica" panose="020B0604020202020204" pitchFamily="34" charset="0"/>
                <a:cs typeface="Helvetica" panose="020B0604020202020204" pitchFamily="34" charset="0"/>
              </a:rPr>
              <a:t>sekonder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    %  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                       </a:t>
            </a:r>
          </a:p>
          <a:p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Kollajen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doku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hst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.                       %  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Diğer                                           %  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marL="82296" indent="0">
              <a:buNone/>
            </a:pP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(Malignite,üremi,pürülan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Patofizyoloji</a:t>
            </a:r>
            <a:endParaRPr lang="tr-TR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47800"/>
            <a:ext cx="8352928" cy="5005536"/>
          </a:xfrm>
        </p:spPr>
        <p:txBody>
          <a:bodyPr>
            <a:normAutofit lnSpcReduction="10000"/>
          </a:bodyPr>
          <a:lstStyle/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Tüm boşlukların diyastolde doluşları sınırlanmıştır. </a:t>
            </a:r>
          </a:p>
          <a:p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Erken diyastolde ventrikül normal genişler ve de atrium basıncı yüksektir. </a:t>
            </a:r>
          </a:p>
          <a:p>
            <a:endParaRPr lang="tr-TR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Bu nedenle erken diyastolde hızlı doluş olur  ve diyastol ortasında perikardın doluşu kısıtlamasıyla aniden duraklar (perikardial knock). (“Dip ve plato”)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ETİYOLOJİ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Enfeksiyöz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514350"/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Viral</a:t>
            </a: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idiopatiklerin</a:t>
            </a: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çoğu) 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14450" lvl="2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Enterovirüs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tr-TR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Coxackie</a:t>
            </a:r>
            <a:r>
              <a:rPr lang="tr-TR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echo</a:t>
            </a:r>
            <a:r>
              <a:rPr lang="tr-TR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Herpes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(EBV,CMV HHV-6,),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adenovirüs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parvo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B19</a:t>
            </a:r>
          </a:p>
          <a:p>
            <a:pPr marL="914400" lvl="1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Bakteriyel</a:t>
            </a:r>
          </a:p>
          <a:p>
            <a:pPr marL="1314450" lvl="2" indent="-514350"/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Tbc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coxiella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bruneti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borrelia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pnömokok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vb</a:t>
            </a:r>
          </a:p>
          <a:p>
            <a:pPr marL="914400" lvl="1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Fungal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Parazitik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f4-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180" y="332656"/>
            <a:ext cx="59769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763713" y="5229225"/>
            <a:ext cx="597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250825" y="4764088"/>
            <a:ext cx="8642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smtClean="0">
                <a:latin typeface="Helvetica" panose="020B0604020202020204" pitchFamily="34" charset="0"/>
                <a:cs typeface="Helvetica" panose="020B0604020202020204" pitchFamily="34" charset="0"/>
              </a:rPr>
              <a:t>Tamponatta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>
                <a:latin typeface="Helvetica" panose="020B0604020202020204" pitchFamily="34" charset="0"/>
                <a:cs typeface="Helvetica" panose="020B0604020202020204" pitchFamily="34" charset="0"/>
              </a:rPr>
              <a:t>artmış intraperikardiyal basınç nedeniyle diyastolik doluş hem erken, hem geç diyastolde 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engellenmektedir.</a:t>
            </a:r>
          </a:p>
          <a:p>
            <a:pPr>
              <a:spcBef>
                <a:spcPct val="50000"/>
              </a:spcBef>
            </a:pPr>
            <a:endParaRPr lang="tr-TR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2000" b="1">
                <a:latin typeface="Helvetica" panose="020B0604020202020204" pitchFamily="34" charset="0"/>
                <a:cs typeface="Helvetica" panose="020B0604020202020204" pitchFamily="34" charset="0"/>
              </a:rPr>
              <a:t>Konstriksiyonda</a:t>
            </a:r>
            <a:r>
              <a:rPr lang="tr-TR" sz="2000">
                <a:latin typeface="Helvetica" panose="020B0604020202020204" pitchFamily="34" charset="0"/>
                <a:cs typeface="Helvetica" panose="020B0604020202020204" pitchFamily="34" charset="0"/>
              </a:rPr>
              <a:t> ise erken diyastolik doluş sırasında engel yoktur, hızla dolar ancak birden sonlanır.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KLİNİK-Semptomlar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94558" y="908720"/>
            <a:ext cx="8675687" cy="4525963"/>
          </a:xfrm>
        </p:spPr>
        <p:txBody>
          <a:bodyPr/>
          <a:lstStyle/>
          <a:p>
            <a:pPr eaLnBrk="1" hangingPunct="1"/>
            <a:r>
              <a:rPr lang="tr-TR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Periferik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ödem</a:t>
            </a:r>
          </a:p>
          <a:p>
            <a:pPr eaLnBrk="1" hangingPunct="1"/>
            <a:r>
              <a:rPr lang="tr-TR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Abdominal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şişkinlik (asit)</a:t>
            </a:r>
          </a:p>
          <a:p>
            <a:pPr eaLnBrk="1" hangingPunct="1"/>
            <a:r>
              <a:rPr lang="tr-TR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Hepatik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/bağırsak ödemine</a:t>
            </a:r>
          </a:p>
          <a:p>
            <a:pPr eaLnBrk="1" hangingPunct="1">
              <a:buFontTx/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bağlı GIS semptomları</a:t>
            </a:r>
          </a:p>
          <a:p>
            <a:pPr eaLnBrk="1" hangingPunct="1">
              <a:buFontTx/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İleri dönemde sarılık, 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kardiyak siroz</a:t>
            </a: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Efor </a:t>
            </a:r>
            <a:r>
              <a:rPr lang="tr-TR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dispnesi</a:t>
            </a: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Halsizlik, yorgunluk</a:t>
            </a:r>
          </a:p>
          <a:p>
            <a:pPr eaLnBrk="1" hangingPunct="1"/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Kilo kaybı</a:t>
            </a:r>
          </a:p>
        </p:txBody>
      </p:sp>
      <p:sp>
        <p:nvSpPr>
          <p:cNvPr id="49156" name="AutoShape 5"/>
          <p:cNvSpPr>
            <a:spLocks/>
          </p:cNvSpPr>
          <p:nvPr/>
        </p:nvSpPr>
        <p:spPr bwMode="auto">
          <a:xfrm>
            <a:off x="4744271" y="1068388"/>
            <a:ext cx="576262" cy="1943100"/>
          </a:xfrm>
          <a:prstGeom prst="rightBrace">
            <a:avLst>
              <a:gd name="adj1" fmla="val 35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157" name="AutoShape 6"/>
          <p:cNvSpPr>
            <a:spLocks/>
          </p:cNvSpPr>
          <p:nvPr/>
        </p:nvSpPr>
        <p:spPr bwMode="auto">
          <a:xfrm>
            <a:off x="3779912" y="3011488"/>
            <a:ext cx="576263" cy="865187"/>
          </a:xfrm>
          <a:prstGeom prst="rightBrace">
            <a:avLst>
              <a:gd name="adj1" fmla="val 166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4572000" y="3238922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Düşük debi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5436096" y="1685925"/>
            <a:ext cx="2303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Sistemik Venöz basınç artışı</a:t>
            </a: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1072049" y="4118789"/>
            <a:ext cx="79207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LV </a:t>
            </a:r>
            <a:r>
              <a:rPr lang="tr-TR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sistolik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 fonksiyonu normal olmasına rağmen, </a:t>
            </a:r>
            <a:r>
              <a:rPr lang="tr-TR" sz="2000" i="1">
                <a:latin typeface="Helvetica" panose="020B0604020202020204" pitchFamily="34" charset="0"/>
                <a:cs typeface="Helvetica" panose="020B0604020202020204" pitchFamily="34" charset="0"/>
              </a:rPr>
              <a:t>azalmış </a:t>
            </a:r>
            <a:r>
              <a:rPr lang="tr-TR" sz="2000" i="1" smtClean="0">
                <a:latin typeface="Helvetica" panose="020B0604020202020204" pitchFamily="34" charset="0"/>
                <a:cs typeface="Helvetica" panose="020B0604020202020204" pitchFamily="34" charset="0"/>
              </a:rPr>
              <a:t>preload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’a bağlı 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olarak </a:t>
            </a:r>
            <a:r>
              <a:rPr lang="tr-T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kalb</a:t>
            </a:r>
            <a:r>
              <a:rPr lang="tr-T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debisi </a:t>
            </a:r>
            <a:r>
              <a:rPr lang="tr-TR" sz="2000" i="1">
                <a:latin typeface="Helvetica" panose="020B0604020202020204" pitchFamily="34" charset="0"/>
                <a:cs typeface="Helvetica" panose="020B0604020202020204" pitchFamily="34" charset="0"/>
              </a:rPr>
              <a:t>azalmıştır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tr-T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Sonuçta su-tuz </a:t>
            </a:r>
            <a:r>
              <a:rPr lang="tr-TR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retansiyonu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 ile sistemik </a:t>
            </a:r>
            <a:r>
              <a:rPr lang="tr-TR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venöz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 basınç daha da artar. </a:t>
            </a:r>
          </a:p>
          <a:p>
            <a:pPr algn="just">
              <a:spcBef>
                <a:spcPct val="50000"/>
              </a:spcBef>
            </a:pP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Nadiren ilk bulgu </a:t>
            </a:r>
            <a:r>
              <a:rPr lang="tr-TR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rekürren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plevral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efüzyon</a:t>
            </a:r>
            <a:r>
              <a:rPr lang="tr-TR" sz="2000" dirty="0">
                <a:latin typeface="Helvetica" panose="020B0604020202020204" pitchFamily="34" charset="0"/>
                <a:cs typeface="Helvetica" panose="020B0604020202020204" pitchFamily="34" charset="0"/>
              </a:rPr>
              <a:t> olabilir. </a:t>
            </a:r>
          </a:p>
          <a:p>
            <a:pPr algn="just">
              <a:spcBef>
                <a:spcPct val="50000"/>
              </a:spcBef>
            </a:pPr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Hem sol </a:t>
            </a:r>
            <a:r>
              <a:rPr lang="tr-TR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hemde</a:t>
            </a:r>
            <a:r>
              <a:rPr lang="tr-T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sağ kalp yetmezliği </a:t>
            </a:r>
            <a:r>
              <a:rPr lang="tr-TR" sz="2000" b="1">
                <a:latin typeface="Helvetica" panose="020B0604020202020204" pitchFamily="34" charset="0"/>
                <a:cs typeface="Helvetica" panose="020B0604020202020204" pitchFamily="34" charset="0"/>
              </a:rPr>
              <a:t>bulguları </a:t>
            </a:r>
            <a:r>
              <a:rPr lang="tr-TR" sz="2000" b="1" smtClean="0">
                <a:latin typeface="Helvetica" panose="020B0604020202020204" pitchFamily="34" charset="0"/>
                <a:cs typeface="Helvetica" panose="020B0604020202020204" pitchFamily="34" charset="0"/>
              </a:rPr>
              <a:t>çıkar.</a:t>
            </a:r>
            <a:endParaRPr lang="tr-T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Fizik </a:t>
            </a:r>
            <a:r>
              <a:rPr lang="tr-TR" sz="400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Muayene:</a:t>
            </a:r>
            <a:br>
              <a:rPr lang="tr-TR" sz="400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tr-TR" sz="40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04047" y="980728"/>
            <a:ext cx="889317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Klinik tabloya </a:t>
            </a:r>
            <a:r>
              <a:rPr lang="tr-TR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sağ kalp yetmezliği bulguları 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hakimdir. </a:t>
            </a:r>
          </a:p>
          <a:p>
            <a:pPr marL="82296" indent="0" eaLnBrk="1" hangingPunct="1">
              <a:lnSpc>
                <a:spcPct val="80000"/>
              </a:lnSpc>
              <a:buNone/>
            </a:pPr>
            <a:r>
              <a:rPr lang="tr-TR" sz="28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800" smtClean="0">
                <a:latin typeface="Helvetica" panose="020B0604020202020204" pitchFamily="34" charset="0"/>
                <a:cs typeface="Helvetica" panose="020B0604020202020204" pitchFamily="34" charset="0"/>
              </a:rPr>
              <a:t>        -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Hepatomegali</a:t>
            </a: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tr-TR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-Asit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(asit </a:t>
            </a:r>
            <a:r>
              <a:rPr lang="tr-TR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periferik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ödemden daha belirgindir)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	 -Periferik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ödem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	 -Boyun 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vena dolgunluğu (X ve Y inişleri belirgin “</a:t>
            </a:r>
            <a:r>
              <a:rPr lang="tr-T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W,M” patern)</a:t>
            </a: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tr-TR" sz="2400" b="1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400" b="1" u="sng" smtClean="0">
                <a:latin typeface="Helvetica" panose="020B0604020202020204" pitchFamily="34" charset="0"/>
                <a:cs typeface="Helvetica" panose="020B0604020202020204" pitchFamily="34" charset="0"/>
              </a:rPr>
              <a:t>KUSSMAUL </a:t>
            </a:r>
            <a:r>
              <a:rPr lang="tr-TR" sz="2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İŞARETİ</a:t>
            </a: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pozitiftir</a:t>
            </a:r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tr-TR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2296" indent="0" eaLnBrk="1" hangingPunct="1">
              <a:buNone/>
            </a:pPr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tr-TR" sz="2400" i="1" smtClean="0">
                <a:latin typeface="Helvetica" panose="020B0604020202020204" pitchFamily="34" charset="0"/>
                <a:cs typeface="Helvetica" panose="020B0604020202020204" pitchFamily="34" charset="0"/>
              </a:rPr>
              <a:t>İnspirasyonda </a:t>
            </a:r>
            <a:r>
              <a:rPr lang="tr-TR" sz="2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boyun </a:t>
            </a:r>
            <a:r>
              <a:rPr lang="tr-TR" sz="2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ven</a:t>
            </a:r>
            <a:r>
              <a:rPr lang="tr-TR" sz="2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dolgunluğu azalma olmaması veya artış olmasıdır</a:t>
            </a:r>
            <a:r>
              <a:rPr lang="tr-TR" sz="2400" i="1" smtClean="0">
                <a:latin typeface="Helvetica" panose="020B0604020202020204" pitchFamily="34" charset="0"/>
                <a:cs typeface="Helvetica" panose="020B0604020202020204" pitchFamily="34" charset="0"/>
              </a:rPr>
              <a:t>. İnspirium </a:t>
            </a:r>
            <a:r>
              <a:rPr lang="tr-TR" sz="2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sırasında </a:t>
            </a:r>
            <a:r>
              <a:rPr lang="tr-TR" sz="2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torasik</a:t>
            </a:r>
            <a:r>
              <a:rPr lang="tr-TR" sz="2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bölgeye </a:t>
            </a:r>
            <a:r>
              <a:rPr lang="tr-TR" sz="2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venöz</a:t>
            </a:r>
            <a:r>
              <a:rPr lang="tr-TR" sz="2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dönüş artar ancak </a:t>
            </a:r>
            <a:r>
              <a:rPr lang="tr-TR" sz="2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konstrikte</a:t>
            </a:r>
            <a:r>
              <a:rPr lang="tr-TR" sz="2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RA tarafından RA </a:t>
            </a:r>
            <a:r>
              <a:rPr lang="tr-TR" sz="2400" i="1" smtClean="0">
                <a:latin typeface="Helvetica" panose="020B0604020202020204" pitchFamily="34" charset="0"/>
                <a:cs typeface="Helvetica" panose="020B0604020202020204" pitchFamily="34" charset="0"/>
              </a:rPr>
              <a:t>doluşu engellenir)</a:t>
            </a:r>
            <a:endParaRPr lang="tr-TR" sz="24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tr-TR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Hastaların 1/3’de </a:t>
            </a:r>
            <a:r>
              <a:rPr lang="tr-TR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pulsus</a:t>
            </a: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paradoxus</a:t>
            </a:r>
            <a:r>
              <a:rPr lang="tr-T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400" smtClean="0">
                <a:latin typeface="Helvetica" panose="020B0604020202020204" pitchFamily="34" charset="0"/>
                <a:cs typeface="Helvetica" panose="020B0604020202020204" pitchFamily="34" charset="0"/>
              </a:rPr>
              <a:t>görülebilir.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Calibri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331640" y="5877272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CC0000"/>
                </a:solidFill>
                <a:latin typeface="Comic Sans MS" pitchFamily="66" charset="0"/>
              </a:rPr>
              <a:t>İnspiryumda intratorasik basınçdaki düşüşün sağ kalp boşluklarına iletilememesi nedeniyle Kussmaul işareti pozitif </a:t>
            </a:r>
            <a:r>
              <a:rPr lang="tr-TR" smtClean="0">
                <a:solidFill>
                  <a:srgbClr val="CC0000"/>
                </a:solidFill>
                <a:latin typeface="Comic Sans MS" pitchFamily="66" charset="0"/>
              </a:rPr>
              <a:t>olur.</a:t>
            </a:r>
            <a:endParaRPr lang="tr-TR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476672"/>
            <a:ext cx="7704856" cy="589411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Nabız basıncı daralmış, kalp sesleri derinden </a:t>
            </a:r>
            <a:r>
              <a:rPr lang="tr-TR" sz="2800" smtClean="0">
                <a:latin typeface="Helvetica" panose="020B0604020202020204" pitchFamily="34" charset="0"/>
                <a:cs typeface="Helvetica" panose="020B0604020202020204" pitchFamily="34" charset="0"/>
              </a:rPr>
              <a:t>gelir.</a:t>
            </a:r>
          </a:p>
          <a:p>
            <a:pPr eaLnBrk="1" hangingPunct="1"/>
            <a:endParaRPr lang="tr-TR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Oskültasyonda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perikardın direnci ile doluşun aniden duraklamasına karşılık </a:t>
            </a:r>
            <a:r>
              <a:rPr lang="tr-TR" sz="2800" smtClean="0">
                <a:latin typeface="Helvetica" panose="020B0604020202020204" pitchFamily="34" charset="0"/>
                <a:cs typeface="Helvetica" panose="020B0604020202020204" pitchFamily="34" charset="0"/>
              </a:rPr>
              <a:t>gelen diyastol 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ortasında </a:t>
            </a:r>
            <a:r>
              <a:rPr lang="tr-TR" sz="2800" b="1" u="sng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PERICARDIAL KNOCK</a:t>
            </a:r>
            <a:r>
              <a:rPr lang="tr-TR" sz="2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800" b="1" u="sng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(PERİKARDİAL VURU)</a:t>
            </a:r>
            <a:r>
              <a:rPr lang="tr-TR" sz="2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 hastalarda tanıya götüren önemli bir FM bulgusudur, en iyi sol 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sternal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kenar ve/veya kardiyak 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apeksde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duyulur</a:t>
            </a:r>
            <a:r>
              <a:rPr lang="tr-TR" sz="280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eaLnBrk="1" hangingPunct="1"/>
            <a:endParaRPr lang="tr-TR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Hastaların pek çoğunda TY üfürümü </a:t>
            </a:r>
            <a:r>
              <a:rPr lang="tr-TR" sz="2800" smtClean="0">
                <a:latin typeface="Helvetica" panose="020B0604020202020204" pitchFamily="34" charset="0"/>
                <a:cs typeface="Helvetica" panose="020B0604020202020204" pitchFamily="34" charset="0"/>
              </a:rPr>
              <a:t>işitilir.</a:t>
            </a:r>
          </a:p>
          <a:p>
            <a:pPr eaLnBrk="1" hangingPunct="1"/>
            <a:endParaRPr lang="tr-TR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Akciğerler temizdir (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Ral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ronküs</a:t>
            </a:r>
            <a:r>
              <a:rPr lang="tr-T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yoktur)</a:t>
            </a:r>
          </a:p>
          <a:p>
            <a:pPr eaLnBrk="1" hangingPunct="1"/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KKAYA,ADIL.Ser1001.Img1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8133"/>
            <a:ext cx="7056784" cy="6323661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LABORATUAR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EKG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: nonspesifik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TELE: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perikardiyal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kalsifikasyon </a:t>
            </a:r>
          </a:p>
          <a:p>
            <a:pPr marL="82296" indent="0">
              <a:buNone/>
            </a:pP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olabilir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üst </a:t>
            </a:r>
            <a:r>
              <a:rPr lang="tr-TR" err="1" smtClean="0">
                <a:latin typeface="Helvetica" panose="020B0604020202020204" pitchFamily="34" charset="0"/>
                <a:cs typeface="Helvetica" panose="020B0604020202020204" pitchFamily="34" charset="0"/>
              </a:rPr>
              <a:t>mediasten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 genişleyebilir</a:t>
            </a:r>
          </a:p>
          <a:p>
            <a:pPr marL="82296" indent="0">
              <a:buNone/>
            </a:pP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Tanıda en yardımcı EKO, CT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, Hemodinami</a:t>
            </a: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TEDAVİ:Cerrahi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perikardiyektomi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3"/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ETİYOLOJİ</a:t>
            </a:r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-Enfeksiyöz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olmayan</a:t>
            </a:r>
          </a:p>
          <a:p>
            <a:pPr marL="914400" lvl="1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Otoimmün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1650" lvl="3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SLE, RA,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Behcet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Sarkoidoz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FMF vb.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Neoplastik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1650" lvl="3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Primer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: Mezotelyoma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1650" lvl="3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Sekonder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AC, meme,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lenfoma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Metabolik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1650" lvl="3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Üremi,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Miksödem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Travmatik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iatrojenik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1650" lvl="3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Erken: direkt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penetran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travma, radyasyon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perikarditi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1650" lvl="3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Geç: Kardiyak hasar sonrası- post MI ,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post perikardiyotomi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1650" lvl="3" indent="-514350"/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 MI</a:t>
            </a:r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erken </a:t>
            </a:r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(2-4 g), geç(&gt;2 </a:t>
            </a:r>
            <a:r>
              <a:rPr lang="tr-TR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hf</a:t>
            </a:r>
            <a:r>
              <a:rPr lang="tr-TR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[DRESSLER Sendromu]</a:t>
            </a:r>
            <a:endParaRPr lang="tr-TR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İlaca bağlı</a:t>
            </a:r>
          </a:p>
          <a:p>
            <a:pPr marL="1771650" lvl="3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Lupus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benzeri sendrom (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prokainamid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,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hidralazin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, INAH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914400" lvl="1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Konjenital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514350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Diğer</a:t>
            </a:r>
          </a:p>
          <a:p>
            <a:pPr marL="1771650" lvl="3" indent="-514350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Amiloid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aort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diseksiyonu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KKY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AKUT PERİKARDİT</a:t>
            </a:r>
            <a:endParaRPr lang="tr-TR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kriterden en az ikisi</a:t>
            </a:r>
          </a:p>
          <a:p>
            <a:pPr lvl="2"/>
            <a:r>
              <a:rPr lang="tr-TR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Perikardite</a:t>
            </a:r>
            <a:r>
              <a:rPr lang="tr-TR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özgü göğüs ağrısı</a:t>
            </a:r>
          </a:p>
          <a:p>
            <a:pPr lvl="2"/>
            <a:r>
              <a:rPr lang="tr-TR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Frotman</a:t>
            </a:r>
            <a:endParaRPr lang="tr-TR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tr-TR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Yeni yaygın ST </a:t>
            </a:r>
            <a:r>
              <a:rPr lang="tr-TR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elevasyonu</a:t>
            </a:r>
            <a:r>
              <a:rPr lang="tr-TR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/PR depresyonu</a:t>
            </a:r>
          </a:p>
          <a:p>
            <a:pPr lvl="2"/>
            <a:r>
              <a:rPr lang="tr-TR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Perikardiyal</a:t>
            </a:r>
            <a:r>
              <a:rPr lang="tr-TR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effüzyon</a:t>
            </a:r>
            <a:r>
              <a:rPr lang="tr-TR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(yeni ya da kötüleşen)</a:t>
            </a:r>
          </a:p>
          <a:p>
            <a:pPr lvl="2">
              <a:buNone/>
            </a:pP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buNone/>
            </a:pP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DESTEKLEYİCİ BULGULAR</a:t>
            </a:r>
          </a:p>
          <a:p>
            <a:pPr lvl="3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İnflamatuar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belirteç artışı (CRP,ESR,BK)</a:t>
            </a:r>
          </a:p>
          <a:p>
            <a:pPr lvl="3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Görüntüleme ile (BT/MRI)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perikard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inflamasyonunun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izlenmesi</a:t>
            </a:r>
          </a:p>
          <a:p>
            <a:pPr lvl="3"/>
            <a:endParaRPr lang="tr-T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BELİRTİ-BULGULAR</a:t>
            </a:r>
            <a:endParaRPr lang="tr-T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528880" cy="48006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PRODROMAL BELİRTİLER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Ateş, halsizlik, iştahsızlık, terleme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, miyalji 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Ortalama 1 hafta önce ÜSYE/GE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hikayesi olabilir.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GÖĞÜS AĞRISI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%85-90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Keskin </a:t>
            </a:r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plöritik</a:t>
            </a:r>
            <a:endParaRPr lang="tr-T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tr-T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Trapezius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yayılım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Pozisyonla değişir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Öne </a:t>
            </a:r>
            <a:r>
              <a:rPr lang="tr-TR" smtClean="0">
                <a:latin typeface="Helvetica" panose="020B0604020202020204" pitchFamily="34" charset="0"/>
                <a:cs typeface="Helvetica" panose="020B0604020202020204" pitchFamily="34" charset="0"/>
              </a:rPr>
              <a:t>eğilmekle azalır, yatarken </a:t>
            </a:r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artar</a:t>
            </a:r>
          </a:p>
          <a:p>
            <a:pPr lvl="1"/>
            <a:r>
              <a:rPr lang="tr-T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Uzun süreli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3301</TotalTime>
  <Words>1574</Words>
  <Application>Microsoft Office PowerPoint</Application>
  <PresentationFormat>Ekran Gösterisi (4:3)</PresentationFormat>
  <Paragraphs>418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Gündönümü</vt:lpstr>
      <vt:lpstr>PERİKARD HASTALIKLARI</vt:lpstr>
      <vt:lpstr>Anatomi</vt:lpstr>
      <vt:lpstr>Fonksiyonları</vt:lpstr>
      <vt:lpstr>PERİKARDİYAL SENDROMLAR</vt:lpstr>
      <vt:lpstr>ETİYOLOJİ</vt:lpstr>
      <vt:lpstr>ETİYOLOJİ</vt:lpstr>
      <vt:lpstr>PowerPoint Sunusu</vt:lpstr>
      <vt:lpstr>AKUT PERİKARDİT</vt:lpstr>
      <vt:lpstr>BELİRTİ-BULGULAR</vt:lpstr>
      <vt:lpstr>BELİRTİ-BULGULAR</vt:lpstr>
      <vt:lpstr>BELİRTİ-BULGULAR</vt:lpstr>
      <vt:lpstr>BELİRTİ-BULGULAR</vt:lpstr>
      <vt:lpstr>PowerPoint Sunusu</vt:lpstr>
      <vt:lpstr>PowerPoint Sunusu</vt:lpstr>
      <vt:lpstr>BELİRTİ-BULGULAR</vt:lpstr>
      <vt:lpstr>EKG ayırıcı tanı</vt:lpstr>
      <vt:lpstr>PowerPoint Sunusu</vt:lpstr>
      <vt:lpstr>BELİRTİ-BULGULAR</vt:lpstr>
      <vt:lpstr>BELİRTİ-BULGULAR</vt:lpstr>
      <vt:lpstr>YAKLAŞIM</vt:lpstr>
      <vt:lpstr>TEDAVİ</vt:lpstr>
      <vt:lpstr>PROGNOZ</vt:lpstr>
      <vt:lpstr>PERİKARDİYAL EFFÜZYON</vt:lpstr>
      <vt:lpstr>PowerPoint Sunusu</vt:lpstr>
      <vt:lpstr>SINIFLAMA</vt:lpstr>
      <vt:lpstr>ETİYOLOJİ</vt:lpstr>
      <vt:lpstr>KLİNİK</vt:lpstr>
      <vt:lpstr>BELİRTİ-BULGULAR</vt:lpstr>
      <vt:lpstr>LABORATUVAR</vt:lpstr>
      <vt:lpstr>PowerPoint Sunusu</vt:lpstr>
      <vt:lpstr>TEDAVİ</vt:lpstr>
      <vt:lpstr>KARDİYAK TAMPONAD</vt:lpstr>
      <vt:lpstr>PowerPoint Sunusu</vt:lpstr>
      <vt:lpstr>Nedenleri</vt:lpstr>
      <vt:lpstr>PATOFİZYOLOJİ</vt:lpstr>
      <vt:lpstr>Hemodinamik yanıtı belirleyen faktörler: </vt:lpstr>
      <vt:lpstr>PowerPoint Sunusu</vt:lpstr>
      <vt:lpstr>BECK Triadı</vt:lpstr>
      <vt:lpstr> PULSUS PARADOKSUS </vt:lpstr>
      <vt:lpstr>PowerPoint Sunusu</vt:lpstr>
      <vt:lpstr>            Ayırıcı tanı (BVD + Hipotansiyon +Şok yapan nedenler)</vt:lpstr>
      <vt:lpstr>EKG</vt:lpstr>
      <vt:lpstr>PowerPoint Sunusu</vt:lpstr>
      <vt:lpstr>EKOKARDİYOGRAFİ</vt:lpstr>
      <vt:lpstr>TEDAVİ</vt:lpstr>
      <vt:lpstr>PowerPoint Sunusu</vt:lpstr>
      <vt:lpstr>KONSTRİKTİF PERİKARDİT</vt:lpstr>
      <vt:lpstr>RASTLANMA SIKLIĞINA GÖRE KONSTRİKTİF PERİKARDİT NEDENLERİ </vt:lpstr>
      <vt:lpstr>Patofizyoloji</vt:lpstr>
      <vt:lpstr>PowerPoint Sunusu</vt:lpstr>
      <vt:lpstr>KLİNİK-Semptomlar</vt:lpstr>
      <vt:lpstr>Fizik Muayene: </vt:lpstr>
      <vt:lpstr>PowerPoint Sunusu</vt:lpstr>
      <vt:lpstr>PowerPoint Sunusu</vt:lpstr>
      <vt:lpstr>LABORATUAR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PERİKARD HASTALIKLARI</dc:title>
  <dc:creator>user</dc:creator>
  <cp:lastModifiedBy>Menekse Gerede</cp:lastModifiedBy>
  <cp:revision>300</cp:revision>
  <dcterms:created xsi:type="dcterms:W3CDTF">2015-09-29T07:22:10Z</dcterms:created>
  <dcterms:modified xsi:type="dcterms:W3CDTF">2020-03-23T12:20:12Z</dcterms:modified>
</cp:coreProperties>
</file>