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F3D50975-C110-49D4-8247-CC620070DBAF}">
          <p14:sldIdLst>
            <p14:sldId id="256"/>
            <p14:sldId id="257"/>
            <p14:sldId id="258"/>
            <p14:sldId id="259"/>
            <p14:sldId id="261"/>
            <p14:sldId id="262"/>
          </p14:sldIdLst>
        </p14:section>
        <p14:section name="Başlıksız Bölüm" id="{9D1F415B-9D62-47B1-BDC5-418138717649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ut barış" initials="mb" lastIdx="1" clrIdx="0">
    <p:extLst>
      <p:ext uri="{19B8F6BF-5375-455C-9EA6-DF929625EA0E}">
        <p15:presenceInfo xmlns:p15="http://schemas.microsoft.com/office/powerpoint/2012/main" xmlns="" userId="b19d8641286f62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52382" y="689548"/>
            <a:ext cx="9410555" cy="5426439"/>
          </a:xfrm>
        </p:spPr>
        <p:txBody>
          <a:bodyPr/>
          <a:lstStyle/>
          <a:p>
            <a:pPr marL="0" indent="0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</a:t>
            </a:r>
            <a:r>
              <a:rPr lang="tr-TR" dirty="0" smtClean="0"/>
              <a:t>AKONDROPLAZİ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dirty="0" smtClean="0"/>
              <a:t>      </a:t>
            </a:r>
            <a:r>
              <a:rPr lang="tr-TR" sz="2800" b="1" dirty="0" smtClean="0"/>
              <a:t>MÜRSELHAN </a:t>
            </a:r>
            <a:r>
              <a:rPr lang="tr-TR" sz="2800" b="1" dirty="0" smtClean="0"/>
              <a:t>KABALAK </a:t>
            </a:r>
            <a:r>
              <a:rPr lang="tr-TR" sz="2800" b="1" dirty="0" smtClean="0">
                <a:sym typeface="Wingdings" panose="05000000000000000000" pitchFamily="2" charset="2"/>
              </a:rPr>
              <a:t> </a:t>
            </a:r>
            <a:r>
              <a:rPr lang="tr-TR" sz="2800" b="1" dirty="0" smtClean="0"/>
              <a:t>16240179</a:t>
            </a:r>
            <a:br>
              <a:rPr lang="tr-TR" sz="2800" b="1" dirty="0" smtClean="0"/>
            </a:br>
            <a:r>
              <a:rPr lang="tr-TR" sz="2800" b="1" dirty="0" smtClean="0"/>
              <a:t>                 REMZİYE </a:t>
            </a:r>
            <a:r>
              <a:rPr lang="tr-TR" sz="2800" b="1" dirty="0" smtClean="0"/>
              <a:t>YALÇIN </a:t>
            </a:r>
            <a:r>
              <a:rPr lang="tr-TR" sz="2800" b="1" dirty="0" smtClean="0">
                <a:sym typeface="Wingdings" panose="05000000000000000000" pitchFamily="2" charset="2"/>
              </a:rPr>
              <a:t> </a:t>
            </a:r>
            <a:r>
              <a:rPr lang="tr-TR" sz="2800" b="1" dirty="0" smtClean="0"/>
              <a:t>16240226</a:t>
            </a:r>
            <a:br>
              <a:rPr lang="tr-TR" sz="2800" b="1" dirty="0" smtClean="0"/>
            </a:br>
            <a:r>
              <a:rPr lang="tr-TR" sz="2800" b="1" dirty="0" smtClean="0"/>
              <a:t>                  DUDU </a:t>
            </a:r>
            <a:r>
              <a:rPr lang="tr-TR" sz="2800" b="1" dirty="0" smtClean="0"/>
              <a:t>NUR KOÇ </a:t>
            </a:r>
            <a:r>
              <a:rPr lang="tr-TR" sz="2800" b="1" dirty="0" smtClean="0">
                <a:sym typeface="Wingdings" panose="05000000000000000000" pitchFamily="2" charset="2"/>
              </a:rPr>
              <a:t> 16240190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868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Bacakta </a:t>
            </a:r>
            <a:r>
              <a:rPr lang="tr-TR" dirty="0" err="1" smtClean="0"/>
              <a:t>Açısal</a:t>
            </a:r>
            <a:r>
              <a:rPr lang="tr-TR" dirty="0" smtClean="0"/>
              <a:t> </a:t>
            </a:r>
            <a:r>
              <a:rPr lang="tr-TR" dirty="0" err="1" smtClean="0"/>
              <a:t>Deformite</a:t>
            </a:r>
            <a:r>
              <a:rPr lang="tr-TR" dirty="0" smtClean="0"/>
              <a:t> 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Dizde mevcut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genu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varum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fibulanın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tibiaya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oranla daha uzun oluşundan kaynaklanır. Bu nedenle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fibulaya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epifizyodez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düşünülmüştür, ancak sonuçları iyi değildir. 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Aslında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dizdeki bu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açısal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deformiteler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nadiren dizde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dejeneratif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artrite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yol açar. Bu nedenle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genu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varum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klinik bulgu vermiyorsa (ağrı, yürümenin engellenmesi vb.)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düzeltimesine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gerek de yoktur. </a:t>
            </a:r>
          </a:p>
          <a:p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Akondroplazik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hastalarda bağ gevşekliği olduğundan cerrahi düzeltim sırasında düzelmenin diz bağlarının esnemesiyle değil de kemikten olduğundan emin olmak gerekir.</a:t>
            </a:r>
          </a:p>
        </p:txBody>
      </p:sp>
    </p:spTree>
    <p:extLst>
      <p:ext uri="{BB962C8B-B14F-4D97-AF65-F5344CB8AC3E}">
        <p14:creationId xmlns:p14="http://schemas.microsoft.com/office/powerpoint/2010/main" xmlns="" val="27250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kondroplaz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842" y="2275609"/>
            <a:ext cx="4683636" cy="45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8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Lomber</a:t>
            </a:r>
            <a:r>
              <a:rPr lang="tr-TR" dirty="0" smtClean="0"/>
              <a:t> </a:t>
            </a:r>
            <a:r>
              <a:rPr lang="tr-TR" dirty="0" err="1" smtClean="0"/>
              <a:t>Lordoz</a:t>
            </a:r>
            <a:r>
              <a:rPr lang="tr-TR" dirty="0" smtClean="0"/>
              <a:t> :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 Kalçadaki </a:t>
            </a:r>
            <a:r>
              <a:rPr lang="tr-TR" dirty="0" err="1"/>
              <a:t>fleksiyon</a:t>
            </a:r>
            <a:r>
              <a:rPr lang="tr-TR" dirty="0"/>
              <a:t> </a:t>
            </a:r>
            <a:r>
              <a:rPr lang="tr-TR" dirty="0" err="1"/>
              <a:t>kontraktürüne</a:t>
            </a:r>
            <a:r>
              <a:rPr lang="tr-TR" dirty="0"/>
              <a:t> bağlıdır. Genellikle müdahale gerekmez. Gerekirse </a:t>
            </a:r>
            <a:r>
              <a:rPr lang="tr-TR" dirty="0" err="1"/>
              <a:t>femur</a:t>
            </a:r>
            <a:r>
              <a:rPr lang="tr-TR" dirty="0"/>
              <a:t> üst uçta </a:t>
            </a:r>
            <a:r>
              <a:rPr lang="tr-TR" dirty="0" err="1"/>
              <a:t>ekstansiyon</a:t>
            </a:r>
            <a:r>
              <a:rPr lang="tr-TR" dirty="0"/>
              <a:t> </a:t>
            </a:r>
            <a:r>
              <a:rPr lang="tr-TR" dirty="0" err="1"/>
              <a:t>osteotomisi</a:t>
            </a:r>
            <a:r>
              <a:rPr lang="tr-TR" dirty="0"/>
              <a:t> yapılır. Tek başına yumuşak doku gevşetmesi yeterli olmaz</a:t>
            </a:r>
            <a:r>
              <a:rPr lang="tr-TR" dirty="0" smtClean="0"/>
              <a:t>.</a:t>
            </a:r>
          </a:p>
          <a:p>
            <a:r>
              <a:rPr lang="tr-TR" dirty="0"/>
              <a:t>Ayrıca dişler için </a:t>
            </a:r>
            <a:r>
              <a:rPr lang="tr-TR" dirty="0" err="1"/>
              <a:t>dişhekimine</a:t>
            </a:r>
            <a:r>
              <a:rPr lang="tr-TR" dirty="0"/>
              <a:t>,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için KBB uzmanına, solunum yetmezliği için göğüs hastalıkları uzmanına, genetik uzmanına, konuşma terapistine ve psikoloğa gereksinim duyulur.</a:t>
            </a:r>
          </a:p>
        </p:txBody>
      </p:sp>
    </p:spTree>
    <p:extLst>
      <p:ext uri="{BB962C8B-B14F-4D97-AF65-F5344CB8AC3E}">
        <p14:creationId xmlns:p14="http://schemas.microsoft.com/office/powerpoint/2010/main" xmlns="" val="3946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mber lordoz akondroplaz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919" y="2348346"/>
            <a:ext cx="6619299" cy="44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Sorular 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1-Aşağıdaki  genlerden hangisindeki bozukluk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akondroplaziye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neden olur ?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A) 18.kromozom   B) 21.Kromozom   C) FMF   D) FGFR3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 Aşağıdakilerden hangisi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akondroplazide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görülen bozukluklardan değildir ?</a:t>
            </a:r>
          </a:p>
          <a:p>
            <a:pPr marL="0" indent="0">
              <a:buNone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A) boy kısalığı   B)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kifoz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C)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lomber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lordoz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D)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skolyoz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3-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Akondroplazi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hastalığı neye sebep olur ?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A) zayıflık   B) devlik   C) cücelik   D) şişmanlık</a:t>
            </a:r>
          </a:p>
        </p:txBody>
      </p:sp>
    </p:spTree>
    <p:extLst>
      <p:ext uri="{BB962C8B-B14F-4D97-AF65-F5344CB8AC3E}">
        <p14:creationId xmlns:p14="http://schemas.microsoft.com/office/powerpoint/2010/main" xmlns="" val="15401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AKONDROPLAZİ NEDİR </a:t>
            </a:r>
            <a:r>
              <a:rPr lang="tr-TR" sz="4800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Akondroplazi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ve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hipokondroplazi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cücelik sebeplerinin % 80`ini oluşturan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kalıtsal bir durumdur.</a:t>
            </a:r>
          </a:p>
          <a:p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Hipokondroplazi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akondroplazinin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hafif şeklidir.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FGFR3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genindeki bir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anormaliden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kaynaklanır.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Doğum sırasında boyu normaldir. Fakat çocuk büyüdükçe yaşıtlarından boy olarak geri kalmaya başlar ve iskelet sistemindeki anormaliler belirginleşir.</a:t>
            </a:r>
          </a:p>
          <a:p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Enkondral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kemikleşme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sıkıntıları vardır. Yani özellikle büyüme plaklarının orta kısımlarının gelişme bozukluğudur. Böylece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enkondral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kemikleşme ile gelişen kemiklerden büyüme plağı geniş olanlar ( </a:t>
            </a:r>
            <a:r>
              <a:rPr lang="tr-T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humerus,tibia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) en fazla etkilenirler.</a:t>
            </a:r>
          </a:p>
        </p:txBody>
      </p:sp>
    </p:spTree>
    <p:extLst>
      <p:ext uri="{BB962C8B-B14F-4D97-AF65-F5344CB8AC3E}">
        <p14:creationId xmlns:p14="http://schemas.microsoft.com/office/powerpoint/2010/main" xmlns="" val="17686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9482" y="672332"/>
            <a:ext cx="8761413" cy="1249986"/>
          </a:xfrm>
        </p:spPr>
        <p:txBody>
          <a:bodyPr/>
          <a:lstStyle/>
          <a:p>
            <a:pPr algn="ctr"/>
            <a:r>
              <a:rPr lang="tr-TR" sz="4800" dirty="0" smtClean="0">
                <a:solidFill>
                  <a:schemeClr val="bg1"/>
                </a:solidFill>
              </a:rPr>
              <a:t>BELİRTİLERİ</a:t>
            </a:r>
            <a:endParaRPr lang="tr-TR" sz="4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Gövde yüksekliği normaldir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Omurga kemiklerindeki gelişmeye bağlı olarak 20’li yaşlarda omurga problemleri ortaya çıkabilir.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Diğer kemiklerden leğen kemiği ve kafatası normal gelişim gösterir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 Bu durum kol ve bacaklarda kısalık oluşturmakla beraber gövdeye yakın kemiklerin daha da kısa olmasına yol açar, orantısız ve ‘</a:t>
            </a:r>
            <a:r>
              <a:rPr lang="tr-TR" dirty="0" err="1">
                <a:solidFill>
                  <a:schemeClr val="accent6">
                    <a:lumMod val="75000"/>
                  </a:schemeClr>
                </a:solidFill>
              </a:rPr>
              <a:t>rizomelik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6">
                    <a:lumMod val="75000"/>
                  </a:schemeClr>
                </a:solidFill>
              </a:rPr>
              <a:t>mikromelik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 kısalık olarak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adlandırılır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Maksimum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boy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erkeklerde 131 cm, kadınlarda 124 cm olur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Alın çıkıntılı, elmacık kemikleri ve çene kemiği küçük olur. Eller kısa ve geniş, orta parmak normalden daha kısadır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Sıklıkla ‘O’ bacak görülür. Dirsek eklemi tam olarak açılmaz (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fleksiyon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kontraktürü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  Zekaları normaldir, şişmanlık birçok hastada önemli bir sorundur. 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967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87076" y="755458"/>
            <a:ext cx="8761413" cy="1187641"/>
          </a:xfrm>
        </p:spPr>
        <p:txBody>
          <a:bodyPr/>
          <a:lstStyle/>
          <a:p>
            <a:pPr algn="ctr"/>
            <a:r>
              <a:rPr lang="tr-TR" sz="4800" dirty="0" smtClean="0">
                <a:solidFill>
                  <a:schemeClr val="bg1"/>
                </a:solidFill>
              </a:rPr>
              <a:t>TANI</a:t>
            </a:r>
            <a:endParaRPr lang="tr-TR" sz="4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076" y="2603500"/>
            <a:ext cx="9183051" cy="3911600"/>
          </a:xfrm>
        </p:spPr>
        <p:txBody>
          <a:bodyPr/>
          <a:lstStyle/>
          <a:p>
            <a:r>
              <a:rPr lang="tr-TR" dirty="0" smtClean="0"/>
              <a:t>Tanısı anne karnındayken veya bebeklikte kan testiyle genetik uzmanları tarafından rahatlıkla koyulabilir.</a:t>
            </a:r>
          </a:p>
          <a:p>
            <a:r>
              <a:rPr lang="tr-TR" dirty="0" smtClean="0"/>
              <a:t>Karakteristik özellikler ayrıca X ışınları, ultrason ve diğer görüntüleme teknikleriyle de görülür.</a:t>
            </a:r>
          </a:p>
          <a:p>
            <a:r>
              <a:rPr lang="tr-TR" dirty="0" smtClean="0"/>
              <a:t>Her iki ebeveyninde </a:t>
            </a:r>
            <a:r>
              <a:rPr lang="tr-TR" dirty="0" err="1" smtClean="0"/>
              <a:t>akonroplazili</a:t>
            </a:r>
            <a:r>
              <a:rPr lang="tr-TR" dirty="0" smtClean="0"/>
              <a:t> ailelerde ölüm öncesi </a:t>
            </a:r>
            <a:r>
              <a:rPr lang="tr-TR" dirty="0" err="1" smtClean="0"/>
              <a:t>homozigot</a:t>
            </a:r>
            <a:r>
              <a:rPr lang="tr-TR" dirty="0" smtClean="0"/>
              <a:t> </a:t>
            </a:r>
            <a:r>
              <a:rPr lang="tr-TR" dirty="0" err="1" smtClean="0"/>
              <a:t>akondroplaziyi</a:t>
            </a:r>
            <a:r>
              <a:rPr lang="tr-TR" dirty="0" smtClean="0"/>
              <a:t> ( bozuk genin iki kopyasıyla birlikte ) </a:t>
            </a:r>
            <a:r>
              <a:rPr lang="tr-TR" dirty="0" err="1" smtClean="0"/>
              <a:t>heterezigot</a:t>
            </a:r>
            <a:r>
              <a:rPr lang="tr-TR" dirty="0" smtClean="0"/>
              <a:t> </a:t>
            </a:r>
            <a:r>
              <a:rPr lang="tr-TR" dirty="0" err="1" smtClean="0"/>
              <a:t>akonroplazi</a:t>
            </a:r>
            <a:r>
              <a:rPr lang="tr-TR" dirty="0" smtClean="0"/>
              <a:t> den (</a:t>
            </a:r>
            <a:r>
              <a:rPr lang="tr-TR" dirty="0" err="1" smtClean="0"/>
              <a:t>akondroplazi</a:t>
            </a:r>
            <a:r>
              <a:rPr lang="tr-TR" dirty="0" smtClean="0"/>
              <a:t> geninin bir kopyasıyla ) ayırmak için </a:t>
            </a:r>
            <a:r>
              <a:rPr lang="tr-TR" dirty="0" err="1" smtClean="0"/>
              <a:t>prenetal</a:t>
            </a:r>
            <a:r>
              <a:rPr lang="tr-TR" dirty="0" smtClean="0"/>
              <a:t> tanı özellikle yararlı olabilir.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29961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1828" y="2556164"/>
            <a:ext cx="9372600" cy="997527"/>
          </a:xfrm>
        </p:spPr>
        <p:txBody>
          <a:bodyPr/>
          <a:lstStyle/>
          <a:p>
            <a:r>
              <a:rPr lang="tr-TR" dirty="0"/>
              <a:t>Doğum öncesi tanı, </a:t>
            </a:r>
            <a:r>
              <a:rPr lang="tr-TR" dirty="0" err="1"/>
              <a:t>karyonik</a:t>
            </a:r>
            <a:r>
              <a:rPr lang="tr-TR" dirty="0"/>
              <a:t> </a:t>
            </a:r>
            <a:r>
              <a:rPr lang="tr-TR" dirty="0" err="1"/>
              <a:t>villus</a:t>
            </a:r>
            <a:r>
              <a:rPr lang="tr-TR" dirty="0"/>
              <a:t> örneklemesi ( CVS ) veya </a:t>
            </a:r>
            <a:r>
              <a:rPr lang="tr-TR" dirty="0" err="1"/>
              <a:t>amniyosentez</a:t>
            </a:r>
            <a:r>
              <a:rPr lang="tr-TR" dirty="0"/>
              <a:t> ile elde </a:t>
            </a:r>
            <a:r>
              <a:rPr lang="tr-TR" dirty="0" smtClean="0"/>
              <a:t>edilen hücrelerin incelenmesi ile gerçekleştirilir.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4" name="Picture 2" descr="amniyosentez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148" y="3287586"/>
            <a:ext cx="4250170" cy="32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929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33010" y="921713"/>
            <a:ext cx="9022748" cy="706964"/>
          </a:xfrm>
        </p:spPr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499"/>
            <a:ext cx="9028137" cy="4015509"/>
          </a:xfrm>
        </p:spPr>
        <p:txBody>
          <a:bodyPr>
            <a:normAutofit/>
          </a:bodyPr>
          <a:lstStyle/>
          <a:p>
            <a:r>
              <a:rPr lang="tr-TR" dirty="0" err="1" smtClean="0"/>
              <a:t>Akondroplazik</a:t>
            </a:r>
            <a:r>
              <a:rPr lang="tr-TR" dirty="0" smtClean="0"/>
              <a:t> </a:t>
            </a:r>
            <a:r>
              <a:rPr lang="tr-TR" dirty="0"/>
              <a:t>hastada aşırı boy kısalığı ve omurgadan kaynaklanan sorunlar tedavinin büyük kısmını kapsar</a:t>
            </a:r>
            <a:r>
              <a:rPr lang="tr-TR" dirty="0" smtClean="0"/>
              <a:t>.</a:t>
            </a:r>
          </a:p>
          <a:p>
            <a:r>
              <a:rPr lang="tr-TR" dirty="0" err="1"/>
              <a:t>Akondroplazik</a:t>
            </a:r>
            <a:r>
              <a:rPr lang="tr-TR" dirty="0"/>
              <a:t> hastalarda sık rastlanan şişmanlık omurga sorunlarını arttırdığından, şişmanlıkla mücadele edilmelidir. Omurga kontrolünü sağlamayan oturuş şekilleri, yürüteç, </a:t>
            </a:r>
            <a:r>
              <a:rPr lang="tr-TR" dirty="0" err="1"/>
              <a:t>kangru</a:t>
            </a:r>
            <a:r>
              <a:rPr lang="tr-TR" dirty="0"/>
              <a:t>  gibi taşıma araçları ve sırt çantalarından kaçınılmalıdır. Hasta risk taşımayan sporlara (örneğin, yüzme) özendirilir. Ağırlık kaldırmaları engellenir</a:t>
            </a:r>
            <a:r>
              <a:rPr lang="tr-TR" dirty="0" smtClean="0"/>
              <a:t>.</a:t>
            </a:r>
          </a:p>
          <a:p>
            <a:r>
              <a:rPr lang="tr-TR" dirty="0"/>
              <a:t>Genel anestezi alacak hastada ameliyat öncesi </a:t>
            </a:r>
            <a:r>
              <a:rPr lang="tr-TR" dirty="0" err="1"/>
              <a:t>kranyoservikal</a:t>
            </a:r>
            <a:r>
              <a:rPr lang="tr-TR" dirty="0"/>
              <a:t> kavşak  muhakkak incelenmelidir. Omurilik kanalındaki darlık nedeniyle </a:t>
            </a:r>
            <a:r>
              <a:rPr lang="tr-TR" dirty="0" err="1"/>
              <a:t>akondroplazik</a:t>
            </a:r>
            <a:r>
              <a:rPr lang="tr-TR" dirty="0"/>
              <a:t> hastada </a:t>
            </a:r>
            <a:r>
              <a:rPr lang="tr-TR" dirty="0" err="1"/>
              <a:t>epidural</a:t>
            </a:r>
            <a:r>
              <a:rPr lang="tr-TR" dirty="0"/>
              <a:t> anestezi uygun değildir</a:t>
            </a:r>
            <a:r>
              <a:rPr lang="tr-TR" dirty="0" smtClean="0"/>
              <a:t>.</a:t>
            </a:r>
          </a:p>
          <a:p>
            <a:r>
              <a:rPr lang="tr-TR" dirty="0"/>
              <a:t>Doğum kanalı etkilendiğinden hamile </a:t>
            </a:r>
            <a:r>
              <a:rPr lang="tr-TR" dirty="0" err="1"/>
              <a:t>akondroplazik</a:t>
            </a:r>
            <a:r>
              <a:rPr lang="tr-TR" dirty="0"/>
              <a:t> bayanda doğumun </a:t>
            </a:r>
            <a:r>
              <a:rPr lang="tr-TR" dirty="0" err="1"/>
              <a:t>sezeryanla</a:t>
            </a:r>
            <a:r>
              <a:rPr lang="tr-TR" dirty="0"/>
              <a:t> yapılması gerekir.</a:t>
            </a:r>
          </a:p>
        </p:txBody>
      </p:sp>
    </p:spTree>
    <p:extLst>
      <p:ext uri="{BB962C8B-B14F-4D97-AF65-F5344CB8AC3E}">
        <p14:creationId xmlns:p14="http://schemas.microsoft.com/office/powerpoint/2010/main" xmlns="" val="16755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Boy Kısalığı :</a:t>
            </a:r>
            <a:endParaRPr lang="tr-TR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Boy sorununu gidermek için hastalara  </a:t>
            </a:r>
            <a:r>
              <a:rPr lang="tr-TR" dirty="0" err="1" smtClean="0"/>
              <a:t>hastalara</a:t>
            </a:r>
            <a:r>
              <a:rPr lang="tr-TR" dirty="0" smtClean="0"/>
              <a:t> büyüme hormonu (</a:t>
            </a:r>
            <a:r>
              <a:rPr lang="tr-TR" dirty="0" err="1" smtClean="0"/>
              <a:t>somatotropin</a:t>
            </a:r>
            <a:r>
              <a:rPr lang="tr-TR" dirty="0" smtClean="0"/>
              <a:t>) verilir.</a:t>
            </a:r>
          </a:p>
          <a:p>
            <a:r>
              <a:rPr lang="tr-TR" dirty="0"/>
              <a:t>Büyüme hormonu tedavisi daha çok 1 ila 6 yaş arası ufak çocukta başarılı olur. </a:t>
            </a:r>
          </a:p>
          <a:p>
            <a:r>
              <a:rPr lang="tr-TR" dirty="0" err="1"/>
              <a:t>Akondroplazik</a:t>
            </a:r>
            <a:r>
              <a:rPr lang="tr-TR" dirty="0"/>
              <a:t> hastada büyüme hormonu vermekle kapatılamayacak kadar büyük bir boy farkı vardır. Bu nedenle büyüme hormonu tedavisi yanı sıra cerrahi yöntemlere </a:t>
            </a:r>
            <a:r>
              <a:rPr lang="tr-TR" dirty="0" smtClean="0"/>
              <a:t>başvurulur.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Bunu </a:t>
            </a:r>
            <a:r>
              <a:rPr lang="tr-TR" dirty="0"/>
              <a:t>gerçekleştirirken başka bir orantısız görünüme neden olmamak için sadece boyun değil, aynı zamanda kolların da orantılı bir biçimde uzatılması gerektiğini unutmamak gerekir.</a:t>
            </a:r>
          </a:p>
        </p:txBody>
      </p:sp>
    </p:spTree>
    <p:extLst>
      <p:ext uri="{BB962C8B-B14F-4D97-AF65-F5344CB8AC3E}">
        <p14:creationId xmlns:p14="http://schemas.microsoft.com/office/powerpoint/2010/main" xmlns="" val="1701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kondroplazi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919" y="2291772"/>
            <a:ext cx="7951482" cy="44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2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Kifoz</a:t>
            </a:r>
            <a:r>
              <a:rPr lang="tr-TR" dirty="0" smtClean="0"/>
              <a:t> 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 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Yeni yeni oturmaya başlayan bebeğin oturma pozisyonu sık sık değiştirilerek kafanın öne gitmesi engellenmeye çalışılır. </a:t>
            </a: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Gövde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yastıklarla desteklenir. Bu amaçla omurgayı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hiperekstansiyonda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tutan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TLSO’ların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 az 3 yaşına kadar rutin kullanılması önerilir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En azından bu tür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ortezlerin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yaşına geldiği halde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torakolomber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kifozu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gerilememiş hastada kullanılması uygundur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İnatçı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kifoz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omurilik darlığı ile birlikte olduğu zaman nörolojik bozukluğa yol açar.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nedenle 30 dereceden fazla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kifozu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bulunan, 5 yaş üstü çocukta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posterior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dekompresyonla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birlikte önden ve arkadan füzyon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yapılır. 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3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</TotalTime>
  <Words>462</Words>
  <Application>Microsoft Office PowerPoint</Application>
  <PresentationFormat>Özel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İyon Toplantı Odası</vt:lpstr>
      <vt:lpstr>                AKONDROPLAZİ           MÜRSELHAN KABALAK  16240179                  REMZİYE YALÇIN  16240226                   DUDU NUR KOÇ  16240190 </vt:lpstr>
      <vt:lpstr>AKONDROPLAZİ NEDİR ?</vt:lpstr>
      <vt:lpstr>BELİRTİLERİ</vt:lpstr>
      <vt:lpstr>TANI</vt:lpstr>
      <vt:lpstr>Slayt 5</vt:lpstr>
      <vt:lpstr>TEDAVİ</vt:lpstr>
      <vt:lpstr>Boy Kısalığı :</vt:lpstr>
      <vt:lpstr>Slayt 8</vt:lpstr>
      <vt:lpstr>Kifoz :</vt:lpstr>
      <vt:lpstr>Bacakta Açısal Deformite :</vt:lpstr>
      <vt:lpstr>Slayt 11</vt:lpstr>
      <vt:lpstr>Lomber Lordoz :</vt:lpstr>
      <vt:lpstr>Slayt 13</vt:lpstr>
      <vt:lpstr>Sorular 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AKONDROPLAZİ</dc:title>
  <dc:creator>mesut barış</dc:creator>
  <cp:lastModifiedBy>YtoplantıS</cp:lastModifiedBy>
  <cp:revision>12</cp:revision>
  <dcterms:created xsi:type="dcterms:W3CDTF">2018-05-15T08:35:48Z</dcterms:created>
  <dcterms:modified xsi:type="dcterms:W3CDTF">2018-05-08T14:23:33Z</dcterms:modified>
</cp:coreProperties>
</file>