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83" r:id="rId3"/>
    <p:sldId id="284" r:id="rId4"/>
    <p:sldId id="325" r:id="rId5"/>
    <p:sldId id="285" r:id="rId6"/>
    <p:sldId id="286" r:id="rId7"/>
    <p:sldId id="288" r:id="rId8"/>
    <p:sldId id="290" r:id="rId9"/>
    <p:sldId id="292" r:id="rId10"/>
    <p:sldId id="293" r:id="rId11"/>
    <p:sldId id="294" r:id="rId12"/>
    <p:sldId id="295" r:id="rId13"/>
    <p:sldId id="296" r:id="rId14"/>
    <p:sldId id="297" r:id="rId15"/>
    <p:sldId id="298" r:id="rId16"/>
    <p:sldId id="299" r:id="rId17"/>
    <p:sldId id="300" r:id="rId18"/>
    <p:sldId id="303" r:id="rId19"/>
    <p:sldId id="304" r:id="rId20"/>
    <p:sldId id="308" r:id="rId21"/>
    <p:sldId id="31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59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ce Mercanoglu Taban" userId="25c1212fd68bd1f9" providerId="LiveId" clId="{996CEDD0-BEFC-4970-BF9F-E077DE0D2229}"/>
    <pc:docChg chg="delSld modSld">
      <pc:chgData name="Birce Mercanoglu Taban" userId="25c1212fd68bd1f9" providerId="LiveId" clId="{996CEDD0-BEFC-4970-BF9F-E077DE0D2229}" dt="2021-11-15T07:50:37.278" v="30" actId="2696"/>
      <pc:docMkLst>
        <pc:docMk/>
      </pc:docMkLst>
      <pc:sldChg chg="modSp mod">
        <pc:chgData name="Birce Mercanoglu Taban" userId="25c1212fd68bd1f9" providerId="LiveId" clId="{996CEDD0-BEFC-4970-BF9F-E077DE0D2229}" dt="2021-11-15T07:50:20.231" v="28" actId="20577"/>
        <pc:sldMkLst>
          <pc:docMk/>
          <pc:sldMk cId="2676149273" sldId="256"/>
        </pc:sldMkLst>
        <pc:spChg chg="mod">
          <ac:chgData name="Birce Mercanoglu Taban" userId="25c1212fd68bd1f9" providerId="LiveId" clId="{996CEDD0-BEFC-4970-BF9F-E077DE0D2229}" dt="2021-11-15T07:50:20.231" v="28" actId="20577"/>
          <ac:spMkLst>
            <pc:docMk/>
            <pc:sldMk cId="2676149273" sldId="256"/>
            <ac:spMk id="2" creationId="{00000000-0000-0000-0000-000000000000}"/>
          </ac:spMkLst>
        </pc:spChg>
      </pc:sldChg>
      <pc:sldChg chg="del">
        <pc:chgData name="Birce Mercanoglu Taban" userId="25c1212fd68bd1f9" providerId="LiveId" clId="{996CEDD0-BEFC-4970-BF9F-E077DE0D2229}" dt="2021-11-15T07:50:26.479" v="29" actId="2696"/>
        <pc:sldMkLst>
          <pc:docMk/>
          <pc:sldMk cId="4152766286" sldId="257"/>
        </pc:sldMkLst>
      </pc:sldChg>
      <pc:sldChg chg="del">
        <pc:chgData name="Birce Mercanoglu Taban" userId="25c1212fd68bd1f9" providerId="LiveId" clId="{996CEDD0-BEFC-4970-BF9F-E077DE0D2229}" dt="2021-11-15T07:50:26.479" v="29" actId="2696"/>
        <pc:sldMkLst>
          <pc:docMk/>
          <pc:sldMk cId="3824013418" sldId="259"/>
        </pc:sldMkLst>
      </pc:sldChg>
      <pc:sldChg chg="del">
        <pc:chgData name="Birce Mercanoglu Taban" userId="25c1212fd68bd1f9" providerId="LiveId" clId="{996CEDD0-BEFC-4970-BF9F-E077DE0D2229}" dt="2021-11-15T07:50:26.479" v="29" actId="2696"/>
        <pc:sldMkLst>
          <pc:docMk/>
          <pc:sldMk cId="551064164" sldId="261"/>
        </pc:sldMkLst>
      </pc:sldChg>
      <pc:sldChg chg="del">
        <pc:chgData name="Birce Mercanoglu Taban" userId="25c1212fd68bd1f9" providerId="LiveId" clId="{996CEDD0-BEFC-4970-BF9F-E077DE0D2229}" dt="2021-11-15T07:50:26.479" v="29" actId="2696"/>
        <pc:sldMkLst>
          <pc:docMk/>
          <pc:sldMk cId="3028576518" sldId="264"/>
        </pc:sldMkLst>
      </pc:sldChg>
      <pc:sldChg chg="del">
        <pc:chgData name="Birce Mercanoglu Taban" userId="25c1212fd68bd1f9" providerId="LiveId" clId="{996CEDD0-BEFC-4970-BF9F-E077DE0D2229}" dt="2021-11-15T07:50:37.278" v="30" actId="2696"/>
        <pc:sldMkLst>
          <pc:docMk/>
          <pc:sldMk cId="3419446557" sldId="265"/>
        </pc:sldMkLst>
      </pc:sldChg>
      <pc:sldChg chg="del">
        <pc:chgData name="Birce Mercanoglu Taban" userId="25c1212fd68bd1f9" providerId="LiveId" clId="{996CEDD0-BEFC-4970-BF9F-E077DE0D2229}" dt="2021-11-15T07:50:37.278" v="30" actId="2696"/>
        <pc:sldMkLst>
          <pc:docMk/>
          <pc:sldMk cId="1914031507" sldId="266"/>
        </pc:sldMkLst>
      </pc:sldChg>
      <pc:sldChg chg="del">
        <pc:chgData name="Birce Mercanoglu Taban" userId="25c1212fd68bd1f9" providerId="LiveId" clId="{996CEDD0-BEFC-4970-BF9F-E077DE0D2229}" dt="2021-11-15T07:50:37.278" v="30" actId="2696"/>
        <pc:sldMkLst>
          <pc:docMk/>
          <pc:sldMk cId="503606379" sldId="268"/>
        </pc:sldMkLst>
      </pc:sldChg>
      <pc:sldChg chg="del">
        <pc:chgData name="Birce Mercanoglu Taban" userId="25c1212fd68bd1f9" providerId="LiveId" clId="{996CEDD0-BEFC-4970-BF9F-E077DE0D2229}" dt="2021-11-15T07:50:37.278" v="30" actId="2696"/>
        <pc:sldMkLst>
          <pc:docMk/>
          <pc:sldMk cId="1398796457" sldId="269"/>
        </pc:sldMkLst>
      </pc:sldChg>
      <pc:sldChg chg="del">
        <pc:chgData name="Birce Mercanoglu Taban" userId="25c1212fd68bd1f9" providerId="LiveId" clId="{996CEDD0-BEFC-4970-BF9F-E077DE0D2229}" dt="2021-11-15T07:50:37.278" v="30" actId="2696"/>
        <pc:sldMkLst>
          <pc:docMk/>
          <pc:sldMk cId="1038297769" sldId="270"/>
        </pc:sldMkLst>
      </pc:sldChg>
      <pc:sldChg chg="del">
        <pc:chgData name="Birce Mercanoglu Taban" userId="25c1212fd68bd1f9" providerId="LiveId" clId="{996CEDD0-BEFC-4970-BF9F-E077DE0D2229}" dt="2021-11-15T07:50:37.278" v="30" actId="2696"/>
        <pc:sldMkLst>
          <pc:docMk/>
          <pc:sldMk cId="982273464" sldId="271"/>
        </pc:sldMkLst>
      </pc:sldChg>
      <pc:sldChg chg="del">
        <pc:chgData name="Birce Mercanoglu Taban" userId="25c1212fd68bd1f9" providerId="LiveId" clId="{996CEDD0-BEFC-4970-BF9F-E077DE0D2229}" dt="2021-11-15T07:50:37.278" v="30" actId="2696"/>
        <pc:sldMkLst>
          <pc:docMk/>
          <pc:sldMk cId="3672614352" sldId="272"/>
        </pc:sldMkLst>
      </pc:sldChg>
      <pc:sldChg chg="del">
        <pc:chgData name="Birce Mercanoglu Taban" userId="25c1212fd68bd1f9" providerId="LiveId" clId="{996CEDD0-BEFC-4970-BF9F-E077DE0D2229}" dt="2021-11-15T07:50:37.278" v="30" actId="2696"/>
        <pc:sldMkLst>
          <pc:docMk/>
          <pc:sldMk cId="661411650" sldId="274"/>
        </pc:sldMkLst>
      </pc:sldChg>
      <pc:sldChg chg="del">
        <pc:chgData name="Birce Mercanoglu Taban" userId="25c1212fd68bd1f9" providerId="LiveId" clId="{996CEDD0-BEFC-4970-BF9F-E077DE0D2229}" dt="2021-11-15T07:50:37.278" v="30" actId="2696"/>
        <pc:sldMkLst>
          <pc:docMk/>
          <pc:sldMk cId="2704280188" sldId="275"/>
        </pc:sldMkLst>
      </pc:sldChg>
      <pc:sldChg chg="del">
        <pc:chgData name="Birce Mercanoglu Taban" userId="25c1212fd68bd1f9" providerId="LiveId" clId="{996CEDD0-BEFC-4970-BF9F-E077DE0D2229}" dt="2021-11-15T07:50:37.278" v="30" actId="2696"/>
        <pc:sldMkLst>
          <pc:docMk/>
          <pc:sldMk cId="368845380" sldId="277"/>
        </pc:sldMkLst>
      </pc:sldChg>
      <pc:sldChg chg="del">
        <pc:chgData name="Birce Mercanoglu Taban" userId="25c1212fd68bd1f9" providerId="LiveId" clId="{996CEDD0-BEFC-4970-BF9F-E077DE0D2229}" dt="2021-11-15T07:50:37.278" v="30" actId="2696"/>
        <pc:sldMkLst>
          <pc:docMk/>
          <pc:sldMk cId="1298280529" sldId="278"/>
        </pc:sldMkLst>
      </pc:sldChg>
      <pc:sldChg chg="del">
        <pc:chgData name="Birce Mercanoglu Taban" userId="25c1212fd68bd1f9" providerId="LiveId" clId="{996CEDD0-BEFC-4970-BF9F-E077DE0D2229}" dt="2021-11-15T07:50:37.278" v="30" actId="2696"/>
        <pc:sldMkLst>
          <pc:docMk/>
          <pc:sldMk cId="4107809395" sldId="279"/>
        </pc:sldMkLst>
      </pc:sldChg>
      <pc:sldChg chg="del">
        <pc:chgData name="Birce Mercanoglu Taban" userId="25c1212fd68bd1f9" providerId="LiveId" clId="{996CEDD0-BEFC-4970-BF9F-E077DE0D2229}" dt="2021-11-15T07:50:37.278" v="30" actId="2696"/>
        <pc:sldMkLst>
          <pc:docMk/>
          <pc:sldMk cId="1406936234" sldId="280"/>
        </pc:sldMkLst>
      </pc:sldChg>
      <pc:sldChg chg="del">
        <pc:chgData name="Birce Mercanoglu Taban" userId="25c1212fd68bd1f9" providerId="LiveId" clId="{996CEDD0-BEFC-4970-BF9F-E077DE0D2229}" dt="2021-11-15T07:50:37.278" v="30" actId="2696"/>
        <pc:sldMkLst>
          <pc:docMk/>
          <pc:sldMk cId="2155866721" sldId="28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9833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2446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3916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5BFA754-D5C3-4E66-96A6-867B257F58DC}" type="datetimeFigureOut">
              <a:rPr lang="en-US" smtClean="0"/>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997152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0260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5BFA754-D5C3-4E66-96A6-867B257F58DC}" type="datetimeFigureOut">
              <a:rPr lang="en-US" smtClean="0"/>
              <a:t>11/15/2021</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913775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8" name="Altbilgi Yer Tutucusu 7"/>
          <p:cNvSpPr>
            <a:spLocks noGrp="1"/>
          </p:cNvSpPr>
          <p:nvPr>
            <p:ph type="ftr" sz="quarter" idx="11"/>
          </p:nvPr>
        </p:nvSpPr>
        <p:spPr/>
        <p:txBody>
          <a:bodyPr/>
          <a:lstStyle/>
          <a:p>
            <a:endParaRPr lang="en-US" dirty="0"/>
          </a:p>
        </p:txBody>
      </p:sp>
      <p:sp>
        <p:nvSpPr>
          <p:cNvPr id="9" name="Slayt Numarası Yer Tutucusu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9008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4" name="Altbilgi Yer Tutucusu 3"/>
          <p:cNvSpPr>
            <a:spLocks noGrp="1"/>
          </p:cNvSpPr>
          <p:nvPr>
            <p:ph type="ftr" sz="quarter" idx="11"/>
          </p:nvPr>
        </p:nvSpPr>
        <p:spPr/>
        <p:txBody>
          <a:bodyPr/>
          <a:lstStyle/>
          <a:p>
            <a:endParaRPr lang="en-US"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0763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3" name="Altbilgi Yer Tutucusu 2"/>
          <p:cNvSpPr>
            <a:spLocks noGrp="1"/>
          </p:cNvSpPr>
          <p:nvPr>
            <p:ph type="ftr" sz="quarter" idx="11"/>
          </p:nvPr>
        </p:nvSpPr>
        <p:spPr/>
        <p:txBody>
          <a:bodyPr/>
          <a:lstStyle/>
          <a:p>
            <a:endParaRPr lang="en-US"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7536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07205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2706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75374192"/>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BEBA8EAE-BF5A-486C-A8C5-ECC9F3942E4B}">
                <a14:imgProps xmlns:a14="http://schemas.microsoft.com/office/drawing/2010/main">
                  <a14:imgLayer r:embed="rId3">
                    <a14:imgEffect>
                      <a14:sharpenSoften amount="15000"/>
                    </a14:imgEffect>
                    <a14:imgEffect>
                      <a14:brightnessContrast bright="-10000" contrast="1000"/>
                    </a14:imgEffect>
                  </a14:imgLayer>
                </a14:imgProps>
              </a:ext>
              <a:ext uri="{28A0092B-C50C-407E-A947-70E740481C1C}">
                <a14:useLocalDpi xmlns:a14="http://schemas.microsoft.com/office/drawing/2010/main" val="0"/>
              </a:ext>
            </a:extLst>
          </a:blip>
          <a:stretch>
            <a:fillRect/>
          </a:stretch>
        </p:blipFill>
        <p:spPr>
          <a:xfrm>
            <a:off x="0" y="0"/>
            <a:ext cx="12192000" cy="6858000"/>
          </a:xfrm>
          <a:prstGeom prst="rect">
            <a:avLst/>
          </a:prstGeom>
          <a:effectLst>
            <a:outerShdw blurRad="50800" dist="50800" dir="5400000" algn="ctr" rotWithShape="0">
              <a:srgbClr val="000000"/>
            </a:outerShdw>
          </a:effectLst>
        </p:spPr>
      </p:pic>
      <p:sp>
        <p:nvSpPr>
          <p:cNvPr id="2" name="Unvan 1"/>
          <p:cNvSpPr>
            <a:spLocks noGrp="1"/>
          </p:cNvSpPr>
          <p:nvPr>
            <p:ph type="ctrTitle"/>
          </p:nvPr>
        </p:nvSpPr>
        <p:spPr>
          <a:xfrm>
            <a:off x="3503432" y="5141238"/>
            <a:ext cx="6193119" cy="804807"/>
          </a:xfrm>
        </p:spPr>
        <p:txBody>
          <a:bodyPr>
            <a:normAutofit fontScale="90000"/>
          </a:bodyPr>
          <a:lstStyle/>
          <a:p>
            <a:br>
              <a:rPr lang="tr-TR" sz="5400" dirty="0">
                <a:solidFill>
                  <a:srgbClr val="FF0000"/>
                </a:solidFill>
                <a:latin typeface="Times New Roman" panose="02020603050405020304" pitchFamily="18" charset="0"/>
                <a:cs typeface="Times New Roman" panose="02020603050405020304" pitchFamily="18" charset="0"/>
              </a:rPr>
            </a:br>
            <a:br>
              <a:rPr lang="tr-TR" sz="5400" dirty="0">
                <a:solidFill>
                  <a:srgbClr val="FF0000"/>
                </a:solidFill>
                <a:latin typeface="Times New Roman" panose="02020603050405020304" pitchFamily="18" charset="0"/>
                <a:cs typeface="Times New Roman" panose="02020603050405020304" pitchFamily="18" charset="0"/>
              </a:rPr>
            </a:br>
            <a:br>
              <a:rPr lang="tr-TR" sz="5400" dirty="0">
                <a:solidFill>
                  <a:srgbClr val="FF0000"/>
                </a:solidFill>
                <a:latin typeface="Times New Roman" panose="02020603050405020304" pitchFamily="18" charset="0"/>
                <a:cs typeface="Times New Roman" panose="02020603050405020304" pitchFamily="18" charset="0"/>
              </a:rPr>
            </a:br>
            <a:br>
              <a:rPr lang="tr-TR" sz="5400" dirty="0">
                <a:solidFill>
                  <a:srgbClr val="FF0000"/>
                </a:solidFill>
                <a:latin typeface="Times New Roman" panose="02020603050405020304" pitchFamily="18" charset="0"/>
                <a:cs typeface="Times New Roman" panose="02020603050405020304" pitchFamily="18" charset="0"/>
              </a:rPr>
            </a:br>
            <a:r>
              <a:rPr lang="tr-TR" sz="5400" b="1" dirty="0">
                <a:solidFill>
                  <a:srgbClr val="FF0000"/>
                </a:solidFill>
                <a:latin typeface="Times New Roman" panose="02020603050405020304" pitchFamily="18" charset="0"/>
                <a:cs typeface="Times New Roman" panose="02020603050405020304" pitchFamily="18" charset="0"/>
              </a:rPr>
              <a:t>KORUYUCULAR (İKİNCİ KISIM)</a:t>
            </a:r>
            <a:br>
              <a:rPr lang="tr-TR" sz="5400" dirty="0">
                <a:latin typeface="Times New Roman" panose="02020603050405020304" pitchFamily="18" charset="0"/>
                <a:cs typeface="Times New Roman" panose="02020603050405020304" pitchFamily="18" charset="0"/>
              </a:rPr>
            </a:br>
            <a:endParaRPr lang="tr-TR" sz="5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6149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1411" y="186164"/>
            <a:ext cx="11963856" cy="6576015"/>
          </a:xfrm>
        </p:spPr>
        <p:txBody>
          <a:bodyPr>
            <a:normAutofit/>
          </a:bodyPr>
          <a:lstStyle/>
          <a:p>
            <a:pPr marL="0" indent="0">
              <a:buNone/>
            </a:pPr>
            <a:r>
              <a:rPr lang="tr-TR" sz="3200" b="1" dirty="0">
                <a:solidFill>
                  <a:srgbClr val="FF0000"/>
                </a:solidFill>
              </a:rPr>
              <a:t>	7.Diğer Koruyucular</a:t>
            </a:r>
          </a:p>
          <a:p>
            <a:pPr lvl="0" algn="just"/>
            <a:r>
              <a:rPr lang="tr-TR" dirty="0" err="1"/>
              <a:t>Tiyabendazol</a:t>
            </a:r>
            <a:endParaRPr lang="tr-TR" dirty="0"/>
          </a:p>
          <a:p>
            <a:pPr lvl="0" algn="just"/>
            <a:r>
              <a:rPr lang="tr-TR" dirty="0"/>
              <a:t>Formik asit ve formatlar</a:t>
            </a:r>
          </a:p>
          <a:p>
            <a:pPr lvl="0" algn="just"/>
            <a:r>
              <a:rPr lang="tr-TR" dirty="0"/>
              <a:t>Formaldehit</a:t>
            </a:r>
          </a:p>
          <a:p>
            <a:pPr lvl="0" algn="just"/>
            <a:r>
              <a:rPr lang="tr-TR" dirty="0" err="1"/>
              <a:t>Hekzametilen</a:t>
            </a:r>
            <a:r>
              <a:rPr lang="tr-TR" dirty="0"/>
              <a:t> </a:t>
            </a:r>
            <a:r>
              <a:rPr lang="tr-TR" dirty="0" err="1"/>
              <a:t>tetramin</a:t>
            </a:r>
            <a:endParaRPr lang="tr-TR" dirty="0"/>
          </a:p>
          <a:p>
            <a:pPr lvl="0" algn="just"/>
            <a:r>
              <a:rPr lang="tr-TR" dirty="0"/>
              <a:t>Borik asit, sodyum </a:t>
            </a:r>
            <a:r>
              <a:rPr lang="tr-TR" dirty="0" err="1"/>
              <a:t>tetra</a:t>
            </a:r>
            <a:r>
              <a:rPr lang="tr-TR" dirty="0"/>
              <a:t> borat</a:t>
            </a:r>
          </a:p>
          <a:p>
            <a:pPr lvl="0" algn="just"/>
            <a:r>
              <a:rPr lang="tr-TR" dirty="0" err="1"/>
              <a:t>Difenil</a:t>
            </a:r>
            <a:r>
              <a:rPr lang="tr-TR" dirty="0"/>
              <a:t>, </a:t>
            </a:r>
            <a:r>
              <a:rPr lang="tr-TR" dirty="0" err="1"/>
              <a:t>Orto</a:t>
            </a:r>
            <a:r>
              <a:rPr lang="tr-TR" dirty="0"/>
              <a:t>-</a:t>
            </a:r>
            <a:r>
              <a:rPr lang="tr-TR" dirty="0" err="1"/>
              <a:t>fenil</a:t>
            </a:r>
            <a:r>
              <a:rPr lang="tr-TR" dirty="0"/>
              <a:t>-fenol ve Sodyum </a:t>
            </a:r>
            <a:r>
              <a:rPr lang="tr-TR" dirty="0" err="1"/>
              <a:t>Orto</a:t>
            </a:r>
            <a:r>
              <a:rPr lang="tr-TR" dirty="0"/>
              <a:t>-</a:t>
            </a:r>
            <a:r>
              <a:rPr lang="tr-TR" dirty="0" err="1"/>
              <a:t>fenil</a:t>
            </a:r>
            <a:r>
              <a:rPr lang="tr-TR" dirty="0"/>
              <a:t>-fenol</a:t>
            </a:r>
          </a:p>
          <a:p>
            <a:pPr lvl="0" algn="just"/>
            <a:r>
              <a:rPr lang="tr-TR" dirty="0"/>
              <a:t>Kalsiyum </a:t>
            </a:r>
            <a:r>
              <a:rPr lang="tr-TR" dirty="0" err="1"/>
              <a:t>disodyum</a:t>
            </a:r>
            <a:r>
              <a:rPr lang="tr-TR" dirty="0"/>
              <a:t> etile-</a:t>
            </a:r>
            <a:r>
              <a:rPr lang="tr-TR" dirty="0" err="1"/>
              <a:t>diamin</a:t>
            </a:r>
            <a:r>
              <a:rPr lang="tr-TR" dirty="0"/>
              <a:t>-</a:t>
            </a:r>
            <a:r>
              <a:rPr lang="tr-TR" dirty="0" err="1"/>
              <a:t>tetra</a:t>
            </a:r>
            <a:r>
              <a:rPr lang="tr-TR" dirty="0"/>
              <a:t>-asetat ve </a:t>
            </a:r>
            <a:r>
              <a:rPr lang="tr-TR" dirty="0" err="1"/>
              <a:t>disodyum</a:t>
            </a:r>
            <a:r>
              <a:rPr lang="tr-TR" dirty="0"/>
              <a:t> </a:t>
            </a:r>
            <a:r>
              <a:rPr lang="tr-TR" dirty="0" err="1"/>
              <a:t>etilendiamin</a:t>
            </a:r>
            <a:r>
              <a:rPr lang="tr-TR" dirty="0"/>
              <a:t>-</a:t>
            </a:r>
            <a:r>
              <a:rPr lang="tr-TR" dirty="0" err="1"/>
              <a:t>tetra</a:t>
            </a:r>
            <a:r>
              <a:rPr lang="tr-TR" dirty="0"/>
              <a:t>-asetat</a:t>
            </a:r>
          </a:p>
          <a:p>
            <a:pPr lvl="0" algn="just"/>
            <a:r>
              <a:rPr lang="tr-TR" dirty="0" err="1"/>
              <a:t>Lisozim</a:t>
            </a:r>
            <a:endParaRPr lang="tr-TR" dirty="0"/>
          </a:p>
          <a:p>
            <a:endParaRPr lang="tr-TR" dirty="0"/>
          </a:p>
        </p:txBody>
      </p:sp>
    </p:spTree>
    <p:extLst>
      <p:ext uri="{BB962C8B-B14F-4D97-AF65-F5344CB8AC3E}">
        <p14:creationId xmlns:p14="http://schemas.microsoft.com/office/powerpoint/2010/main" val="3021912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2361" y="213544"/>
            <a:ext cx="11837922" cy="6422700"/>
          </a:xfrm>
        </p:spPr>
        <p:txBody>
          <a:bodyPr>
            <a:normAutofit fontScale="92500" lnSpcReduction="20000"/>
          </a:bodyPr>
          <a:lstStyle/>
          <a:p>
            <a:pPr marL="0" indent="0">
              <a:buNone/>
            </a:pPr>
            <a:r>
              <a:rPr lang="tr-TR" sz="3200" b="1" dirty="0">
                <a:solidFill>
                  <a:srgbClr val="FF0000"/>
                </a:solidFill>
              </a:rPr>
              <a:t>	Koruyucu Özelliği Araştırılan Maddeler:</a:t>
            </a:r>
          </a:p>
          <a:p>
            <a:pPr marL="0" indent="0" algn="just">
              <a:buNone/>
            </a:pPr>
            <a:r>
              <a:rPr lang="tr-TR" dirty="0"/>
              <a:t>	Gıdaların bileşiminde bulunan birçok madde </a:t>
            </a:r>
            <a:r>
              <a:rPr lang="tr-TR" dirty="0" err="1"/>
              <a:t>antimikrobiyal</a:t>
            </a:r>
            <a:r>
              <a:rPr lang="tr-TR" dirty="0"/>
              <a:t> etkiye sahiptir. </a:t>
            </a:r>
            <a:r>
              <a:rPr lang="tr-TR" b="1" dirty="0" err="1">
                <a:solidFill>
                  <a:srgbClr val="00B050"/>
                </a:solidFill>
              </a:rPr>
              <a:t>Fenolik</a:t>
            </a:r>
            <a:r>
              <a:rPr lang="tr-TR" b="1" dirty="0">
                <a:solidFill>
                  <a:srgbClr val="00B050"/>
                </a:solidFill>
              </a:rPr>
              <a:t> maddeler </a:t>
            </a:r>
            <a:r>
              <a:rPr lang="tr-TR" dirty="0"/>
              <a:t>gıdalarda antioksidan olmalarının yanı sıra </a:t>
            </a:r>
            <a:r>
              <a:rPr lang="tr-TR" dirty="0" err="1"/>
              <a:t>mikrobiyal</a:t>
            </a:r>
            <a:r>
              <a:rPr lang="tr-TR" dirty="0"/>
              <a:t> güvenlik açısından da önemlidir. </a:t>
            </a:r>
            <a:r>
              <a:rPr lang="tr-TR" dirty="0" err="1"/>
              <a:t>Fenolik</a:t>
            </a:r>
            <a:r>
              <a:rPr lang="tr-TR" dirty="0"/>
              <a:t> maddelerin gıda sanayi yanında farmakolojide de kullanım alanı oldukça geniştir. İlaç sanayinde </a:t>
            </a:r>
            <a:r>
              <a:rPr lang="tr-TR" dirty="0" err="1"/>
              <a:t>fenolik</a:t>
            </a:r>
            <a:r>
              <a:rPr lang="tr-TR" dirty="0"/>
              <a:t> maddelerin özellikle </a:t>
            </a:r>
            <a:r>
              <a:rPr lang="tr-TR" dirty="0" err="1"/>
              <a:t>antimikrobiyal</a:t>
            </a:r>
            <a:r>
              <a:rPr lang="tr-TR" dirty="0"/>
              <a:t> özelliklerinden yararlanılmaktadır. </a:t>
            </a:r>
          </a:p>
          <a:p>
            <a:pPr marL="0" indent="0" algn="just">
              <a:buNone/>
            </a:pPr>
            <a:r>
              <a:rPr lang="tr-TR" dirty="0"/>
              <a:t>	Gıdalarda bulunan bazı </a:t>
            </a:r>
            <a:r>
              <a:rPr lang="tr-TR" b="1" dirty="0">
                <a:solidFill>
                  <a:srgbClr val="00B050"/>
                </a:solidFill>
              </a:rPr>
              <a:t>organik asitler </a:t>
            </a:r>
            <a:r>
              <a:rPr lang="tr-TR" dirty="0"/>
              <a:t>de ortamın ya da hücre içinin </a:t>
            </a:r>
            <a:r>
              <a:rPr lang="tr-TR" dirty="0" err="1"/>
              <a:t>pH’sını</a:t>
            </a:r>
            <a:r>
              <a:rPr lang="tr-TR" dirty="0"/>
              <a:t> düşürerek veya hücre </a:t>
            </a:r>
            <a:r>
              <a:rPr lang="tr-TR" dirty="0" err="1"/>
              <a:t>membranının</a:t>
            </a:r>
            <a:r>
              <a:rPr lang="tr-TR" dirty="0"/>
              <a:t> geçirgenliğini değiştirip </a:t>
            </a:r>
            <a:r>
              <a:rPr lang="tr-TR" dirty="0" err="1"/>
              <a:t>substrat</a:t>
            </a:r>
            <a:r>
              <a:rPr lang="tr-TR" dirty="0"/>
              <a:t> </a:t>
            </a:r>
            <a:r>
              <a:rPr lang="tr-TR" dirty="0" err="1"/>
              <a:t>taşınımını</a:t>
            </a:r>
            <a:r>
              <a:rPr lang="tr-TR" dirty="0"/>
              <a:t> bozarak ya da mikroorganizmaların yaşamı için gerekli bazı metallerle </a:t>
            </a:r>
            <a:r>
              <a:rPr lang="tr-TR" dirty="0" err="1"/>
              <a:t>şelat</a:t>
            </a:r>
            <a:r>
              <a:rPr lang="tr-TR" dirty="0"/>
              <a:t> oluşturarak </a:t>
            </a:r>
            <a:r>
              <a:rPr lang="tr-TR" dirty="0" err="1"/>
              <a:t>antimikrobiyal</a:t>
            </a:r>
            <a:r>
              <a:rPr lang="tr-TR" dirty="0"/>
              <a:t> etki göstermektedirler. </a:t>
            </a:r>
            <a:r>
              <a:rPr lang="tr-TR" b="1" dirty="0">
                <a:solidFill>
                  <a:srgbClr val="7030A0"/>
                </a:solidFill>
              </a:rPr>
              <a:t>Sitrik asit, </a:t>
            </a:r>
            <a:r>
              <a:rPr lang="tr-TR" b="1" dirty="0" err="1">
                <a:solidFill>
                  <a:srgbClr val="7030A0"/>
                </a:solidFill>
              </a:rPr>
              <a:t>süksinik</a:t>
            </a:r>
            <a:r>
              <a:rPr lang="tr-TR" b="1" dirty="0">
                <a:solidFill>
                  <a:srgbClr val="7030A0"/>
                </a:solidFill>
              </a:rPr>
              <a:t> asit, malik asit ve tartarik asit bu grupta yer almaktadır.</a:t>
            </a:r>
          </a:p>
          <a:p>
            <a:pPr marL="0" indent="0" algn="just">
              <a:buNone/>
            </a:pPr>
            <a:r>
              <a:rPr lang="tr-TR" dirty="0"/>
              <a:t>	Bitkisel ve hayvansal yağ asitlerinden </a:t>
            </a:r>
            <a:r>
              <a:rPr lang="tr-TR" b="1" dirty="0">
                <a:solidFill>
                  <a:srgbClr val="00B050"/>
                </a:solidFill>
              </a:rPr>
              <a:t>12-18  karbon  atomu içeren orta zincirli yağ asitlerinin </a:t>
            </a:r>
            <a:r>
              <a:rPr lang="tr-TR" dirty="0"/>
              <a:t>koruyucu madde olarak etkin oldukları bildirilmektedir.</a:t>
            </a:r>
          </a:p>
          <a:p>
            <a:pPr marL="0" indent="0" algn="just">
              <a:buNone/>
            </a:pPr>
            <a:r>
              <a:rPr lang="tr-TR" dirty="0"/>
              <a:t>	</a:t>
            </a:r>
            <a:r>
              <a:rPr lang="tr-TR" dirty="0" err="1"/>
              <a:t>Baharatda</a:t>
            </a:r>
            <a:r>
              <a:rPr lang="tr-TR" dirty="0"/>
              <a:t> bulunan </a:t>
            </a:r>
            <a:r>
              <a:rPr lang="tr-TR" b="1" dirty="0" err="1">
                <a:solidFill>
                  <a:srgbClr val="00B050"/>
                </a:solidFill>
              </a:rPr>
              <a:t>eugenol</a:t>
            </a:r>
            <a:r>
              <a:rPr lang="tr-TR" b="1" dirty="0">
                <a:solidFill>
                  <a:srgbClr val="00B050"/>
                </a:solidFill>
              </a:rPr>
              <a:t>, </a:t>
            </a:r>
            <a:r>
              <a:rPr lang="tr-TR" b="1" dirty="0" err="1">
                <a:solidFill>
                  <a:srgbClr val="00B050"/>
                </a:solidFill>
              </a:rPr>
              <a:t>timol</a:t>
            </a:r>
            <a:r>
              <a:rPr lang="tr-TR" b="1" dirty="0">
                <a:solidFill>
                  <a:srgbClr val="00B050"/>
                </a:solidFill>
              </a:rPr>
              <a:t>, </a:t>
            </a:r>
            <a:r>
              <a:rPr lang="tr-TR" b="1" dirty="0" err="1">
                <a:solidFill>
                  <a:srgbClr val="00B050"/>
                </a:solidFill>
              </a:rPr>
              <a:t>humulon</a:t>
            </a:r>
            <a:r>
              <a:rPr lang="tr-TR" b="1" dirty="0">
                <a:solidFill>
                  <a:srgbClr val="00B050"/>
                </a:solidFill>
              </a:rPr>
              <a:t>, </a:t>
            </a:r>
            <a:r>
              <a:rPr lang="tr-TR" b="1" dirty="0" err="1">
                <a:solidFill>
                  <a:srgbClr val="00B050"/>
                </a:solidFill>
              </a:rPr>
              <a:t>lupulon</a:t>
            </a:r>
            <a:r>
              <a:rPr lang="tr-TR" b="1" dirty="0">
                <a:solidFill>
                  <a:srgbClr val="00B050"/>
                </a:solidFill>
              </a:rPr>
              <a:t>, </a:t>
            </a:r>
            <a:r>
              <a:rPr lang="tr-TR" b="1" dirty="0" err="1">
                <a:solidFill>
                  <a:srgbClr val="00B050"/>
                </a:solidFill>
              </a:rPr>
              <a:t>allil</a:t>
            </a:r>
            <a:r>
              <a:rPr lang="tr-TR" b="1" dirty="0">
                <a:solidFill>
                  <a:srgbClr val="00B050"/>
                </a:solidFill>
              </a:rPr>
              <a:t> </a:t>
            </a:r>
            <a:r>
              <a:rPr lang="tr-TR" b="1" dirty="0" err="1">
                <a:solidFill>
                  <a:srgbClr val="00B050"/>
                </a:solidFill>
              </a:rPr>
              <a:t>izotiyosiyanat</a:t>
            </a:r>
            <a:r>
              <a:rPr lang="tr-TR" b="1" dirty="0">
                <a:solidFill>
                  <a:srgbClr val="00B050"/>
                </a:solidFill>
              </a:rPr>
              <a:t> </a:t>
            </a:r>
            <a:r>
              <a:rPr lang="tr-TR" dirty="0"/>
              <a:t>gibi bileşiklerin </a:t>
            </a:r>
            <a:r>
              <a:rPr lang="tr-TR" dirty="0" err="1"/>
              <a:t>antimikrobiyal</a:t>
            </a:r>
            <a:r>
              <a:rPr lang="tr-TR" dirty="0"/>
              <a:t> etkiye sahip olması baharatların çoğunu Gram pozitif bakteriler ve küflere karşı etkili hale getirmektedir. </a:t>
            </a:r>
            <a:r>
              <a:rPr lang="tr-TR" dirty="0" err="1"/>
              <a:t>Baharatn</a:t>
            </a:r>
            <a:r>
              <a:rPr lang="tr-TR" dirty="0"/>
              <a:t> karışım halinde kullanılmasının bu etkiyi daha da artırdığı bilinmektedir.</a:t>
            </a:r>
          </a:p>
          <a:p>
            <a:pPr marL="0" indent="0" algn="just">
              <a:buNone/>
            </a:pPr>
            <a:r>
              <a:rPr lang="tr-TR" dirty="0"/>
              <a:t>	 Kahve ve kakao çekirdeklerinde bulunan </a:t>
            </a:r>
            <a:r>
              <a:rPr lang="tr-TR" b="1" dirty="0">
                <a:solidFill>
                  <a:srgbClr val="00B050"/>
                </a:solidFill>
              </a:rPr>
              <a:t>kafein</a:t>
            </a:r>
            <a:r>
              <a:rPr lang="tr-TR" dirty="0"/>
              <a:t>in</a:t>
            </a:r>
            <a:r>
              <a:rPr lang="tr-TR" b="1" dirty="0">
                <a:solidFill>
                  <a:srgbClr val="00B050"/>
                </a:solidFill>
              </a:rPr>
              <a:t> </a:t>
            </a:r>
            <a:r>
              <a:rPr lang="tr-TR" dirty="0"/>
              <a:t>düşük konsantrasyonları bile </a:t>
            </a:r>
            <a:r>
              <a:rPr lang="tr-TR" dirty="0" err="1"/>
              <a:t>antimikrobiyal</a:t>
            </a:r>
            <a:r>
              <a:rPr lang="tr-TR" dirty="0"/>
              <a:t> etki göstermektedir.</a:t>
            </a:r>
          </a:p>
          <a:p>
            <a:pPr marL="0" indent="0" algn="just">
              <a:buNone/>
            </a:pPr>
            <a:endParaRPr lang="tr-TR" b="1" dirty="0">
              <a:solidFill>
                <a:srgbClr val="7030A0"/>
              </a:solidFill>
            </a:endParaRPr>
          </a:p>
          <a:p>
            <a:endParaRPr lang="tr-TR" dirty="0"/>
          </a:p>
        </p:txBody>
      </p:sp>
    </p:spTree>
    <p:extLst>
      <p:ext uri="{BB962C8B-B14F-4D97-AF65-F5344CB8AC3E}">
        <p14:creationId xmlns:p14="http://schemas.microsoft.com/office/powerpoint/2010/main" val="1465018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557" y="158788"/>
            <a:ext cx="11952905" cy="6018175"/>
          </a:xfrm>
        </p:spPr>
        <p:txBody>
          <a:bodyPr>
            <a:normAutofit/>
          </a:bodyPr>
          <a:lstStyle/>
          <a:p>
            <a:pPr marL="0" indent="0" algn="just">
              <a:buNone/>
            </a:pPr>
            <a:r>
              <a:rPr lang="tr-TR" dirty="0"/>
              <a:t>	</a:t>
            </a:r>
            <a:r>
              <a:rPr lang="tr-TR" b="1" dirty="0">
                <a:solidFill>
                  <a:srgbClr val="00B050"/>
                </a:solidFill>
              </a:rPr>
              <a:t>Asetik asit (sirke asidi) </a:t>
            </a:r>
            <a:r>
              <a:rPr lang="tr-TR" dirty="0"/>
              <a:t>ve </a:t>
            </a:r>
            <a:r>
              <a:rPr lang="tr-TR" b="1" dirty="0">
                <a:solidFill>
                  <a:srgbClr val="00B050"/>
                </a:solidFill>
              </a:rPr>
              <a:t>laktik asit (süt asidi) </a:t>
            </a:r>
            <a:r>
              <a:rPr lang="tr-TR" dirty="0"/>
              <a:t>de koruyucu olarak kullanılan asitlerdir. Etkileri genelde ortamın </a:t>
            </a:r>
            <a:r>
              <a:rPr lang="tr-TR" dirty="0" err="1"/>
              <a:t>pH</a:t>
            </a:r>
            <a:r>
              <a:rPr lang="tr-TR" dirty="0"/>
              <a:t> derecesini düşürmeye bağlı ise de, asetik asidin ayrıca hücre duvarını aşarak hücreye girmesi ve plazmayı </a:t>
            </a:r>
            <a:r>
              <a:rPr lang="tr-TR" dirty="0" err="1"/>
              <a:t>denatüre</a:t>
            </a:r>
            <a:r>
              <a:rPr lang="tr-TR" dirty="0"/>
              <a:t> etmesi şeklinde de etki ettiği saptanmıştır. Asetik asit bakterilere karşı daha fazla </a:t>
            </a:r>
            <a:r>
              <a:rPr lang="tr-TR" dirty="0" err="1"/>
              <a:t>antimikrobiyal</a:t>
            </a:r>
            <a:r>
              <a:rPr lang="tr-TR" dirty="0"/>
              <a:t> etkiye sahiptir. Genel olarak patojen bakteriler ve özellikle </a:t>
            </a:r>
            <a:r>
              <a:rPr lang="tr-TR" dirty="0" err="1"/>
              <a:t>Salmonella’lar</a:t>
            </a:r>
            <a:r>
              <a:rPr lang="tr-TR" dirty="0"/>
              <a:t> sirke asidine karşı çok duyarlıdırlar. Buna karşın süt asidinin </a:t>
            </a:r>
            <a:r>
              <a:rPr lang="tr-TR" dirty="0" err="1"/>
              <a:t>antimikrobiyal</a:t>
            </a:r>
            <a:r>
              <a:rPr lang="tr-TR" dirty="0"/>
              <a:t> etkisi çok sınırlı olup etkisi daha çok </a:t>
            </a:r>
            <a:r>
              <a:rPr lang="tr-TR" dirty="0" err="1"/>
              <a:t>anaerob</a:t>
            </a:r>
            <a:r>
              <a:rPr lang="tr-TR" dirty="0"/>
              <a:t> bakterilere karşıdır.</a:t>
            </a:r>
          </a:p>
          <a:p>
            <a:pPr marL="0" indent="0" algn="just">
              <a:buNone/>
            </a:pPr>
            <a:r>
              <a:rPr lang="tr-TR" dirty="0"/>
              <a:t>	 Birçok maya ve küf, laktik asidi metabolizmalarında kullanmaktadırlar. Ancak ortam </a:t>
            </a:r>
            <a:r>
              <a:rPr lang="tr-TR" dirty="0" err="1"/>
              <a:t>pH</a:t>
            </a:r>
            <a:r>
              <a:rPr lang="tr-TR" dirty="0"/>
              <a:t> derecesini düşürmede süt asidinin büyük önemi vardır.  Turşu üretiminde mikroorganizmalar tarafından doğal yolla süt asidi oluşumu gerçekleştirilerek ürününü dayanıklılığı sağlanmaktadır. Ancak bunların bu yolla tam olarak dayanıklı hale gelebilmesi olanaksız olduğundan ayrıca </a:t>
            </a:r>
            <a:r>
              <a:rPr lang="tr-TR" dirty="0" err="1"/>
              <a:t>benzoik</a:t>
            </a:r>
            <a:r>
              <a:rPr lang="tr-TR" dirty="0"/>
              <a:t> asit veya </a:t>
            </a:r>
            <a:r>
              <a:rPr lang="tr-TR" dirty="0" err="1"/>
              <a:t>sorbik</a:t>
            </a:r>
            <a:r>
              <a:rPr lang="tr-TR" dirty="0"/>
              <a:t> asit gibi başka bir koruyucu ilave edilmeli veya pastörizasyon uygulanmalıdır.</a:t>
            </a:r>
          </a:p>
          <a:p>
            <a:endParaRPr lang="tr-TR" dirty="0"/>
          </a:p>
        </p:txBody>
      </p:sp>
    </p:spTree>
    <p:extLst>
      <p:ext uri="{BB962C8B-B14F-4D97-AF65-F5344CB8AC3E}">
        <p14:creationId xmlns:p14="http://schemas.microsoft.com/office/powerpoint/2010/main" val="2720367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083" y="235444"/>
            <a:ext cx="11887200" cy="5941519"/>
          </a:xfrm>
        </p:spPr>
        <p:txBody>
          <a:bodyPr>
            <a:normAutofit/>
          </a:bodyPr>
          <a:lstStyle/>
          <a:p>
            <a:pPr marL="0" indent="0" algn="just">
              <a:buNone/>
            </a:pPr>
            <a:r>
              <a:rPr lang="tr-TR" dirty="0"/>
              <a:t>	Genel olarak yağ asitleri Gram pozitif bakteriler ve mayaların en etkin inhibitörleridirler. </a:t>
            </a:r>
            <a:r>
              <a:rPr lang="tr-TR" dirty="0" err="1"/>
              <a:t>Laurik</a:t>
            </a:r>
            <a:r>
              <a:rPr lang="tr-TR" dirty="0"/>
              <a:t>, </a:t>
            </a:r>
            <a:r>
              <a:rPr lang="tr-TR" dirty="0" err="1"/>
              <a:t>miristik</a:t>
            </a:r>
            <a:r>
              <a:rPr lang="tr-TR" dirty="0"/>
              <a:t>, palmitik asitlerin bakterilere, </a:t>
            </a:r>
            <a:r>
              <a:rPr lang="tr-TR" dirty="0" err="1"/>
              <a:t>kaprik</a:t>
            </a:r>
            <a:r>
              <a:rPr lang="tr-TR" dirty="0"/>
              <a:t> ve </a:t>
            </a:r>
            <a:r>
              <a:rPr lang="tr-TR" dirty="0" err="1"/>
              <a:t>laurik</a:t>
            </a:r>
            <a:r>
              <a:rPr lang="tr-TR" dirty="0"/>
              <a:t> asilerin ise mayalara karşı etkili inhibitörler oldukları bilinmektedir. Yağ asitlerinin inhibitör aktivitesi çift bağ sayısıyla doğru orantılı olarak artmaktadır. Yağ asitleri hafif asitli gıdalar ve diğer koruyucuların tam etki gösteremedikleri bazı gıdalar için potansiyel bir inhibitördür. Etki mekanizmaları tam olarak bilinmemektedir.</a:t>
            </a:r>
          </a:p>
          <a:p>
            <a:pPr marL="0" indent="0" algn="just">
              <a:buNone/>
            </a:pPr>
            <a:r>
              <a:rPr lang="tr-TR" dirty="0"/>
              <a:t>	 İneklerde sağım sonrası meydana gelebilecek </a:t>
            </a:r>
            <a:r>
              <a:rPr lang="tr-TR" i="1" dirty="0" err="1"/>
              <a:t>Streptococcus</a:t>
            </a:r>
            <a:r>
              <a:rPr lang="tr-TR" i="1" dirty="0"/>
              <a:t> </a:t>
            </a:r>
            <a:r>
              <a:rPr lang="tr-TR" i="1" dirty="0" err="1"/>
              <a:t>agalactiae</a:t>
            </a:r>
            <a:r>
              <a:rPr lang="tr-TR" dirty="0"/>
              <a:t>, </a:t>
            </a:r>
            <a:r>
              <a:rPr lang="tr-TR" i="1" dirty="0" err="1"/>
              <a:t>Streptococcus</a:t>
            </a:r>
            <a:r>
              <a:rPr lang="tr-TR" i="1" dirty="0"/>
              <a:t> </a:t>
            </a:r>
            <a:r>
              <a:rPr lang="tr-TR" i="1" dirty="0" err="1"/>
              <a:t>uberis</a:t>
            </a:r>
            <a:r>
              <a:rPr lang="tr-TR" i="1" dirty="0"/>
              <a:t> </a:t>
            </a:r>
            <a:r>
              <a:rPr lang="tr-TR" dirty="0"/>
              <a:t>ve </a:t>
            </a:r>
            <a:r>
              <a:rPr lang="tr-TR" i="1" dirty="0" err="1"/>
              <a:t>Staphylococcus</a:t>
            </a:r>
            <a:r>
              <a:rPr lang="tr-TR" i="1" dirty="0"/>
              <a:t> </a:t>
            </a:r>
            <a:r>
              <a:rPr lang="tr-TR" i="1" dirty="0" err="1"/>
              <a:t>aureus’</a:t>
            </a:r>
            <a:r>
              <a:rPr lang="tr-TR" dirty="0" err="1"/>
              <a:t>a</a:t>
            </a:r>
            <a:r>
              <a:rPr lang="tr-TR" dirty="0"/>
              <a:t> bağlı enfeksiyonlar için dezenfeksiyonu amaçlı birçok </a:t>
            </a:r>
            <a:r>
              <a:rPr lang="tr-TR" dirty="0" err="1"/>
              <a:t>preparasyon</a:t>
            </a:r>
            <a:r>
              <a:rPr lang="tr-TR" dirty="0"/>
              <a:t> ve bunların değişik sulandırmaları önerilmektedir. Bunların arasında </a:t>
            </a:r>
            <a:r>
              <a:rPr lang="tr-TR" dirty="0" err="1"/>
              <a:t>laurik</a:t>
            </a:r>
            <a:r>
              <a:rPr lang="tr-TR" dirty="0"/>
              <a:t> asit ve laktik asit gibi organik asitler de bulunmaktadır.</a:t>
            </a:r>
          </a:p>
          <a:p>
            <a:endParaRPr lang="tr-TR" dirty="0"/>
          </a:p>
        </p:txBody>
      </p:sp>
    </p:spTree>
    <p:extLst>
      <p:ext uri="{BB962C8B-B14F-4D97-AF65-F5344CB8AC3E}">
        <p14:creationId xmlns:p14="http://schemas.microsoft.com/office/powerpoint/2010/main" val="2481048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934" y="158788"/>
            <a:ext cx="11903627" cy="6471981"/>
          </a:xfrm>
        </p:spPr>
        <p:txBody>
          <a:bodyPr>
            <a:normAutofit fontScale="92500" lnSpcReduction="10000"/>
          </a:bodyPr>
          <a:lstStyle/>
          <a:p>
            <a:pPr marL="0" indent="0" algn="just">
              <a:buNone/>
            </a:pPr>
            <a:r>
              <a:rPr lang="tr-TR" dirty="0"/>
              <a:t>	Şerbetçiotunun kurutulmuş çiçekleri dövülüp elenirse, salgı tüylerinden oluşan ve “</a:t>
            </a:r>
            <a:r>
              <a:rPr lang="tr-TR" dirty="0" err="1"/>
              <a:t>lupulin</a:t>
            </a:r>
            <a:r>
              <a:rPr lang="tr-TR" dirty="0"/>
              <a:t>” denilen sarı renkli toz elde edilir. </a:t>
            </a:r>
            <a:r>
              <a:rPr lang="tr-TR" dirty="0" err="1"/>
              <a:t>Lupulinin</a:t>
            </a:r>
            <a:r>
              <a:rPr lang="tr-TR" dirty="0"/>
              <a:t> %1-3 olan reçinesinde </a:t>
            </a:r>
            <a:r>
              <a:rPr lang="tr-TR" dirty="0" err="1"/>
              <a:t>antibakteriyel</a:t>
            </a:r>
            <a:r>
              <a:rPr lang="tr-TR" dirty="0"/>
              <a:t> etkili ve acı lezzetli etken maddeler olan </a:t>
            </a:r>
            <a:r>
              <a:rPr lang="tr-TR" dirty="0" err="1"/>
              <a:t>lupulon</a:t>
            </a:r>
            <a:r>
              <a:rPr lang="tr-TR" dirty="0"/>
              <a:t> (α-</a:t>
            </a:r>
            <a:r>
              <a:rPr lang="tr-TR" dirty="0" err="1"/>
              <a:t>lupulinik</a:t>
            </a:r>
            <a:r>
              <a:rPr lang="tr-TR" dirty="0"/>
              <a:t> asit) ve </a:t>
            </a:r>
            <a:r>
              <a:rPr lang="tr-TR" dirty="0" err="1"/>
              <a:t>humulon</a:t>
            </a:r>
            <a:r>
              <a:rPr lang="tr-TR" dirty="0"/>
              <a:t> (β-</a:t>
            </a:r>
            <a:r>
              <a:rPr lang="tr-TR" dirty="0" err="1"/>
              <a:t>lupulinik</a:t>
            </a:r>
            <a:r>
              <a:rPr lang="tr-TR" dirty="0"/>
              <a:t> asit), ayrıca </a:t>
            </a:r>
            <a:r>
              <a:rPr lang="tr-TR" dirty="0" err="1"/>
              <a:t>laktarik</a:t>
            </a:r>
            <a:r>
              <a:rPr lang="tr-TR" dirty="0"/>
              <a:t> asit, </a:t>
            </a:r>
            <a:r>
              <a:rPr lang="tr-TR" dirty="0" err="1"/>
              <a:t>serotik</a:t>
            </a:r>
            <a:r>
              <a:rPr lang="tr-TR" dirty="0"/>
              <a:t> asit, seril alkol bulunur. Şerbetçiotu başlıca birada, bazı diğer alkollü ve alkolsüz içeceklerde, fırın ürünleri, dondurma, şekerleme gibi ürünlerde kullanılır. Gram pozitif bakteriler şerbetçi otunun uçucu yağındaki asitlere karşı Gram negatif bakterilerden daha duyarlıdır. Kekik uçucu yağının en etkin maddesi </a:t>
            </a:r>
            <a:r>
              <a:rPr lang="tr-TR" dirty="0" err="1"/>
              <a:t>timoldür</a:t>
            </a:r>
            <a:r>
              <a:rPr lang="tr-TR" dirty="0"/>
              <a:t>. Güçlü bir </a:t>
            </a:r>
            <a:r>
              <a:rPr lang="tr-TR" dirty="0" err="1"/>
              <a:t>antimikrobiyaldir</a:t>
            </a:r>
            <a:r>
              <a:rPr lang="tr-TR" dirty="0"/>
              <a:t>. Uçucu yağda %5-60 oranında bulunabilmektedir. Uçucu yağda %5-40 oranında bulunan </a:t>
            </a:r>
            <a:r>
              <a:rPr lang="tr-TR" dirty="0" err="1"/>
              <a:t>karvakrolün</a:t>
            </a:r>
            <a:r>
              <a:rPr lang="tr-TR" dirty="0"/>
              <a:t> de </a:t>
            </a:r>
            <a:r>
              <a:rPr lang="tr-TR" dirty="0" err="1"/>
              <a:t>antimikrobiyal</a:t>
            </a:r>
            <a:r>
              <a:rPr lang="tr-TR" dirty="0"/>
              <a:t> etkisi büyüktür.</a:t>
            </a:r>
          </a:p>
          <a:p>
            <a:pPr marL="0" indent="0" algn="just">
              <a:buNone/>
            </a:pPr>
            <a:r>
              <a:rPr lang="tr-TR" dirty="0"/>
              <a:t>	 </a:t>
            </a:r>
            <a:r>
              <a:rPr lang="tr-TR" i="1" dirty="0"/>
              <a:t>S. </a:t>
            </a:r>
            <a:r>
              <a:rPr lang="tr-TR" i="1" dirty="0" err="1"/>
              <a:t>aureus</a:t>
            </a:r>
            <a:r>
              <a:rPr lang="tr-TR" dirty="0"/>
              <a:t>, </a:t>
            </a:r>
            <a:r>
              <a:rPr lang="tr-TR" i="1" dirty="0"/>
              <a:t>V. </a:t>
            </a:r>
            <a:r>
              <a:rPr lang="tr-TR" i="1" dirty="0" err="1"/>
              <a:t>parahaemolyticus</a:t>
            </a:r>
            <a:r>
              <a:rPr lang="tr-TR" dirty="0"/>
              <a:t>, </a:t>
            </a:r>
            <a:r>
              <a:rPr lang="tr-TR" i="1" dirty="0"/>
              <a:t>S. </a:t>
            </a:r>
            <a:r>
              <a:rPr lang="tr-TR" i="1" dirty="0" err="1"/>
              <a:t>typhimurium</a:t>
            </a:r>
            <a:r>
              <a:rPr lang="tr-TR" dirty="0" err="1"/>
              <a:t>’a</a:t>
            </a:r>
            <a:r>
              <a:rPr lang="tr-TR" dirty="0"/>
              <a:t> karşı kekik yüksek bir </a:t>
            </a:r>
            <a:r>
              <a:rPr lang="tr-TR" dirty="0" err="1"/>
              <a:t>inhibitif</a:t>
            </a:r>
            <a:r>
              <a:rPr lang="tr-TR" dirty="0"/>
              <a:t> etki göstermektedir.  Kekiğin </a:t>
            </a:r>
            <a:r>
              <a:rPr lang="tr-TR" dirty="0" err="1"/>
              <a:t>Aflatoksin</a:t>
            </a:r>
            <a:r>
              <a:rPr lang="tr-TR" dirty="0"/>
              <a:t> üreten </a:t>
            </a:r>
            <a:r>
              <a:rPr lang="tr-TR" i="1" dirty="0" err="1"/>
              <a:t>Aspergillus</a:t>
            </a:r>
            <a:r>
              <a:rPr lang="tr-TR" i="1" dirty="0"/>
              <a:t> </a:t>
            </a:r>
            <a:r>
              <a:rPr lang="tr-TR" i="1" dirty="0" err="1"/>
              <a:t>parasiticus</a:t>
            </a:r>
            <a:r>
              <a:rPr lang="tr-TR" i="1" dirty="0"/>
              <a:t> </a:t>
            </a:r>
            <a:r>
              <a:rPr lang="tr-TR" dirty="0"/>
              <a:t>NRRL 2999 </a:t>
            </a:r>
            <a:r>
              <a:rPr lang="tr-TR" dirty="0" err="1"/>
              <a:t>suşuna</a:t>
            </a:r>
            <a:r>
              <a:rPr lang="tr-TR" dirty="0"/>
              <a:t> etkisinin incelendiği bir araştırmada 106 spor/ml miktarında </a:t>
            </a:r>
            <a:r>
              <a:rPr lang="tr-TR" i="1" dirty="0"/>
              <a:t>A. </a:t>
            </a:r>
            <a:r>
              <a:rPr lang="tr-TR" i="1" dirty="0" err="1"/>
              <a:t>parasiticus</a:t>
            </a:r>
            <a:r>
              <a:rPr lang="tr-TR" dirty="0" err="1"/>
              <a:t>’un</a:t>
            </a:r>
            <a:r>
              <a:rPr lang="tr-TR" dirty="0"/>
              <a:t> gelişimi kekik içeren </a:t>
            </a:r>
            <a:r>
              <a:rPr lang="tr-TR" dirty="0" err="1"/>
              <a:t>besiyerinde</a:t>
            </a:r>
            <a:r>
              <a:rPr lang="tr-TR" dirty="0"/>
              <a:t> miktara bağlı olarak içermeyenlere göre daha geç olmuştur. Defne uçucu yağında %2-12 oranında bulunan </a:t>
            </a:r>
            <a:r>
              <a:rPr lang="tr-TR" dirty="0" err="1"/>
              <a:t>öjenol+metil</a:t>
            </a:r>
            <a:r>
              <a:rPr lang="tr-TR" dirty="0"/>
              <a:t> </a:t>
            </a:r>
            <a:r>
              <a:rPr lang="tr-TR" dirty="0" err="1"/>
              <a:t>öjenol</a:t>
            </a:r>
            <a:r>
              <a:rPr lang="tr-TR" dirty="0"/>
              <a:t>, tarçın uçucu yağında %65-80 oranındaki </a:t>
            </a:r>
            <a:r>
              <a:rPr lang="tr-TR" dirty="0" err="1"/>
              <a:t>sinamik</a:t>
            </a:r>
            <a:r>
              <a:rPr lang="tr-TR" dirty="0"/>
              <a:t> aldehit ve %5-10 oranındaki </a:t>
            </a:r>
            <a:r>
              <a:rPr lang="tr-TR" dirty="0" err="1"/>
              <a:t>öjenol’ün</a:t>
            </a:r>
            <a:r>
              <a:rPr lang="tr-TR" dirty="0"/>
              <a:t>  kuvvetli  </a:t>
            </a:r>
            <a:r>
              <a:rPr lang="tr-TR" dirty="0" err="1"/>
              <a:t>antimikrobiyal</a:t>
            </a:r>
            <a:r>
              <a:rPr lang="tr-TR" dirty="0"/>
              <a:t> etti yarattıkları bildirilmektedir. Baharatların </a:t>
            </a:r>
            <a:r>
              <a:rPr lang="tr-TR" dirty="0" err="1"/>
              <a:t>antimikrobiyal</a:t>
            </a:r>
            <a:r>
              <a:rPr lang="tr-TR" dirty="0"/>
              <a:t> etkisi üzerinde </a:t>
            </a:r>
            <a:r>
              <a:rPr lang="tr-TR" dirty="0" err="1"/>
              <a:t>pH</a:t>
            </a:r>
            <a:r>
              <a:rPr lang="tr-TR" dirty="0"/>
              <a:t>, tuz, çeşitli kimyasal koruyucuların bulunuşu gibi çevre şartlarının rolü büyüktür.  </a:t>
            </a:r>
          </a:p>
        </p:txBody>
      </p:sp>
    </p:spTree>
    <p:extLst>
      <p:ext uri="{BB962C8B-B14F-4D97-AF65-F5344CB8AC3E}">
        <p14:creationId xmlns:p14="http://schemas.microsoft.com/office/powerpoint/2010/main" val="3945572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230" y="136886"/>
            <a:ext cx="11963856" cy="6576015"/>
          </a:xfrm>
        </p:spPr>
        <p:txBody>
          <a:bodyPr>
            <a:normAutofit/>
          </a:bodyPr>
          <a:lstStyle/>
          <a:p>
            <a:pPr marL="0" indent="0" algn="just">
              <a:buNone/>
            </a:pPr>
            <a:r>
              <a:rPr lang="tr-TR" dirty="0"/>
              <a:t>	Kekik </a:t>
            </a:r>
            <a:r>
              <a:rPr lang="tr-TR" dirty="0" err="1"/>
              <a:t>esansiyel</a:t>
            </a:r>
            <a:r>
              <a:rPr lang="tr-TR" dirty="0"/>
              <a:t> yağları  </a:t>
            </a:r>
            <a:r>
              <a:rPr lang="tr-TR" i="1" dirty="0" err="1"/>
              <a:t>Listeria</a:t>
            </a:r>
            <a:r>
              <a:rPr lang="tr-TR" i="1" dirty="0"/>
              <a:t> </a:t>
            </a:r>
            <a:r>
              <a:rPr lang="tr-TR" i="1" dirty="0" err="1"/>
              <a:t>monocytogenes</a:t>
            </a:r>
            <a:r>
              <a:rPr lang="tr-TR" dirty="0" err="1"/>
              <a:t>’e</a:t>
            </a:r>
            <a:r>
              <a:rPr lang="tr-TR" dirty="0"/>
              <a:t> karşı inhibitör etki gösterir. </a:t>
            </a:r>
            <a:r>
              <a:rPr lang="tr-TR" dirty="0" err="1"/>
              <a:t>Stoplazmada</a:t>
            </a:r>
            <a:r>
              <a:rPr lang="tr-TR" dirty="0"/>
              <a:t> eksiklik ve sertliğini arttırarak hücre duvarını bozar ya da kalınlaştırır. </a:t>
            </a:r>
            <a:r>
              <a:rPr lang="tr-TR" dirty="0" err="1"/>
              <a:t>Nisinle</a:t>
            </a:r>
            <a:r>
              <a:rPr lang="tr-TR" dirty="0"/>
              <a:t> kombinasyonuyla elektrik şoku etkisinden daha fazla güçlü etkisi vardır. Kekik yağı gibi </a:t>
            </a:r>
            <a:r>
              <a:rPr lang="tr-TR" dirty="0" err="1"/>
              <a:t>esansiyel</a:t>
            </a:r>
            <a:r>
              <a:rPr lang="tr-TR" dirty="0"/>
              <a:t> yağlar düşük konsantrasyonlarda ki </a:t>
            </a:r>
            <a:r>
              <a:rPr lang="tr-TR" i="1" dirty="0" err="1"/>
              <a:t>Listeria</a:t>
            </a:r>
            <a:r>
              <a:rPr lang="tr-TR" i="1" dirty="0"/>
              <a:t> </a:t>
            </a:r>
            <a:r>
              <a:rPr lang="tr-TR" i="1" dirty="0" err="1"/>
              <a:t>monocytogenes</a:t>
            </a:r>
            <a:r>
              <a:rPr lang="tr-TR" dirty="0" err="1"/>
              <a:t>’in</a:t>
            </a:r>
            <a:r>
              <a:rPr lang="tr-TR" dirty="0"/>
              <a:t> gelişimini </a:t>
            </a:r>
            <a:r>
              <a:rPr lang="tr-TR" dirty="0" err="1"/>
              <a:t>inhibe</a:t>
            </a:r>
            <a:r>
              <a:rPr lang="tr-TR" dirty="0"/>
              <a:t> eder. Bazı gıda çeşitlerini </a:t>
            </a:r>
            <a:r>
              <a:rPr lang="tr-TR" i="1" dirty="0" err="1"/>
              <a:t>Listeria</a:t>
            </a:r>
            <a:r>
              <a:rPr lang="tr-TR" dirty="0"/>
              <a:t> </a:t>
            </a:r>
            <a:r>
              <a:rPr lang="tr-TR" dirty="0" err="1"/>
              <a:t>kontaminasyonlarından</a:t>
            </a:r>
            <a:r>
              <a:rPr lang="tr-TR" dirty="0"/>
              <a:t> korumak için önerilebilir.</a:t>
            </a:r>
          </a:p>
          <a:p>
            <a:pPr marL="0" indent="0" algn="just">
              <a:buNone/>
            </a:pPr>
            <a:r>
              <a:rPr lang="tr-TR" dirty="0"/>
              <a:t>	 Kekik </a:t>
            </a:r>
            <a:r>
              <a:rPr lang="tr-TR" dirty="0" err="1"/>
              <a:t>esansiyel</a:t>
            </a:r>
            <a:r>
              <a:rPr lang="tr-TR" dirty="0"/>
              <a:t> yağları hücre </a:t>
            </a:r>
            <a:r>
              <a:rPr lang="tr-TR" dirty="0" err="1"/>
              <a:t>organellerini</a:t>
            </a:r>
            <a:r>
              <a:rPr lang="tr-TR" dirty="0"/>
              <a:t>, hücre </a:t>
            </a:r>
            <a:r>
              <a:rPr lang="tr-TR" dirty="0" err="1"/>
              <a:t>membranını</a:t>
            </a:r>
            <a:r>
              <a:rPr lang="tr-TR" dirty="0"/>
              <a:t> ve hücre duvarını bozarak </a:t>
            </a:r>
            <a:r>
              <a:rPr lang="tr-TR" i="1" dirty="0" err="1"/>
              <a:t>Aspergillus</a:t>
            </a:r>
            <a:r>
              <a:rPr lang="tr-TR" i="1" dirty="0"/>
              <a:t> </a:t>
            </a:r>
            <a:r>
              <a:rPr lang="tr-TR" i="1" dirty="0" err="1"/>
              <a:t>niger</a:t>
            </a:r>
            <a:r>
              <a:rPr lang="tr-TR" dirty="0" err="1"/>
              <a:t>’e</a:t>
            </a:r>
            <a:r>
              <a:rPr lang="tr-TR" dirty="0"/>
              <a:t> karşı da inhibitör etki göstermektedir. Nane yağı </a:t>
            </a:r>
            <a:r>
              <a:rPr lang="tr-TR" dirty="0" err="1"/>
              <a:t>Saccharomyces</a:t>
            </a:r>
            <a:r>
              <a:rPr lang="tr-TR" dirty="0"/>
              <a:t> </a:t>
            </a:r>
            <a:r>
              <a:rPr lang="tr-TR" dirty="0" err="1"/>
              <a:t>cerevisiae’nin</a:t>
            </a:r>
            <a:r>
              <a:rPr lang="tr-TR" dirty="0"/>
              <a:t> iki </a:t>
            </a:r>
            <a:r>
              <a:rPr lang="tr-TR" dirty="0" err="1"/>
              <a:t>suşuna</a:t>
            </a:r>
            <a:r>
              <a:rPr lang="tr-TR" dirty="0"/>
              <a:t> karşı en etkili olurken, kekik yağı bakteriler için etkili olmuştur. Biberiye yağı bakterilere karşı zayıf bir etki gösterirken bu iki çeşit mayaya karşı da bakterilere olduğundan biraz daha kuvvetli etki göstermiştir.</a:t>
            </a:r>
          </a:p>
          <a:p>
            <a:endParaRPr lang="tr-TR" dirty="0"/>
          </a:p>
        </p:txBody>
      </p:sp>
    </p:spTree>
    <p:extLst>
      <p:ext uri="{BB962C8B-B14F-4D97-AF65-F5344CB8AC3E}">
        <p14:creationId xmlns:p14="http://schemas.microsoft.com/office/powerpoint/2010/main" val="3281582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690" y="175214"/>
            <a:ext cx="11744838" cy="6001749"/>
          </a:xfrm>
        </p:spPr>
        <p:txBody>
          <a:bodyPr>
            <a:normAutofit/>
          </a:bodyPr>
          <a:lstStyle/>
          <a:p>
            <a:pPr marL="0" indent="0" algn="ctr">
              <a:buNone/>
            </a:pPr>
            <a:r>
              <a:rPr lang="tr-TR" b="1" i="1" dirty="0">
                <a:solidFill>
                  <a:schemeClr val="accent1"/>
                </a:solidFill>
                <a:effectLst>
                  <a:outerShdw blurRad="38100" dist="38100" dir="2700000" algn="tl">
                    <a:srgbClr val="000000">
                      <a:alpha val="43137"/>
                    </a:srgbClr>
                  </a:outerShdw>
                </a:effectLst>
              </a:rPr>
              <a:t>SÜT ÜRÜNLERİNDE KULLANILAN KORUYUCULAR</a:t>
            </a:r>
            <a:endParaRPr lang="tr-TR" i="1" dirty="0">
              <a:solidFill>
                <a:schemeClr val="accent1"/>
              </a:solidFill>
              <a:effectLst>
                <a:outerShdw blurRad="38100" dist="38100" dir="2700000" algn="tl">
                  <a:srgbClr val="000000">
                    <a:alpha val="43137"/>
                  </a:srgbClr>
                </a:outerShdw>
              </a:effectLst>
            </a:endParaRPr>
          </a:p>
          <a:p>
            <a:pPr marL="0" indent="0" algn="just">
              <a:buNone/>
            </a:pPr>
            <a:r>
              <a:rPr lang="tr-TR" dirty="0"/>
              <a:t>	</a:t>
            </a:r>
            <a:r>
              <a:rPr lang="tr-TR" b="1" dirty="0">
                <a:solidFill>
                  <a:srgbClr val="00B050"/>
                </a:solidFill>
              </a:rPr>
              <a:t>İşlenmiş sütte katkı maddesi ve dolayısıyla </a:t>
            </a:r>
            <a:r>
              <a:rPr lang="tr-TR" b="1" dirty="0" err="1">
                <a:solidFill>
                  <a:srgbClr val="00B050"/>
                </a:solidFill>
              </a:rPr>
              <a:t>antimikrobiyal</a:t>
            </a:r>
            <a:r>
              <a:rPr lang="tr-TR" b="1" dirty="0">
                <a:solidFill>
                  <a:srgbClr val="00B050"/>
                </a:solidFill>
              </a:rPr>
              <a:t> madde kullanımına izin verilmemektedir. </a:t>
            </a:r>
            <a:r>
              <a:rPr lang="tr-TR" dirty="0"/>
              <a:t>Ancak tedarik edilmesi ve nakliyesi sırasında yüksek asitliğe ulaşmış sütlerin işlenmeden önce depolanmaları gerekiyorsa hidrojen peroksit kullanılmaktadır. </a:t>
            </a:r>
            <a:r>
              <a:rPr lang="tr-TR" dirty="0" err="1"/>
              <a:t>Toksik</a:t>
            </a:r>
            <a:r>
              <a:rPr lang="tr-TR" dirty="0"/>
              <a:t> özellikleri olan bu maddenin daha sonra </a:t>
            </a:r>
            <a:r>
              <a:rPr lang="tr-TR" dirty="0" err="1"/>
              <a:t>katalaz</a:t>
            </a:r>
            <a:r>
              <a:rPr lang="tr-TR" dirty="0"/>
              <a:t> enzimi yardımıyla parçalanması gerek </a:t>
            </a:r>
            <a:r>
              <a:rPr lang="tr-TR" dirty="0" err="1"/>
              <a:t>mektedir</a:t>
            </a:r>
            <a:r>
              <a:rPr lang="tr-TR" dirty="0"/>
              <a:t>.  Pek çok ülkede sütlere </a:t>
            </a:r>
            <a:r>
              <a:rPr lang="tr-TR" dirty="0" err="1"/>
              <a:t>nisin</a:t>
            </a:r>
            <a:r>
              <a:rPr lang="tr-TR" dirty="0"/>
              <a:t> katılmasına izin verilmemiş olsa da; Bazı Ortadoğu ülkelerinde iklim koşullarından dolayı iyi kalitede süt sağlamada, bazı raf ömrü problemlerini önlemede </a:t>
            </a:r>
            <a:r>
              <a:rPr lang="tr-TR" dirty="0" err="1"/>
              <a:t>nisin</a:t>
            </a:r>
            <a:r>
              <a:rPr lang="tr-TR" dirty="0"/>
              <a:t> kullanımına izin verilmektedir.</a:t>
            </a:r>
          </a:p>
          <a:p>
            <a:pPr marL="0" indent="0" algn="just">
              <a:buNone/>
            </a:pPr>
            <a:r>
              <a:rPr lang="tr-TR" dirty="0"/>
              <a:t>	Genel olarak süt ürünlerinde kullanılabilen koruyucu maddeler, </a:t>
            </a:r>
            <a:r>
              <a:rPr lang="tr-TR" dirty="0" err="1"/>
              <a:t>benzoik</a:t>
            </a:r>
            <a:r>
              <a:rPr lang="tr-TR" dirty="0"/>
              <a:t> asit ve tuzları, </a:t>
            </a:r>
            <a:r>
              <a:rPr lang="tr-TR" dirty="0" err="1"/>
              <a:t>dehidro</a:t>
            </a:r>
            <a:r>
              <a:rPr lang="tr-TR" dirty="0"/>
              <a:t> asetik asit, </a:t>
            </a:r>
            <a:r>
              <a:rPr lang="tr-TR" dirty="0" err="1"/>
              <a:t>hekzametilentetramin</a:t>
            </a:r>
            <a:r>
              <a:rPr lang="tr-TR" dirty="0"/>
              <a:t>, </a:t>
            </a:r>
            <a:r>
              <a:rPr lang="tr-TR" dirty="0" err="1"/>
              <a:t>hidroje</a:t>
            </a:r>
            <a:r>
              <a:rPr lang="tr-TR" dirty="0"/>
              <a:t> peroksit, </a:t>
            </a:r>
            <a:r>
              <a:rPr lang="tr-TR" dirty="0" err="1"/>
              <a:t>nisin</a:t>
            </a:r>
            <a:r>
              <a:rPr lang="tr-TR" dirty="0"/>
              <a:t>, nitratlar, p-</a:t>
            </a:r>
            <a:r>
              <a:rPr lang="tr-TR" dirty="0" err="1"/>
              <a:t>hidroksi</a:t>
            </a:r>
            <a:r>
              <a:rPr lang="tr-TR" dirty="0"/>
              <a:t> </a:t>
            </a:r>
            <a:r>
              <a:rPr lang="tr-TR" dirty="0" err="1"/>
              <a:t>benzoik</a:t>
            </a:r>
            <a:r>
              <a:rPr lang="tr-TR" dirty="0"/>
              <a:t> asit esterleri, </a:t>
            </a:r>
            <a:r>
              <a:rPr lang="tr-TR" dirty="0" err="1"/>
              <a:t>natamisin</a:t>
            </a:r>
            <a:r>
              <a:rPr lang="tr-TR" dirty="0"/>
              <a:t> ve </a:t>
            </a:r>
            <a:r>
              <a:rPr lang="tr-TR" dirty="0" err="1"/>
              <a:t>propiyonik</a:t>
            </a:r>
            <a:r>
              <a:rPr lang="tr-TR" dirty="0"/>
              <a:t> asit olarak belirtilmektedir.</a:t>
            </a:r>
          </a:p>
          <a:p>
            <a:endParaRPr lang="tr-TR" dirty="0"/>
          </a:p>
        </p:txBody>
      </p:sp>
    </p:spTree>
    <p:extLst>
      <p:ext uri="{BB962C8B-B14F-4D97-AF65-F5344CB8AC3E}">
        <p14:creationId xmlns:p14="http://schemas.microsoft.com/office/powerpoint/2010/main" val="1560600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6885" y="208067"/>
            <a:ext cx="11837921" cy="6444603"/>
          </a:xfrm>
        </p:spPr>
        <p:txBody>
          <a:bodyPr>
            <a:normAutofit fontScale="25000" lnSpcReduction="20000"/>
          </a:bodyPr>
          <a:lstStyle/>
          <a:p>
            <a:pPr marL="0" indent="0">
              <a:buNone/>
            </a:pPr>
            <a:r>
              <a:rPr lang="tr-TR" b="1" i="1" dirty="0">
                <a:solidFill>
                  <a:schemeClr val="accent1"/>
                </a:solidFill>
                <a:effectLst>
                  <a:outerShdw blurRad="38100" dist="38100" dir="2700000" algn="tl">
                    <a:srgbClr val="000000">
                      <a:alpha val="43137"/>
                    </a:srgbClr>
                  </a:outerShdw>
                </a:effectLst>
              </a:rPr>
              <a:t>	</a:t>
            </a:r>
            <a:r>
              <a:rPr lang="tr-TR" sz="9600" b="1" i="1" dirty="0">
                <a:solidFill>
                  <a:schemeClr val="accent1"/>
                </a:solidFill>
                <a:effectLst>
                  <a:outerShdw blurRad="38100" dist="38100" dir="2700000" algn="tl">
                    <a:srgbClr val="000000">
                      <a:alpha val="43137"/>
                    </a:srgbClr>
                  </a:outerShdw>
                </a:effectLst>
              </a:rPr>
              <a:t>Sütlü Tatlılarda Kullanılan Koruyucular</a:t>
            </a:r>
          </a:p>
          <a:p>
            <a:pPr marL="0" indent="0" algn="just">
              <a:buNone/>
            </a:pPr>
            <a:r>
              <a:rPr lang="tr-TR" sz="9600" dirty="0"/>
              <a:t> 	Sütlü tatlı tipi gıdalar sterilizasyon işlemine tabi tutulduklarında görünüşlerinde, tatlarında veya dokularında zarar oluşturmadan korunmaları çok zordur. </a:t>
            </a:r>
            <a:r>
              <a:rPr lang="tr-TR" sz="9600" dirty="0" err="1"/>
              <a:t>Nisin</a:t>
            </a:r>
            <a:r>
              <a:rPr lang="tr-TR" sz="9600" dirty="0"/>
              <a:t> bu tip gıdalara ısıl işleme yardımcı olmak ve uygulanan ısıl işlemin sıcaklığını düşürmek amacıyla katılabilmektedir.</a:t>
            </a:r>
          </a:p>
          <a:p>
            <a:pPr marL="0" indent="0">
              <a:buNone/>
            </a:pPr>
            <a:r>
              <a:rPr lang="tr-TR" sz="9600" b="1" i="1" dirty="0">
                <a:solidFill>
                  <a:schemeClr val="accent1"/>
                </a:solidFill>
                <a:effectLst>
                  <a:outerShdw blurRad="38100" dist="38100" dir="2700000" algn="tl">
                    <a:srgbClr val="000000">
                      <a:alpha val="43137"/>
                    </a:srgbClr>
                  </a:outerShdw>
                </a:effectLst>
              </a:rPr>
              <a:t>	Meyveli Yoğurtlarda Kullanılan Koruyucular</a:t>
            </a:r>
            <a:r>
              <a:rPr lang="tr-TR" sz="9600" dirty="0"/>
              <a:t> </a:t>
            </a:r>
          </a:p>
          <a:p>
            <a:pPr marL="0" indent="0" algn="just">
              <a:buNone/>
            </a:pPr>
            <a:r>
              <a:rPr lang="tr-TR" sz="9600" dirty="0"/>
              <a:t>	Yoğurtlarda mikrobiyolojik bozulmanın nedeni düşük  </a:t>
            </a:r>
            <a:r>
              <a:rPr lang="tr-TR" sz="9600" dirty="0" err="1"/>
              <a:t>pH</a:t>
            </a:r>
            <a:r>
              <a:rPr lang="tr-TR" sz="9600" dirty="0"/>
              <a:t> değerlerinde gelişebilen küf ve mayalardır. Meyveli yoğurt yapımında kullanılan meyveler steril değil ve yeterli miktarda şeker kullanılmamışsa küf ve maya gelişebilir.</a:t>
            </a:r>
          </a:p>
          <a:p>
            <a:pPr marL="0" indent="0" algn="just">
              <a:buNone/>
            </a:pPr>
            <a:r>
              <a:rPr lang="tr-TR" sz="9600" dirty="0"/>
              <a:t>	Küf ve mayalar ile </a:t>
            </a:r>
            <a:r>
              <a:rPr lang="tr-TR" sz="9600" dirty="0" err="1"/>
              <a:t>kontaminasyonlar</a:t>
            </a:r>
            <a:r>
              <a:rPr lang="tr-TR" sz="9600" dirty="0"/>
              <a:t> özellikle farklı renkte lekeler veren küf ve maya kolonileri, üzerinde geliştiği ürünün görünüşü ile ilgili olan hataları arttırmaktadır. Yoğurtta küf, alkol, maya tadının algılanmasına neden olur. Ayrıca mayalar şişmeyi de teşvik edebilirler. </a:t>
            </a:r>
          </a:p>
          <a:p>
            <a:pPr marL="0" indent="0" algn="just">
              <a:buNone/>
            </a:pPr>
            <a:r>
              <a:rPr lang="tr-TR" sz="9600" dirty="0"/>
              <a:t>	Meyveli yoğurtlarda kullanılan meyve karışımlarının hazırlanmasında koruyucu maddelerin kullanımına  FAO/WHO(1990) izin vermiştir. Kullanımına izin verilen koruyucu maddeler, </a:t>
            </a:r>
            <a:r>
              <a:rPr lang="tr-TR" sz="9600" dirty="0" err="1"/>
              <a:t>sorbik</a:t>
            </a:r>
            <a:r>
              <a:rPr lang="tr-TR" sz="9600" dirty="0"/>
              <a:t> asit(</a:t>
            </a:r>
            <a:r>
              <a:rPr lang="tr-TR" sz="9600" dirty="0" err="1"/>
              <a:t>sorbik</a:t>
            </a:r>
            <a:r>
              <a:rPr lang="tr-TR" sz="9600" dirty="0"/>
              <a:t> asidin </a:t>
            </a:r>
            <a:r>
              <a:rPr lang="tr-TR" sz="9600" dirty="0" err="1"/>
              <a:t>Na</a:t>
            </a:r>
            <a:r>
              <a:rPr lang="tr-TR" sz="9600" dirty="0"/>
              <a:t>, K ve </a:t>
            </a:r>
            <a:r>
              <a:rPr lang="tr-TR" sz="9600" dirty="0" err="1"/>
              <a:t>Ca</a:t>
            </a:r>
            <a:r>
              <a:rPr lang="tr-TR" sz="9600" dirty="0"/>
              <a:t> tuzları), sülfür dioksit ve </a:t>
            </a:r>
            <a:r>
              <a:rPr lang="tr-TR" sz="9600" dirty="0" err="1"/>
              <a:t>benzoik</a:t>
            </a:r>
            <a:r>
              <a:rPr lang="tr-TR" sz="9600" dirty="0"/>
              <a:t> asitlerdir. Kullanımına izin verilen koruyucular tek başına ya da karışım halde kullanıldığında son üründe bulunmasına izin verilen miktar 50 mg/kg düzeyindedir. </a:t>
            </a:r>
          </a:p>
          <a:p>
            <a:pPr marL="0" indent="0" algn="just">
              <a:buNone/>
            </a:pPr>
            <a:r>
              <a:rPr lang="tr-TR" sz="9600" dirty="0"/>
              <a:t>	Koruyucu kullanımına meyveli yoğurtlarda izin verilmesine rağmen bazı yoğurt üreticileri yoğurt üretiminde, </a:t>
            </a:r>
            <a:r>
              <a:rPr lang="tr-TR" sz="9600" dirty="0" err="1"/>
              <a:t>sülfir</a:t>
            </a:r>
            <a:r>
              <a:rPr lang="tr-TR" sz="9600" dirty="0"/>
              <a:t> dioksit, </a:t>
            </a:r>
            <a:r>
              <a:rPr lang="tr-TR" sz="9600" dirty="0" err="1"/>
              <a:t>sorbik</a:t>
            </a:r>
            <a:r>
              <a:rPr lang="tr-TR" sz="9600" dirty="0"/>
              <a:t> asit ve tuzları, </a:t>
            </a:r>
            <a:r>
              <a:rPr lang="tr-TR" sz="9600" dirty="0" err="1"/>
              <a:t>benzoik</a:t>
            </a:r>
            <a:r>
              <a:rPr lang="tr-TR" sz="9600" dirty="0"/>
              <a:t> asit, </a:t>
            </a:r>
            <a:r>
              <a:rPr lang="tr-TR" sz="9600" dirty="0" err="1"/>
              <a:t>benzoatlar</a:t>
            </a:r>
            <a:r>
              <a:rPr lang="tr-TR" sz="9600" dirty="0"/>
              <a:t> veya etil-, metil veya </a:t>
            </a:r>
            <a:r>
              <a:rPr lang="tr-TR" sz="9600" dirty="0" err="1"/>
              <a:t>propil</a:t>
            </a:r>
            <a:r>
              <a:rPr lang="tr-TR" sz="9600" dirty="0"/>
              <a:t>-ρ-</a:t>
            </a:r>
            <a:r>
              <a:rPr lang="tr-TR" sz="9600" dirty="0" err="1"/>
              <a:t>hidroksi</a:t>
            </a:r>
            <a:r>
              <a:rPr lang="tr-TR" sz="9600" dirty="0"/>
              <a:t> </a:t>
            </a:r>
            <a:r>
              <a:rPr lang="tr-TR" sz="9600" dirty="0" err="1"/>
              <a:t>benzoatlar</a:t>
            </a:r>
            <a:r>
              <a:rPr lang="tr-TR" sz="9600" dirty="0"/>
              <a:t> yoğurdun raf ömrünü uzatmak için kullanılabilmektedir. Ancak koruyucuların ilave edilmesi tavsiye edilmez. Çünkü süt içinde </a:t>
            </a:r>
            <a:r>
              <a:rPr lang="tr-TR" sz="9600" dirty="0" err="1"/>
              <a:t>starter</a:t>
            </a:r>
            <a:r>
              <a:rPr lang="tr-TR" sz="9600" dirty="0"/>
              <a:t> kültürün gelişimini etkileyebilir.</a:t>
            </a:r>
          </a:p>
          <a:p>
            <a:pPr marL="0" indent="0" algn="just">
              <a:buNone/>
            </a:pPr>
            <a:endParaRPr lang="tr-TR" dirty="0"/>
          </a:p>
          <a:p>
            <a:pPr marL="0" indent="0" algn="just">
              <a:buNone/>
            </a:pPr>
            <a:endParaRPr lang="tr-TR" dirty="0"/>
          </a:p>
          <a:p>
            <a:endParaRPr lang="tr-TR" dirty="0"/>
          </a:p>
        </p:txBody>
      </p:sp>
    </p:spTree>
    <p:extLst>
      <p:ext uri="{BB962C8B-B14F-4D97-AF65-F5344CB8AC3E}">
        <p14:creationId xmlns:p14="http://schemas.microsoft.com/office/powerpoint/2010/main" val="3588688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181" y="82132"/>
            <a:ext cx="11947430" cy="6718376"/>
          </a:xfrm>
        </p:spPr>
        <p:txBody>
          <a:bodyPr>
            <a:normAutofit fontScale="92500" lnSpcReduction="20000"/>
          </a:bodyPr>
          <a:lstStyle/>
          <a:p>
            <a:pPr marL="0" indent="0" algn="just">
              <a:buNone/>
            </a:pPr>
            <a:r>
              <a:rPr lang="tr-TR" dirty="0"/>
              <a:t>	</a:t>
            </a:r>
            <a:r>
              <a:rPr lang="tr-TR" dirty="0" err="1"/>
              <a:t>Benzoik</a:t>
            </a:r>
            <a:r>
              <a:rPr lang="tr-TR" dirty="0"/>
              <a:t> asit yoğurtta doğal olarak oluşur ve yoğurtta oluşan bu </a:t>
            </a:r>
            <a:r>
              <a:rPr lang="tr-TR" dirty="0" err="1"/>
              <a:t>benzoik</a:t>
            </a:r>
            <a:r>
              <a:rPr lang="tr-TR" dirty="0"/>
              <a:t> asit koruyucu olarak referans alınmamalıdır. WHO göre günlük vücuda alınabilecek </a:t>
            </a:r>
            <a:r>
              <a:rPr lang="tr-TR" dirty="0" err="1"/>
              <a:t>benzoik</a:t>
            </a:r>
            <a:r>
              <a:rPr lang="tr-TR" dirty="0"/>
              <a:t> ve </a:t>
            </a:r>
            <a:r>
              <a:rPr lang="tr-TR" dirty="0" err="1"/>
              <a:t>sorbik</a:t>
            </a:r>
            <a:r>
              <a:rPr lang="tr-TR" dirty="0"/>
              <a:t> asit miktarı sırayla 0-5 ve 0-25 mg/kg vücut ağırlığı/gün olarak belirlenmiştir. </a:t>
            </a:r>
            <a:r>
              <a:rPr lang="tr-TR" dirty="0" err="1"/>
              <a:t>Benzoik</a:t>
            </a:r>
            <a:r>
              <a:rPr lang="tr-TR" dirty="0"/>
              <a:t> asit ve tuzları öncelikle </a:t>
            </a:r>
            <a:r>
              <a:rPr lang="tr-TR" dirty="0" err="1"/>
              <a:t>mikotik</a:t>
            </a:r>
            <a:r>
              <a:rPr lang="tr-TR" dirty="0"/>
              <a:t> ajan olarak kullanılmaktadır. Çoğu maya ve küf %0,05-0,1 </a:t>
            </a:r>
            <a:r>
              <a:rPr lang="tr-TR" dirty="0" err="1"/>
              <a:t>dissosiye</a:t>
            </a:r>
            <a:r>
              <a:rPr lang="tr-TR" dirty="0"/>
              <a:t> olmamış </a:t>
            </a:r>
            <a:r>
              <a:rPr lang="tr-TR" dirty="0" err="1"/>
              <a:t>benzoik</a:t>
            </a:r>
            <a:r>
              <a:rPr lang="tr-TR" dirty="0"/>
              <a:t> asit konsantrasyonunda </a:t>
            </a:r>
            <a:r>
              <a:rPr lang="tr-TR" dirty="0" err="1"/>
              <a:t>inhibe</a:t>
            </a:r>
            <a:r>
              <a:rPr lang="tr-TR" dirty="0"/>
              <a:t> olmaktadır.</a:t>
            </a:r>
          </a:p>
          <a:p>
            <a:pPr marL="0" indent="0" algn="just">
              <a:buNone/>
            </a:pPr>
            <a:r>
              <a:rPr lang="tr-TR" dirty="0"/>
              <a:t>	Yoğurtta </a:t>
            </a:r>
            <a:r>
              <a:rPr lang="tr-TR" dirty="0" err="1"/>
              <a:t>benzoik</a:t>
            </a:r>
            <a:r>
              <a:rPr lang="tr-TR" dirty="0"/>
              <a:t> asit ve </a:t>
            </a:r>
            <a:r>
              <a:rPr lang="tr-TR" dirty="0" err="1"/>
              <a:t>sorbik</a:t>
            </a:r>
            <a:r>
              <a:rPr lang="tr-TR" dirty="0"/>
              <a:t> asit gibi kimyasal koruyucuların kullanımı yoğurtta küf ve maya oluşmasını önleyebilir ve raf ömrünü uzatabilir. Ancak tüketicilerin kimyasal katkı maddeleri ile ilgili endişelerinin artması biyolojik koruma yöntemine olan ilgiyi artırmıştır. Bunun bir sonucu olarak daha az kimyasal koruyucular ile işlenmiş süt ürünleri sayısı artmaktadır. Diğer taraftan süt ürünlerinin raf ömrünün uzatılması ile mali açıdan da önemli avantajlar sağlamaktadır. </a:t>
            </a:r>
          </a:p>
          <a:p>
            <a:pPr marL="0" indent="0" algn="just">
              <a:buNone/>
            </a:pPr>
            <a:r>
              <a:rPr lang="tr-TR" dirty="0"/>
              <a:t>	Son yıllarda gıdalarda gelişmesi istenmeyen mikroorganizmalara karşı “doğal koruyucu” kullanma eğiliminin giderek arttığı gözlenmektedir. </a:t>
            </a:r>
            <a:r>
              <a:rPr lang="tr-TR" dirty="0" err="1"/>
              <a:t>Antibakteriyel</a:t>
            </a:r>
            <a:r>
              <a:rPr lang="tr-TR" dirty="0"/>
              <a:t> etkiye sahip olduğu bilinen bazı mikroorganizmaların ya da bunların ürettikleri </a:t>
            </a:r>
            <a:r>
              <a:rPr lang="tr-TR" dirty="0" err="1"/>
              <a:t>metabolik</a:t>
            </a:r>
            <a:r>
              <a:rPr lang="tr-TR" dirty="0"/>
              <a:t> ürünler “doğal koruyucu” maddeler olarak kabul edilmekte ve gıdaların doğal yolla korunmasını sağlayabilmektedir. Bu mikroorganizmalar arasında sütte bulunan </a:t>
            </a:r>
            <a:r>
              <a:rPr lang="tr-TR" i="1" dirty="0" err="1"/>
              <a:t>Lactococcus</a:t>
            </a:r>
            <a:r>
              <a:rPr lang="tr-TR" i="1" dirty="0"/>
              <a:t>, </a:t>
            </a:r>
            <a:r>
              <a:rPr lang="tr-TR" i="1" dirty="0" err="1"/>
              <a:t>Lactobacillus</a:t>
            </a:r>
            <a:r>
              <a:rPr lang="tr-TR" i="1" dirty="0"/>
              <a:t>, </a:t>
            </a:r>
            <a:r>
              <a:rPr lang="tr-TR" i="1" dirty="0" err="1"/>
              <a:t>Pediococcus</a:t>
            </a:r>
            <a:r>
              <a:rPr lang="tr-TR" i="1" dirty="0"/>
              <a:t> </a:t>
            </a:r>
            <a:r>
              <a:rPr lang="tr-TR" dirty="0"/>
              <a:t>ve </a:t>
            </a:r>
            <a:r>
              <a:rPr lang="tr-TR" i="1" dirty="0" err="1"/>
              <a:t>Leuconostoc</a:t>
            </a:r>
            <a:r>
              <a:rPr lang="tr-TR" i="1" dirty="0"/>
              <a:t> </a:t>
            </a:r>
            <a:r>
              <a:rPr lang="tr-TR" dirty="0"/>
              <a:t>cinsi bakterilerle süt kökenli </a:t>
            </a:r>
            <a:r>
              <a:rPr lang="tr-TR" dirty="0" err="1"/>
              <a:t>propiyonik</a:t>
            </a:r>
            <a:r>
              <a:rPr lang="tr-TR" dirty="0"/>
              <a:t> asit bakterileri önemli bir yer tutmaktadır.</a:t>
            </a:r>
          </a:p>
          <a:p>
            <a:pPr marL="0" indent="0" algn="just">
              <a:buNone/>
            </a:pPr>
            <a:r>
              <a:rPr lang="tr-TR" dirty="0"/>
              <a:t>	Laktik asit bakterileri, bozulma etmeni ve </a:t>
            </a:r>
            <a:r>
              <a:rPr lang="tr-TR" dirty="0" err="1"/>
              <a:t>patojenik</a:t>
            </a:r>
            <a:r>
              <a:rPr lang="tr-TR" dirty="0"/>
              <a:t> mikroorganizmalar üzerinde </a:t>
            </a:r>
            <a:r>
              <a:rPr lang="tr-TR" dirty="0" err="1"/>
              <a:t>bakteriyostatik</a:t>
            </a:r>
            <a:r>
              <a:rPr lang="tr-TR" dirty="0"/>
              <a:t> veya bakterisit etki gösterirler. Fermente gıdalarda </a:t>
            </a:r>
            <a:r>
              <a:rPr lang="tr-TR" dirty="0" err="1"/>
              <a:t>starter</a:t>
            </a:r>
            <a:r>
              <a:rPr lang="tr-TR" dirty="0"/>
              <a:t> kültür olarak kullanılabildikleri gibi </a:t>
            </a:r>
            <a:r>
              <a:rPr lang="tr-TR" dirty="0" err="1"/>
              <a:t>antimikrobiyal</a:t>
            </a:r>
            <a:r>
              <a:rPr lang="tr-TR" dirty="0"/>
              <a:t> özelliğe sahip </a:t>
            </a:r>
            <a:r>
              <a:rPr lang="tr-TR" dirty="0" err="1"/>
              <a:t>metabolitler</a:t>
            </a:r>
            <a:r>
              <a:rPr lang="tr-TR" dirty="0"/>
              <a:t> üretmeleri nedeniyle koruyucu kültür olarak kullanılabilirler.</a:t>
            </a:r>
          </a:p>
          <a:p>
            <a:pPr marL="0" indent="0" algn="just">
              <a:buNone/>
            </a:pPr>
            <a:endParaRPr lang="tr-TR" dirty="0"/>
          </a:p>
          <a:p>
            <a:endParaRPr lang="tr-TR" dirty="0"/>
          </a:p>
        </p:txBody>
      </p:sp>
    </p:spTree>
    <p:extLst>
      <p:ext uri="{BB962C8B-B14F-4D97-AF65-F5344CB8AC3E}">
        <p14:creationId xmlns:p14="http://schemas.microsoft.com/office/powerpoint/2010/main" val="1162095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756398489"/>
              </p:ext>
            </p:extLst>
          </p:nvPr>
        </p:nvGraphicFramePr>
        <p:xfrm>
          <a:off x="366853" y="935130"/>
          <a:ext cx="11520579" cy="5519911"/>
        </p:xfrm>
        <a:graphic>
          <a:graphicData uri="http://schemas.openxmlformats.org/drawingml/2006/table">
            <a:tbl>
              <a:tblPr>
                <a:tableStyleId>{5C22544A-7EE6-4342-B048-85BDC9FD1C3A}</a:tableStyleId>
              </a:tblPr>
              <a:tblGrid>
                <a:gridCol w="3319403">
                  <a:extLst>
                    <a:ext uri="{9D8B030D-6E8A-4147-A177-3AD203B41FA5}">
                      <a16:colId xmlns:a16="http://schemas.microsoft.com/office/drawing/2014/main" val="3234346537"/>
                    </a:ext>
                  </a:extLst>
                </a:gridCol>
                <a:gridCol w="1429870">
                  <a:extLst>
                    <a:ext uri="{9D8B030D-6E8A-4147-A177-3AD203B41FA5}">
                      <a16:colId xmlns:a16="http://schemas.microsoft.com/office/drawing/2014/main" val="2802295236"/>
                    </a:ext>
                  </a:extLst>
                </a:gridCol>
                <a:gridCol w="1281255">
                  <a:extLst>
                    <a:ext uri="{9D8B030D-6E8A-4147-A177-3AD203B41FA5}">
                      <a16:colId xmlns:a16="http://schemas.microsoft.com/office/drawing/2014/main" val="3952726934"/>
                    </a:ext>
                  </a:extLst>
                </a:gridCol>
                <a:gridCol w="2332541">
                  <a:extLst>
                    <a:ext uri="{9D8B030D-6E8A-4147-A177-3AD203B41FA5}">
                      <a16:colId xmlns:a16="http://schemas.microsoft.com/office/drawing/2014/main" val="659911952"/>
                    </a:ext>
                  </a:extLst>
                </a:gridCol>
                <a:gridCol w="3157510">
                  <a:extLst>
                    <a:ext uri="{9D8B030D-6E8A-4147-A177-3AD203B41FA5}">
                      <a16:colId xmlns:a16="http://schemas.microsoft.com/office/drawing/2014/main" val="3471426425"/>
                    </a:ext>
                  </a:extLst>
                </a:gridCol>
              </a:tblGrid>
              <a:tr h="790868">
                <a:tc>
                  <a:txBody>
                    <a:bodyPr/>
                    <a:lstStyle/>
                    <a:p>
                      <a:pPr algn="just">
                        <a:lnSpc>
                          <a:spcPct val="115000"/>
                        </a:lnSpc>
                      </a:pPr>
                      <a:r>
                        <a:rPr lang="tr-TR" sz="2400" dirty="0">
                          <a:effectLst/>
                        </a:rPr>
                        <a:t> </a:t>
                      </a:r>
                    </a:p>
                    <a:p>
                      <a:pPr algn="just">
                        <a:lnSpc>
                          <a:spcPct val="115000"/>
                        </a:lnSpc>
                      </a:pPr>
                      <a:r>
                        <a:rPr lang="tr-TR" sz="2400" dirty="0">
                          <a:effectLst/>
                        </a:rPr>
                        <a:t> Koruyucu madde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Maya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Küf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indent="-43180" algn="ctr">
                        <a:lnSpc>
                          <a:spcPct val="115000"/>
                        </a:lnSpc>
                      </a:pPr>
                      <a:r>
                        <a:rPr lang="tr-TR" sz="2400" i="1" dirty="0">
                          <a:effectLst/>
                        </a:rPr>
                        <a:t>S. </a:t>
                      </a:r>
                      <a:r>
                        <a:rPr lang="tr-TR" sz="2400" i="1" dirty="0" err="1">
                          <a:effectLst/>
                        </a:rPr>
                        <a:t>thermophilus</a:t>
                      </a:r>
                      <a:r>
                        <a:rPr lang="tr-TR" sz="2400" i="1" dirty="0">
                          <a:effectLst/>
                        </a:rPr>
                        <a:t> </a:t>
                      </a:r>
                      <a:endParaRPr lang="tr-TR" sz="2400" i="1"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i="1" dirty="0">
                          <a:effectLst/>
                        </a:rPr>
                        <a:t>  L. </a:t>
                      </a:r>
                      <a:r>
                        <a:rPr lang="tr-TR" sz="2400" i="1" dirty="0" err="1">
                          <a:effectLst/>
                        </a:rPr>
                        <a:t>bulgaricus</a:t>
                      </a:r>
                      <a:r>
                        <a:rPr lang="tr-TR" sz="2400" i="1" dirty="0">
                          <a:effectLst/>
                        </a:rPr>
                        <a:t> </a:t>
                      </a:r>
                      <a:endParaRPr lang="tr-TR" sz="2400" i="1"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2823384"/>
                  </a:ext>
                </a:extLst>
              </a:tr>
              <a:tr h="736148">
                <a:tc>
                  <a:txBody>
                    <a:bodyPr/>
                    <a:lstStyle/>
                    <a:p>
                      <a:pPr algn="just">
                        <a:lnSpc>
                          <a:spcPct val="115000"/>
                        </a:lnSpc>
                      </a:pPr>
                      <a:r>
                        <a:rPr lang="tr-TR" sz="2400" dirty="0" err="1">
                          <a:effectLst/>
                        </a:rPr>
                        <a:t>Benzoik</a:t>
                      </a:r>
                      <a:r>
                        <a:rPr lang="tr-TR" sz="2400" dirty="0">
                          <a:effectLst/>
                        </a:rPr>
                        <a:t> asit ve </a:t>
                      </a:r>
                      <a:r>
                        <a:rPr lang="tr-TR" sz="2400" dirty="0" err="1">
                          <a:effectLst/>
                        </a:rPr>
                        <a:t>benzoatlar</a:t>
                      </a: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+/-1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+/-1 </a:t>
                      </a:r>
                      <a:endParaRPr lang="tr-TR" sz="240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9952440"/>
                  </a:ext>
                </a:extLst>
              </a:tr>
              <a:tr h="357178">
                <a:tc>
                  <a:txBody>
                    <a:bodyPr/>
                    <a:lstStyle/>
                    <a:p>
                      <a:pPr algn="just">
                        <a:lnSpc>
                          <a:spcPct val="115000"/>
                        </a:lnSpc>
                      </a:pPr>
                      <a:r>
                        <a:rPr lang="tr-TR" sz="2400">
                          <a:effectLst/>
                        </a:rPr>
                        <a:t>Sülfür dioksit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7519982"/>
                  </a:ext>
                </a:extLst>
              </a:tr>
              <a:tr h="357178">
                <a:tc>
                  <a:txBody>
                    <a:bodyPr/>
                    <a:lstStyle/>
                    <a:p>
                      <a:pPr algn="just">
                        <a:lnSpc>
                          <a:spcPct val="115000"/>
                        </a:lnSpc>
                      </a:pPr>
                      <a:r>
                        <a:rPr lang="tr-TR" sz="2400">
                          <a:effectLst/>
                        </a:rPr>
                        <a:t>Sorbik asit ve sorbatlar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+/-1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+/-1 </a:t>
                      </a:r>
                      <a:endParaRPr lang="tr-TR" sz="240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3402549"/>
                  </a:ext>
                </a:extLst>
              </a:tr>
              <a:tr h="357178">
                <a:tc>
                  <a:txBody>
                    <a:bodyPr/>
                    <a:lstStyle/>
                    <a:p>
                      <a:pPr algn="just">
                        <a:lnSpc>
                          <a:spcPct val="115000"/>
                        </a:lnSpc>
                      </a:pPr>
                      <a:r>
                        <a:rPr lang="tr-TR" sz="2400">
                          <a:effectLst/>
                        </a:rPr>
                        <a:t>Nisin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-2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03208466"/>
                  </a:ext>
                </a:extLst>
              </a:tr>
              <a:tr h="357178">
                <a:tc>
                  <a:txBody>
                    <a:bodyPr/>
                    <a:lstStyle/>
                    <a:p>
                      <a:pPr algn="just">
                        <a:lnSpc>
                          <a:spcPct val="115000"/>
                        </a:lnSpc>
                      </a:pPr>
                      <a:r>
                        <a:rPr lang="tr-TR" sz="2400">
                          <a:effectLst/>
                        </a:rPr>
                        <a:t>Natamisin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09328509"/>
                  </a:ext>
                </a:extLst>
              </a:tr>
              <a:tr h="357178">
                <a:tc>
                  <a:txBody>
                    <a:bodyPr/>
                    <a:lstStyle/>
                    <a:p>
                      <a:pPr algn="just">
                        <a:lnSpc>
                          <a:spcPct val="115000"/>
                        </a:lnSpc>
                      </a:pPr>
                      <a:r>
                        <a:rPr lang="tr-TR" sz="2400">
                          <a:effectLst/>
                        </a:rPr>
                        <a:t>Nitrit/nitrat3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1266781"/>
                  </a:ext>
                </a:extLst>
              </a:tr>
              <a:tr h="357178">
                <a:tc>
                  <a:txBody>
                    <a:bodyPr/>
                    <a:lstStyle/>
                    <a:p>
                      <a:pPr algn="just">
                        <a:lnSpc>
                          <a:spcPct val="115000"/>
                        </a:lnSpc>
                      </a:pPr>
                      <a:r>
                        <a:rPr lang="tr-TR" sz="2400">
                          <a:effectLst/>
                        </a:rPr>
                        <a:t>Lizozim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0815896"/>
                  </a:ext>
                </a:extLst>
              </a:tr>
              <a:tr h="357178">
                <a:tc>
                  <a:txBody>
                    <a:bodyPr/>
                    <a:lstStyle/>
                    <a:p>
                      <a:pPr algn="just">
                        <a:lnSpc>
                          <a:spcPct val="115000"/>
                        </a:lnSpc>
                      </a:pPr>
                      <a:r>
                        <a:rPr lang="tr-TR" sz="2400">
                          <a:effectLst/>
                        </a:rPr>
                        <a:t>Microgard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a:effectLst/>
                        </a:rPr>
                        <a:t>-4 </a:t>
                      </a:r>
                      <a:endParaRPr lang="tr-TR" sz="24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-4 </a:t>
                      </a:r>
                      <a:endParaRPr lang="tr-TR" sz="240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2689942"/>
                  </a:ext>
                </a:extLst>
              </a:tr>
              <a:tr h="1115356">
                <a:tc>
                  <a:txBody>
                    <a:bodyPr/>
                    <a:lstStyle/>
                    <a:p>
                      <a:pPr algn="just">
                        <a:lnSpc>
                          <a:spcPct val="115000"/>
                        </a:lnSpc>
                      </a:pPr>
                      <a:r>
                        <a:rPr lang="tr-TR" sz="2400" dirty="0" err="1">
                          <a:effectLst/>
                        </a:rPr>
                        <a:t>Ethyl</a:t>
                      </a:r>
                      <a:r>
                        <a:rPr lang="tr-TR" sz="2400" dirty="0">
                          <a:effectLst/>
                        </a:rPr>
                        <a:t> carbamate5 </a:t>
                      </a: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tr-TR" sz="2400" dirty="0">
                          <a:effectLst/>
                        </a:rPr>
                        <a:t>- </a:t>
                      </a:r>
                      <a:endParaRPr lang="tr-TR" sz="240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9522362"/>
                  </a:ext>
                </a:extLst>
              </a:tr>
            </a:tbl>
          </a:graphicData>
        </a:graphic>
      </p:graphicFrame>
      <p:sp>
        <p:nvSpPr>
          <p:cNvPr id="5" name="Rectangle 1"/>
          <p:cNvSpPr>
            <a:spLocks noChangeArrowheads="1"/>
          </p:cNvSpPr>
          <p:nvPr/>
        </p:nvSpPr>
        <p:spPr bwMode="auto">
          <a:xfrm>
            <a:off x="304567" y="278743"/>
            <a:ext cx="1158286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tr-TR" altLang="tr-TR" sz="2400" b="1" i="1" dirty="0">
                <a:solidFill>
                  <a:schemeClr val="accent1"/>
                </a:solidFill>
                <a:effectLst>
                  <a:outerShdw blurRad="38100" dist="38100" dir="2700000" algn="tl">
                    <a:srgbClr val="000000">
                      <a:alpha val="43137"/>
                    </a:srgbClr>
                  </a:outerShdw>
                </a:effectLst>
              </a:rPr>
              <a:t>K</a:t>
            </a:r>
            <a:r>
              <a:rPr kumimoji="0" lang="tr-TR" altLang="tr-TR" sz="2400" b="1" i="1" u="none" strike="noStrike" cap="none" normalizeH="0" baseline="0" dirty="0">
                <a:ln>
                  <a:noFill/>
                </a:ln>
                <a:solidFill>
                  <a:schemeClr val="accent1"/>
                </a:solidFill>
                <a:effectLst>
                  <a:outerShdw blurRad="38100" dist="38100" dir="2700000" algn="tl">
                    <a:srgbClr val="000000">
                      <a:alpha val="43137"/>
                    </a:srgbClr>
                  </a:outerShdw>
                </a:effectLst>
                <a:latin typeface="Arial" panose="020B0604020202020204" pitchFamily="34" charset="0"/>
              </a:rPr>
              <a:t>oruyucuların maya-küf ve </a:t>
            </a:r>
            <a:r>
              <a:rPr kumimoji="0" lang="tr-TR" altLang="tr-TR" sz="2400" b="1" i="1" u="none" strike="noStrike" cap="none" normalizeH="0" baseline="0" dirty="0" err="1">
                <a:ln>
                  <a:noFill/>
                </a:ln>
                <a:solidFill>
                  <a:schemeClr val="accent1"/>
                </a:solidFill>
                <a:effectLst>
                  <a:outerShdw blurRad="38100" dist="38100" dir="2700000" algn="tl">
                    <a:srgbClr val="000000">
                      <a:alpha val="43137"/>
                    </a:srgbClr>
                  </a:outerShdw>
                </a:effectLst>
                <a:latin typeface="Arial" panose="020B0604020202020204" pitchFamily="34" charset="0"/>
              </a:rPr>
              <a:t>starter</a:t>
            </a:r>
            <a:r>
              <a:rPr kumimoji="0" lang="tr-TR" altLang="tr-TR" sz="2400" b="1" i="1" u="none" strike="noStrike" cap="none" normalizeH="0" baseline="0" dirty="0">
                <a:ln>
                  <a:noFill/>
                </a:ln>
                <a:solidFill>
                  <a:schemeClr val="accent1"/>
                </a:solidFill>
                <a:effectLst>
                  <a:outerShdw blurRad="38100" dist="38100" dir="2700000" algn="tl">
                    <a:srgbClr val="000000">
                      <a:alpha val="43137"/>
                    </a:srgbClr>
                  </a:outerShdw>
                </a:effectLst>
                <a:latin typeface="Arial" panose="020B0604020202020204" pitchFamily="34" charset="0"/>
              </a:rPr>
              <a:t> bakteriler üzerindeki </a:t>
            </a:r>
            <a:r>
              <a:rPr kumimoji="0" lang="tr-TR" altLang="tr-TR" sz="2400" b="1" i="1" u="none" strike="noStrike" cap="none" normalizeH="0" baseline="0" dirty="0" err="1">
                <a:ln>
                  <a:noFill/>
                </a:ln>
                <a:solidFill>
                  <a:schemeClr val="accent1"/>
                </a:solidFill>
                <a:effectLst>
                  <a:outerShdw blurRad="38100" dist="38100" dir="2700000" algn="tl">
                    <a:srgbClr val="000000">
                      <a:alpha val="43137"/>
                    </a:srgbClr>
                  </a:outerShdw>
                </a:effectLst>
                <a:latin typeface="Arial" panose="020B0604020202020204" pitchFamily="34" charset="0"/>
              </a:rPr>
              <a:t>inhibisyon</a:t>
            </a:r>
            <a:r>
              <a:rPr kumimoji="0" lang="tr-TR" altLang="tr-TR" sz="2400" b="1" i="1" u="none" strike="noStrike" cap="none" normalizeH="0" baseline="0" dirty="0">
                <a:ln>
                  <a:noFill/>
                </a:ln>
                <a:solidFill>
                  <a:schemeClr val="accent1"/>
                </a:solidFill>
                <a:effectLst>
                  <a:outerShdw blurRad="38100" dist="38100" dir="2700000" algn="tl">
                    <a:srgbClr val="000000">
                      <a:alpha val="43137"/>
                    </a:srgbClr>
                  </a:outerShdw>
                </a:effectLst>
                <a:latin typeface="Arial" panose="020B0604020202020204" pitchFamily="34" charset="0"/>
              </a:rPr>
              <a:t> etkileri </a:t>
            </a:r>
            <a:endParaRPr kumimoji="0" lang="tr-TR" altLang="tr-TR" sz="2400" b="0" i="1" u="none" strike="noStrike" cap="none" normalizeH="0" baseline="0" dirty="0">
              <a:ln>
                <a:noFill/>
              </a:ln>
              <a:solidFill>
                <a:schemeClr val="accent1"/>
              </a:solidFill>
              <a:effectLst>
                <a:outerShdw blurRad="38100" dist="38100" dir="2700000" algn="tl">
                  <a:srgbClr val="000000">
                    <a:alpha val="43137"/>
                  </a:srgbClr>
                </a:outerShdw>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6032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607" y="131410"/>
            <a:ext cx="11969332" cy="6630769"/>
          </a:xfrm>
        </p:spPr>
        <p:txBody>
          <a:bodyPr>
            <a:normAutofit fontScale="92500" lnSpcReduction="10000"/>
          </a:bodyPr>
          <a:lstStyle/>
          <a:p>
            <a:pPr marL="0" indent="0">
              <a:buNone/>
            </a:pPr>
            <a:r>
              <a:rPr lang="tr-TR" b="1" i="1" dirty="0">
                <a:solidFill>
                  <a:srgbClr val="0070C0"/>
                </a:solidFill>
                <a:effectLst>
                  <a:outerShdw blurRad="38100" dist="38100" dir="2700000" algn="tl">
                    <a:srgbClr val="000000">
                      <a:alpha val="43137"/>
                    </a:srgbClr>
                  </a:outerShdw>
                </a:effectLst>
              </a:rPr>
              <a:t>	</a:t>
            </a:r>
            <a:r>
              <a:rPr lang="tr-TR" sz="3500" b="1" dirty="0">
                <a:solidFill>
                  <a:srgbClr val="FF0000"/>
                </a:solidFill>
              </a:rPr>
              <a:t>6.Antibiyotikler</a:t>
            </a:r>
            <a:endParaRPr lang="tr-TR" dirty="0"/>
          </a:p>
          <a:p>
            <a:pPr marL="0" indent="0" algn="just">
              <a:buNone/>
            </a:pPr>
            <a:r>
              <a:rPr lang="tr-TR" dirty="0"/>
              <a:t>	Gıdalarda </a:t>
            </a:r>
            <a:r>
              <a:rPr lang="tr-TR" dirty="0" err="1"/>
              <a:t>antimikrobiyal</a:t>
            </a:r>
            <a:r>
              <a:rPr lang="tr-TR" dirty="0"/>
              <a:t> koruyucu olarak kullanılan kimyasallardan bir diğeri de antibiyotiklerdir. Mikroorganizmaların bazı </a:t>
            </a:r>
            <a:r>
              <a:rPr lang="tr-TR" dirty="0" err="1"/>
              <a:t>enzimatik</a:t>
            </a:r>
            <a:r>
              <a:rPr lang="tr-TR" dirty="0"/>
              <a:t>  fonksiyonlarını durdurarak ya da yapı taşlarının sentezine engel olarak bu fonksiyonlarını gerçekleştirmektedir.</a:t>
            </a:r>
          </a:p>
          <a:p>
            <a:pPr marL="0" indent="0" algn="just">
              <a:buNone/>
            </a:pPr>
            <a:r>
              <a:rPr lang="tr-TR" dirty="0"/>
              <a:t>	Gıdalarda koruyucu olarak kullanılan antibiyotiklerin hastalık tedavisinde kullanılmayan ve sindirim sırasında yıkıma uğrayan nitelikte olmaları gerekmektedir.</a:t>
            </a:r>
          </a:p>
          <a:p>
            <a:pPr marL="0" indent="0" algn="just">
              <a:buNone/>
            </a:pPr>
            <a:r>
              <a:rPr lang="tr-TR" dirty="0"/>
              <a:t>	Gıdalarda kullanılan antibiyotikler:</a:t>
            </a:r>
          </a:p>
          <a:p>
            <a:pPr lvl="0" algn="just"/>
            <a:r>
              <a:rPr lang="tr-TR" dirty="0" err="1"/>
              <a:t>Tetrasiklinler</a:t>
            </a:r>
            <a:endParaRPr lang="tr-TR" dirty="0"/>
          </a:p>
          <a:p>
            <a:pPr lvl="0" algn="just"/>
            <a:r>
              <a:rPr lang="tr-TR" dirty="0" err="1"/>
              <a:t>Tylosin</a:t>
            </a:r>
            <a:endParaRPr lang="tr-TR" dirty="0"/>
          </a:p>
          <a:p>
            <a:pPr lvl="0" algn="just"/>
            <a:r>
              <a:rPr lang="tr-TR" dirty="0" err="1"/>
              <a:t>Nistatin</a:t>
            </a:r>
            <a:endParaRPr lang="tr-TR" dirty="0"/>
          </a:p>
          <a:p>
            <a:pPr lvl="0" algn="just"/>
            <a:r>
              <a:rPr lang="tr-TR" dirty="0" err="1"/>
              <a:t>Natamisin</a:t>
            </a:r>
            <a:endParaRPr lang="tr-TR" dirty="0"/>
          </a:p>
          <a:p>
            <a:pPr lvl="0" algn="just"/>
            <a:r>
              <a:rPr lang="tr-TR" dirty="0" err="1"/>
              <a:t>Subtilin</a:t>
            </a:r>
            <a:endParaRPr lang="tr-TR" dirty="0"/>
          </a:p>
          <a:p>
            <a:pPr lvl="0" algn="just"/>
            <a:r>
              <a:rPr lang="tr-TR" dirty="0" err="1"/>
              <a:t>Nisin</a:t>
            </a:r>
            <a:endParaRPr lang="tr-TR" dirty="0"/>
          </a:p>
          <a:p>
            <a:pPr marL="0" indent="0" algn="just">
              <a:buNone/>
            </a:pPr>
            <a:r>
              <a:rPr lang="tr-TR" dirty="0"/>
              <a:t>	</a:t>
            </a:r>
            <a:r>
              <a:rPr lang="tr-TR" dirty="0" err="1"/>
              <a:t>Tetrasiklinlerden</a:t>
            </a:r>
            <a:r>
              <a:rPr lang="tr-TR" dirty="0"/>
              <a:t> </a:t>
            </a:r>
            <a:r>
              <a:rPr lang="tr-TR" dirty="0" err="1"/>
              <a:t>klortetrasiklin</a:t>
            </a:r>
            <a:r>
              <a:rPr lang="tr-TR" dirty="0"/>
              <a:t> ve </a:t>
            </a:r>
            <a:r>
              <a:rPr lang="tr-TR" dirty="0" err="1"/>
              <a:t>oksitetrasiklinin</a:t>
            </a:r>
            <a:r>
              <a:rPr lang="tr-TR" dirty="0"/>
              <a:t> balık ve deniz ürünlerinin, kanatlı etlerinin, sebzelerin ve ham sütün bakteriyel bozulmasını geciktirmede etkin oldukları bilinmektedir.</a:t>
            </a:r>
          </a:p>
          <a:p>
            <a:endParaRPr lang="tr-TR" dirty="0"/>
          </a:p>
        </p:txBody>
      </p:sp>
    </p:spTree>
    <p:extLst>
      <p:ext uri="{BB962C8B-B14F-4D97-AF65-F5344CB8AC3E}">
        <p14:creationId xmlns:p14="http://schemas.microsoft.com/office/powerpoint/2010/main" val="858830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5213" y="104034"/>
            <a:ext cx="11777691" cy="6072929"/>
          </a:xfrm>
        </p:spPr>
        <p:txBody>
          <a:bodyPr>
            <a:normAutofit fontScale="25000" lnSpcReduction="20000"/>
          </a:bodyPr>
          <a:lstStyle/>
          <a:p>
            <a:pPr marL="0" indent="0">
              <a:buNone/>
            </a:pPr>
            <a:r>
              <a:rPr lang="tr-TR" b="1" dirty="0"/>
              <a:t>	</a:t>
            </a:r>
            <a:r>
              <a:rPr lang="tr-TR" sz="9600" b="1" i="1" dirty="0">
                <a:solidFill>
                  <a:schemeClr val="accent1"/>
                </a:solidFill>
                <a:effectLst>
                  <a:outerShdw blurRad="38100" dist="38100" dir="2700000" algn="tl">
                    <a:srgbClr val="000000">
                      <a:alpha val="43137"/>
                    </a:srgbClr>
                  </a:outerShdw>
                </a:effectLst>
              </a:rPr>
              <a:t>Peynirde Kullanılan Koruyucular:</a:t>
            </a:r>
          </a:p>
          <a:p>
            <a:pPr marL="0" indent="0" algn="just">
              <a:buNone/>
            </a:pPr>
            <a:r>
              <a:rPr lang="tr-TR" sz="9600" b="1" dirty="0"/>
              <a:t>	</a:t>
            </a:r>
            <a:r>
              <a:rPr lang="tr-TR" sz="9600" dirty="0"/>
              <a:t>Peynir, tüm süt ürünleri arasında koruyucu madde kullanımının en yaygın ürün olarak göze çarpmaktadır. </a:t>
            </a:r>
            <a:r>
              <a:rPr lang="tr-TR" sz="9600" dirty="0" err="1"/>
              <a:t>Nisin</a:t>
            </a:r>
            <a:r>
              <a:rPr lang="tr-TR" sz="9600" dirty="0"/>
              <a:t> peynir üretiminde kullanılan </a:t>
            </a:r>
            <a:r>
              <a:rPr lang="tr-TR" sz="9600" i="1" dirty="0"/>
              <a:t>S. </a:t>
            </a:r>
            <a:r>
              <a:rPr lang="tr-TR" sz="9600" i="1" dirty="0" err="1"/>
              <a:t>lactis</a:t>
            </a:r>
            <a:r>
              <a:rPr lang="tr-TR" sz="9600" i="1" dirty="0"/>
              <a:t> </a:t>
            </a:r>
            <a:r>
              <a:rPr lang="tr-TR" sz="9600" dirty="0"/>
              <a:t>tarafından üretilen bir antibiyotiktir. Gaz üreten bakterilerin gelişmesini engellemektedir. Peynirde </a:t>
            </a:r>
            <a:r>
              <a:rPr lang="tr-TR" sz="9600" dirty="0" err="1"/>
              <a:t>clostridial</a:t>
            </a:r>
            <a:r>
              <a:rPr lang="tr-TR" sz="9600" dirty="0"/>
              <a:t> sporlara oldukça sık rastlanmakta olup, bu sporlar 85-105 ͦ </a:t>
            </a:r>
            <a:r>
              <a:rPr lang="tr-TR" sz="9600" dirty="0" err="1"/>
              <a:t>C’lik</a:t>
            </a:r>
            <a:r>
              <a:rPr lang="tr-TR" sz="9600" dirty="0"/>
              <a:t> ısıl işlemde dahi yaşamlarını sürdürürler. </a:t>
            </a:r>
            <a:r>
              <a:rPr lang="tr-TR" sz="9600" dirty="0" err="1"/>
              <a:t>Nisin</a:t>
            </a:r>
            <a:r>
              <a:rPr lang="tr-TR" sz="9600" dirty="0"/>
              <a:t> pastörizasyon işlemi görmüş peynirlerde </a:t>
            </a:r>
            <a:r>
              <a:rPr lang="tr-TR" sz="9600" i="1" dirty="0"/>
              <a:t>C. </a:t>
            </a:r>
            <a:r>
              <a:rPr lang="tr-TR" sz="9600" i="1" dirty="0" err="1"/>
              <a:t>botulinum</a:t>
            </a:r>
            <a:r>
              <a:rPr lang="tr-TR" sz="9600" i="1" dirty="0"/>
              <a:t> </a:t>
            </a:r>
            <a:r>
              <a:rPr lang="tr-TR" sz="9600" dirty="0" err="1"/>
              <a:t>suşları</a:t>
            </a:r>
            <a:r>
              <a:rPr lang="tr-TR" sz="9600" dirty="0"/>
              <a:t> tarafından oluşturulan toksinin oluşumunu veya gelişimini geciktirmektedir. </a:t>
            </a:r>
          </a:p>
          <a:p>
            <a:pPr marL="0" indent="0" algn="just">
              <a:buNone/>
            </a:pPr>
            <a:r>
              <a:rPr lang="tr-TR" sz="9600" dirty="0"/>
              <a:t>	</a:t>
            </a:r>
            <a:r>
              <a:rPr lang="tr-TR" sz="9600" dirty="0" err="1"/>
              <a:t>Sorbik</a:t>
            </a:r>
            <a:r>
              <a:rPr lang="tr-TR" sz="9600" dirty="0"/>
              <a:t> asit ve/veya sodyum ve potasyum tuzlarının 40 </a:t>
            </a:r>
            <a:r>
              <a:rPr lang="tr-TR" sz="9600" dirty="0" err="1"/>
              <a:t>çeşite</a:t>
            </a:r>
            <a:r>
              <a:rPr lang="tr-TR" sz="9600" dirty="0"/>
              <a:t> yakın peynir ve peynirli gıdada kullanılmasına izin verilmektedir. Koruyucular peynire karıştırılarak, dilimlerin </a:t>
            </a:r>
            <a:r>
              <a:rPr lang="tr-TR" sz="9600" dirty="0" err="1"/>
              <a:t>antimikotik</a:t>
            </a:r>
            <a:r>
              <a:rPr lang="tr-TR" sz="9600" dirty="0"/>
              <a:t> çözeltiye batırılmasıyla veya çözeltinin </a:t>
            </a:r>
            <a:r>
              <a:rPr lang="tr-TR" sz="9600" dirty="0" err="1"/>
              <a:t>spreylenmesiyle</a:t>
            </a:r>
            <a:r>
              <a:rPr lang="tr-TR" sz="9600" dirty="0"/>
              <a:t> uygulanmaktadır. Küf bulaşması bir yüzey olayı olduğu için, </a:t>
            </a:r>
            <a:r>
              <a:rPr lang="tr-TR" sz="9600" dirty="0" err="1"/>
              <a:t>sorbik</a:t>
            </a:r>
            <a:r>
              <a:rPr lang="tr-TR" sz="9600" dirty="0"/>
              <a:t> asit yüzeye serpilebilmekte veya </a:t>
            </a:r>
            <a:r>
              <a:rPr lang="tr-TR" sz="9600" dirty="0" err="1"/>
              <a:t>sorbik</a:t>
            </a:r>
            <a:r>
              <a:rPr lang="tr-TR" sz="9600" dirty="0"/>
              <a:t> asitli paketleme malzemesi kullanılabilmektedir. </a:t>
            </a:r>
          </a:p>
          <a:p>
            <a:pPr marL="0" indent="0" algn="just">
              <a:buNone/>
            </a:pPr>
            <a:r>
              <a:rPr lang="tr-TR" sz="9600" dirty="0"/>
              <a:t>	Peynir yüzeyinde küf oluşumunun engellenmesi için son yıllarda </a:t>
            </a:r>
            <a:r>
              <a:rPr lang="tr-TR" sz="9600" dirty="0" err="1"/>
              <a:t>natamisin</a:t>
            </a:r>
            <a:r>
              <a:rPr lang="tr-TR" sz="9600" dirty="0"/>
              <a:t> kullanımına da izin verilmektedir. Bu durumda ya tuzlama sırasında salamura suyuna ya da peynir yüzeylerine </a:t>
            </a:r>
            <a:r>
              <a:rPr lang="tr-TR" sz="9600" dirty="0" err="1"/>
              <a:t>natamisin</a:t>
            </a:r>
            <a:r>
              <a:rPr lang="tr-TR" sz="9600" dirty="0"/>
              <a:t> uygulanmaktadır. Bu koruyucu beyaz peynirde salamura suyunda mayaların neden olduğu sünme problemi nedeni ile peynir yüzeyinde oluşan, peynir aromasını, görüntüsünü bozan jelimsi yapı oluşumunu önlemektedir. Kaşar peynirinde ise suda çözülerek hazırlanan </a:t>
            </a:r>
            <a:r>
              <a:rPr lang="tr-TR" sz="9600" dirty="0" err="1"/>
              <a:t>natamisin</a:t>
            </a:r>
            <a:r>
              <a:rPr lang="tr-TR" sz="9600" dirty="0"/>
              <a:t> çözeltisine peynirlerin daldırılmasıyla ya da çözeltinin peynir yüzeyine sürülmesiyle oluşabilecek küf ve mayalar kesinlikle önlenmektedir.</a:t>
            </a:r>
          </a:p>
          <a:p>
            <a:pPr marL="0" indent="0" algn="just">
              <a:buNone/>
            </a:pPr>
            <a:r>
              <a:rPr lang="tr-TR" sz="9600" dirty="0"/>
              <a:t>	</a:t>
            </a:r>
            <a:r>
              <a:rPr lang="tr-TR" sz="9600" dirty="0" err="1"/>
              <a:t>Propiyanatların</a:t>
            </a:r>
            <a:r>
              <a:rPr lang="tr-TR" sz="9600" dirty="0"/>
              <a:t> süt ürünlerine ilk defa uygulanması </a:t>
            </a:r>
            <a:r>
              <a:rPr lang="tr-TR" sz="9600" dirty="0" err="1"/>
              <a:t>Cheddar</a:t>
            </a:r>
            <a:r>
              <a:rPr lang="tr-TR" sz="9600" dirty="0"/>
              <a:t> peynirinde daldırma yöntemiyle olmuştur. Peynir üretiminde </a:t>
            </a:r>
            <a:r>
              <a:rPr lang="tr-TR" sz="9600" dirty="0" err="1"/>
              <a:t>propiyonatlar</a:t>
            </a:r>
            <a:r>
              <a:rPr lang="tr-TR" sz="9600" dirty="0"/>
              <a:t> </a:t>
            </a:r>
            <a:r>
              <a:rPr lang="tr-TR" sz="9600" dirty="0" err="1"/>
              <a:t>emülsifiye</a:t>
            </a:r>
            <a:r>
              <a:rPr lang="tr-TR" sz="9600" dirty="0"/>
              <a:t> edici tuzlarla da birlikte kullanılabilmektedir.</a:t>
            </a:r>
          </a:p>
          <a:p>
            <a:pPr marL="0" indent="0" algn="just">
              <a:buNone/>
            </a:pPr>
            <a:endParaRPr lang="tr-TR" sz="5100" dirty="0"/>
          </a:p>
          <a:p>
            <a:pPr marL="0" indent="0" algn="just">
              <a:buNone/>
            </a:pPr>
            <a:endParaRPr lang="tr-TR" dirty="0"/>
          </a:p>
          <a:p>
            <a:pPr marL="0" indent="0">
              <a:buNone/>
            </a:pPr>
            <a:r>
              <a:rPr lang="tr-TR" dirty="0"/>
              <a:t>	</a:t>
            </a:r>
          </a:p>
        </p:txBody>
      </p:sp>
    </p:spTree>
    <p:extLst>
      <p:ext uri="{BB962C8B-B14F-4D97-AF65-F5344CB8AC3E}">
        <p14:creationId xmlns:p14="http://schemas.microsoft.com/office/powerpoint/2010/main" val="521019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0459" y="273772"/>
            <a:ext cx="11920053" cy="6313193"/>
          </a:xfrm>
        </p:spPr>
        <p:txBody>
          <a:bodyPr>
            <a:normAutofit/>
          </a:bodyPr>
          <a:lstStyle/>
          <a:p>
            <a:pPr marL="0" indent="0">
              <a:buNone/>
            </a:pPr>
            <a:r>
              <a:rPr lang="tr-TR" b="1" i="1" dirty="0">
                <a:solidFill>
                  <a:srgbClr val="00B050"/>
                </a:solidFill>
                <a:effectLst>
                  <a:outerShdw blurRad="38100" dist="38100" dir="2700000" algn="tl">
                    <a:srgbClr val="000000">
                      <a:alpha val="43137"/>
                    </a:srgbClr>
                  </a:outerShdw>
                </a:effectLst>
              </a:rPr>
              <a:t>ÖZETLE.;</a:t>
            </a:r>
            <a:endParaRPr lang="tr-TR" i="1" dirty="0">
              <a:solidFill>
                <a:srgbClr val="00B050"/>
              </a:solidFill>
              <a:effectLst>
                <a:outerShdw blurRad="38100" dist="38100" dir="2700000" algn="tl">
                  <a:srgbClr val="000000">
                    <a:alpha val="43137"/>
                  </a:srgbClr>
                </a:outerShdw>
              </a:effectLst>
            </a:endParaRPr>
          </a:p>
          <a:p>
            <a:pPr marL="0" indent="0">
              <a:buNone/>
            </a:pPr>
            <a:r>
              <a:rPr lang="tr-TR" b="1" dirty="0"/>
              <a:t>	</a:t>
            </a:r>
            <a:r>
              <a:rPr lang="tr-TR" dirty="0"/>
              <a:t>Sonuç olarak, tüketici ve halk sağlığını ciddi şekilde tehdit eden </a:t>
            </a:r>
            <a:r>
              <a:rPr lang="tr-TR" i="1" dirty="0" err="1"/>
              <a:t>Bacillus</a:t>
            </a:r>
            <a:r>
              <a:rPr lang="tr-TR" i="1" dirty="0"/>
              <a:t> </a:t>
            </a:r>
            <a:r>
              <a:rPr lang="tr-TR" i="1" dirty="0" err="1"/>
              <a:t>cereus</a:t>
            </a:r>
            <a:r>
              <a:rPr lang="tr-TR" i="1" dirty="0"/>
              <a:t>, </a:t>
            </a:r>
            <a:r>
              <a:rPr lang="tr-TR" i="1" dirty="0" err="1"/>
              <a:t>E.coli</a:t>
            </a:r>
            <a:r>
              <a:rPr lang="tr-TR" i="1" dirty="0"/>
              <a:t>,</a:t>
            </a:r>
            <a:r>
              <a:rPr lang="tr-TR" dirty="0"/>
              <a:t> </a:t>
            </a:r>
            <a:r>
              <a:rPr lang="tr-TR" i="1" dirty="0" err="1"/>
              <a:t>Salmonella</a:t>
            </a:r>
            <a:r>
              <a:rPr lang="tr-TR" i="1" dirty="0"/>
              <a:t> </a:t>
            </a:r>
            <a:r>
              <a:rPr lang="tr-TR" dirty="0" err="1"/>
              <a:t>spp</a:t>
            </a:r>
            <a:r>
              <a:rPr lang="tr-TR" dirty="0"/>
              <a:t>., </a:t>
            </a:r>
            <a:r>
              <a:rPr lang="tr-TR" i="1" dirty="0" err="1"/>
              <a:t>Listeria</a:t>
            </a:r>
            <a:r>
              <a:rPr lang="tr-TR" i="1" dirty="0"/>
              <a:t> </a:t>
            </a:r>
            <a:r>
              <a:rPr lang="tr-TR" i="1" dirty="0" err="1"/>
              <a:t>monocytogenes</a:t>
            </a:r>
            <a:r>
              <a:rPr lang="tr-TR" i="1" dirty="0"/>
              <a:t> </a:t>
            </a:r>
            <a:r>
              <a:rPr lang="tr-TR" dirty="0"/>
              <a:t>ve </a:t>
            </a:r>
            <a:r>
              <a:rPr lang="tr-TR" i="1" dirty="0" err="1"/>
              <a:t>Clostridium</a:t>
            </a:r>
            <a:r>
              <a:rPr lang="tr-TR" i="1" dirty="0"/>
              <a:t> </a:t>
            </a:r>
            <a:r>
              <a:rPr lang="tr-TR" i="1" dirty="0" err="1"/>
              <a:t>perfringens</a:t>
            </a:r>
            <a:r>
              <a:rPr lang="tr-TR" i="1" dirty="0"/>
              <a:t> </a:t>
            </a:r>
            <a:r>
              <a:rPr lang="tr-TR" dirty="0"/>
              <a:t>gibi önemli gıda patojenlerini elimine etmek için, günümüzde çeşitli </a:t>
            </a:r>
            <a:r>
              <a:rPr lang="tr-TR" dirty="0" err="1"/>
              <a:t>antimikrobiyal</a:t>
            </a:r>
            <a:r>
              <a:rPr lang="tr-TR" dirty="0"/>
              <a:t> maddeler kullanılmaktadır. </a:t>
            </a:r>
          </a:p>
          <a:p>
            <a:pPr marL="0" indent="0" algn="just">
              <a:buNone/>
            </a:pPr>
            <a:r>
              <a:rPr lang="tr-TR" dirty="0"/>
              <a:t>	Gıdalara nitrat, </a:t>
            </a:r>
            <a:r>
              <a:rPr lang="tr-TR" dirty="0" err="1"/>
              <a:t>nitrit</a:t>
            </a:r>
            <a:r>
              <a:rPr lang="tr-TR" dirty="0"/>
              <a:t>, </a:t>
            </a:r>
            <a:r>
              <a:rPr lang="tr-TR" dirty="0" err="1"/>
              <a:t>sorbat</a:t>
            </a:r>
            <a:r>
              <a:rPr lang="tr-TR" dirty="0"/>
              <a:t> gibi </a:t>
            </a:r>
            <a:r>
              <a:rPr lang="tr-TR" dirty="0" err="1"/>
              <a:t>antimikrobiyal</a:t>
            </a:r>
            <a:r>
              <a:rPr lang="tr-TR" dirty="0"/>
              <a:t> maddelerin izin verilen dozların üzerinde katılmasının, insan sağlığı üzerinde oluşturduğu olumsuz etkiler, bu gibi maddelerin gıdalarda serbestçe kullanılmalarını engellemektedir. Bu nedenle, Birleşmiş Milletler Gıda ve İlaç İdaresi tarafından “GRAS” statüsünde kabul edilen ve yapılan araştırmalar sonucunda insanlar için tamamen güvenli olduğu tespit edilen </a:t>
            </a:r>
            <a:r>
              <a:rPr lang="tr-TR" dirty="0" err="1"/>
              <a:t>nisinin</a:t>
            </a:r>
            <a:r>
              <a:rPr lang="tr-TR" dirty="0"/>
              <a:t>, özellikle çeşitli maddelerle kombine edildiğinde, </a:t>
            </a:r>
            <a:r>
              <a:rPr lang="tr-TR" dirty="0" err="1"/>
              <a:t>antimikrobiyal</a:t>
            </a:r>
            <a:r>
              <a:rPr lang="tr-TR" dirty="0"/>
              <a:t> spektrumunun daha da genişlemesi, gıdalarda kullanımını yaygın hale getirmektedir.</a:t>
            </a:r>
          </a:p>
          <a:p>
            <a:endParaRPr lang="tr-TR" dirty="0"/>
          </a:p>
        </p:txBody>
      </p:sp>
    </p:spTree>
    <p:extLst>
      <p:ext uri="{BB962C8B-B14F-4D97-AF65-F5344CB8AC3E}">
        <p14:creationId xmlns:p14="http://schemas.microsoft.com/office/powerpoint/2010/main" val="2785400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083" y="76656"/>
            <a:ext cx="11996709" cy="6658146"/>
          </a:xfrm>
        </p:spPr>
        <p:txBody>
          <a:bodyPr>
            <a:normAutofit fontScale="92500" lnSpcReduction="20000"/>
          </a:bodyPr>
          <a:lstStyle/>
          <a:p>
            <a:pPr marL="0" indent="0">
              <a:buNone/>
            </a:pPr>
            <a:r>
              <a:rPr lang="tr-TR" b="1" dirty="0"/>
              <a:t>	</a:t>
            </a:r>
            <a:r>
              <a:rPr lang="tr-TR" b="1" i="1" dirty="0">
                <a:solidFill>
                  <a:srgbClr val="0070C0"/>
                </a:solidFill>
                <a:effectLst>
                  <a:outerShdw blurRad="38100" dist="38100" dir="2700000" algn="tl">
                    <a:srgbClr val="000000">
                      <a:alpha val="43137"/>
                    </a:srgbClr>
                  </a:outerShdw>
                </a:effectLst>
              </a:rPr>
              <a:t>6.1.Nisin:</a:t>
            </a:r>
            <a:endParaRPr lang="tr-TR" i="1" dirty="0">
              <a:solidFill>
                <a:srgbClr val="0070C0"/>
              </a:solidFill>
              <a:effectLst>
                <a:outerShdw blurRad="38100" dist="38100" dir="2700000" algn="tl">
                  <a:srgbClr val="000000">
                    <a:alpha val="43137"/>
                  </a:srgbClr>
                </a:outerShdw>
              </a:effectLst>
            </a:endParaRPr>
          </a:p>
          <a:p>
            <a:pPr marL="0" indent="0" algn="just">
              <a:buNone/>
            </a:pPr>
            <a:r>
              <a:rPr lang="tr-TR" dirty="0"/>
              <a:t>	</a:t>
            </a:r>
            <a:r>
              <a:rPr lang="tr-TR" dirty="0" err="1"/>
              <a:t>Nisin</a:t>
            </a:r>
            <a:r>
              <a:rPr lang="tr-TR" dirty="0"/>
              <a:t> laktik asit bakterilerinden </a:t>
            </a:r>
            <a:r>
              <a:rPr lang="tr-TR" i="1" dirty="0" err="1"/>
              <a:t>Lactococcus</a:t>
            </a:r>
            <a:r>
              <a:rPr lang="tr-TR" i="1" dirty="0"/>
              <a:t> </a:t>
            </a:r>
            <a:r>
              <a:rPr lang="tr-TR" i="1" dirty="0" err="1"/>
              <a:t>lactis</a:t>
            </a:r>
            <a:r>
              <a:rPr lang="tr-TR" i="1" dirty="0"/>
              <a:t> </a:t>
            </a:r>
            <a:r>
              <a:rPr lang="tr-TR" dirty="0"/>
              <a:t>tarafından üretilen ve </a:t>
            </a:r>
            <a:r>
              <a:rPr lang="tr-TR" dirty="0" err="1"/>
              <a:t>lantibiotik</a:t>
            </a:r>
            <a:r>
              <a:rPr lang="tr-TR" dirty="0"/>
              <a:t> olarak </a:t>
            </a:r>
            <a:r>
              <a:rPr lang="tr-TR" dirty="0" err="1"/>
              <a:t>adlandırılan,I</a:t>
            </a:r>
            <a:r>
              <a:rPr lang="tr-TR" dirty="0"/>
              <a:t>. sınıf </a:t>
            </a:r>
            <a:r>
              <a:rPr lang="tr-TR" dirty="0" err="1"/>
              <a:t>bakteriosinler</a:t>
            </a:r>
            <a:r>
              <a:rPr lang="tr-TR" dirty="0"/>
              <a:t> grubuna dahil olan bir bileşiktir. </a:t>
            </a:r>
            <a:r>
              <a:rPr lang="tr-TR" dirty="0" err="1"/>
              <a:t>Nisin</a:t>
            </a:r>
            <a:r>
              <a:rPr lang="tr-TR" dirty="0"/>
              <a:t> ilk olarak </a:t>
            </a:r>
            <a:r>
              <a:rPr lang="tr-TR" dirty="0" err="1"/>
              <a:t>Rogers</a:t>
            </a:r>
            <a:r>
              <a:rPr lang="tr-TR" dirty="0"/>
              <a:t> tarafından 1928 yılında bulunmuştur. Araştırıcı, birkaç </a:t>
            </a:r>
            <a:r>
              <a:rPr lang="tr-TR" i="1" dirty="0" err="1"/>
              <a:t>Streptococcus</a:t>
            </a:r>
            <a:r>
              <a:rPr lang="tr-TR" i="1" dirty="0"/>
              <a:t> </a:t>
            </a:r>
            <a:r>
              <a:rPr lang="tr-TR" dirty="0"/>
              <a:t>türünün diğer laktik asit bakterilerini </a:t>
            </a:r>
            <a:r>
              <a:rPr lang="tr-TR" dirty="0" err="1"/>
              <a:t>inhibe</a:t>
            </a:r>
            <a:r>
              <a:rPr lang="tr-TR" dirty="0"/>
              <a:t> eden </a:t>
            </a:r>
            <a:r>
              <a:rPr lang="tr-TR" dirty="0" err="1"/>
              <a:t>metabolitler</a:t>
            </a:r>
            <a:r>
              <a:rPr lang="tr-TR" dirty="0"/>
              <a:t> ürettiğini keşfetmiştir. 1944 yılında bu madde için </a:t>
            </a:r>
            <a:r>
              <a:rPr lang="tr-TR" dirty="0" err="1"/>
              <a:t>nisin</a:t>
            </a:r>
            <a:r>
              <a:rPr lang="tr-TR" dirty="0"/>
              <a:t> ismi kullanılmış ve 1950’li yıllarda üretimine ticari olarak başlanmıştır. </a:t>
            </a:r>
            <a:r>
              <a:rPr lang="tr-TR" dirty="0" err="1"/>
              <a:t>Nisin</a:t>
            </a:r>
            <a:r>
              <a:rPr lang="tr-TR" dirty="0"/>
              <a:t> (E234) ilk olarak günümüzden 30 yıl önce İngiltere’de gıda katkı maddesi olarak kabul edilmiş ve daha sonra Avrupa’da 50 ülkede, Amerika’da ve Çin’de kullanılmaya başlanmıştır. O zamandan bu yana </a:t>
            </a:r>
            <a:r>
              <a:rPr lang="tr-TR" dirty="0" err="1"/>
              <a:t>nisin</a:t>
            </a:r>
            <a:r>
              <a:rPr lang="tr-TR" dirty="0"/>
              <a:t>, gıda sektöründe güvenle kullanılan koruyucu gıda katkı maddeleri arasında yerini almıştır.</a:t>
            </a:r>
          </a:p>
          <a:p>
            <a:pPr marL="0" indent="0" algn="just">
              <a:buNone/>
            </a:pPr>
            <a:r>
              <a:rPr lang="tr-TR" dirty="0"/>
              <a:t>	</a:t>
            </a:r>
            <a:r>
              <a:rPr lang="tr-TR" dirty="0" err="1"/>
              <a:t>Nisin</a:t>
            </a:r>
            <a:r>
              <a:rPr lang="tr-TR" dirty="0"/>
              <a:t>, diğer </a:t>
            </a:r>
            <a:r>
              <a:rPr lang="tr-TR" dirty="0" err="1"/>
              <a:t>bakteriyosinler</a:t>
            </a:r>
            <a:r>
              <a:rPr lang="tr-TR" dirty="0"/>
              <a:t> gibi sınırlı aralıktaki </a:t>
            </a:r>
            <a:r>
              <a:rPr lang="tr-TR" dirty="0" err="1"/>
              <a:t>mikroorganizmlara</a:t>
            </a:r>
            <a:r>
              <a:rPr lang="tr-TR" dirty="0"/>
              <a:t> karşı </a:t>
            </a:r>
            <a:r>
              <a:rPr lang="tr-TR" dirty="0" err="1"/>
              <a:t>antimikrobiyal</a:t>
            </a:r>
            <a:r>
              <a:rPr lang="tr-TR" dirty="0"/>
              <a:t> aktiviteye sahiptir. Gram negatif bakterilere, maya ve küflere </a:t>
            </a:r>
            <a:r>
              <a:rPr lang="tr-TR" dirty="0" err="1"/>
              <a:t>antimikrobiyal</a:t>
            </a:r>
            <a:r>
              <a:rPr lang="tr-TR" dirty="0"/>
              <a:t> aktivitesi bulunmayıp, Gram pozitif bakterilere özelliklede spor üretenlere karşı etkilidir. </a:t>
            </a:r>
            <a:r>
              <a:rPr lang="tr-TR" i="1" dirty="0" err="1"/>
              <a:t>Enterococcus</a:t>
            </a:r>
            <a:r>
              <a:rPr lang="tr-TR" i="1" dirty="0"/>
              <a:t> </a:t>
            </a:r>
            <a:r>
              <a:rPr lang="tr-TR" i="1" dirty="0" err="1"/>
              <a:t>faecalis</a:t>
            </a:r>
            <a:r>
              <a:rPr lang="tr-TR" dirty="0"/>
              <a:t>, en dirençli Gram pozitiflerden biridir. </a:t>
            </a:r>
            <a:r>
              <a:rPr lang="tr-TR" i="1" dirty="0" err="1"/>
              <a:t>Stapyhlococcus</a:t>
            </a:r>
            <a:r>
              <a:rPr lang="tr-TR" dirty="0"/>
              <a:t>, </a:t>
            </a:r>
            <a:r>
              <a:rPr lang="tr-TR" i="1" dirty="0" err="1"/>
              <a:t>Streptococcus</a:t>
            </a:r>
            <a:r>
              <a:rPr lang="tr-TR" dirty="0"/>
              <a:t>, </a:t>
            </a:r>
            <a:r>
              <a:rPr lang="tr-TR" i="1" dirty="0" err="1"/>
              <a:t>Micrococcus</a:t>
            </a:r>
            <a:r>
              <a:rPr lang="tr-TR" i="1" dirty="0"/>
              <a:t> </a:t>
            </a:r>
            <a:r>
              <a:rPr lang="tr-TR" dirty="0"/>
              <a:t>ve </a:t>
            </a:r>
            <a:r>
              <a:rPr lang="tr-TR" i="1" dirty="0" err="1"/>
              <a:t>Lactobacillus</a:t>
            </a:r>
            <a:r>
              <a:rPr lang="tr-TR" dirty="0"/>
              <a:t> türlerinin bazı </a:t>
            </a:r>
            <a:r>
              <a:rPr lang="tr-TR" dirty="0" err="1"/>
              <a:t>suşları</a:t>
            </a:r>
            <a:r>
              <a:rPr lang="tr-TR" dirty="0"/>
              <a:t> ve </a:t>
            </a:r>
            <a:r>
              <a:rPr lang="tr-TR" i="1" dirty="0" err="1"/>
              <a:t>Clostridium</a:t>
            </a:r>
            <a:r>
              <a:rPr lang="tr-TR" dirty="0"/>
              <a:t> ile </a:t>
            </a:r>
            <a:r>
              <a:rPr lang="tr-TR" i="1" dirty="0" err="1"/>
              <a:t>Bacillus</a:t>
            </a:r>
            <a:r>
              <a:rPr lang="tr-TR" dirty="0"/>
              <a:t> türleri üzerine etkili olduğu belirtilmiştir. Son zamanlarda yapılan çalışmalarda gıda patojeni olan </a:t>
            </a:r>
            <a:r>
              <a:rPr lang="tr-TR" i="1" dirty="0" err="1"/>
              <a:t>Listeria</a:t>
            </a:r>
            <a:r>
              <a:rPr lang="tr-TR" i="1" dirty="0"/>
              <a:t> </a:t>
            </a:r>
            <a:r>
              <a:rPr lang="tr-TR" i="1" dirty="0" err="1"/>
              <a:t>monocytogenes</a:t>
            </a:r>
            <a:r>
              <a:rPr lang="tr-TR" dirty="0" err="1"/>
              <a:t>’in</a:t>
            </a:r>
            <a:r>
              <a:rPr lang="tr-TR" dirty="0"/>
              <a:t> bazı </a:t>
            </a:r>
            <a:r>
              <a:rPr lang="tr-TR" dirty="0" err="1"/>
              <a:t>suşlarının</a:t>
            </a:r>
            <a:r>
              <a:rPr lang="tr-TR" dirty="0"/>
              <a:t> da </a:t>
            </a:r>
            <a:r>
              <a:rPr lang="tr-TR" dirty="0" err="1"/>
              <a:t>nisine</a:t>
            </a:r>
            <a:r>
              <a:rPr lang="tr-TR" dirty="0"/>
              <a:t> duyarlı olduğu gösterilmiştir.</a:t>
            </a:r>
          </a:p>
          <a:p>
            <a:pPr marL="0" indent="0" algn="just">
              <a:buNone/>
            </a:pPr>
            <a:endParaRPr lang="tr-TR" dirty="0"/>
          </a:p>
          <a:p>
            <a:pPr marL="0" indent="0">
              <a:buNone/>
            </a:pPr>
            <a:r>
              <a:rPr lang="tr-TR" dirty="0"/>
              <a:t>	</a:t>
            </a:r>
          </a:p>
        </p:txBody>
      </p:sp>
    </p:spTree>
    <p:extLst>
      <p:ext uri="{BB962C8B-B14F-4D97-AF65-F5344CB8AC3E}">
        <p14:creationId xmlns:p14="http://schemas.microsoft.com/office/powerpoint/2010/main" val="2278020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033" y="257346"/>
            <a:ext cx="11859823" cy="6406276"/>
          </a:xfrm>
        </p:spPr>
        <p:txBody>
          <a:bodyPr>
            <a:normAutofit/>
          </a:bodyPr>
          <a:lstStyle/>
          <a:p>
            <a:pPr marL="0" indent="0" algn="just">
              <a:buNone/>
            </a:pPr>
            <a:r>
              <a:rPr lang="tr-TR" dirty="0"/>
              <a:t>	1981 yılında yapılan bir çalışmada </a:t>
            </a:r>
            <a:r>
              <a:rPr lang="tr-TR" dirty="0" err="1"/>
              <a:t>Clostridium</a:t>
            </a:r>
            <a:r>
              <a:rPr lang="tr-TR" dirty="0"/>
              <a:t> </a:t>
            </a:r>
            <a:r>
              <a:rPr lang="tr-TR" dirty="0" err="1"/>
              <a:t>botulinum</a:t>
            </a:r>
            <a:r>
              <a:rPr lang="tr-TR" dirty="0"/>
              <a:t> tip A, B ve E sporlarının gelişmelerinin engellemekte </a:t>
            </a:r>
            <a:r>
              <a:rPr lang="tr-TR" dirty="0" err="1"/>
              <a:t>nisinin</a:t>
            </a:r>
            <a:r>
              <a:rPr lang="tr-TR" dirty="0"/>
              <a:t> etkili olduğu saptanmıştır.</a:t>
            </a:r>
          </a:p>
          <a:p>
            <a:pPr marL="0" indent="0" algn="just">
              <a:buNone/>
            </a:pPr>
            <a:r>
              <a:rPr lang="tr-TR" dirty="0"/>
              <a:t>	İnsanlar dahil tüm memeliler için </a:t>
            </a:r>
            <a:r>
              <a:rPr lang="tr-TR" dirty="0" err="1"/>
              <a:t>toksik</a:t>
            </a:r>
            <a:r>
              <a:rPr lang="tr-TR" dirty="0"/>
              <a:t> etkisi bulunmayan </a:t>
            </a:r>
            <a:r>
              <a:rPr lang="tr-TR" dirty="0" err="1"/>
              <a:t>nisin</a:t>
            </a:r>
            <a:r>
              <a:rPr lang="tr-TR" dirty="0"/>
              <a:t>, Birleşmiş Milletler Gıda ve İlaç İdaresi tarafından “GRAS” (</a:t>
            </a:r>
            <a:r>
              <a:rPr lang="tr-TR" dirty="0" err="1"/>
              <a:t>Generally</a:t>
            </a:r>
            <a:r>
              <a:rPr lang="tr-TR" dirty="0"/>
              <a:t> </a:t>
            </a:r>
            <a:r>
              <a:rPr lang="tr-TR" dirty="0" err="1"/>
              <a:t>Recognized</a:t>
            </a:r>
            <a:r>
              <a:rPr lang="tr-TR" dirty="0"/>
              <a:t> as </a:t>
            </a:r>
            <a:r>
              <a:rPr lang="tr-TR" dirty="0" err="1"/>
              <a:t>Safe</a:t>
            </a:r>
            <a:r>
              <a:rPr lang="tr-TR" dirty="0"/>
              <a:t>- Genel Olarak Güvenli Kabul Edilebilir Ürün) statüsünde kabul edilmiş ve ayrıca Dünya Sağlık Örgütü (WHO) tarafından gıda katkı maddesi olarak onaylanmış tek </a:t>
            </a:r>
            <a:r>
              <a:rPr lang="tr-TR" dirty="0" err="1"/>
              <a:t>bakteriosindir</a:t>
            </a:r>
            <a:r>
              <a:rPr lang="tr-TR" dirty="0"/>
              <a:t>. Kuru formda </a:t>
            </a:r>
            <a:r>
              <a:rPr lang="tr-TR" dirty="0" err="1"/>
              <a:t>nisin</a:t>
            </a:r>
            <a:r>
              <a:rPr lang="tr-TR" dirty="0"/>
              <a:t> yıllarca özelliğini yitirmeden kalır. Düşük </a:t>
            </a:r>
            <a:r>
              <a:rPr lang="tr-TR" dirty="0" err="1"/>
              <a:t>pH’lı</a:t>
            </a:r>
            <a:r>
              <a:rPr lang="tr-TR" dirty="0"/>
              <a:t> çözeltilerde kolay çözülür ve stabildir; </a:t>
            </a:r>
            <a:r>
              <a:rPr lang="tr-TR" dirty="0" err="1"/>
              <a:t>pH</a:t>
            </a:r>
            <a:r>
              <a:rPr lang="tr-TR" dirty="0"/>
              <a:t> 4 ve üzerindeki çözeltilerde </a:t>
            </a:r>
            <a:r>
              <a:rPr lang="tr-TR" dirty="0" err="1"/>
              <a:t>dekompoze</a:t>
            </a:r>
            <a:r>
              <a:rPr lang="tr-TR" dirty="0"/>
              <a:t> olur. Isıya karşı dirençsizdir. </a:t>
            </a:r>
            <a:r>
              <a:rPr lang="tr-TR" dirty="0" err="1"/>
              <a:t>Pankreatin</a:t>
            </a:r>
            <a:r>
              <a:rPr lang="tr-TR" dirty="0"/>
              <a:t>, </a:t>
            </a:r>
            <a:r>
              <a:rPr lang="tr-TR" dirty="0" err="1"/>
              <a:t>tripsin</a:t>
            </a:r>
            <a:r>
              <a:rPr lang="tr-TR" dirty="0"/>
              <a:t>, tükürük enzimlerine ve </a:t>
            </a:r>
            <a:r>
              <a:rPr lang="tr-TR" dirty="0" err="1"/>
              <a:t>rennet</a:t>
            </a:r>
            <a:r>
              <a:rPr lang="tr-TR" dirty="0"/>
              <a:t> hariç sindirim enzimlerine karşı duyarlıdır.</a:t>
            </a:r>
          </a:p>
          <a:p>
            <a:pPr algn="just"/>
            <a:endParaRPr lang="tr-TR" dirty="0"/>
          </a:p>
        </p:txBody>
      </p:sp>
    </p:spTree>
    <p:extLst>
      <p:ext uri="{BB962C8B-B14F-4D97-AF65-F5344CB8AC3E}">
        <p14:creationId xmlns:p14="http://schemas.microsoft.com/office/powerpoint/2010/main" val="1884057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3543" y="104034"/>
            <a:ext cx="11805068" cy="6636244"/>
          </a:xfrm>
        </p:spPr>
        <p:txBody>
          <a:bodyPr>
            <a:normAutofit fontScale="92500" lnSpcReduction="20000"/>
          </a:bodyPr>
          <a:lstStyle/>
          <a:p>
            <a:pPr marL="0" indent="0" algn="ctr">
              <a:buNone/>
            </a:pPr>
            <a:r>
              <a:rPr lang="tr-TR" b="1" dirty="0"/>
              <a:t>	</a:t>
            </a:r>
            <a:r>
              <a:rPr lang="tr-TR" sz="3200" b="1" i="1" dirty="0">
                <a:solidFill>
                  <a:schemeClr val="accent5"/>
                </a:solidFill>
                <a:effectLst>
                  <a:outerShdw blurRad="38100" dist="38100" dir="2700000" algn="tl">
                    <a:srgbClr val="000000">
                      <a:alpha val="43137"/>
                    </a:srgbClr>
                  </a:outerShdw>
                </a:effectLst>
              </a:rPr>
              <a:t>NİSİNİN GIDA MADDELERİNDE KULLANIMI VE ANTİMİKROBİYAL ETKİLERİ </a:t>
            </a:r>
            <a:endParaRPr lang="tr-TR" dirty="0"/>
          </a:p>
          <a:p>
            <a:pPr marL="0" indent="0" algn="just">
              <a:buNone/>
            </a:pPr>
            <a:r>
              <a:rPr lang="tr-TR" dirty="0"/>
              <a:t>	Yapılan araştırmalar sonucunda </a:t>
            </a:r>
            <a:r>
              <a:rPr lang="tr-TR" dirty="0" err="1"/>
              <a:t>nisinin</a:t>
            </a:r>
            <a:r>
              <a:rPr lang="tr-TR" dirty="0"/>
              <a:t> insanlar için tamamen güvenli bir katkı maddesi olduğu anlaşılmıştır. </a:t>
            </a:r>
            <a:r>
              <a:rPr lang="tr-TR" dirty="0" err="1"/>
              <a:t>Nisin</a:t>
            </a:r>
            <a:r>
              <a:rPr lang="tr-TR" dirty="0"/>
              <a:t> vücuda alındıktan sonra sindirim enzimleri tarafından </a:t>
            </a:r>
            <a:r>
              <a:rPr lang="tr-TR" dirty="0" err="1"/>
              <a:t>inaktif</a:t>
            </a:r>
            <a:r>
              <a:rPr lang="tr-TR" dirty="0"/>
              <a:t> hale getirilmektedir. </a:t>
            </a:r>
            <a:r>
              <a:rPr lang="tr-TR" dirty="0" err="1"/>
              <a:t>Nisinin</a:t>
            </a:r>
            <a:r>
              <a:rPr lang="tr-TR" dirty="0"/>
              <a:t> </a:t>
            </a:r>
            <a:r>
              <a:rPr lang="tr-TR" dirty="0" err="1"/>
              <a:t>toksisitesi</a:t>
            </a:r>
            <a:r>
              <a:rPr lang="tr-TR" dirty="0"/>
              <a:t> üzerine yapılan çalışmalar ışığında, yüksek miktarlarda </a:t>
            </a:r>
            <a:r>
              <a:rPr lang="tr-TR" dirty="0" err="1"/>
              <a:t>nisin</a:t>
            </a:r>
            <a:r>
              <a:rPr lang="tr-TR" dirty="0"/>
              <a:t> kullanımının </a:t>
            </a:r>
            <a:r>
              <a:rPr lang="tr-TR" dirty="0" err="1"/>
              <a:t>toksik</a:t>
            </a:r>
            <a:r>
              <a:rPr lang="tr-TR" dirty="0"/>
              <a:t> etki göstermediği belirlenmiştir. </a:t>
            </a:r>
            <a:r>
              <a:rPr lang="tr-TR" dirty="0" err="1"/>
              <a:t>Frazer</a:t>
            </a:r>
            <a:r>
              <a:rPr lang="tr-TR" dirty="0"/>
              <a:t> ve ark. </a:t>
            </a:r>
            <a:r>
              <a:rPr lang="tr-TR" dirty="0" err="1"/>
              <a:t>nisini</a:t>
            </a:r>
            <a:r>
              <a:rPr lang="tr-TR" dirty="0"/>
              <a:t> 106 Reading </a:t>
            </a:r>
            <a:r>
              <a:rPr lang="tr-TR" dirty="0" err="1"/>
              <a:t>Unit</a:t>
            </a:r>
            <a:r>
              <a:rPr lang="tr-TR" dirty="0"/>
              <a:t> (RU)/kg dozlarında insanlara uygulamış ve tamamen zararsız olduğunu ispatlamışlardır. Yine aynı araştırmacılar, 3.33 x 106 RU/kg oranında </a:t>
            </a:r>
            <a:r>
              <a:rPr lang="tr-TR" dirty="0" err="1"/>
              <a:t>nisin</a:t>
            </a:r>
            <a:r>
              <a:rPr lang="tr-TR" dirty="0"/>
              <a:t> içeren peynirlerle fareleri 12 hafta boyunca beslemişler ve hiçbir zararlı etkiye rastlamamışlardır. </a:t>
            </a:r>
          </a:p>
          <a:p>
            <a:pPr marL="0" indent="0" algn="just">
              <a:buNone/>
            </a:pPr>
            <a:r>
              <a:rPr lang="tr-TR" dirty="0"/>
              <a:t>	</a:t>
            </a:r>
            <a:r>
              <a:rPr lang="tr-TR" dirty="0" err="1"/>
              <a:t>Nisin</a:t>
            </a:r>
            <a:r>
              <a:rPr lang="tr-TR" dirty="0"/>
              <a:t> ilk olarak peynirlerde koruyucu olarak kullanılmış, ancak son yıllarda sadece peynirlerle sınırlı kalmayıp diğer süt ürünleri, et, kanatlı ve deniz ürünleri gibi çeşitli gıdalarda ayrıca, şarap ve bira sanayinde koruyucu olarak kullanılmaya başlanmıştır </a:t>
            </a:r>
            <a:r>
              <a:rPr lang="tr-TR" dirty="0" err="1"/>
              <a:t>Aktürkoğlu</a:t>
            </a:r>
            <a:r>
              <a:rPr lang="tr-TR" dirty="0"/>
              <a:t> ve Erol. beyaz peynir üretiminde </a:t>
            </a:r>
            <a:r>
              <a:rPr lang="tr-TR" dirty="0" err="1"/>
              <a:t>nisin</a:t>
            </a:r>
            <a:r>
              <a:rPr lang="tr-TR" dirty="0"/>
              <a:t> kullanımı ile </a:t>
            </a:r>
            <a:r>
              <a:rPr lang="tr-TR" i="1" dirty="0" err="1"/>
              <a:t>L.monocytogenes</a:t>
            </a:r>
            <a:r>
              <a:rPr lang="tr-TR" dirty="0" err="1"/>
              <a:t>’in</a:t>
            </a:r>
            <a:r>
              <a:rPr lang="tr-TR" dirty="0"/>
              <a:t> </a:t>
            </a:r>
            <a:r>
              <a:rPr lang="tr-TR" dirty="0" err="1"/>
              <a:t>inhibisyonu</a:t>
            </a:r>
            <a:r>
              <a:rPr lang="tr-TR" dirty="0"/>
              <a:t> üzerine yaptıkları bir çalışmada, beyaz peynirlerde 30 </a:t>
            </a:r>
            <a:r>
              <a:rPr lang="tr-TR" dirty="0" err="1"/>
              <a:t>μg</a:t>
            </a:r>
            <a:r>
              <a:rPr lang="tr-TR" dirty="0"/>
              <a:t>/ml oranında </a:t>
            </a:r>
            <a:r>
              <a:rPr lang="tr-TR" dirty="0" err="1"/>
              <a:t>nisin</a:t>
            </a:r>
            <a:r>
              <a:rPr lang="tr-TR" dirty="0"/>
              <a:t> kullanımı ile muhafaza süresinin 60. gününde etkenin tamamen elimine edildiğini bildirmişlerdir. </a:t>
            </a:r>
          </a:p>
          <a:p>
            <a:pPr marL="0" indent="0" algn="just">
              <a:buNone/>
            </a:pPr>
            <a:r>
              <a:rPr lang="tr-TR" dirty="0"/>
              <a:t>	</a:t>
            </a:r>
            <a:r>
              <a:rPr lang="tr-TR" dirty="0" err="1"/>
              <a:t>Bhatti</a:t>
            </a:r>
            <a:r>
              <a:rPr lang="tr-TR" dirty="0"/>
              <a:t> ve ark. tarafından yapılan bir çalışmada ise çiğ, pastörize ve </a:t>
            </a:r>
            <a:r>
              <a:rPr lang="tr-TR" dirty="0" err="1"/>
              <a:t>homojenize</a:t>
            </a:r>
            <a:r>
              <a:rPr lang="tr-TR" dirty="0"/>
              <a:t> sütler 104 </a:t>
            </a:r>
            <a:r>
              <a:rPr lang="tr-TR" dirty="0" err="1"/>
              <a:t>kob</a:t>
            </a:r>
            <a:r>
              <a:rPr lang="tr-TR" dirty="0"/>
              <a:t>/ml oranında </a:t>
            </a:r>
            <a:r>
              <a:rPr lang="tr-TR" i="1" dirty="0" err="1"/>
              <a:t>L.monocytogenes</a:t>
            </a:r>
            <a:r>
              <a:rPr lang="tr-TR" i="1" dirty="0"/>
              <a:t> </a:t>
            </a:r>
            <a:r>
              <a:rPr lang="tr-TR" dirty="0"/>
              <a:t>ile </a:t>
            </a:r>
            <a:r>
              <a:rPr lang="tr-TR" dirty="0" err="1"/>
              <a:t>kontamine</a:t>
            </a:r>
            <a:r>
              <a:rPr lang="tr-TR" dirty="0"/>
              <a:t> edildikten sonra, aynı süt örneklerine farklı dozlarda (0-500 IU/ml) </a:t>
            </a:r>
            <a:r>
              <a:rPr lang="tr-TR" dirty="0" err="1"/>
              <a:t>nisin</a:t>
            </a:r>
            <a:r>
              <a:rPr lang="tr-TR" dirty="0"/>
              <a:t> ilave edilmiş ve analizler sonucunda </a:t>
            </a:r>
            <a:r>
              <a:rPr lang="tr-TR" i="1" dirty="0" err="1"/>
              <a:t>L.monocytogenes</a:t>
            </a:r>
            <a:r>
              <a:rPr lang="tr-TR" i="1" dirty="0"/>
              <a:t> </a:t>
            </a:r>
            <a:r>
              <a:rPr lang="tr-TR" dirty="0"/>
              <a:t>sayısında önemli oranlarda azalmalar olduğu kaydedilmiştir.</a:t>
            </a:r>
          </a:p>
          <a:p>
            <a:pPr marL="0" indent="0" algn="just">
              <a:buNone/>
            </a:pPr>
            <a:endParaRPr lang="tr-TR" dirty="0"/>
          </a:p>
          <a:p>
            <a:endParaRPr lang="tr-TR" dirty="0"/>
          </a:p>
        </p:txBody>
      </p:sp>
    </p:spTree>
    <p:extLst>
      <p:ext uri="{BB962C8B-B14F-4D97-AF65-F5344CB8AC3E}">
        <p14:creationId xmlns:p14="http://schemas.microsoft.com/office/powerpoint/2010/main" val="1423966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5213" y="147837"/>
            <a:ext cx="11843397" cy="6029126"/>
          </a:xfrm>
        </p:spPr>
        <p:txBody>
          <a:bodyPr/>
          <a:lstStyle/>
          <a:p>
            <a:pPr marL="0" indent="0">
              <a:buNone/>
            </a:pPr>
            <a:r>
              <a:rPr lang="tr-TR" b="1" dirty="0"/>
              <a:t>	</a:t>
            </a:r>
            <a:r>
              <a:rPr lang="tr-TR" b="1" i="1" dirty="0">
                <a:solidFill>
                  <a:schemeClr val="accent5"/>
                </a:solidFill>
                <a:effectLst>
                  <a:outerShdw blurRad="38100" dist="38100" dir="2700000" algn="tl">
                    <a:srgbClr val="000000">
                      <a:alpha val="43137"/>
                    </a:srgbClr>
                  </a:outerShdw>
                </a:effectLst>
              </a:rPr>
              <a:t>NİSİN İÇİN YASAL DÜZENLEMELER</a:t>
            </a:r>
          </a:p>
          <a:p>
            <a:pPr marL="0" indent="0">
              <a:buNone/>
            </a:pPr>
            <a:r>
              <a:rPr lang="tr-TR" dirty="0"/>
              <a:t>	</a:t>
            </a:r>
            <a:r>
              <a:rPr lang="tr-TR" sz="2000" dirty="0"/>
              <a:t>Son yıllarda </a:t>
            </a:r>
            <a:r>
              <a:rPr lang="tr-TR" sz="2000" dirty="0" err="1"/>
              <a:t>nisin</a:t>
            </a:r>
            <a:r>
              <a:rPr lang="tr-TR" sz="2000" dirty="0"/>
              <a:t> üzerine yapılan çalışmaların sayısında belirgin artışlar olmuş ve bu çalışmalar ışığında </a:t>
            </a:r>
            <a:r>
              <a:rPr lang="tr-TR" sz="2000" dirty="0" err="1"/>
              <a:t>bakteriosinin</a:t>
            </a:r>
            <a:r>
              <a:rPr lang="tr-TR" sz="2000" dirty="0"/>
              <a:t> olumlu etkileri ortaya konmuştur. Bununla birlikte çeşitli ülkelerde </a:t>
            </a:r>
            <a:r>
              <a:rPr lang="tr-TR" sz="2000" dirty="0" err="1"/>
              <a:t>nisin</a:t>
            </a:r>
            <a:r>
              <a:rPr lang="tr-TR" sz="2000" dirty="0"/>
              <a:t> ile ilgili yasal düzenlemeler hazırlanmıştır. Bazı gıdalarda </a:t>
            </a:r>
            <a:r>
              <a:rPr lang="tr-TR" sz="2000" dirty="0" err="1"/>
              <a:t>nisin</a:t>
            </a:r>
            <a:r>
              <a:rPr lang="tr-TR" sz="2000" dirty="0"/>
              <a:t> kullanımına ait olarak Gıda ve Tarım Örgütü (FAO) ve Türk Gıda Kodeksi tarafından bildirilen maksimum dozlar aşağıda gösterilmiştir.</a:t>
            </a:r>
          </a:p>
          <a:p>
            <a:endParaRPr lang="tr-TR" dirty="0"/>
          </a:p>
        </p:txBody>
      </p:sp>
      <p:pic>
        <p:nvPicPr>
          <p:cNvPr id="4" name="İçerik Yer Tutucusu 10">
            <a:extLst>
              <a:ext uri="{FF2B5EF4-FFF2-40B4-BE49-F238E27FC236}">
                <a16:creationId xmlns:a16="http://schemas.microsoft.com/office/drawing/2014/main" id="{3550E0E7-CDCA-442F-9143-1E19753E35B7}"/>
              </a:ext>
            </a:extLst>
          </p:cNvPr>
          <p:cNvPicPr>
            <a:picLocks noChangeAspect="1"/>
          </p:cNvPicPr>
          <p:nvPr/>
        </p:nvPicPr>
        <p:blipFill rotWithShape="1">
          <a:blip r:embed="rId2"/>
          <a:srcRect l="29755" t="33277" r="32338" b="14846"/>
          <a:stretch/>
        </p:blipFill>
        <p:spPr>
          <a:xfrm>
            <a:off x="4204231" y="2028706"/>
            <a:ext cx="7206605" cy="4681457"/>
          </a:xfrm>
          <a:prstGeom prst="rect">
            <a:avLst/>
          </a:prstGeom>
        </p:spPr>
      </p:pic>
    </p:spTree>
    <p:extLst>
      <p:ext uri="{BB962C8B-B14F-4D97-AF65-F5344CB8AC3E}">
        <p14:creationId xmlns:p14="http://schemas.microsoft.com/office/powerpoint/2010/main" val="2341140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181" y="197116"/>
            <a:ext cx="12078841" cy="6400800"/>
          </a:xfrm>
        </p:spPr>
        <p:txBody>
          <a:bodyPr>
            <a:normAutofit fontScale="92500" lnSpcReduction="10000"/>
          </a:bodyPr>
          <a:lstStyle/>
          <a:p>
            <a:pPr marL="0" indent="0">
              <a:buNone/>
            </a:pPr>
            <a:r>
              <a:rPr lang="tr-TR" i="1" dirty="0">
                <a:solidFill>
                  <a:schemeClr val="accent5"/>
                </a:solidFill>
                <a:effectLst>
                  <a:outerShdw blurRad="38100" dist="38100" dir="2700000" algn="tl">
                    <a:srgbClr val="000000">
                      <a:alpha val="43137"/>
                    </a:srgbClr>
                  </a:outerShdw>
                </a:effectLst>
              </a:rPr>
              <a:t>	6.2. </a:t>
            </a:r>
            <a:r>
              <a:rPr lang="tr-TR" i="1" dirty="0" err="1">
                <a:solidFill>
                  <a:schemeClr val="accent5"/>
                </a:solidFill>
                <a:effectLst>
                  <a:outerShdw blurRad="38100" dist="38100" dir="2700000" algn="tl">
                    <a:srgbClr val="000000">
                      <a:alpha val="43137"/>
                    </a:srgbClr>
                  </a:outerShdw>
                </a:effectLst>
              </a:rPr>
              <a:t>Natamisin</a:t>
            </a:r>
            <a:r>
              <a:rPr lang="tr-TR" i="1" dirty="0">
                <a:solidFill>
                  <a:schemeClr val="accent5"/>
                </a:solidFill>
                <a:effectLst>
                  <a:outerShdw blurRad="38100" dist="38100" dir="2700000" algn="tl">
                    <a:srgbClr val="000000">
                      <a:alpha val="43137"/>
                    </a:srgbClr>
                  </a:outerShdw>
                </a:effectLst>
              </a:rPr>
              <a:t>:</a:t>
            </a:r>
          </a:p>
          <a:p>
            <a:pPr marL="0" indent="0" algn="just">
              <a:buNone/>
            </a:pPr>
            <a:r>
              <a:rPr lang="tr-TR" dirty="0"/>
              <a:t>	</a:t>
            </a:r>
            <a:r>
              <a:rPr lang="tr-TR" dirty="0" err="1"/>
              <a:t>Natamisin</a:t>
            </a:r>
            <a:r>
              <a:rPr lang="tr-TR" dirty="0"/>
              <a:t> belli gıdalarda ve içkilerde oluşan maya, küf ve mantarlardan korunmak için uzun yıllardan beri koruyucu olarak kullanılmaktadır. </a:t>
            </a:r>
            <a:r>
              <a:rPr lang="tr-TR" dirty="0" err="1"/>
              <a:t>Natamisin</a:t>
            </a:r>
            <a:r>
              <a:rPr lang="tr-TR" dirty="0"/>
              <a:t>, ilk olarak Güney Afrika’nın </a:t>
            </a:r>
            <a:r>
              <a:rPr lang="tr-TR" dirty="0" err="1"/>
              <a:t>Natal</a:t>
            </a:r>
            <a:r>
              <a:rPr lang="tr-TR" dirty="0"/>
              <a:t> eyaletinin yakınlarındaki toprak örneklerinden izole edilen </a:t>
            </a:r>
            <a:r>
              <a:rPr lang="tr-TR" i="1" dirty="0" err="1"/>
              <a:t>Streptomyces</a:t>
            </a:r>
            <a:r>
              <a:rPr lang="tr-TR" i="1" dirty="0"/>
              <a:t> </a:t>
            </a:r>
            <a:r>
              <a:rPr lang="tr-TR" i="1" dirty="0" err="1"/>
              <a:t>natalensis</a:t>
            </a:r>
            <a:r>
              <a:rPr lang="tr-TR" i="1" dirty="0"/>
              <a:t> </a:t>
            </a:r>
            <a:r>
              <a:rPr lang="tr-TR" dirty="0"/>
              <a:t>kültürü </a:t>
            </a:r>
            <a:r>
              <a:rPr lang="tr-TR" dirty="0" err="1"/>
              <a:t>filtratlarıdır</a:t>
            </a:r>
            <a:r>
              <a:rPr lang="tr-TR" dirty="0"/>
              <a:t>. 1955 yılında keşfedilen doğal </a:t>
            </a:r>
            <a:r>
              <a:rPr lang="tr-TR" dirty="0" err="1"/>
              <a:t>polien</a:t>
            </a:r>
            <a:r>
              <a:rPr lang="tr-TR" dirty="0"/>
              <a:t> </a:t>
            </a:r>
            <a:r>
              <a:rPr lang="tr-TR" dirty="0" err="1"/>
              <a:t>makrolid</a:t>
            </a:r>
            <a:r>
              <a:rPr lang="tr-TR" dirty="0"/>
              <a:t> bir antibiyotiktir. Fermantasyon ortamından izole edilen kurutulmuş </a:t>
            </a:r>
            <a:r>
              <a:rPr lang="tr-TR" dirty="0" err="1"/>
              <a:t>natamisin</a:t>
            </a:r>
            <a:r>
              <a:rPr lang="tr-TR" dirty="0"/>
              <a:t>, beyaz krem renkli ve çok az ya da kokusuz ya da tatsızdır. </a:t>
            </a:r>
            <a:r>
              <a:rPr lang="tr-TR" dirty="0" err="1"/>
              <a:t>Natamisinin</a:t>
            </a:r>
            <a:r>
              <a:rPr lang="tr-TR" dirty="0"/>
              <a:t> ticari preparatları, </a:t>
            </a:r>
            <a:r>
              <a:rPr lang="tr-TR" dirty="0" err="1"/>
              <a:t>Delvocid</a:t>
            </a:r>
            <a:r>
              <a:rPr lang="tr-TR" dirty="0"/>
              <a:t>, </a:t>
            </a:r>
            <a:r>
              <a:rPr lang="tr-TR" dirty="0" err="1"/>
              <a:t>Delvopos</a:t>
            </a:r>
            <a:r>
              <a:rPr lang="tr-TR" dirty="0"/>
              <a:t>, </a:t>
            </a:r>
            <a:r>
              <a:rPr lang="tr-TR" dirty="0" err="1"/>
              <a:t>Delvocoat</a:t>
            </a:r>
            <a:r>
              <a:rPr lang="tr-TR" dirty="0"/>
              <a:t> ve </a:t>
            </a:r>
            <a:r>
              <a:rPr lang="tr-TR" dirty="0" err="1"/>
              <a:t>Natamax</a:t>
            </a:r>
            <a:r>
              <a:rPr lang="tr-TR" dirty="0"/>
              <a:t> isimleri altında laktoz ile karıştırılmış ve yaklaşık %50 </a:t>
            </a:r>
            <a:r>
              <a:rPr lang="tr-TR" dirty="0" err="1"/>
              <a:t>Natamisin</a:t>
            </a:r>
            <a:r>
              <a:rPr lang="tr-TR" dirty="0"/>
              <a:t> içermektedir. </a:t>
            </a:r>
            <a:r>
              <a:rPr lang="tr-TR" dirty="0" err="1"/>
              <a:t>Natamisin</a:t>
            </a:r>
            <a:r>
              <a:rPr lang="tr-TR" dirty="0"/>
              <a:t> </a:t>
            </a:r>
            <a:r>
              <a:rPr lang="tr-TR" dirty="0" err="1"/>
              <a:t>pH</a:t>
            </a:r>
            <a:r>
              <a:rPr lang="tr-TR" dirty="0"/>
              <a:t> 4 ve 7 aralığında stabildir.</a:t>
            </a:r>
          </a:p>
          <a:p>
            <a:pPr marL="0" indent="0" algn="just">
              <a:buNone/>
            </a:pPr>
            <a:r>
              <a:rPr lang="tr-TR" dirty="0"/>
              <a:t>	</a:t>
            </a:r>
            <a:r>
              <a:rPr lang="tr-TR" dirty="0" err="1"/>
              <a:t>Natamisin</a:t>
            </a:r>
            <a:r>
              <a:rPr lang="tr-TR" dirty="0"/>
              <a:t> neredeyse tüm maya ve küf karşı etkili fakat bakteriler, virüsler ve </a:t>
            </a:r>
            <a:r>
              <a:rPr lang="tr-TR" dirty="0" err="1"/>
              <a:t>protozoalar</a:t>
            </a:r>
            <a:r>
              <a:rPr lang="tr-TR" dirty="0"/>
              <a:t> üzerine herhangi bir etkisi yoktur. Gıda endüstrisinde </a:t>
            </a:r>
            <a:r>
              <a:rPr lang="tr-TR" dirty="0" err="1"/>
              <a:t>natamisin</a:t>
            </a:r>
            <a:r>
              <a:rPr lang="tr-TR" dirty="0"/>
              <a:t> bakterilerin </a:t>
            </a:r>
            <a:r>
              <a:rPr lang="tr-TR" dirty="0" err="1"/>
              <a:t>fermentasyonu</a:t>
            </a:r>
            <a:r>
              <a:rPr lang="tr-TR" dirty="0"/>
              <a:t> sürecinde ve olgunlaşmasında herhangi bir etki göstermemektedir. Mayaların çoğu 0,5-6 </a:t>
            </a:r>
            <a:r>
              <a:rPr lang="tr-TR" dirty="0" err="1"/>
              <a:t>ppm’lik</a:t>
            </a:r>
            <a:r>
              <a:rPr lang="tr-TR" dirty="0"/>
              <a:t> konsantrasyonlarda </a:t>
            </a:r>
            <a:r>
              <a:rPr lang="tr-TR" dirty="0" err="1"/>
              <a:t>inhibe</a:t>
            </a:r>
            <a:r>
              <a:rPr lang="tr-TR" dirty="0"/>
              <a:t> olurken, bazı türler 10-25 </a:t>
            </a:r>
            <a:r>
              <a:rPr lang="tr-TR" dirty="0" err="1"/>
              <a:t>ppm’lik</a:t>
            </a:r>
            <a:r>
              <a:rPr lang="tr-TR" dirty="0"/>
              <a:t> konsantrasyonları gerektirmektedir. Optimum 1-5 </a:t>
            </a:r>
            <a:r>
              <a:rPr lang="tr-TR" dirty="0" err="1"/>
              <a:t>ppm</a:t>
            </a:r>
            <a:r>
              <a:rPr lang="tr-TR" dirty="0"/>
              <a:t> konsantrasyonlarda </a:t>
            </a:r>
            <a:r>
              <a:rPr lang="tr-TR" dirty="0" err="1"/>
              <a:t>inhibe</a:t>
            </a:r>
            <a:r>
              <a:rPr lang="tr-TR" dirty="0"/>
              <a:t> olmaktadır. </a:t>
            </a:r>
            <a:r>
              <a:rPr lang="tr-TR" dirty="0" err="1"/>
              <a:t>Sorbik</a:t>
            </a:r>
            <a:r>
              <a:rPr lang="tr-TR" dirty="0"/>
              <a:t> asit gibi diğer </a:t>
            </a:r>
            <a:r>
              <a:rPr lang="tr-TR" dirty="0" err="1"/>
              <a:t>antimikrobiyal</a:t>
            </a:r>
            <a:r>
              <a:rPr lang="tr-TR" dirty="0"/>
              <a:t> ajanlar ile karşılaştırıldığında, </a:t>
            </a:r>
            <a:r>
              <a:rPr lang="tr-TR" dirty="0" err="1"/>
              <a:t>sorbik</a:t>
            </a:r>
            <a:r>
              <a:rPr lang="tr-TR" dirty="0"/>
              <a:t> asit 500 </a:t>
            </a:r>
            <a:r>
              <a:rPr lang="tr-TR" dirty="0" err="1"/>
              <a:t>ppm</a:t>
            </a:r>
            <a:r>
              <a:rPr lang="tr-TR" dirty="0"/>
              <a:t> uygulama gerektirirken, </a:t>
            </a:r>
            <a:r>
              <a:rPr lang="tr-TR" dirty="0" err="1"/>
              <a:t>natamisinin</a:t>
            </a:r>
            <a:r>
              <a:rPr lang="tr-TR" dirty="0"/>
              <a:t> 1-10 </a:t>
            </a:r>
            <a:r>
              <a:rPr lang="tr-TR" dirty="0" err="1"/>
              <a:t>ppm</a:t>
            </a:r>
            <a:r>
              <a:rPr lang="tr-TR" dirty="0"/>
              <a:t> miktarları bile küf ve maya büyümesini engellemede etkilidir. </a:t>
            </a:r>
            <a:r>
              <a:rPr lang="tr-TR" dirty="0" err="1"/>
              <a:t>Natamisin</a:t>
            </a:r>
            <a:r>
              <a:rPr lang="tr-TR" dirty="0"/>
              <a:t> 60 ülkede çeşitli uygulamalarda kullanılmak üzere onaylanmıştır.</a:t>
            </a:r>
          </a:p>
          <a:p>
            <a:pPr marL="0" indent="0" algn="just">
              <a:buNone/>
            </a:pPr>
            <a:endParaRPr lang="tr-TR" dirty="0"/>
          </a:p>
          <a:p>
            <a:endParaRPr lang="tr-TR" dirty="0"/>
          </a:p>
        </p:txBody>
      </p:sp>
    </p:spTree>
    <p:extLst>
      <p:ext uri="{BB962C8B-B14F-4D97-AF65-F5344CB8AC3E}">
        <p14:creationId xmlns:p14="http://schemas.microsoft.com/office/powerpoint/2010/main" val="1978501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230" y="98558"/>
            <a:ext cx="12084316" cy="6690999"/>
          </a:xfrm>
        </p:spPr>
        <p:txBody>
          <a:bodyPr>
            <a:normAutofit/>
          </a:bodyPr>
          <a:lstStyle/>
          <a:p>
            <a:pPr marL="0" indent="0" algn="just">
              <a:buNone/>
            </a:pPr>
            <a:r>
              <a:rPr lang="tr-TR" dirty="0"/>
              <a:t>	Bir </a:t>
            </a:r>
            <a:r>
              <a:rPr lang="tr-TR" dirty="0" err="1"/>
              <a:t>polien</a:t>
            </a:r>
            <a:r>
              <a:rPr lang="tr-TR" dirty="0"/>
              <a:t> </a:t>
            </a:r>
            <a:r>
              <a:rPr lang="tr-TR" dirty="0" err="1"/>
              <a:t>makrolid</a:t>
            </a:r>
            <a:r>
              <a:rPr lang="tr-TR" dirty="0"/>
              <a:t> olan </a:t>
            </a:r>
            <a:r>
              <a:rPr lang="tr-TR" dirty="0" err="1"/>
              <a:t>natamisin</a:t>
            </a:r>
            <a:r>
              <a:rPr lang="tr-TR" dirty="0"/>
              <a:t>, küf hücre </a:t>
            </a:r>
            <a:r>
              <a:rPr lang="tr-TR" dirty="0" err="1"/>
              <a:t>membranındaki</a:t>
            </a:r>
            <a:r>
              <a:rPr lang="tr-TR" dirty="0"/>
              <a:t> </a:t>
            </a:r>
            <a:r>
              <a:rPr lang="tr-TR" dirty="0" err="1"/>
              <a:t>ergostrol</a:t>
            </a:r>
            <a:r>
              <a:rPr lang="tr-TR" dirty="0"/>
              <a:t> ve diğer sterolleri bağlayan bir </a:t>
            </a:r>
            <a:r>
              <a:rPr lang="tr-TR" dirty="0" err="1"/>
              <a:t>antifungaldır</a:t>
            </a:r>
            <a:r>
              <a:rPr lang="tr-TR" dirty="0"/>
              <a:t>. </a:t>
            </a:r>
            <a:r>
              <a:rPr lang="tr-TR" dirty="0" err="1"/>
              <a:t>Natamisin</a:t>
            </a:r>
            <a:r>
              <a:rPr lang="tr-TR" dirty="0"/>
              <a:t> sterolleri bağlayarak küf hücre </a:t>
            </a:r>
            <a:r>
              <a:rPr lang="tr-TR" dirty="0" err="1"/>
              <a:t>membranında</a:t>
            </a:r>
            <a:r>
              <a:rPr lang="tr-TR" dirty="0"/>
              <a:t> sızıntı ile sonuçlanan bozulmalara ve </a:t>
            </a:r>
            <a:r>
              <a:rPr lang="tr-TR" dirty="0" err="1"/>
              <a:t>ergesterol</a:t>
            </a:r>
            <a:r>
              <a:rPr lang="tr-TR" dirty="0"/>
              <a:t> sentezinin </a:t>
            </a:r>
            <a:r>
              <a:rPr lang="tr-TR" dirty="0" err="1"/>
              <a:t>inhibisyonuna</a:t>
            </a:r>
            <a:r>
              <a:rPr lang="tr-TR" dirty="0"/>
              <a:t> neden olur. Bakteriler hücre duvarı sterollerine sahip olmadıklarından </a:t>
            </a:r>
            <a:r>
              <a:rPr lang="tr-TR" dirty="0" err="1"/>
              <a:t>natamisine</a:t>
            </a:r>
            <a:r>
              <a:rPr lang="tr-TR" dirty="0"/>
              <a:t> karşı duyarlı değildir. </a:t>
            </a:r>
            <a:r>
              <a:rPr lang="tr-TR" dirty="0" err="1"/>
              <a:t>Natamisin</a:t>
            </a:r>
            <a:r>
              <a:rPr lang="tr-TR" dirty="0"/>
              <a:t> temelde istenmeyen bir antibiyotik olduğundan gıda sektöründe sadece peynir ve sosis ürünlerinin yüzeyini korumak için kullanılmalıdır. 1 mg/dm2 yüzeyde maksimum 5 mm nüfuz derinliğinde kalıntı kabul edilmektedir.</a:t>
            </a:r>
          </a:p>
          <a:p>
            <a:pPr marL="0" indent="0" algn="just">
              <a:buNone/>
            </a:pPr>
            <a:r>
              <a:rPr lang="tr-TR" dirty="0"/>
              <a:t>	TGK Renklendiriciler ve </a:t>
            </a:r>
            <a:r>
              <a:rPr lang="tr-TR" dirty="0" err="1"/>
              <a:t>Tadlandırıcılar</a:t>
            </a:r>
            <a:r>
              <a:rPr lang="tr-TR" dirty="0"/>
              <a:t> Dışındaki Gıda Maddeleri Tebliğine göre sert ve yarı sert peynirlerin ve kurutulmuş, </a:t>
            </a:r>
            <a:r>
              <a:rPr lang="tr-TR" dirty="0" err="1"/>
              <a:t>kürlenmiş</a:t>
            </a:r>
            <a:r>
              <a:rPr lang="tr-TR" dirty="0"/>
              <a:t> sucuk, salam ve sosislerin yüzey uygulamalarında kullanılabilir ve 1 mg/dm2 </a:t>
            </a:r>
            <a:r>
              <a:rPr lang="tr-TR" dirty="0" err="1"/>
              <a:t>lik</a:t>
            </a:r>
            <a:r>
              <a:rPr lang="tr-TR" dirty="0"/>
              <a:t> yüzeyde, 5 </a:t>
            </a:r>
            <a:r>
              <a:rPr lang="tr-TR" dirty="0" err="1"/>
              <a:t>mm’lik</a:t>
            </a:r>
            <a:r>
              <a:rPr lang="tr-TR" dirty="0"/>
              <a:t> derinlikte bulunmaması gerekmektedir.</a:t>
            </a:r>
          </a:p>
          <a:p>
            <a:pPr marL="0" indent="0" algn="just">
              <a:buNone/>
            </a:pPr>
            <a:endParaRPr lang="tr-TR" dirty="0"/>
          </a:p>
          <a:p>
            <a:endParaRPr lang="tr-TR" dirty="0"/>
          </a:p>
        </p:txBody>
      </p:sp>
    </p:spTree>
    <p:extLst>
      <p:ext uri="{BB962C8B-B14F-4D97-AF65-F5344CB8AC3E}">
        <p14:creationId xmlns:p14="http://schemas.microsoft.com/office/powerpoint/2010/main" val="2512074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rotWithShape="1">
          <a:blip r:embed="rId2"/>
          <a:srcRect l="28810" t="16536" r="33608" b="13632"/>
          <a:stretch/>
        </p:blipFill>
        <p:spPr>
          <a:xfrm>
            <a:off x="2759625" y="294541"/>
            <a:ext cx="6822411" cy="5268515"/>
          </a:xfrm>
          <a:prstGeom prst="rect">
            <a:avLst/>
          </a:prstGeom>
        </p:spPr>
      </p:pic>
      <p:sp>
        <p:nvSpPr>
          <p:cNvPr id="5" name="Dikdörtgen 4"/>
          <p:cNvSpPr/>
          <p:nvPr/>
        </p:nvSpPr>
        <p:spPr>
          <a:xfrm>
            <a:off x="164263" y="5759669"/>
            <a:ext cx="11739363" cy="923330"/>
          </a:xfrm>
          <a:prstGeom prst="rect">
            <a:avLst/>
          </a:prstGeom>
        </p:spPr>
        <p:txBody>
          <a:bodyPr wrap="square">
            <a:spAutoFit/>
          </a:bodyPr>
          <a:lstStyle/>
          <a:p>
            <a:pPr algn="just"/>
            <a:r>
              <a:rPr lang="tr-TR" b="1" dirty="0">
                <a:latin typeface="Times New Roman" panose="02020603050405020304" pitchFamily="18" charset="0"/>
              </a:rPr>
              <a:t>NOT: </a:t>
            </a:r>
            <a:r>
              <a:rPr lang="tr-TR" dirty="0">
                <a:latin typeface="Times New Roman" panose="02020603050405020304" pitchFamily="18" charset="0"/>
              </a:rPr>
              <a:t>A=peynir yüzeyi (yalnızca ABD’de rendelenmiş peynirde), B= işlemiş etlerin yüzeyinde, C= Bazı fırın ürünlerinin yüzeyinde, D= meyve suyu, E= şarap, F=balık ürünleri, G=yoğurt, H= konserve, I= ekşi krema, J= krem peynir, K= süzme peynir, P= izin verilen katkılar</a:t>
            </a:r>
            <a:endParaRPr lang="tr-TR" dirty="0">
              <a:effectLst/>
            </a:endParaRPr>
          </a:p>
        </p:txBody>
      </p:sp>
    </p:spTree>
    <p:extLst>
      <p:ext uri="{BB962C8B-B14F-4D97-AF65-F5344CB8AC3E}">
        <p14:creationId xmlns:p14="http://schemas.microsoft.com/office/powerpoint/2010/main" val="40150368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267</TotalTime>
  <Words>2942</Words>
  <Application>Microsoft Office PowerPoint</Application>
  <PresentationFormat>Geniş ekran</PresentationFormat>
  <Paragraphs>132</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Calibri Light</vt:lpstr>
      <vt:lpstr>Times New Roman</vt:lpstr>
      <vt:lpstr>Office Teması</vt:lpstr>
      <vt:lpstr>    KORUYUCULAR (İKİNCİ KISIM)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KATKI MADDELERİ</dc:title>
  <dc:creator>HP</dc:creator>
  <cp:lastModifiedBy>Birce Mercanoglu Taban</cp:lastModifiedBy>
  <cp:revision>67</cp:revision>
  <dcterms:created xsi:type="dcterms:W3CDTF">2018-11-06T02:04:22Z</dcterms:created>
  <dcterms:modified xsi:type="dcterms:W3CDTF">2021-11-15T07:50:42Z</dcterms:modified>
</cp:coreProperties>
</file>