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4" r:id="rId5"/>
    <p:sldId id="263" r:id="rId6"/>
    <p:sldId id="262" r:id="rId7"/>
    <p:sldId id="259" r:id="rId8"/>
    <p:sldId id="260" r:id="rId9"/>
    <p:sldId id="261"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3233"/>
  </p:normalViewPr>
  <p:slideViewPr>
    <p:cSldViewPr snapToGrid="0">
      <p:cViewPr varScale="1">
        <p:scale>
          <a:sx n="68" d="100"/>
          <a:sy n="68" d="100"/>
        </p:scale>
        <p:origin x="79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4CF7C-E157-DA4A-AC84-C264D3819714}" type="datetimeFigureOut">
              <a:rPr lang="tr-TR" smtClean="0"/>
              <a:t>30.01.2018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39B80B-CC5A-0742-B510-F10FBB1D01A2}" type="slidenum">
              <a:rPr lang="tr-TR" smtClean="0"/>
              <a:t>‹#›</a:t>
            </a:fld>
            <a:endParaRPr lang="tr-TR"/>
          </a:p>
        </p:txBody>
      </p:sp>
    </p:spTree>
    <p:extLst>
      <p:ext uri="{BB962C8B-B14F-4D97-AF65-F5344CB8AC3E}">
        <p14:creationId xmlns:p14="http://schemas.microsoft.com/office/powerpoint/2010/main" val="956083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a:t>Sınav </a:t>
            </a:r>
            <a:r>
              <a:rPr lang="tr-TR" dirty="0" smtClean="0"/>
              <a:t>Türleri: Uzun Yanıtlı ve Kısa </a:t>
            </a:r>
            <a:r>
              <a:rPr lang="tr-TR" smtClean="0"/>
              <a:t>Yanıtlı </a:t>
            </a: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lgn="just">
              <a:buNone/>
            </a:pPr>
            <a:r>
              <a:rPr lang="tr-TR" dirty="0" smtClean="0"/>
              <a:t>Tekin, H. (1984). </a:t>
            </a:r>
            <a:r>
              <a:rPr lang="tr-TR" i="1" dirty="0" smtClean="0"/>
              <a:t>Eğitimde ölçme ve değerlendirme.</a:t>
            </a:r>
            <a:r>
              <a:rPr lang="tr-TR" dirty="0" smtClean="0"/>
              <a:t> Ankara: </a:t>
            </a:r>
            <a:r>
              <a:rPr lang="tr-TR" smtClean="0"/>
              <a:t>Eğitim 	Fakültesi </a:t>
            </a:r>
            <a:r>
              <a:rPr lang="tr-TR" dirty="0" smtClean="0"/>
              <a:t>Yayınları</a:t>
            </a:r>
            <a:endParaRPr lang="tr-TR" dirty="0"/>
          </a:p>
        </p:txBody>
      </p:sp>
    </p:spTree>
    <p:extLst>
      <p:ext uri="{BB962C8B-B14F-4D97-AF65-F5344CB8AC3E}">
        <p14:creationId xmlns:p14="http://schemas.microsoft.com/office/powerpoint/2010/main" val="2601736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b="1" dirty="0" smtClean="0"/>
              <a:t>Eğitimde </a:t>
            </a:r>
            <a:r>
              <a:rPr lang="tr-TR" b="1" dirty="0"/>
              <a:t>Kullanılan Testler ve </a:t>
            </a:r>
            <a:r>
              <a:rPr lang="tr-TR" b="1" dirty="0" smtClean="0"/>
              <a:t>Maddeler</a:t>
            </a:r>
          </a:p>
          <a:p>
            <a:pPr marL="0" indent="0" algn="just">
              <a:buNone/>
            </a:pPr>
            <a:endParaRPr lang="tr-TR" dirty="0"/>
          </a:p>
          <a:p>
            <a:pPr marL="0" indent="0" algn="just">
              <a:buNone/>
            </a:pPr>
            <a:r>
              <a:rPr lang="tr-TR" dirty="0" smtClean="0"/>
              <a:t>Bir </a:t>
            </a:r>
            <a:r>
              <a:rPr lang="tr-TR" dirty="0"/>
              <a:t>derse ilişkin öğrenmelerin ölçülmesinde çeşitli ölçme araçlarından yararlanılır. Hangi ölçme aracının kullanılacağı, yapılacak ölçmenin amacına, konu kapsamına, hangi davranış düzeylerinde maddeler/sorular hazırlanacağına, birey sayısına, ölçme aracını hazırlayacak kişinin bu konudaki deneyimlerine vb. etkenlere bağlıdır.</a:t>
            </a:r>
          </a:p>
          <a:p>
            <a:pPr marL="0" indent="0" algn="just">
              <a:buNone/>
            </a:pPr>
            <a:r>
              <a:rPr lang="tr-TR" dirty="0"/>
              <a:t>	</a:t>
            </a:r>
          </a:p>
        </p:txBody>
      </p:sp>
    </p:spTree>
    <p:extLst>
      <p:ext uri="{BB962C8B-B14F-4D97-AF65-F5344CB8AC3E}">
        <p14:creationId xmlns:p14="http://schemas.microsoft.com/office/powerpoint/2010/main" val="2473383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Bir konu alanına ilişkin öğrenmelerde bilişsel, </a:t>
            </a:r>
            <a:r>
              <a:rPr lang="tr-TR" dirty="0" err="1"/>
              <a:t>duyuşsal</a:t>
            </a:r>
            <a:r>
              <a:rPr lang="tr-TR" dirty="0"/>
              <a:t> ve devimsel davranışlar ölçülebilmektedir. Ancak eğitimle ilgili süreçlerde daha çok, bilişsel davranışları ölçen araçlar kullanılmaktadır. Bu araçların kullanıldığı test türleri ve bu testleri oluşturan başlıca maddeler şunlardır: Uzun yanıtlı yazılı maddeler, kısa yanıtlı maddeler, eşleştirmeli maddeler, doğru-yanlış (sınıflama gerektiren) maddeler, çoktan seçmeli maddeler, açık uçlu maddeler, performans görevleri ve projelerdir. </a:t>
            </a:r>
          </a:p>
        </p:txBody>
      </p:sp>
    </p:spTree>
    <p:extLst>
      <p:ext uri="{BB962C8B-B14F-4D97-AF65-F5344CB8AC3E}">
        <p14:creationId xmlns:p14="http://schemas.microsoft.com/office/powerpoint/2010/main" val="2847246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45588"/>
            <a:ext cx="10515600" cy="5431375"/>
          </a:xfrm>
        </p:spPr>
        <p:txBody>
          <a:bodyPr/>
          <a:lstStyle/>
          <a:p>
            <a:pPr marL="0" indent="0" algn="just">
              <a:buNone/>
            </a:pPr>
            <a:r>
              <a:rPr lang="tr-TR" dirty="0"/>
              <a:t>Bu maddeler kendi içlerinde eğitimle ilgili süreçlerde ele alınan öğrenmeleri ölçme düzeylerine bağlı olarak kendi içlerinde </a:t>
            </a:r>
            <a:r>
              <a:rPr lang="tr-TR" i="1" dirty="0"/>
              <a:t>alt düzey düşünme süreçlerini</a:t>
            </a:r>
            <a:r>
              <a:rPr lang="tr-TR" dirty="0"/>
              <a:t> ve </a:t>
            </a:r>
            <a:r>
              <a:rPr lang="tr-TR" i="1" dirty="0"/>
              <a:t>üst düzey düşünme süreçlerini</a:t>
            </a:r>
            <a:r>
              <a:rPr lang="tr-TR" dirty="0"/>
              <a:t> ölçen maddeler olarak iki grupta yer alabilirler. Bu durum aşağıdaki tabloda özetlenmiştir:</a:t>
            </a:r>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178771869"/>
              </p:ext>
            </p:extLst>
          </p:nvPr>
        </p:nvGraphicFramePr>
        <p:xfrm>
          <a:off x="2560321" y="3326045"/>
          <a:ext cx="7695026" cy="2850918"/>
        </p:xfrm>
        <a:graphic>
          <a:graphicData uri="http://schemas.openxmlformats.org/drawingml/2006/table">
            <a:tbl>
              <a:tblPr firstRow="1" firstCol="1" bandRow="1">
                <a:tableStyleId>{5C22544A-7EE6-4342-B048-85BDC9FD1C3A}</a:tableStyleId>
              </a:tblPr>
              <a:tblGrid>
                <a:gridCol w="2065474">
                  <a:extLst>
                    <a:ext uri="{9D8B030D-6E8A-4147-A177-3AD203B41FA5}">
                      <a16:colId xmlns:a16="http://schemas.microsoft.com/office/drawing/2014/main" val="3576553428"/>
                    </a:ext>
                  </a:extLst>
                </a:gridCol>
                <a:gridCol w="3484876">
                  <a:extLst>
                    <a:ext uri="{9D8B030D-6E8A-4147-A177-3AD203B41FA5}">
                      <a16:colId xmlns:a16="http://schemas.microsoft.com/office/drawing/2014/main" val="925365634"/>
                    </a:ext>
                  </a:extLst>
                </a:gridCol>
                <a:gridCol w="2144676">
                  <a:extLst>
                    <a:ext uri="{9D8B030D-6E8A-4147-A177-3AD203B41FA5}">
                      <a16:colId xmlns:a16="http://schemas.microsoft.com/office/drawing/2014/main" val="3748250923"/>
                    </a:ext>
                  </a:extLst>
                </a:gridCol>
              </a:tblGrid>
              <a:tr h="219301">
                <a:tc>
                  <a:txBody>
                    <a:bodyPr/>
                    <a:lstStyle/>
                    <a:p>
                      <a:pPr algn="ctr">
                        <a:spcBef>
                          <a:spcPts val="300"/>
                        </a:spcBef>
                        <a:spcAft>
                          <a:spcPts val="300"/>
                        </a:spcAft>
                        <a:tabLst>
                          <a:tab pos="355600" algn="l"/>
                          <a:tab pos="533400" algn="l"/>
                          <a:tab pos="711200" algn="l"/>
                          <a:tab pos="889000" algn="l"/>
                        </a:tabLst>
                      </a:pPr>
                      <a:r>
                        <a:rPr lang="tr-TR" sz="1200">
                          <a:effectLst/>
                        </a:rPr>
                        <a:t>Düşünme Düzeyleri</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300"/>
                        </a:spcBef>
                        <a:spcAft>
                          <a:spcPts val="300"/>
                        </a:spcAft>
                        <a:tabLst>
                          <a:tab pos="355600" algn="l"/>
                          <a:tab pos="533400" algn="l"/>
                          <a:tab pos="711200" algn="l"/>
                          <a:tab pos="889000" algn="l"/>
                        </a:tabLst>
                      </a:pPr>
                      <a:r>
                        <a:rPr lang="tr-TR" sz="1200">
                          <a:effectLst/>
                        </a:rPr>
                        <a:t>Bilişsel Süreçler</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300"/>
                        </a:spcBef>
                        <a:spcAft>
                          <a:spcPts val="300"/>
                        </a:spcAft>
                        <a:tabLst>
                          <a:tab pos="355600" algn="l"/>
                          <a:tab pos="533400" algn="l"/>
                          <a:tab pos="711200" algn="l"/>
                          <a:tab pos="889000" algn="l"/>
                        </a:tabLst>
                      </a:pPr>
                      <a:r>
                        <a:rPr lang="tr-TR" sz="1200">
                          <a:effectLst/>
                        </a:rPr>
                        <a:t>Maddeler/Testler</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26106606"/>
                  </a:ext>
                </a:extLst>
              </a:tr>
              <a:tr h="1535110">
                <a:tc>
                  <a:txBody>
                    <a:bodyPr/>
                    <a:lstStyle/>
                    <a:p>
                      <a:pPr>
                        <a:spcAft>
                          <a:spcPts val="0"/>
                        </a:spcAft>
                        <a:tabLst>
                          <a:tab pos="355600" algn="l"/>
                          <a:tab pos="533400" algn="l"/>
                          <a:tab pos="711200" algn="l"/>
                          <a:tab pos="889000" algn="l"/>
                        </a:tabLst>
                      </a:pPr>
                      <a:r>
                        <a:rPr lang="tr-TR" sz="1200">
                          <a:effectLst/>
                        </a:rPr>
                        <a:t>Alt Düzey Düşünme</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tabLst>
                          <a:tab pos="355600" algn="l"/>
                          <a:tab pos="533400" algn="l"/>
                          <a:tab pos="711200" algn="l"/>
                          <a:tab pos="889000" algn="l"/>
                        </a:tabLst>
                      </a:pPr>
                      <a:r>
                        <a:rPr lang="tr-TR" sz="1200" dirty="0">
                          <a:effectLst/>
                        </a:rPr>
                        <a:t>• Hatırlama</a:t>
                      </a:r>
                    </a:p>
                    <a:p>
                      <a:pPr algn="just">
                        <a:spcAft>
                          <a:spcPts val="0"/>
                        </a:spcAft>
                        <a:tabLst>
                          <a:tab pos="355600" algn="l"/>
                          <a:tab pos="533400" algn="l"/>
                          <a:tab pos="711200" algn="l"/>
                          <a:tab pos="889000" algn="l"/>
                        </a:tabLst>
                      </a:pPr>
                      <a:r>
                        <a:rPr lang="tr-TR" sz="1200" dirty="0">
                          <a:effectLst/>
                        </a:rPr>
                        <a:t>• Anımsama</a:t>
                      </a:r>
                    </a:p>
                    <a:p>
                      <a:pPr algn="just">
                        <a:spcAft>
                          <a:spcPts val="0"/>
                        </a:spcAft>
                        <a:tabLst>
                          <a:tab pos="355600" algn="l"/>
                          <a:tab pos="533400" algn="l"/>
                          <a:tab pos="711200" algn="l"/>
                          <a:tab pos="889000" algn="l"/>
                        </a:tabLst>
                      </a:pPr>
                      <a:r>
                        <a:rPr lang="tr-TR" sz="1200" dirty="0">
                          <a:effectLst/>
                        </a:rPr>
                        <a:t>• Ezberleme</a:t>
                      </a:r>
                      <a:endParaRPr lang="tr-TR" sz="120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tabLst>
                          <a:tab pos="355600" algn="l"/>
                          <a:tab pos="533400" algn="l"/>
                          <a:tab pos="711200" algn="l"/>
                          <a:tab pos="889000" algn="l"/>
                        </a:tabLst>
                      </a:pPr>
                      <a:r>
                        <a:rPr lang="tr-TR" sz="1200">
                          <a:effectLst/>
                        </a:rPr>
                        <a:t>Uzun yanıtlı</a:t>
                      </a:r>
                    </a:p>
                    <a:p>
                      <a:pPr algn="just">
                        <a:spcAft>
                          <a:spcPts val="0"/>
                        </a:spcAft>
                        <a:tabLst>
                          <a:tab pos="355600" algn="l"/>
                          <a:tab pos="533400" algn="l"/>
                          <a:tab pos="711200" algn="l"/>
                          <a:tab pos="889000" algn="l"/>
                        </a:tabLst>
                      </a:pPr>
                      <a:r>
                        <a:rPr lang="tr-TR" sz="1200">
                          <a:effectLst/>
                        </a:rPr>
                        <a:t>Kısa yanıtlı</a:t>
                      </a:r>
                    </a:p>
                    <a:p>
                      <a:pPr algn="just">
                        <a:spcAft>
                          <a:spcPts val="0"/>
                        </a:spcAft>
                        <a:tabLst>
                          <a:tab pos="355600" algn="l"/>
                          <a:tab pos="533400" algn="l"/>
                          <a:tab pos="711200" algn="l"/>
                          <a:tab pos="889000" algn="l"/>
                        </a:tabLst>
                      </a:pPr>
                      <a:r>
                        <a:rPr lang="tr-TR" sz="1200">
                          <a:effectLst/>
                        </a:rPr>
                        <a:t>Eşleştirme gerektiren</a:t>
                      </a:r>
                    </a:p>
                    <a:p>
                      <a:pPr algn="just">
                        <a:spcAft>
                          <a:spcPts val="0"/>
                        </a:spcAft>
                        <a:tabLst>
                          <a:tab pos="355600" algn="l"/>
                          <a:tab pos="533400" algn="l"/>
                          <a:tab pos="711200" algn="l"/>
                          <a:tab pos="889000" algn="l"/>
                        </a:tabLst>
                      </a:pPr>
                      <a:r>
                        <a:rPr lang="tr-TR" sz="1200">
                          <a:effectLst/>
                        </a:rPr>
                        <a:t>Boşluk tamamlamalı</a:t>
                      </a:r>
                    </a:p>
                    <a:p>
                      <a:pPr algn="just">
                        <a:spcAft>
                          <a:spcPts val="0"/>
                        </a:spcAft>
                        <a:tabLst>
                          <a:tab pos="355600" algn="l"/>
                          <a:tab pos="533400" algn="l"/>
                          <a:tab pos="711200" algn="l"/>
                          <a:tab pos="889000" algn="l"/>
                        </a:tabLst>
                      </a:pPr>
                      <a:r>
                        <a:rPr lang="tr-TR" sz="1200">
                          <a:effectLst/>
                        </a:rPr>
                        <a:t>Doğru-yanlış</a:t>
                      </a:r>
                    </a:p>
                    <a:p>
                      <a:pPr algn="just">
                        <a:spcAft>
                          <a:spcPts val="0"/>
                        </a:spcAft>
                        <a:tabLst>
                          <a:tab pos="355600" algn="l"/>
                          <a:tab pos="533400" algn="l"/>
                          <a:tab pos="711200" algn="l"/>
                          <a:tab pos="889000" algn="l"/>
                        </a:tabLst>
                      </a:pPr>
                      <a:r>
                        <a:rPr lang="tr-TR" sz="1200">
                          <a:effectLst/>
                        </a:rPr>
                        <a:t>Çoktan seçmeli</a:t>
                      </a:r>
                    </a:p>
                    <a:p>
                      <a:pPr algn="just">
                        <a:spcAft>
                          <a:spcPts val="0"/>
                        </a:spcAft>
                        <a:tabLst>
                          <a:tab pos="355600" algn="l"/>
                          <a:tab pos="533400" algn="l"/>
                          <a:tab pos="711200" algn="l"/>
                          <a:tab pos="889000" algn="l"/>
                        </a:tabLst>
                      </a:pPr>
                      <a:r>
                        <a:rPr lang="tr-TR" sz="1200">
                          <a:effectLst/>
                        </a:rPr>
                        <a:t>Ev ödevleri</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79256720"/>
                  </a:ext>
                </a:extLst>
              </a:tr>
              <a:tr h="1096507">
                <a:tc>
                  <a:txBody>
                    <a:bodyPr/>
                    <a:lstStyle/>
                    <a:p>
                      <a:pPr>
                        <a:spcAft>
                          <a:spcPts val="0"/>
                        </a:spcAft>
                        <a:tabLst>
                          <a:tab pos="355600" algn="l"/>
                          <a:tab pos="533400" algn="l"/>
                          <a:tab pos="711200" algn="l"/>
                          <a:tab pos="889000" algn="l"/>
                        </a:tabLst>
                      </a:pPr>
                      <a:r>
                        <a:rPr lang="tr-TR" sz="1200">
                          <a:effectLst/>
                        </a:rPr>
                        <a:t>Üst Düzey Düşünme</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tabLst>
                          <a:tab pos="355600" algn="l"/>
                          <a:tab pos="533400" algn="l"/>
                          <a:tab pos="711200" algn="l"/>
                          <a:tab pos="889000" algn="l"/>
                        </a:tabLst>
                      </a:pPr>
                      <a:r>
                        <a:rPr lang="tr-TR" sz="1200">
                          <a:effectLst/>
                        </a:rPr>
                        <a:t>• Anlama</a:t>
                      </a:r>
                    </a:p>
                    <a:p>
                      <a:pPr algn="just">
                        <a:spcAft>
                          <a:spcPts val="0"/>
                        </a:spcAft>
                        <a:tabLst>
                          <a:tab pos="355600" algn="l"/>
                          <a:tab pos="533400" algn="l"/>
                          <a:tab pos="711200" algn="l"/>
                          <a:tab pos="889000" algn="l"/>
                        </a:tabLst>
                      </a:pPr>
                      <a:r>
                        <a:rPr lang="tr-TR" sz="1200">
                          <a:effectLst/>
                        </a:rPr>
                        <a:t>• Uygulama</a:t>
                      </a:r>
                    </a:p>
                    <a:p>
                      <a:pPr algn="just">
                        <a:spcAft>
                          <a:spcPts val="0"/>
                        </a:spcAft>
                        <a:tabLst>
                          <a:tab pos="355600" algn="l"/>
                          <a:tab pos="533400" algn="l"/>
                          <a:tab pos="711200" algn="l"/>
                          <a:tab pos="889000" algn="l"/>
                        </a:tabLst>
                      </a:pPr>
                      <a:r>
                        <a:rPr lang="tr-TR" sz="1200">
                          <a:effectLst/>
                        </a:rPr>
                        <a:t>• Çözümleme (analiz)</a:t>
                      </a:r>
                    </a:p>
                    <a:p>
                      <a:pPr algn="just">
                        <a:spcAft>
                          <a:spcPts val="0"/>
                        </a:spcAft>
                        <a:tabLst>
                          <a:tab pos="355600" algn="l"/>
                          <a:tab pos="533400" algn="l"/>
                          <a:tab pos="711200" algn="l"/>
                          <a:tab pos="889000" algn="l"/>
                        </a:tabLst>
                      </a:pPr>
                      <a:r>
                        <a:rPr lang="tr-TR" sz="1200">
                          <a:effectLst/>
                        </a:rPr>
                        <a:t>• Değerlendirme /eleştirel düşünme</a:t>
                      </a:r>
                    </a:p>
                    <a:p>
                      <a:pPr algn="just">
                        <a:spcAft>
                          <a:spcPts val="0"/>
                        </a:spcAft>
                        <a:tabLst>
                          <a:tab pos="355600" algn="l"/>
                          <a:tab pos="533400" algn="l"/>
                          <a:tab pos="711200" algn="l"/>
                          <a:tab pos="889000" algn="l"/>
                        </a:tabLst>
                      </a:pPr>
                      <a:r>
                        <a:rPr lang="tr-TR" sz="1200">
                          <a:effectLst/>
                        </a:rPr>
                        <a:t>• Yaratıcı düşünme</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tabLst>
                          <a:tab pos="355600" algn="l"/>
                          <a:tab pos="533400" algn="l"/>
                          <a:tab pos="711200" algn="l"/>
                          <a:tab pos="889000" algn="l"/>
                        </a:tabLst>
                      </a:pPr>
                      <a:r>
                        <a:rPr lang="tr-TR" sz="1200" dirty="0">
                          <a:effectLst/>
                        </a:rPr>
                        <a:t>Açık uçlu</a:t>
                      </a:r>
                    </a:p>
                    <a:p>
                      <a:pPr algn="just">
                        <a:spcAft>
                          <a:spcPts val="0"/>
                        </a:spcAft>
                        <a:tabLst>
                          <a:tab pos="355600" algn="l"/>
                          <a:tab pos="533400" algn="l"/>
                          <a:tab pos="711200" algn="l"/>
                          <a:tab pos="889000" algn="l"/>
                        </a:tabLst>
                      </a:pPr>
                      <a:r>
                        <a:rPr lang="tr-TR" sz="1200" dirty="0">
                          <a:effectLst/>
                        </a:rPr>
                        <a:t>Performans görevi</a:t>
                      </a:r>
                    </a:p>
                    <a:p>
                      <a:pPr algn="just">
                        <a:spcAft>
                          <a:spcPts val="0"/>
                        </a:spcAft>
                        <a:tabLst>
                          <a:tab pos="355600" algn="l"/>
                          <a:tab pos="533400" algn="l"/>
                          <a:tab pos="711200" algn="l"/>
                          <a:tab pos="889000" algn="l"/>
                        </a:tabLst>
                      </a:pPr>
                      <a:r>
                        <a:rPr lang="tr-TR" sz="1200" dirty="0">
                          <a:effectLst/>
                        </a:rPr>
                        <a:t>Proje</a:t>
                      </a:r>
                      <a:endParaRPr lang="tr-TR" sz="120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94601574"/>
                  </a:ext>
                </a:extLst>
              </a:tr>
            </a:tbl>
          </a:graphicData>
        </a:graphic>
      </p:graphicFrame>
    </p:spTree>
    <p:extLst>
      <p:ext uri="{BB962C8B-B14F-4D97-AF65-F5344CB8AC3E}">
        <p14:creationId xmlns:p14="http://schemas.microsoft.com/office/powerpoint/2010/main" val="2161960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Uzun Yanıt Gerektiren </a:t>
            </a:r>
            <a:r>
              <a:rPr lang="tr-TR" b="1" i="1" dirty="0" smtClean="0"/>
              <a:t>Maddeler</a:t>
            </a:r>
            <a:endParaRPr lang="tr-TR" dirty="0"/>
          </a:p>
        </p:txBody>
      </p:sp>
      <p:sp>
        <p:nvSpPr>
          <p:cNvPr id="3" name="İçerik Yer Tutucusu 2"/>
          <p:cNvSpPr>
            <a:spLocks noGrp="1"/>
          </p:cNvSpPr>
          <p:nvPr>
            <p:ph idx="1"/>
          </p:nvPr>
        </p:nvSpPr>
        <p:spPr/>
        <p:txBody>
          <a:bodyPr/>
          <a:lstStyle/>
          <a:p>
            <a:pPr marL="0" indent="0" algn="just">
              <a:buNone/>
            </a:pPr>
            <a:r>
              <a:rPr lang="tr-TR" dirty="0" smtClean="0"/>
              <a:t>Az </a:t>
            </a:r>
            <a:r>
              <a:rPr lang="tr-TR" dirty="0"/>
              <a:t>sayıda sorudan oluşur. Yanıtlayıcı, yanıtı düşünüp bulmak ve sonra da yazmak zorundadır. Yanıtlar sınırlandırılmış olmadığı için, yanıtlayıcı istediğini yazabilir. Bu nedenle yanıtları çoğu kez kesinlikle doğru ya da kesinlikle yanlış biçiminde ayırma olanağı yoktur. Yanıtların doğruluk derecesini, </a:t>
            </a:r>
            <a:r>
              <a:rPr lang="tr-TR" dirty="0" err="1"/>
              <a:t>puanlayıcı</a:t>
            </a:r>
            <a:r>
              <a:rPr lang="tr-TR" dirty="0"/>
              <a:t> belirler. Genellikle hazırlanması kolay ancak puanlanması güçtür ve hatalara neden olur. Testin, konu kapsamını temsil etme düzeyi oldukça düşüktür. </a:t>
            </a:r>
          </a:p>
        </p:txBody>
      </p:sp>
    </p:spTree>
    <p:extLst>
      <p:ext uri="{BB962C8B-B14F-4D97-AF65-F5344CB8AC3E}">
        <p14:creationId xmlns:p14="http://schemas.microsoft.com/office/powerpoint/2010/main" val="3372856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Yazılı ifade gücünün ölçülmesinde kullanılması </a:t>
            </a:r>
            <a:r>
              <a:rPr lang="tr-TR" dirty="0" smtClean="0"/>
              <a:t>gereken, vazgeçilmeyecek </a:t>
            </a:r>
            <a:r>
              <a:rPr lang="tr-TR" dirty="0"/>
              <a:t>bir sınav türüdür.</a:t>
            </a:r>
          </a:p>
          <a:p>
            <a:pPr marL="0" indent="0" algn="just">
              <a:buNone/>
            </a:pPr>
            <a:r>
              <a:rPr lang="tr-TR" dirty="0"/>
              <a:t>*</a:t>
            </a:r>
            <a:r>
              <a:rPr lang="tr-TR" dirty="0" smtClean="0"/>
              <a:t>Bir </a:t>
            </a:r>
            <a:r>
              <a:rPr lang="tr-TR" dirty="0"/>
              <a:t>sınavın hazırlanması için süre az, ancak puanlamaya ayrılabilecek </a:t>
            </a:r>
            <a:r>
              <a:rPr lang="tr-TR" dirty="0" smtClean="0"/>
              <a:t>süre </a:t>
            </a:r>
            <a:r>
              <a:rPr lang="tr-TR" dirty="0"/>
              <a:t>fazla ise,</a:t>
            </a:r>
          </a:p>
          <a:p>
            <a:pPr marL="0" indent="0" algn="just">
              <a:buNone/>
            </a:pPr>
            <a:r>
              <a:rPr lang="tr-TR" dirty="0"/>
              <a:t>*</a:t>
            </a:r>
            <a:r>
              <a:rPr lang="tr-TR" dirty="0" smtClean="0"/>
              <a:t>Yazılı </a:t>
            </a:r>
            <a:r>
              <a:rPr lang="tr-TR" dirty="0"/>
              <a:t>anlatım gücü ve yazım kurallarını bir metin içinde kullanabilme becerisi ölçülmek isteniyorsa,</a:t>
            </a:r>
          </a:p>
          <a:p>
            <a:pPr marL="0" indent="0" algn="just">
              <a:buNone/>
            </a:pPr>
            <a:r>
              <a:rPr lang="tr-TR" dirty="0" smtClean="0"/>
              <a:t>*Öğrencilerin</a:t>
            </a:r>
            <a:r>
              <a:rPr lang="tr-TR" dirty="0"/>
              <a:t>, öğrendikleri bilgileri örgütleyerek bütünleştirmeleri ve gerekli durumlarda kullanmaları isteniyorsa kullanılabilir.</a:t>
            </a:r>
          </a:p>
          <a:p>
            <a:pPr marL="0" indent="0" algn="just">
              <a:buNone/>
            </a:pPr>
            <a:endParaRPr lang="tr-TR" dirty="0"/>
          </a:p>
        </p:txBody>
      </p:sp>
    </p:spTree>
    <p:extLst>
      <p:ext uri="{BB962C8B-B14F-4D97-AF65-F5344CB8AC3E}">
        <p14:creationId xmlns:p14="http://schemas.microsoft.com/office/powerpoint/2010/main" val="2767764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Kısa Yanıtlı Maddeler</a:t>
            </a:r>
            <a:r>
              <a:rPr lang="tr-TR" dirty="0"/>
              <a:t/>
            </a:r>
            <a:br>
              <a:rPr lang="tr-TR" dirty="0"/>
            </a:br>
            <a:endParaRPr lang="tr-TR" dirty="0"/>
          </a:p>
        </p:txBody>
      </p:sp>
      <p:sp>
        <p:nvSpPr>
          <p:cNvPr id="3" name="İçerik Yer Tutucusu 2"/>
          <p:cNvSpPr>
            <a:spLocks noGrp="1"/>
          </p:cNvSpPr>
          <p:nvPr>
            <p:ph idx="1"/>
          </p:nvPr>
        </p:nvSpPr>
        <p:spPr/>
        <p:txBody>
          <a:bodyPr/>
          <a:lstStyle/>
          <a:p>
            <a:pPr marL="0" indent="0" algn="just">
              <a:buNone/>
            </a:pPr>
            <a:r>
              <a:rPr lang="tr-TR" dirty="0" smtClean="0"/>
              <a:t>Yanıtı</a:t>
            </a:r>
            <a:r>
              <a:rPr lang="tr-TR" dirty="0"/>
              <a:t>, bir veya birkaç sözcükten ya da en çok birkaç cümleden oluşan sorulara kısa yanıtlı soru, böyle sorulardan oluşan sınavlara da kısa yanıtlı sınavlar denir. Yanıtların kısa olması nedeniyle, fazla sayıda sorunun sorulabildiği ve öğretilen konulardan daha çok davranışın yoklanabildiği bir sınav türüdür. Daha kolay puanlanabildiği için, puanlama hataları daha azdır. Yararlarına rağmen hazırlanması emek gerektiren ve zaman alan bir sınavdır (Tekin, </a:t>
            </a:r>
            <a:r>
              <a:rPr lang="tr-TR" dirty="0" smtClean="0"/>
              <a:t>1984).</a:t>
            </a:r>
            <a:endParaRPr lang="tr-TR" dirty="0"/>
          </a:p>
          <a:p>
            <a:endParaRPr lang="tr-TR" dirty="0"/>
          </a:p>
        </p:txBody>
      </p:sp>
    </p:spTree>
    <p:extLst>
      <p:ext uri="{BB962C8B-B14F-4D97-AF65-F5344CB8AC3E}">
        <p14:creationId xmlns:p14="http://schemas.microsoft.com/office/powerpoint/2010/main" val="3597167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dirty="0"/>
              <a:t>Kısa yanıt gerektiren soruların hazırlanmasında dikkat edilmesi gereken kurallar şunlardır:</a:t>
            </a:r>
          </a:p>
          <a:p>
            <a:pPr marL="0" lvl="0" indent="0" algn="just">
              <a:buNone/>
            </a:pPr>
            <a:r>
              <a:rPr lang="tr-TR" dirty="0" smtClean="0"/>
              <a:t>*Sorular </a:t>
            </a:r>
            <a:r>
              <a:rPr lang="tr-TR" dirty="0"/>
              <a:t>kesin ve tek doğru yanıtı olacak biçimde hazırlanmış olmalıdır.</a:t>
            </a:r>
          </a:p>
          <a:p>
            <a:pPr marL="0" lvl="0" indent="0" algn="just">
              <a:buNone/>
            </a:pPr>
            <a:r>
              <a:rPr lang="tr-TR" dirty="0" smtClean="0"/>
              <a:t>*Soruda </a:t>
            </a:r>
            <a:r>
              <a:rPr lang="tr-TR" dirty="0"/>
              <a:t>kitaptan alınmış ifadeler aynen kullanılmamalıdır. Bu tür soruların kullanılması öğrencileri ezberlemeye yöneltir.</a:t>
            </a:r>
          </a:p>
          <a:p>
            <a:pPr marL="0" lvl="0" indent="0" algn="just">
              <a:buNone/>
            </a:pPr>
            <a:r>
              <a:rPr lang="tr-TR" dirty="0"/>
              <a:t>*</a:t>
            </a:r>
            <a:r>
              <a:rPr lang="tr-TR" dirty="0" smtClean="0"/>
              <a:t>Soru </a:t>
            </a:r>
            <a:r>
              <a:rPr lang="tr-TR" dirty="0"/>
              <a:t>herkes tarafından anlaşılacak biçimde açık ve yalın bir ifadeyle yazılmış olmalıdır.</a:t>
            </a:r>
          </a:p>
          <a:p>
            <a:pPr marL="0" lvl="0" indent="0" algn="just">
              <a:buNone/>
            </a:pPr>
            <a:r>
              <a:rPr lang="tr-TR" dirty="0"/>
              <a:t>*</a:t>
            </a:r>
            <a:r>
              <a:rPr lang="tr-TR" dirty="0" smtClean="0"/>
              <a:t>Mümkünse </a:t>
            </a:r>
            <a:r>
              <a:rPr lang="tr-TR" dirty="0"/>
              <a:t>her soru yalnızca bir davranışı yoklamalıdır.</a:t>
            </a:r>
          </a:p>
          <a:p>
            <a:pPr marL="0" indent="0" algn="just">
              <a:buNone/>
            </a:pPr>
            <a:endParaRPr lang="tr-TR" dirty="0"/>
          </a:p>
        </p:txBody>
      </p:sp>
    </p:spTree>
    <p:extLst>
      <p:ext uri="{BB962C8B-B14F-4D97-AF65-F5344CB8AC3E}">
        <p14:creationId xmlns:p14="http://schemas.microsoft.com/office/powerpoint/2010/main" val="2893403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lgn="just">
              <a:buNone/>
            </a:pPr>
            <a:r>
              <a:rPr lang="tr-TR" dirty="0" smtClean="0"/>
              <a:t>*Öğrencilerin </a:t>
            </a:r>
            <a:r>
              <a:rPr lang="tr-TR" dirty="0"/>
              <a:t>doğru yanıtı bulmalarını sağlayacak ipuçlarından kaçınılmış olmalıdır.</a:t>
            </a:r>
          </a:p>
          <a:p>
            <a:pPr marL="0" indent="0" algn="just">
              <a:buNone/>
            </a:pPr>
            <a:r>
              <a:rPr lang="tr-TR" dirty="0"/>
              <a:t>*</a:t>
            </a:r>
            <a:r>
              <a:rPr lang="tr-TR" dirty="0" smtClean="0"/>
              <a:t>Testte</a:t>
            </a:r>
            <a:r>
              <a:rPr lang="tr-TR" dirty="0"/>
              <a:t>, biri diğerinin yanıtı olacak maddeler kullanılmaktan kaçınılmış olmalıdır.</a:t>
            </a:r>
          </a:p>
          <a:p>
            <a:pPr marL="0" lvl="0" indent="0" algn="just">
              <a:buNone/>
            </a:pPr>
            <a:r>
              <a:rPr lang="tr-TR" dirty="0" smtClean="0"/>
              <a:t>*Bir </a:t>
            </a:r>
            <a:r>
              <a:rPr lang="tr-TR" dirty="0"/>
              <a:t>ders kitabından ya da öğrencilere duyurulan bir kaynaktan belli bir cümleyi aynen </a:t>
            </a:r>
            <a:r>
              <a:rPr lang="tr-TR" dirty="0" smtClean="0"/>
              <a:t>alarak </a:t>
            </a:r>
            <a:r>
              <a:rPr lang="tr-TR" dirty="0"/>
              <a:t>ve ondan bazı sözcükleri çıkarmak suretiyle “kökü eksik cümle sorusu” yazma yoluna gidilmemiş olmalıdır.</a:t>
            </a:r>
          </a:p>
          <a:p>
            <a:pPr marL="0" lvl="0" indent="0" algn="just">
              <a:buNone/>
            </a:pPr>
            <a:r>
              <a:rPr lang="tr-TR" dirty="0" smtClean="0"/>
              <a:t>*Yanıtların </a:t>
            </a:r>
            <a:r>
              <a:rPr lang="tr-TR" dirty="0"/>
              <a:t>yazılması için, aynı uzunlukta boşlukların bırakılmış olmalıdır.</a:t>
            </a:r>
          </a:p>
          <a:p>
            <a:pPr marL="0" lvl="0" indent="0" algn="just">
              <a:buNone/>
            </a:pPr>
            <a:r>
              <a:rPr lang="tr-TR" dirty="0" smtClean="0"/>
              <a:t>*Yanıt </a:t>
            </a:r>
            <a:r>
              <a:rPr lang="tr-TR" dirty="0"/>
              <a:t>yeri olarak bırakılan boşluklar puanlamayı kolaylaştıracak biçimde düzenlenmiş olmalıdır.</a:t>
            </a:r>
          </a:p>
          <a:p>
            <a:endParaRPr lang="tr-TR" dirty="0"/>
          </a:p>
        </p:txBody>
      </p:sp>
    </p:spTree>
    <p:extLst>
      <p:ext uri="{BB962C8B-B14F-4D97-AF65-F5344CB8AC3E}">
        <p14:creationId xmlns:p14="http://schemas.microsoft.com/office/powerpoint/2010/main" val="9159163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586</Words>
  <Application>Microsoft Office PowerPoint</Application>
  <PresentationFormat>Geniş ekran</PresentationFormat>
  <Paragraphs>51</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Calibri Light</vt:lpstr>
      <vt:lpstr>Times</vt:lpstr>
      <vt:lpstr>Times New Roman</vt:lpstr>
      <vt:lpstr>Office Teması</vt:lpstr>
      <vt:lpstr>Sınav Türleri: Uzun Yanıtlı ve Kısa Yanıtlı </vt:lpstr>
      <vt:lpstr>PowerPoint Sunusu</vt:lpstr>
      <vt:lpstr>PowerPoint Sunusu</vt:lpstr>
      <vt:lpstr>PowerPoint Sunusu</vt:lpstr>
      <vt:lpstr>Uzun Yanıt Gerektiren Maddeler</vt:lpstr>
      <vt:lpstr>PowerPoint Sunusu</vt:lpstr>
      <vt:lpstr>Kısa Yanıtlı Maddeler </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11</cp:revision>
  <dcterms:created xsi:type="dcterms:W3CDTF">2017-05-16T13:19:38Z</dcterms:created>
  <dcterms:modified xsi:type="dcterms:W3CDTF">2018-01-30T16:27:06Z</dcterms:modified>
</cp:coreProperties>
</file>