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0" r:id="rId6"/>
    <p:sldId id="267" r:id="rId7"/>
    <p:sldId id="271" r:id="rId8"/>
    <p:sldId id="268" r:id="rId9"/>
    <p:sldId id="260" r:id="rId10"/>
    <p:sldId id="269" r:id="rId11"/>
    <p:sldId id="261" r:id="rId12"/>
    <p:sldId id="262" r:id="rId13"/>
    <p:sldId id="263" r:id="rId14"/>
    <p:sldId id="264" r:id="rId15"/>
    <p:sldId id="272" r:id="rId16"/>
    <p:sldId id="273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936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23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28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73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15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39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08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38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33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05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31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36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19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 n a y a s 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solidFill>
                  <a:schemeClr val="accent1"/>
                </a:solidFill>
              </a:rPr>
              <a:t>6</a:t>
            </a:r>
            <a:r>
              <a:rPr lang="tr-TR" sz="3200" smtClean="0">
                <a:solidFill>
                  <a:schemeClr val="accent1"/>
                </a:solidFill>
              </a:rPr>
              <a:t>. </a:t>
            </a:r>
            <a:r>
              <a:rPr lang="tr-TR" sz="3200" dirty="0" smtClean="0">
                <a:solidFill>
                  <a:schemeClr val="accent1"/>
                </a:solidFill>
              </a:rPr>
              <a:t>Hafta: </a:t>
            </a:r>
            <a:r>
              <a:rPr lang="tr-TR" sz="3200" dirty="0" smtClean="0"/>
              <a:t>TEŞKİLAT-I ESASİYE KANUNU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22618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Esaslar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Egemenlik</a:t>
            </a:r>
          </a:p>
          <a:p>
            <a:pPr marL="0" indent="0">
              <a:buNone/>
            </a:pPr>
            <a:r>
              <a:rPr lang="tr-TR" i="1" dirty="0" smtClean="0"/>
              <a:t>Madde 1: </a:t>
            </a:r>
            <a:r>
              <a:rPr lang="tr-TR" dirty="0" smtClean="0"/>
              <a:t>«Hakimiyet </a:t>
            </a:r>
            <a:r>
              <a:rPr lang="tr-TR" dirty="0" err="1" smtClean="0"/>
              <a:t>bila</a:t>
            </a:r>
            <a:r>
              <a:rPr lang="tr-TR" dirty="0" smtClean="0"/>
              <a:t> </a:t>
            </a:r>
            <a:r>
              <a:rPr lang="tr-TR" dirty="0" err="1" smtClean="0"/>
              <a:t>kaydu</a:t>
            </a:r>
            <a:r>
              <a:rPr lang="tr-TR" dirty="0" smtClean="0"/>
              <a:t> şart milletindir.»</a:t>
            </a:r>
          </a:p>
          <a:p>
            <a:pPr marL="0" indent="0">
              <a:buNone/>
            </a:pPr>
            <a:r>
              <a:rPr lang="tr-TR" dirty="0" smtClean="0"/>
              <a:t>Bu ilke Osmanlı-Türk anayasal gelişmeleri içinde keskin bir dönüm noktasıdır. Zira, egemenlik hakkını </a:t>
            </a:r>
            <a:r>
              <a:rPr lang="tr-TR" dirty="0" err="1" smtClean="0"/>
              <a:t>monarktan</a:t>
            </a:r>
            <a:r>
              <a:rPr lang="tr-TR" dirty="0" smtClean="0"/>
              <a:t> alıp kayıtsız ve şartsız bir şekilde millete vermesi bakımından yepyeni bir egemenlik anlayışı getirmiştir.</a:t>
            </a:r>
          </a:p>
          <a:p>
            <a:pPr marL="0" indent="0">
              <a:buNone/>
            </a:pPr>
            <a:r>
              <a:rPr lang="tr-TR" dirty="0" smtClean="0"/>
              <a:t>«idare usulü halkın mukadderatını bilfiil idare etmesi esasına müstenittir.» (madde 1) ifadesi </a:t>
            </a:r>
            <a:r>
              <a:rPr lang="tr-TR" i="1" dirty="0" smtClean="0"/>
              <a:t>doğrudan demokrasi </a:t>
            </a:r>
            <a:r>
              <a:rPr lang="tr-TR" dirty="0" smtClean="0"/>
              <a:t>çağrışımları uyandırır.</a:t>
            </a:r>
          </a:p>
          <a:p>
            <a:pPr marL="0" indent="0">
              <a:buNone/>
            </a:pPr>
            <a:r>
              <a:rPr lang="tr-TR" dirty="0" smtClean="0"/>
              <a:t>Buna karşılık «Büyük Millet Meclisi milletin yegane ve hakiki </a:t>
            </a:r>
            <a:r>
              <a:rPr lang="tr-TR" dirty="0" err="1" smtClean="0"/>
              <a:t>mümesillidir</a:t>
            </a:r>
            <a:r>
              <a:rPr lang="tr-TR" dirty="0" smtClean="0"/>
              <a:t>» (madde 2); «Türkiye Devleti Büyük Millet Meclisi tarafından idare olunur» (madde 3) ifadeleri </a:t>
            </a:r>
            <a:r>
              <a:rPr lang="tr-TR" i="1" dirty="0" smtClean="0"/>
              <a:t>temsili demokrasi</a:t>
            </a:r>
            <a:r>
              <a:rPr lang="tr-TR" dirty="0" smtClean="0"/>
              <a:t>ye işaret eder.</a:t>
            </a:r>
          </a:p>
          <a:p>
            <a:pPr>
              <a:buFontTx/>
              <a:buChar char="-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3981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Kuvvetler Birliği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TBMM yasaları yapma yetkisini üstlenmekle kalmamış, yasaları yürütme işini de kendi üstüne almıştır.</a:t>
            </a:r>
          </a:p>
          <a:p>
            <a:r>
              <a:rPr lang="tr-TR" dirty="0" smtClean="0"/>
              <a:t>- Yargı konusu Teşkilat-ı Esasiye Kanunu tarafından ele alınmamıştır. Bunun tek istisnası nahiye şuralarının «</a:t>
            </a:r>
            <a:r>
              <a:rPr lang="tr-TR" dirty="0" err="1" smtClean="0"/>
              <a:t>kazi</a:t>
            </a:r>
            <a:r>
              <a:rPr lang="tr-TR" dirty="0" smtClean="0"/>
              <a:t>» (yargısal) yetkisinden söz eden ama bu yetkinin ne olduğunu açıklamayan 20. madde hükmüdür.</a:t>
            </a:r>
          </a:p>
          <a:p>
            <a:r>
              <a:rPr lang="tr-TR" dirty="0" smtClean="0"/>
              <a:t>-1921 Anayasası ve milli mücadele döneminde yargı yetkisini Meclise ait sayan görüş egemendi.</a:t>
            </a:r>
          </a:p>
        </p:txBody>
      </p:sp>
    </p:spTree>
    <p:extLst>
      <p:ext uri="{BB962C8B-B14F-4D97-AF65-F5344CB8AC3E}">
        <p14:creationId xmlns:p14="http://schemas.microsoft.com/office/powerpoint/2010/main" val="2829762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Meclis Hükümeti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Teşkilat-ı Esasiye Kanuna göre</a:t>
            </a:r>
          </a:p>
          <a:p>
            <a:pPr marL="0" indent="0">
              <a:buNone/>
            </a:pPr>
            <a:r>
              <a:rPr lang="tr-TR" dirty="0" smtClean="0"/>
              <a:t> - İcra Vekilleri Heyeti, </a:t>
            </a:r>
            <a:r>
              <a:rPr lang="tr-TR" dirty="0" err="1" smtClean="0"/>
              <a:t>BMM’den</a:t>
            </a:r>
            <a:r>
              <a:rPr lang="tr-TR" dirty="0" smtClean="0"/>
              <a:t> doğar. Ona bağımlıdır. Onun denetimi altında çalışır.</a:t>
            </a:r>
          </a:p>
          <a:p>
            <a:pPr>
              <a:buFontTx/>
              <a:buChar char="-"/>
            </a:pPr>
            <a:r>
              <a:rPr lang="tr-TR" dirty="0" smtClean="0"/>
              <a:t>Meclis kendi üyeleri arasından seçtiği vekiller aracılığıyla yürütme işini görür.</a:t>
            </a:r>
          </a:p>
          <a:p>
            <a:pPr>
              <a:buFontTx/>
              <a:buChar char="-"/>
            </a:pPr>
            <a:r>
              <a:rPr lang="tr-TR" dirty="0" smtClean="0"/>
              <a:t>Vekiller Meclis tarafından yönlendirilir.</a:t>
            </a:r>
          </a:p>
          <a:p>
            <a:pPr>
              <a:buFontTx/>
              <a:buChar char="-"/>
            </a:pPr>
            <a:r>
              <a:rPr lang="tr-TR" dirty="0" smtClean="0"/>
              <a:t>Vekiller Meclis tarafından denetlenir.</a:t>
            </a:r>
          </a:p>
          <a:p>
            <a:pPr>
              <a:buFontTx/>
              <a:buChar char="-"/>
            </a:pPr>
            <a:r>
              <a:rPr lang="tr-TR" dirty="0" smtClean="0"/>
              <a:t>Vekiller Meclis tarafından gerektiğinde azledilir.</a:t>
            </a:r>
          </a:p>
          <a:p>
            <a:pPr>
              <a:buFontTx/>
              <a:buChar char="-"/>
            </a:pPr>
            <a:r>
              <a:rPr lang="tr-TR" dirty="0" smtClean="0"/>
              <a:t>- Vekiller arasında çıkacak uyuşmazlıkları Meclis çözer.</a:t>
            </a:r>
          </a:p>
          <a:p>
            <a:pPr>
              <a:buFontTx/>
              <a:buChar char="-"/>
            </a:pPr>
            <a:r>
              <a:rPr lang="tr-TR" dirty="0" smtClean="0"/>
              <a:t>Vekiller kendi arasından bir başkan seçerler. Ancak TMBB Başkanı İcra Vekilleri Heyetinin </a:t>
            </a:r>
            <a:r>
              <a:rPr lang="tr-TR" i="1" dirty="0" smtClean="0"/>
              <a:t>doğal başkan</a:t>
            </a:r>
            <a:r>
              <a:rPr lang="tr-TR" dirty="0" smtClean="0"/>
              <a:t>ıdır.</a:t>
            </a:r>
          </a:p>
          <a:p>
            <a:pPr>
              <a:buFontTx/>
              <a:buChar char="-"/>
            </a:pPr>
            <a:r>
              <a:rPr lang="tr-TR" dirty="0" smtClean="0"/>
              <a:t>İcra Vekilleri Heyeti TBMM’den ayrı bir organ değil, onun bir uzvudur (organ).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3489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Yerinden Yönetim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TEK’in 14 maddesi yerel yönetimlere ayrılmıştır (md 11-23).</a:t>
            </a:r>
          </a:p>
          <a:p>
            <a:r>
              <a:rPr lang="tr-TR" dirty="0" smtClean="0"/>
              <a:t>- Türkiye, coğrafi durumu ve iktisadi ilişkileri bakımından vilayetlere, vilayetler kazalara, kazalar da nahiyelere ayrılmıştır.</a:t>
            </a:r>
          </a:p>
          <a:p>
            <a:r>
              <a:rPr lang="tr-TR" dirty="0" smtClean="0"/>
              <a:t>- Vilayet, manevi şahsiyet ve muhtariyete sahiptir.</a:t>
            </a:r>
          </a:p>
          <a:p>
            <a:r>
              <a:rPr lang="tr-TR" dirty="0" smtClean="0"/>
              <a:t>- Evkaf (vakıflar), </a:t>
            </a:r>
            <a:r>
              <a:rPr lang="tr-TR" dirty="0" err="1" smtClean="0"/>
              <a:t>medaris</a:t>
            </a:r>
            <a:r>
              <a:rPr lang="tr-TR" dirty="0" smtClean="0"/>
              <a:t> (medreseler), maarif (eğitim), </a:t>
            </a:r>
            <a:r>
              <a:rPr lang="tr-TR" dirty="0" err="1" smtClean="0"/>
              <a:t>sıhhıye</a:t>
            </a:r>
            <a:r>
              <a:rPr lang="tr-TR" dirty="0" smtClean="0"/>
              <a:t> (sağlık), iktisat, ziraat, nafıa (bayındırlık) ve muavenet-i içtimaiye (sosyal yardımlaşma) işlerinin düzenlenmesi ve yürütülmesi vilayet şuralarının işidir.</a:t>
            </a:r>
          </a:p>
          <a:p>
            <a:r>
              <a:rPr lang="tr-TR" dirty="0" smtClean="0"/>
              <a:t>-İç ve dış siyaset, </a:t>
            </a:r>
            <a:r>
              <a:rPr lang="tr-TR" dirty="0" err="1" smtClean="0"/>
              <a:t>şer’iye</a:t>
            </a:r>
            <a:r>
              <a:rPr lang="tr-TR" dirty="0" smtClean="0"/>
              <a:t>, adliye ve askeriye ile ilgili konular, uluslararası ekonomik ilişkiler ve başka vilayetleri de ilgilendiren sorunlar merkezi yönetimin yetkisindedir.</a:t>
            </a:r>
          </a:p>
        </p:txBody>
      </p:sp>
    </p:spTree>
    <p:extLst>
      <p:ext uri="{BB962C8B-B14F-4D97-AF65-F5344CB8AC3E}">
        <p14:creationId xmlns:p14="http://schemas.microsoft.com/office/powerpoint/2010/main" val="602347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Vilayet Şuraları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Vilayet Şuraları, vilayet halkı tarafından seçilen üyelerden oluşur.</a:t>
            </a:r>
          </a:p>
          <a:p>
            <a:r>
              <a:rPr lang="tr-TR" dirty="0" smtClean="0"/>
              <a:t>- Şuraların toplantı dönemi iki yıldır.</a:t>
            </a:r>
          </a:p>
          <a:p>
            <a:r>
              <a:rPr lang="tr-TR" dirty="0" smtClean="0"/>
              <a:t>- Şuraların toplanma süreleri iki aydır.</a:t>
            </a:r>
          </a:p>
          <a:p>
            <a:r>
              <a:rPr lang="tr-TR" dirty="0" smtClean="0"/>
              <a:t>- Vilayet Şurası, kendi içinden İdare Heyeti seçer.</a:t>
            </a:r>
          </a:p>
          <a:p>
            <a:r>
              <a:rPr lang="tr-TR" dirty="0" smtClean="0"/>
              <a:t>- İdare Heyeti, icra amiri olan reis ile şubeleri yönetecek şura üyelerinden oluşur.</a:t>
            </a:r>
          </a:p>
          <a:p>
            <a:r>
              <a:rPr lang="tr-TR" dirty="0" smtClean="0"/>
              <a:t>- Vilayetlerde TBMM’nin vekili ve temsilcisi sıfatıyla bir vali bulunur.</a:t>
            </a:r>
          </a:p>
          <a:p>
            <a:r>
              <a:rPr lang="tr-TR" dirty="0" smtClean="0"/>
              <a:t>- TBMM tarafından atanan valinin görevi, devletin genel ve ortak işlerini yürütmektir.</a:t>
            </a:r>
          </a:p>
          <a:p>
            <a:r>
              <a:rPr lang="tr-TR" dirty="0" smtClean="0"/>
              <a:t>- Vali, devletin görevleri ile yerel görevler arasında bir sorun çıktığında müdahale edebilir.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472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Kaza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Kaza, yalnızca idari ve inzibati bir birimdir.</a:t>
            </a:r>
          </a:p>
          <a:p>
            <a:r>
              <a:rPr lang="tr-TR" dirty="0" smtClean="0"/>
              <a:t>- Manevi kişiliğe sahip değildir.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68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Nahiye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Halka en yakın idari birimdir.</a:t>
            </a:r>
          </a:p>
          <a:p>
            <a:r>
              <a:rPr lang="tr-TR" dirty="0" smtClean="0"/>
              <a:t>- Özerkliğe sahip bir manevi şahsiyettir.</a:t>
            </a:r>
          </a:p>
          <a:p>
            <a:r>
              <a:rPr lang="tr-TR" dirty="0" smtClean="0"/>
              <a:t>- Nahiyenin, Nahiye Şurası ve idare heyeti ve müdürü vardır.</a:t>
            </a:r>
          </a:p>
          <a:p>
            <a:r>
              <a:rPr lang="tr-TR" dirty="0" smtClean="0"/>
              <a:t>- Nahiye Şurasının üyeleri doğrudan halk tarafından seçilir.</a:t>
            </a:r>
          </a:p>
          <a:p>
            <a:r>
              <a:rPr lang="tr-TR" dirty="0" smtClean="0"/>
              <a:t>- Nahiye Şurası İdare Heyeti yargısal, iktisadi ve mali yetkilere sahiptir. </a:t>
            </a:r>
            <a:r>
              <a:rPr lang="tr-TR" smtClean="0"/>
              <a:t>Bu yetkilerin dereceleri özel yasalarla belirlenir.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2693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Temel Bilgiler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20 Ocak 1921</a:t>
            </a:r>
            <a:endParaRPr lang="tr-TR" i="1" dirty="0" smtClean="0"/>
          </a:p>
          <a:p>
            <a:r>
              <a:rPr lang="tr-TR" dirty="0" smtClean="0"/>
              <a:t>Ankara</a:t>
            </a:r>
          </a:p>
          <a:p>
            <a:endParaRPr lang="tr-TR" i="1" dirty="0" smtClean="0"/>
          </a:p>
          <a:p>
            <a:pPr lvl="1"/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  <p:pic>
        <p:nvPicPr>
          <p:cNvPr id="1028" name="Picture 4" descr="teÅkilatÄ± esasiye kanunu 1921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7062" y="1752600"/>
            <a:ext cx="6476863" cy="415131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3465498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Kişiler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4" name="AutoShape 2" descr="Image result for Mustafa ReÅit PaÅ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8" descr="Image result for abdÃ¼lmeci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" name="AutoShape 10" descr="Image result for abdÃ¼lmeci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AutoShape 12" descr="Image result for abdÃ¼lmeci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9" name="Picture 2" descr="Ä°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822" y="1733551"/>
            <a:ext cx="5123003" cy="4580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3541777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Bağlam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- 30 Ekim 1918 Mondros Bırakışması ve takip eden işgaller</a:t>
            </a:r>
          </a:p>
          <a:p>
            <a:r>
              <a:rPr lang="tr-TR" dirty="0" smtClean="0"/>
              <a:t>- Çare arayışları: </a:t>
            </a:r>
            <a:r>
              <a:rPr lang="tr-TR" dirty="0" err="1" smtClean="0"/>
              <a:t>Garbçılık</a:t>
            </a:r>
            <a:r>
              <a:rPr lang="tr-TR" dirty="0" smtClean="0"/>
              <a:t>, İslamcılık, Turancılık</a:t>
            </a:r>
          </a:p>
          <a:p>
            <a:r>
              <a:rPr lang="tr-TR" dirty="0" smtClean="0"/>
              <a:t>- Kemalizm: Batı sömürgesi olmadan </a:t>
            </a:r>
            <a:r>
              <a:rPr lang="tr-TR" dirty="0" err="1" smtClean="0"/>
              <a:t>Garbçı</a:t>
            </a:r>
            <a:r>
              <a:rPr lang="tr-TR" dirty="0" smtClean="0"/>
              <a:t>, şeriatçı olmadan Müslüman, Turancı olmadan Türk ulusçuluğu</a:t>
            </a:r>
          </a:p>
          <a:p>
            <a:r>
              <a:rPr lang="tr-TR" dirty="0" smtClean="0"/>
              <a:t>- Direniş örgütleri</a:t>
            </a:r>
          </a:p>
          <a:p>
            <a:r>
              <a:rPr lang="tr-TR" dirty="0" smtClean="0"/>
              <a:t>- Yerel kongreler</a:t>
            </a:r>
          </a:p>
          <a:p>
            <a:r>
              <a:rPr lang="tr-TR" dirty="0" smtClean="0"/>
              <a:t>- Mustafa Kemal Paşa’nın Anadolu’ya gelişi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5311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Bağlam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- 21-22 Haziran 1919 Amasya Genelgesi (Kurtuluş Savaşının ilk anayasal belgesi)</a:t>
            </a:r>
          </a:p>
          <a:p>
            <a:r>
              <a:rPr lang="tr-TR" dirty="0" smtClean="0"/>
              <a:t>- 23 Temmuz 1919 Erzurum Kongresi</a:t>
            </a:r>
          </a:p>
          <a:p>
            <a:r>
              <a:rPr lang="tr-TR" dirty="0" smtClean="0"/>
              <a:t>- 4 Eylül 1919 Sivas Kongresi</a:t>
            </a:r>
          </a:p>
          <a:p>
            <a:r>
              <a:rPr lang="tr-TR" dirty="0" smtClean="0"/>
              <a:t>- 20 Ekim 1919 Bahriye Nazırı Salip Paşa’nın Amasya’da Mustafa Kemal ile görüşmesi</a:t>
            </a:r>
          </a:p>
          <a:p>
            <a:r>
              <a:rPr lang="tr-TR" dirty="0" smtClean="0"/>
              <a:t>- 28 Ocak 1919 İstanbul Meclisinin Misak-ı </a:t>
            </a:r>
            <a:r>
              <a:rPr lang="tr-TR" dirty="0" err="1" smtClean="0"/>
              <a:t>Milli’yi</a:t>
            </a:r>
            <a:r>
              <a:rPr lang="tr-TR" dirty="0" smtClean="0"/>
              <a:t> kabulü</a:t>
            </a:r>
          </a:p>
          <a:p>
            <a:r>
              <a:rPr lang="tr-TR" dirty="0" smtClean="0"/>
              <a:t>- 16 Mart 1920 İstanbul’un işgali</a:t>
            </a:r>
          </a:p>
          <a:p>
            <a:r>
              <a:rPr lang="tr-TR" dirty="0" smtClean="0"/>
              <a:t>- 18 Mart 1920 İstanbul Meclisinin çalışmalarına ara verme kararı</a:t>
            </a:r>
          </a:p>
          <a:p>
            <a:r>
              <a:rPr lang="tr-TR" dirty="0" smtClean="0"/>
              <a:t>- 11 Nisan 1920 Padişah Vahdettin’in Meclis-i </a:t>
            </a:r>
            <a:r>
              <a:rPr lang="tr-TR" dirty="0" err="1" smtClean="0"/>
              <a:t>Mebusan’ı</a:t>
            </a:r>
            <a:r>
              <a:rPr lang="tr-TR" dirty="0" smtClean="0"/>
              <a:t> resmen dağıtması ve </a:t>
            </a:r>
            <a:r>
              <a:rPr lang="tr-TR" dirty="0" err="1" smtClean="0"/>
              <a:t>Şeyhül</a:t>
            </a:r>
            <a:r>
              <a:rPr lang="tr-TR" dirty="0" smtClean="0"/>
              <a:t> İslam </a:t>
            </a:r>
            <a:r>
              <a:rPr lang="tr-TR" dirty="0" err="1" smtClean="0"/>
              <a:t>Dürrizade</a:t>
            </a:r>
            <a:r>
              <a:rPr lang="tr-TR" dirty="0" smtClean="0"/>
              <a:t> Abdullah Efendinin fetvası</a:t>
            </a:r>
          </a:p>
          <a:p>
            <a:r>
              <a:rPr lang="tr-TR" dirty="0" smtClean="0"/>
              <a:t>-23 Nisan 1920 Türkiye Büyük Millet Meclisinin toplanması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494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Birinci Meclisin Yapısı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Yüzde 28 memur ve öğretmen</a:t>
            </a:r>
          </a:p>
          <a:p>
            <a:r>
              <a:rPr lang="tr-TR" dirty="0" smtClean="0"/>
              <a:t>- Yüzde 15 asker</a:t>
            </a:r>
          </a:p>
          <a:p>
            <a:r>
              <a:rPr lang="tr-TR" dirty="0" smtClean="0"/>
              <a:t>- Yüzde 13 hukukçu</a:t>
            </a:r>
          </a:p>
          <a:p>
            <a:r>
              <a:rPr lang="tr-TR" dirty="0" smtClean="0"/>
              <a:t>- Yüzde 17 din adamı</a:t>
            </a:r>
          </a:p>
          <a:p>
            <a:r>
              <a:rPr lang="tr-TR" dirty="0" smtClean="0"/>
              <a:t>- Yüzde 12 tüccar</a:t>
            </a:r>
          </a:p>
          <a:p>
            <a:r>
              <a:rPr lang="tr-TR" dirty="0" smtClean="0"/>
              <a:t>- Yüzde 9 serbest meslek erbabı</a:t>
            </a:r>
          </a:p>
          <a:p>
            <a:r>
              <a:rPr lang="tr-TR" dirty="0" smtClean="0"/>
              <a:t>- Yüzde 6 çiftçi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1157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1"/>
                </a:solidFill>
              </a:rPr>
              <a:t>Bağlam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- 10 Ağustos 1920 </a:t>
            </a:r>
            <a:r>
              <a:rPr lang="tr-TR" b="1" dirty="0" smtClean="0"/>
              <a:t>Sevr</a:t>
            </a:r>
          </a:p>
          <a:p>
            <a:r>
              <a:rPr lang="tr-TR" dirty="0" smtClean="0"/>
              <a:t>- 19 Ağustos 1920 TBMM Kararı: Sevr’i imzalayanlar haindir</a:t>
            </a:r>
          </a:p>
          <a:p>
            <a:r>
              <a:rPr lang="tr-TR" dirty="0" smtClean="0"/>
              <a:t>- Eylül 1920 İstiklal Mahkemeleri</a:t>
            </a:r>
          </a:p>
          <a:p>
            <a:r>
              <a:rPr lang="tr-TR" dirty="0" smtClean="0"/>
              <a:t>- 5 Eylül 1920 </a:t>
            </a:r>
            <a:r>
              <a:rPr lang="tr-TR" dirty="0" err="1" smtClean="0"/>
              <a:t>Nisab</a:t>
            </a:r>
            <a:r>
              <a:rPr lang="tr-TR" dirty="0" smtClean="0"/>
              <a:t>-ı Müzakere Yasası (görüşme yeter sayısı)</a:t>
            </a:r>
          </a:p>
          <a:p>
            <a:r>
              <a:rPr lang="tr-TR" dirty="0" smtClean="0"/>
              <a:t>- 16 Mart 1921 Moskova Antlaşması</a:t>
            </a:r>
          </a:p>
          <a:p>
            <a:r>
              <a:rPr lang="tr-TR" dirty="0" smtClean="0"/>
              <a:t>-30 Eylül 1922 TBMM Osmanlı İmparatorluğunun yıkıldığını karar bağladı</a:t>
            </a:r>
          </a:p>
          <a:p>
            <a:r>
              <a:rPr lang="tr-TR" dirty="0" smtClean="0"/>
              <a:t>- 1 Kasım 1922 Saltanat kaldırıldı</a:t>
            </a:r>
          </a:p>
          <a:p>
            <a:r>
              <a:rPr lang="tr-TR" dirty="0" smtClean="0"/>
              <a:t>-  20 Kasım 1922 Hilafet kaldırıldı</a:t>
            </a:r>
          </a:p>
          <a:p>
            <a:endParaRPr lang="tr-TR" dirty="0" smtClean="0"/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155363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Özellikler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Teşkilat-ı Esasiye, 20 Ocak 1921 tarih ve 85 sayılı yasa ile kabul edilmiştir.</a:t>
            </a:r>
          </a:p>
          <a:p>
            <a:r>
              <a:rPr lang="tr-TR" dirty="0" smtClean="0"/>
              <a:t>- 23 madde ve 1 madde-i </a:t>
            </a:r>
            <a:r>
              <a:rPr lang="tr-TR" dirty="0" err="1" smtClean="0"/>
              <a:t>münferide’den</a:t>
            </a:r>
            <a:r>
              <a:rPr lang="tr-TR" dirty="0" smtClean="0"/>
              <a:t> (ayrı madde) oluşan bir çerçeve anayasadır.</a:t>
            </a:r>
          </a:p>
          <a:p>
            <a:r>
              <a:rPr lang="tr-TR" dirty="0" smtClean="0"/>
              <a:t>- Gerçek bir anayasa sistematiğinden yoksundur; temel hak ve özgürlükler ile yargılama gibi temel anayasa konularını düzenlememiştir.</a:t>
            </a:r>
          </a:p>
          <a:p>
            <a:r>
              <a:rPr lang="tr-TR" dirty="0" smtClean="0"/>
              <a:t>- En önemli özelliği; devlet ve egemenlik anlayışlarında getirdiği devrimci değişikliktir.</a:t>
            </a:r>
          </a:p>
          <a:p>
            <a:r>
              <a:rPr lang="tr-TR" dirty="0" smtClean="0"/>
              <a:t>- İktidarın düzenlenişi açısından </a:t>
            </a:r>
            <a:r>
              <a:rPr lang="tr-TR" b="1" dirty="0" smtClean="0"/>
              <a:t>kuvvetler birliği </a:t>
            </a:r>
            <a:r>
              <a:rPr lang="tr-TR" dirty="0" smtClean="0"/>
              <a:t>ve </a:t>
            </a:r>
            <a:r>
              <a:rPr lang="tr-TR" b="1" dirty="0" smtClean="0"/>
              <a:t>Meclis Hükümeti </a:t>
            </a:r>
            <a:r>
              <a:rPr lang="tr-TR" dirty="0" smtClean="0"/>
              <a:t>sistemini benimsemiştir.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5344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Esaslar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 Yeni bir devlet:</a:t>
            </a:r>
          </a:p>
          <a:p>
            <a:pPr>
              <a:buFontTx/>
              <a:buChar char="-"/>
            </a:pPr>
            <a:r>
              <a:rPr lang="tr-TR" dirty="0" smtClean="0"/>
              <a:t>Madde 3: «Türkiye Devleti, Büyük Millet Meclisi tarafından idare olunur.»</a:t>
            </a:r>
          </a:p>
          <a:p>
            <a:pPr>
              <a:buFontTx/>
              <a:buChar char="-"/>
            </a:pPr>
            <a:r>
              <a:rPr lang="tr-TR" dirty="0" smtClean="0"/>
              <a:t>Devletin adının </a:t>
            </a:r>
            <a:r>
              <a:rPr lang="tr-TR" i="1" dirty="0" smtClean="0"/>
              <a:t>Türkiye</a:t>
            </a:r>
            <a:r>
              <a:rPr lang="tr-TR" dirty="0" smtClean="0"/>
              <a:t> Devleti olarak belirlenmesine dikkat edilmelidir.</a:t>
            </a:r>
            <a:endParaRPr lang="tr-TR" dirty="0"/>
          </a:p>
          <a:p>
            <a:r>
              <a:rPr lang="tr-TR" dirty="0" smtClean="0"/>
              <a:t>Bu ibare; etnik kökeni, dili ve kültürü ne olursa olsun Misak-ı Milli sınırları içinde yaşayan insanların siyasal birleşmesinin en üst noktası olan yeni bir devletin kucaklayıcılığını ifade eder.</a:t>
            </a:r>
          </a:p>
        </p:txBody>
      </p:sp>
    </p:spTree>
    <p:extLst>
      <p:ext uri="{BB962C8B-B14F-4D97-AF65-F5344CB8AC3E}">
        <p14:creationId xmlns:p14="http://schemas.microsoft.com/office/powerpoint/2010/main" val="1522315183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1482</TotalTime>
  <Words>923</Words>
  <Application>Microsoft Office PowerPoint</Application>
  <PresentationFormat>Özel</PresentationFormat>
  <Paragraphs>100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Geçmişe bakış</vt:lpstr>
      <vt:lpstr>A n a y a s a</vt:lpstr>
      <vt:lpstr>Temel Bilgiler</vt:lpstr>
      <vt:lpstr>Kişiler</vt:lpstr>
      <vt:lpstr>Bağlam</vt:lpstr>
      <vt:lpstr>Bağlam</vt:lpstr>
      <vt:lpstr>Birinci Meclisin Yapısı</vt:lpstr>
      <vt:lpstr>Bağlam</vt:lpstr>
      <vt:lpstr>Özellikler</vt:lpstr>
      <vt:lpstr>Esaslar</vt:lpstr>
      <vt:lpstr>Esaslar</vt:lpstr>
      <vt:lpstr>Kuvvetler Birliği</vt:lpstr>
      <vt:lpstr>Meclis Hükümeti</vt:lpstr>
      <vt:lpstr>Yerinden Yönetim</vt:lpstr>
      <vt:lpstr>Vilayet Şuraları</vt:lpstr>
      <vt:lpstr>Kaza</vt:lpstr>
      <vt:lpstr>Nahiye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89</cp:revision>
  <dcterms:created xsi:type="dcterms:W3CDTF">2018-02-12T08:58:47Z</dcterms:created>
  <dcterms:modified xsi:type="dcterms:W3CDTF">2018-06-26T10:45:04Z</dcterms:modified>
</cp:coreProperties>
</file>