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6" r:id="rId2"/>
    <p:sldId id="257" r:id="rId3"/>
    <p:sldId id="258" r:id="rId4"/>
    <p:sldId id="259" r:id="rId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EF6291-42BD-4073-B5FC-90C42CA0F377}" type="datetimeFigureOut">
              <a:rPr lang="tr-TR" smtClean="0"/>
              <a:pPr/>
              <a:t>29.5.2018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C608B7-BA56-4DE4-AF90-CE5ECEE55FA3}"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83C608B7-BA56-4DE4-AF90-CE5ECEE55FA3}" type="slidenum">
              <a:rPr lang="tr-TR" smtClean="0"/>
              <a:pPr/>
              <a:t>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29.5.2018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29.5.2018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29.5.2018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29.5.2018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29.5.2018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4994FF87-16F7-4B52-A867-587D7D98BC62}" type="datetimeFigureOut">
              <a:rPr lang="tr-TR" smtClean="0"/>
              <a:pPr/>
              <a:t>29.5.2018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4994FF87-16F7-4B52-A867-587D7D98BC62}" type="datetimeFigureOut">
              <a:rPr lang="tr-TR" smtClean="0"/>
              <a:pPr/>
              <a:t>29.5.2018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4994FF87-16F7-4B52-A867-587D7D98BC62}" type="datetimeFigureOut">
              <a:rPr lang="tr-TR" smtClean="0"/>
              <a:pPr/>
              <a:t>29.5.2018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4994FF87-16F7-4B52-A867-587D7D98BC62}" type="datetimeFigureOut">
              <a:rPr lang="tr-TR" smtClean="0"/>
              <a:pPr/>
              <a:t>29.5.2018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29.5.2018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29.5.2018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94FF87-16F7-4B52-A867-587D7D98BC62}" type="datetimeFigureOut">
              <a:rPr lang="tr-TR" smtClean="0"/>
              <a:pPr/>
              <a:t>29.5.2018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276020-7276-4183-87CA-7D2DDEDCF56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a:bodyPr>
          <a:lstStyle/>
          <a:p>
            <a:r>
              <a:rPr lang="tr-TR" sz="4800" dirty="0">
                <a:latin typeface="Andalus" pitchFamily="18" charset="-78"/>
                <a:cs typeface="Andalus" pitchFamily="18" charset="-78"/>
              </a:rPr>
              <a:t>1. konu</a:t>
            </a:r>
          </a:p>
        </p:txBody>
      </p:sp>
      <p:sp>
        <p:nvSpPr>
          <p:cNvPr id="3" name="2 Alt Başlık"/>
          <p:cNvSpPr>
            <a:spLocks noGrp="1"/>
          </p:cNvSpPr>
          <p:nvPr>
            <p:ph type="subTitle" idx="1"/>
          </p:nvPr>
        </p:nvSpPr>
        <p:spPr/>
        <p:txBody>
          <a:bodyPr>
            <a:normAutofit fontScale="55000" lnSpcReduction="20000"/>
          </a:bodyPr>
          <a:lstStyle/>
          <a:p>
            <a:r>
              <a:rPr lang="tr-TR" sz="4400" dirty="0">
                <a:latin typeface="Bell MT" pitchFamily="18" charset="0"/>
                <a:cs typeface="Andalus" pitchFamily="18" charset="-78"/>
              </a:rPr>
              <a:t>Bir sanat ürünü veya sanatsal parça nedir?</a:t>
            </a:r>
          </a:p>
          <a:p>
            <a:r>
              <a:rPr lang="tr-TR" sz="4400" dirty="0">
                <a:latin typeface="Bell MT" pitchFamily="18" charset="0"/>
                <a:cs typeface="Andalus" pitchFamily="18" charset="-78"/>
              </a:rPr>
              <a:t>Sanatsal parça nelerden oluşur?</a:t>
            </a:r>
          </a:p>
          <a:p>
            <a:r>
              <a:rPr lang="tr-TR" sz="4400" dirty="0">
                <a:latin typeface="Bell MT" pitchFamily="18" charset="0"/>
                <a:cs typeface="Andalus" pitchFamily="18" charset="-78"/>
              </a:rPr>
              <a:t>Estetik, sanatsal parçanın okunmasında gerekli ve hatta vazgeçilmez bir öğe midir?</a:t>
            </a:r>
          </a:p>
          <a:p>
            <a:endParaRPr lang="tr-TR" sz="4400" dirty="0">
              <a:latin typeface="Aldhabi" pitchFamily="2" charset="-78"/>
              <a:cs typeface="Aldhabi" pitchFamily="2" charset="-7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4. hafta</a:t>
            </a:r>
          </a:p>
        </p:txBody>
      </p:sp>
      <p:sp>
        <p:nvSpPr>
          <p:cNvPr id="3" name="2 İçerik Yer Tutucusu"/>
          <p:cNvSpPr>
            <a:spLocks noGrp="1"/>
          </p:cNvSpPr>
          <p:nvPr>
            <p:ph idx="1"/>
          </p:nvPr>
        </p:nvSpPr>
        <p:spPr/>
        <p:txBody>
          <a:bodyPr>
            <a:normAutofit/>
          </a:bodyPr>
          <a:lstStyle/>
          <a:p>
            <a:r>
              <a:rPr lang="tr-TR" sz="2400" dirty="0">
                <a:latin typeface="Bell MT" pitchFamily="18" charset="0"/>
              </a:rPr>
              <a:t>Ortaçağ sanatı ve aşkın olanın dünyasal yansıması:</a:t>
            </a:r>
          </a:p>
          <a:p>
            <a:r>
              <a:rPr lang="tr-TR" sz="2400" dirty="0">
                <a:latin typeface="Bell MT" pitchFamily="18" charset="0"/>
              </a:rPr>
              <a:t>Modern sanatın yorumlanabileceği temel kavramları ele aldıktan hemen sonra dördüncü hafta ile birlikte tarihsel manada geriye doğru gitmeye ve geçmişte sanat parçasının nelerden mürekkep bulunduğuna odaklanmaya başlıyoruz.</a:t>
            </a:r>
          </a:p>
          <a:p>
            <a:r>
              <a:rPr lang="tr-TR" sz="2400" dirty="0" err="1">
                <a:latin typeface="Bell MT" pitchFamily="18" charset="0"/>
              </a:rPr>
              <a:t>Eco’nun</a:t>
            </a:r>
            <a:r>
              <a:rPr lang="tr-TR" sz="2400" dirty="0">
                <a:latin typeface="Bell MT" pitchFamily="18" charset="0"/>
              </a:rPr>
              <a:t> Ortaçağ sanatını ele alışının önderliğinde geometrik desenlerin, sayıların ve ışığın Tanrısal bir hakikatin bu dünyaya yansıtılmasına konu oluşu temel meselemizi oluşturuyor. Buna göre, Ortaçağda sanat, mükemmel bir aşkınlığın izine düşülmesi ve hakkı verilerek tekrar edilmesinden oluşuyor.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4. hafta</a:t>
            </a:r>
            <a:endParaRPr lang="tr-TR" dirty="0"/>
          </a:p>
        </p:txBody>
      </p:sp>
      <p:sp>
        <p:nvSpPr>
          <p:cNvPr id="3" name="2 İçerik Yer Tutucusu"/>
          <p:cNvSpPr>
            <a:spLocks noGrp="1"/>
          </p:cNvSpPr>
          <p:nvPr>
            <p:ph idx="1"/>
          </p:nvPr>
        </p:nvSpPr>
        <p:spPr/>
        <p:txBody>
          <a:bodyPr>
            <a:normAutofit/>
          </a:bodyPr>
          <a:lstStyle/>
          <a:p>
            <a:r>
              <a:rPr lang="tr-TR" sz="2400" dirty="0">
                <a:latin typeface="Bell MT" pitchFamily="18" charset="0"/>
              </a:rPr>
              <a:t>Yeni Platonculuk, ide kavramı ve Ortaçağ sanatında derinlemesine vuku bulan </a:t>
            </a:r>
            <a:r>
              <a:rPr lang="tr-TR" sz="2400" dirty="0" smtClean="0">
                <a:latin typeface="Bell MT" pitchFamily="18" charset="0"/>
              </a:rPr>
              <a:t>‘Tanrısal </a:t>
            </a:r>
            <a:r>
              <a:rPr lang="tr-TR" sz="2400" dirty="0">
                <a:latin typeface="Bell MT" pitchFamily="18" charset="0"/>
              </a:rPr>
              <a:t>bir yaratı </a:t>
            </a:r>
            <a:r>
              <a:rPr lang="tr-TR" sz="2400" dirty="0" smtClean="0">
                <a:latin typeface="Bell MT" pitchFamily="18" charset="0"/>
              </a:rPr>
              <a:t>olarak’ </a:t>
            </a:r>
            <a:r>
              <a:rPr lang="tr-TR" sz="2400" dirty="0">
                <a:latin typeface="Bell MT" pitchFamily="18" charset="0"/>
              </a:rPr>
              <a:t>sanatçının kendi yaratısında Tanrıyı bulması idealleri etrafında </a:t>
            </a:r>
            <a:r>
              <a:rPr lang="tr-TR" sz="2400" dirty="0" smtClean="0">
                <a:latin typeface="Bell MT" pitchFamily="18" charset="0"/>
              </a:rPr>
              <a:t>formüle edilen mükemmel </a:t>
            </a:r>
            <a:r>
              <a:rPr lang="tr-TR" sz="2400" dirty="0">
                <a:latin typeface="Bell MT" pitchFamily="18" charset="0"/>
              </a:rPr>
              <a:t>oran, sayı sembolizmi ve ışık </a:t>
            </a:r>
            <a:r>
              <a:rPr lang="tr-TR" sz="2400" dirty="0" err="1" smtClean="0">
                <a:latin typeface="Bell MT" pitchFamily="18" charset="0"/>
              </a:rPr>
              <a:t>sufizmi</a:t>
            </a:r>
            <a:r>
              <a:rPr lang="tr-TR" sz="2400" dirty="0" smtClean="0">
                <a:latin typeface="Bell MT" pitchFamily="18" charset="0"/>
              </a:rPr>
              <a:t> temaları, sanat </a:t>
            </a:r>
            <a:r>
              <a:rPr lang="tr-TR" sz="2400" dirty="0">
                <a:latin typeface="Bell MT" pitchFamily="18" charset="0"/>
              </a:rPr>
              <a:t>parçasına dönük estetik gibi modern ölçütlerin aslında zamansal ve mekânsal özgünlüğüne dönük argümanımıza ve bir anlamda arayışımıza kaynak sağlıyor.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4. hafta</a:t>
            </a:r>
            <a:endParaRPr lang="tr-TR" dirty="0"/>
          </a:p>
        </p:txBody>
      </p:sp>
      <p:sp>
        <p:nvSpPr>
          <p:cNvPr id="3" name="2 İçerik Yer Tutucusu"/>
          <p:cNvSpPr>
            <a:spLocks noGrp="1"/>
          </p:cNvSpPr>
          <p:nvPr>
            <p:ph idx="1"/>
          </p:nvPr>
        </p:nvSpPr>
        <p:spPr/>
        <p:txBody>
          <a:bodyPr>
            <a:normAutofit/>
          </a:bodyPr>
          <a:lstStyle/>
          <a:p>
            <a:r>
              <a:rPr lang="tr-TR" sz="2400" b="1" dirty="0">
                <a:latin typeface="Bell MT" pitchFamily="18" charset="0"/>
              </a:rPr>
              <a:t>Zorunlu okumalar</a:t>
            </a:r>
            <a:r>
              <a:rPr lang="tr-TR" sz="2400" dirty="0">
                <a:latin typeface="Bell MT" pitchFamily="18" charset="0"/>
              </a:rPr>
              <a:t>:</a:t>
            </a:r>
          </a:p>
          <a:p>
            <a:r>
              <a:rPr lang="tr-TR" sz="2400" dirty="0">
                <a:latin typeface="Bell MT" pitchFamily="18" charset="0"/>
              </a:rPr>
              <a:t>Umberto </a:t>
            </a:r>
            <a:r>
              <a:rPr lang="tr-TR" sz="2400" dirty="0" err="1">
                <a:latin typeface="Bell MT" pitchFamily="18" charset="0"/>
              </a:rPr>
              <a:t>Eco</a:t>
            </a:r>
            <a:r>
              <a:rPr lang="tr-TR" sz="2400" dirty="0">
                <a:latin typeface="Bell MT" pitchFamily="18" charset="0"/>
              </a:rPr>
              <a:t> (2017). </a:t>
            </a:r>
            <a:r>
              <a:rPr lang="tr-TR" sz="2400" i="1" dirty="0">
                <a:latin typeface="Bell MT" pitchFamily="18" charset="0"/>
              </a:rPr>
              <a:t>Ortaçağ Estetiğinde Sanat ve Güzellik</a:t>
            </a:r>
            <a:r>
              <a:rPr lang="tr-TR" sz="2400" dirty="0">
                <a:latin typeface="Bell MT" pitchFamily="18" charset="0"/>
              </a:rPr>
              <a:t>. İstanbul: Can Yayınları. (Kitabın ilk </a:t>
            </a:r>
            <a:r>
              <a:rPr lang="tr-TR" sz="2400">
                <a:latin typeface="Bell MT" pitchFamily="18" charset="0"/>
              </a:rPr>
              <a:t>yarısı)</a:t>
            </a:r>
            <a:endParaRPr lang="tr-TR" sz="2400" dirty="0">
              <a:latin typeface="Bell MT" pitchFamily="18" charset="0"/>
            </a:endParaRP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74</TotalTime>
  <Words>198</Words>
  <Application>Microsoft Office PowerPoint</Application>
  <PresentationFormat>Ekran Gösterisi (4:3)</PresentationFormat>
  <Paragraphs>14</Paragraphs>
  <Slides>4</Slides>
  <Notes>1</Notes>
  <HiddenSlides>0</HiddenSlides>
  <MMClips>0</MMClips>
  <ScaleCrop>false</ScaleCrop>
  <HeadingPairs>
    <vt:vector size="4" baseType="variant">
      <vt:variant>
        <vt:lpstr>Tema</vt:lpstr>
      </vt:variant>
      <vt:variant>
        <vt:i4>1</vt:i4>
      </vt:variant>
      <vt:variant>
        <vt:lpstr>Slayt Başlıkları</vt:lpstr>
      </vt:variant>
      <vt:variant>
        <vt:i4>4</vt:i4>
      </vt:variant>
    </vt:vector>
  </HeadingPairs>
  <TitlesOfParts>
    <vt:vector size="5" baseType="lpstr">
      <vt:lpstr>Ofis Teması</vt:lpstr>
      <vt:lpstr>1. konu</vt:lpstr>
      <vt:lpstr>4. hafta</vt:lpstr>
      <vt:lpstr>4. hafta</vt:lpstr>
      <vt:lpstr>4. hafta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konu</dc:title>
  <dc:creator>çağlar</dc:creator>
  <cp:lastModifiedBy>çağlar</cp:lastModifiedBy>
  <cp:revision>13</cp:revision>
  <dcterms:created xsi:type="dcterms:W3CDTF">2018-05-08T13:48:36Z</dcterms:created>
  <dcterms:modified xsi:type="dcterms:W3CDTF">2018-05-29T13:59:07Z</dcterms:modified>
</cp:coreProperties>
</file>