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58" r:id="rId6"/>
    <p:sldId id="259" r:id="rId7"/>
    <p:sldId id="261" r:id="rId8"/>
    <p:sldId id="262"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ui.ma/personal/~A.Cads/1201/Mod2/M2-links/L1-%20Educational%20Psychology%20Interactive%20Motivation.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214438"/>
            <a:ext cx="9144000" cy="2387600"/>
          </a:xfrm>
        </p:spPr>
        <p:txBody>
          <a:bodyPr>
            <a:normAutofit fontScale="90000"/>
          </a:bodyPr>
          <a:lstStyle/>
          <a:p>
            <a:r>
              <a:rPr lang="tr-TR" dirty="0" smtClean="0"/>
              <a:t/>
            </a:r>
            <a:br>
              <a:rPr lang="tr-TR" dirty="0" smtClean="0"/>
            </a:br>
            <a:r>
              <a:rPr lang="tr-TR" dirty="0" smtClean="0"/>
              <a:t>Bir </a:t>
            </a:r>
            <a:r>
              <a:rPr lang="tr-TR" dirty="0"/>
              <a:t>psikolojik yapı olarak "güdü" ve madde geliştirme süreci</a:t>
            </a:r>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Güdü Nedir?</a:t>
            </a:r>
            <a:endParaRPr lang="tr-TR" b="1" dirty="0"/>
          </a:p>
        </p:txBody>
      </p:sp>
      <p:sp>
        <p:nvSpPr>
          <p:cNvPr id="3" name="İçerik Yer Tutucusu 2"/>
          <p:cNvSpPr>
            <a:spLocks noGrp="1"/>
          </p:cNvSpPr>
          <p:nvPr>
            <p:ph idx="1"/>
          </p:nvPr>
        </p:nvSpPr>
        <p:spPr/>
        <p:txBody>
          <a:bodyPr/>
          <a:lstStyle/>
          <a:p>
            <a:pPr algn="just"/>
            <a:endParaRPr lang="tr-TR" dirty="0"/>
          </a:p>
          <a:p>
            <a:pPr algn="just"/>
            <a:r>
              <a:rPr lang="tr-TR" dirty="0" smtClean="0"/>
              <a:t>Güdülenme (</a:t>
            </a:r>
            <a:r>
              <a:rPr lang="tr-TR" dirty="0" err="1" smtClean="0"/>
              <a:t>motivate</a:t>
            </a:r>
            <a:r>
              <a:rPr lang="tr-TR" dirty="0" smtClean="0"/>
              <a:t>), </a:t>
            </a:r>
            <a:r>
              <a:rPr lang="tr-TR" dirty="0"/>
              <a:t>bir şey yapmak için harekete geçmek </a:t>
            </a:r>
            <a:r>
              <a:rPr lang="tr-TR" dirty="0" smtClean="0"/>
              <a:t>demektir.</a:t>
            </a:r>
          </a:p>
          <a:p>
            <a:pPr algn="just"/>
            <a:endParaRPr lang="tr-TR" dirty="0"/>
          </a:p>
          <a:p>
            <a:pPr algn="just"/>
            <a:r>
              <a:rPr lang="tr-TR" dirty="0" smtClean="0"/>
              <a:t>Daha kapsamlı olarak fiziksel ve psikolojik eylemleri başlatma, yönetme ve sürdürmeyi kapsayan tüm süreçler için kullanılan genel bir terimdir (</a:t>
            </a:r>
            <a:r>
              <a:rPr lang="tr-TR" dirty="0" err="1" smtClean="0"/>
              <a:t>Gerrig</a:t>
            </a:r>
            <a:r>
              <a:rPr lang="tr-TR" dirty="0" smtClean="0"/>
              <a:t> &amp; </a:t>
            </a:r>
            <a:r>
              <a:rPr lang="tr-TR" dirty="0" err="1" smtClean="0"/>
              <a:t>Zimbardo</a:t>
            </a:r>
            <a:r>
              <a:rPr lang="tr-TR" dirty="0" smtClean="0"/>
              <a:t>, 2009).</a:t>
            </a:r>
          </a:p>
          <a:p>
            <a:pPr algn="just"/>
            <a:endParaRPr lang="tr-TR" dirty="0"/>
          </a:p>
          <a:p>
            <a:pPr marL="0" indent="0" algn="just">
              <a:buNone/>
            </a:pPr>
            <a:endParaRPr lang="tr-TR" dirty="0" smtClean="0"/>
          </a:p>
          <a:p>
            <a:pPr algn="just"/>
            <a:endParaRPr lang="tr-TR" dirty="0"/>
          </a:p>
          <a:p>
            <a:pPr algn="just"/>
            <a:endParaRPr lang="tr-TR" dirty="0" smtClean="0"/>
          </a:p>
          <a:p>
            <a:pPr algn="just"/>
            <a:endParaRPr lang="tr-TR" dirty="0" smtClean="0"/>
          </a:p>
          <a:p>
            <a:pPr algn="just"/>
            <a:endParaRPr lang="tr-TR" dirty="0" smtClean="0"/>
          </a:p>
        </p:txBody>
      </p:sp>
    </p:spTree>
    <p:extLst>
      <p:ext uri="{BB962C8B-B14F-4D97-AF65-F5344CB8AC3E}">
        <p14:creationId xmlns:p14="http://schemas.microsoft.com/office/powerpoint/2010/main" val="158681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Güdülenmenin Göstergeleri</a:t>
            </a:r>
            <a:endParaRPr lang="tr-TR" b="1" dirty="0"/>
          </a:p>
        </p:txBody>
      </p:sp>
      <p:sp>
        <p:nvSpPr>
          <p:cNvPr id="3" name="İçerik Yer Tutucusu 2"/>
          <p:cNvSpPr>
            <a:spLocks noGrp="1"/>
          </p:cNvSpPr>
          <p:nvPr>
            <p:ph idx="1"/>
          </p:nvPr>
        </p:nvSpPr>
        <p:spPr>
          <a:xfrm>
            <a:off x="838200" y="1825625"/>
            <a:ext cx="10515600" cy="4713720"/>
          </a:xfrm>
        </p:spPr>
        <p:txBody>
          <a:bodyPr>
            <a:normAutofit fontScale="92500" lnSpcReduction="10000"/>
          </a:bodyPr>
          <a:lstStyle/>
          <a:p>
            <a:pPr algn="just"/>
            <a:r>
              <a:rPr lang="tr-TR" dirty="0" smtClean="0"/>
              <a:t>Yüksek güdülenmenin dört göstergesi </a:t>
            </a:r>
            <a:r>
              <a:rPr lang="tr-TR" dirty="0" smtClean="0"/>
              <a:t>vardır</a:t>
            </a:r>
            <a:r>
              <a:rPr lang="tr-TR" dirty="0" smtClean="0"/>
              <a:t>:</a:t>
            </a:r>
            <a:endParaRPr lang="tr-TR" dirty="0" smtClean="0"/>
          </a:p>
          <a:p>
            <a:pPr algn="just"/>
            <a:endParaRPr lang="tr-TR" dirty="0" smtClean="0"/>
          </a:p>
          <a:p>
            <a:pPr lvl="1" algn="just"/>
            <a:r>
              <a:rPr lang="tr-TR" i="1" dirty="0" smtClean="0"/>
              <a:t>Görev Seçimi</a:t>
            </a:r>
            <a:r>
              <a:rPr lang="tr-TR" dirty="0" smtClean="0"/>
              <a:t>: Seçme özgürlüğüne sahip olunan durumda bir görevi tercih etmek</a:t>
            </a:r>
          </a:p>
          <a:p>
            <a:pPr lvl="1" algn="just"/>
            <a:endParaRPr lang="tr-TR" dirty="0" smtClean="0"/>
          </a:p>
          <a:p>
            <a:pPr lvl="1" algn="just"/>
            <a:r>
              <a:rPr lang="tr-TR" i="1" dirty="0" smtClean="0"/>
              <a:t>Çaba:</a:t>
            </a:r>
            <a:r>
              <a:rPr lang="tr-TR" dirty="0" smtClean="0"/>
              <a:t> Özellikle zor görevlerde, çaba göstermek</a:t>
            </a:r>
          </a:p>
          <a:p>
            <a:pPr lvl="1" algn="just"/>
            <a:endParaRPr lang="tr-TR" dirty="0" smtClean="0"/>
          </a:p>
          <a:p>
            <a:pPr lvl="1" algn="just"/>
            <a:r>
              <a:rPr lang="tr-TR" i="1" dirty="0" smtClean="0"/>
              <a:t>Sebat</a:t>
            </a:r>
            <a:r>
              <a:rPr lang="tr-TR" dirty="0" smtClean="0"/>
              <a:t>: Özellikle engellerle karşılaştığı engellere rağmen uzun süre bir görevi sürdürme</a:t>
            </a:r>
          </a:p>
          <a:p>
            <a:pPr lvl="1" algn="just"/>
            <a:endParaRPr lang="tr-TR" dirty="0" smtClean="0"/>
          </a:p>
          <a:p>
            <a:pPr lvl="1" algn="just"/>
            <a:r>
              <a:rPr lang="tr-TR" i="1" dirty="0" smtClean="0"/>
              <a:t>Başarı</a:t>
            </a:r>
            <a:r>
              <a:rPr lang="tr-TR" dirty="0" smtClean="0"/>
              <a:t>: Bir görevin tercih edilmesi, bu görevde çaba sarf edilmesi ve sebatla çabanın sürdürülmesi sonucunda başarılı olmak</a:t>
            </a:r>
          </a:p>
          <a:p>
            <a:pPr lvl="1" algn="just"/>
            <a:endParaRPr lang="tr-TR" dirty="0" smtClean="0"/>
          </a:p>
          <a:p>
            <a:pPr marL="457200" lvl="1" indent="0" algn="just">
              <a:buNone/>
            </a:pPr>
            <a:endParaRPr lang="tr-TR" dirty="0" smtClean="0"/>
          </a:p>
          <a:p>
            <a:pPr marL="457200" lvl="1" indent="0" algn="r">
              <a:buNone/>
            </a:pPr>
            <a:r>
              <a:rPr lang="tr-TR" dirty="0" smtClean="0"/>
              <a:t>(</a:t>
            </a:r>
            <a:r>
              <a:rPr lang="tr-TR" dirty="0" err="1"/>
              <a:t>Pintrich</a:t>
            </a:r>
            <a:r>
              <a:rPr lang="tr-TR" dirty="0"/>
              <a:t> &amp; </a:t>
            </a:r>
            <a:r>
              <a:rPr lang="tr-TR" dirty="0" err="1"/>
              <a:t>Schunk</a:t>
            </a:r>
            <a:r>
              <a:rPr lang="tr-TR" dirty="0"/>
              <a:t>, 1996)</a:t>
            </a:r>
          </a:p>
          <a:p>
            <a:pPr marL="457200" lvl="1" indent="0" algn="just">
              <a:buNone/>
            </a:pPr>
            <a:endParaRPr lang="tr-TR" dirty="0" smtClean="0"/>
          </a:p>
        </p:txBody>
      </p:sp>
    </p:spTree>
    <p:extLst>
      <p:ext uri="{BB962C8B-B14F-4D97-AF65-F5344CB8AC3E}">
        <p14:creationId xmlns:p14="http://schemas.microsoft.com/office/powerpoint/2010/main" val="3157667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Unvan 1"/>
          <p:cNvSpPr>
            <a:spLocks noGrp="1"/>
          </p:cNvSpPr>
          <p:nvPr>
            <p:ph type="title"/>
          </p:nvPr>
        </p:nvSpPr>
        <p:spPr>
          <a:xfrm>
            <a:off x="736600" y="0"/>
            <a:ext cx="10515600" cy="1325563"/>
          </a:xfrm>
        </p:spPr>
        <p:txBody>
          <a:bodyPr/>
          <a:lstStyle/>
          <a:p>
            <a:pPr algn="ctr"/>
            <a:r>
              <a:rPr lang="tr-TR" b="1" dirty="0" smtClean="0"/>
              <a:t>Güdülenme Kaynakları</a:t>
            </a:r>
            <a:endParaRPr lang="tr-TR" b="1" dirty="0"/>
          </a:p>
        </p:txBody>
      </p:sp>
      <p:graphicFrame>
        <p:nvGraphicFramePr>
          <p:cNvPr id="4" name="Tablo 3"/>
          <p:cNvGraphicFramePr>
            <a:graphicFrameLocks noGrp="1"/>
          </p:cNvGraphicFramePr>
          <p:nvPr>
            <p:extLst>
              <p:ext uri="{D42A27DB-BD31-4B8C-83A1-F6EECF244321}">
                <p14:modId xmlns:p14="http://schemas.microsoft.com/office/powerpoint/2010/main" val="565840735"/>
              </p:ext>
            </p:extLst>
          </p:nvPr>
        </p:nvGraphicFramePr>
        <p:xfrm>
          <a:off x="1224972" y="1187000"/>
          <a:ext cx="9538855" cy="5671000"/>
        </p:xfrm>
        <a:graphic>
          <a:graphicData uri="http://schemas.openxmlformats.org/drawingml/2006/table">
            <a:tbl>
              <a:tblPr firstRow="1" bandRow="1">
                <a:tableStyleId>{9D7B26C5-4107-4FEC-AEDC-1716B250A1EF}</a:tableStyleId>
              </a:tblPr>
              <a:tblGrid>
                <a:gridCol w="1788535">
                  <a:extLst>
                    <a:ext uri="{9D8B030D-6E8A-4147-A177-3AD203B41FA5}">
                      <a16:colId xmlns:a16="http://schemas.microsoft.com/office/drawing/2014/main" val="3699679984"/>
                    </a:ext>
                  </a:extLst>
                </a:gridCol>
                <a:gridCol w="7750320">
                  <a:extLst>
                    <a:ext uri="{9D8B030D-6E8A-4147-A177-3AD203B41FA5}">
                      <a16:colId xmlns:a16="http://schemas.microsoft.com/office/drawing/2014/main" val="2945841300"/>
                    </a:ext>
                  </a:extLst>
                </a:gridCol>
              </a:tblGrid>
              <a:tr h="337000">
                <a:tc gridSpan="2">
                  <a:txBody>
                    <a:bodyPr/>
                    <a:lstStyle/>
                    <a:p>
                      <a:pPr algn="ctr"/>
                      <a:r>
                        <a:rPr lang="tr-TR" sz="1100" b="1" dirty="0" smtClean="0"/>
                        <a:t>Güdülenme Kaynakları</a:t>
                      </a:r>
                      <a:endParaRPr lang="tr-TR" sz="1100" b="1" dirty="0"/>
                    </a:p>
                  </a:txBody>
                  <a:tcPr/>
                </a:tc>
                <a:tc hMerge="1">
                  <a:txBody>
                    <a:bodyPr/>
                    <a:lstStyle/>
                    <a:p>
                      <a:endParaRPr lang="tr-TR" dirty="0"/>
                    </a:p>
                  </a:txBody>
                  <a:tcPr/>
                </a:tc>
                <a:extLst>
                  <a:ext uri="{0D108BD9-81ED-4DB2-BD59-A6C34878D82A}">
                    <a16:rowId xmlns:a16="http://schemas.microsoft.com/office/drawing/2014/main" val="1676913010"/>
                  </a:ext>
                </a:extLst>
              </a:tr>
              <a:tr h="561408">
                <a:tc>
                  <a:txBody>
                    <a:bodyPr/>
                    <a:lstStyle/>
                    <a:p>
                      <a:r>
                        <a:rPr lang="tr-TR" sz="1100" b="1" dirty="0" smtClean="0"/>
                        <a:t>Davranışsal</a:t>
                      </a:r>
                      <a:endParaRPr lang="tr-TR" sz="1100" b="1" dirty="0"/>
                    </a:p>
                  </a:txBody>
                  <a:tcPr/>
                </a:tc>
                <a:tc>
                  <a:txBody>
                    <a:bodyPr/>
                    <a:lstStyle/>
                    <a:p>
                      <a:pPr marL="285750" indent="-285750">
                        <a:buFont typeface="Arial" panose="020B0604020202020204" pitchFamily="34" charset="0"/>
                        <a:buChar char="•"/>
                      </a:pPr>
                      <a:r>
                        <a:rPr lang="tr-TR" sz="1100" dirty="0" smtClean="0"/>
                        <a:t>Doğuştan getirilen tepkileri</a:t>
                      </a:r>
                      <a:r>
                        <a:rPr lang="tr-TR" sz="1100" baseline="0" dirty="0" smtClean="0"/>
                        <a:t> çağrıştıran veya doğal bir uyarıcıyla birleştirilen uyarıcılar</a:t>
                      </a:r>
                    </a:p>
                    <a:p>
                      <a:pPr marL="285750" indent="-285750">
                        <a:buFont typeface="Arial" panose="020B0604020202020204" pitchFamily="34" charset="0"/>
                        <a:buChar char="•"/>
                      </a:pPr>
                      <a:r>
                        <a:rPr lang="tr-TR" sz="1100" dirty="0" smtClean="0"/>
                        <a:t>Arzu edilen, zevk veren sonuçları elde etme</a:t>
                      </a:r>
                      <a:r>
                        <a:rPr lang="tr-TR" sz="1100" baseline="0" dirty="0" smtClean="0"/>
                        <a:t> ya d arzu edilmeyen, zevk vermeyen sonuçlardan kaçınma</a:t>
                      </a:r>
                    </a:p>
                    <a:p>
                      <a:pPr marL="285750" indent="-285750">
                        <a:buFont typeface="Arial" panose="020B0604020202020204" pitchFamily="34" charset="0"/>
                        <a:buChar char="•"/>
                      </a:pPr>
                      <a:r>
                        <a:rPr lang="tr-TR" sz="1100" dirty="0" smtClean="0"/>
                        <a:t>Olumlu modellerin taklit edilmesi</a:t>
                      </a:r>
                      <a:endParaRPr lang="tr-TR" sz="1100" dirty="0"/>
                    </a:p>
                  </a:txBody>
                  <a:tcPr/>
                </a:tc>
                <a:extLst>
                  <a:ext uri="{0D108BD9-81ED-4DB2-BD59-A6C34878D82A}">
                    <a16:rowId xmlns:a16="http://schemas.microsoft.com/office/drawing/2014/main" val="419426559"/>
                  </a:ext>
                </a:extLst>
              </a:tr>
              <a:tr h="403062">
                <a:tc>
                  <a:txBody>
                    <a:bodyPr/>
                    <a:lstStyle/>
                    <a:p>
                      <a:r>
                        <a:rPr lang="tr-TR" sz="1100" b="1" dirty="0" smtClean="0"/>
                        <a:t>Sosyal</a:t>
                      </a:r>
                      <a:endParaRPr lang="tr-TR" sz="1100" b="1" dirty="0"/>
                    </a:p>
                  </a:txBody>
                  <a:tcPr/>
                </a:tc>
                <a:tc>
                  <a:txBody>
                    <a:bodyPr/>
                    <a:lstStyle/>
                    <a:p>
                      <a:pPr marL="285750" indent="-285750">
                        <a:buFont typeface="Arial" panose="020B0604020202020204" pitchFamily="34" charset="0"/>
                        <a:buChar char="•"/>
                      </a:pPr>
                      <a:r>
                        <a:rPr lang="tr-TR" sz="1100" baseline="0" dirty="0" smtClean="0"/>
                        <a:t>Olumlu örnekleri taklit etme</a:t>
                      </a:r>
                    </a:p>
                    <a:p>
                      <a:pPr marL="285750" indent="-285750">
                        <a:buFont typeface="Arial" panose="020B0604020202020204" pitchFamily="34" charset="0"/>
                        <a:buChar char="•"/>
                      </a:pPr>
                      <a:r>
                        <a:rPr lang="tr-TR" sz="1100" baseline="0" dirty="0" smtClean="0"/>
                        <a:t>Bir grubun üyesi olma ya da </a:t>
                      </a:r>
                    </a:p>
                  </a:txBody>
                  <a:tcPr/>
                </a:tc>
                <a:extLst>
                  <a:ext uri="{0D108BD9-81ED-4DB2-BD59-A6C34878D82A}">
                    <a16:rowId xmlns:a16="http://schemas.microsoft.com/office/drawing/2014/main" val="3716940712"/>
                  </a:ext>
                </a:extLst>
              </a:tr>
              <a:tr h="719753">
                <a:tc>
                  <a:txBody>
                    <a:bodyPr/>
                    <a:lstStyle/>
                    <a:p>
                      <a:r>
                        <a:rPr lang="tr-TR" sz="1100" b="1" dirty="0" smtClean="0"/>
                        <a:t>Biyolojik</a:t>
                      </a:r>
                      <a:endParaRPr lang="tr-TR" sz="1100" b="1" dirty="0"/>
                    </a:p>
                  </a:txBody>
                  <a:tcPr/>
                </a:tc>
                <a:tc>
                  <a:txBody>
                    <a:bodyPr/>
                    <a:lstStyle/>
                    <a:p>
                      <a:pPr marL="285750" indent="-285750">
                        <a:buFont typeface="Arial" panose="020B0604020202020204" pitchFamily="34" charset="0"/>
                        <a:buChar char="•"/>
                      </a:pPr>
                      <a:r>
                        <a:rPr lang="tr-TR" sz="1100" dirty="0" smtClean="0"/>
                        <a:t>Uyarıcıları artırma</a:t>
                      </a:r>
                      <a:r>
                        <a:rPr lang="tr-TR" sz="1100" baseline="0" dirty="0" smtClean="0"/>
                        <a:t> ya da azaltma</a:t>
                      </a:r>
                    </a:p>
                    <a:p>
                      <a:pPr marL="285750" indent="-285750">
                        <a:buFont typeface="Arial" panose="020B0604020202020204" pitchFamily="34" charset="0"/>
                        <a:buChar char="•"/>
                      </a:pPr>
                      <a:r>
                        <a:rPr lang="tr-TR" sz="1100" baseline="0" dirty="0" smtClean="0"/>
                        <a:t>Duyuları aktif hale getirme</a:t>
                      </a:r>
                    </a:p>
                    <a:p>
                      <a:pPr marL="285750" indent="-285750">
                        <a:buFont typeface="Arial" panose="020B0604020202020204" pitchFamily="34" charset="0"/>
                        <a:buChar char="•"/>
                      </a:pPr>
                      <a:r>
                        <a:rPr lang="tr-TR" sz="1100" baseline="0" dirty="0" smtClean="0"/>
                        <a:t>Açlık, susuzluk, rahatsızlık gibi rahatsızlıkları azaltma</a:t>
                      </a:r>
                    </a:p>
                    <a:p>
                      <a:pPr marL="285750" indent="-285750">
                        <a:buFont typeface="Arial" panose="020B0604020202020204" pitchFamily="34" charset="0"/>
                        <a:buChar char="•"/>
                      </a:pPr>
                      <a:r>
                        <a:rPr lang="tr-TR" sz="1100" baseline="0" dirty="0" smtClean="0"/>
                        <a:t>Biyolojik dengeyi koruma</a:t>
                      </a:r>
                    </a:p>
                  </a:txBody>
                  <a:tcPr/>
                </a:tc>
                <a:extLst>
                  <a:ext uri="{0D108BD9-81ED-4DB2-BD59-A6C34878D82A}">
                    <a16:rowId xmlns:a16="http://schemas.microsoft.com/office/drawing/2014/main" val="128650657"/>
                  </a:ext>
                </a:extLst>
              </a:tr>
              <a:tr h="1036445">
                <a:tc>
                  <a:txBody>
                    <a:bodyPr/>
                    <a:lstStyle/>
                    <a:p>
                      <a:r>
                        <a:rPr lang="tr-TR" sz="1100" b="1" dirty="0" smtClean="0"/>
                        <a:t>Bilişsel</a:t>
                      </a:r>
                      <a:endParaRPr lang="tr-TR" sz="1100" b="1" dirty="0"/>
                    </a:p>
                  </a:txBody>
                  <a:tcPr/>
                </a:tc>
                <a:tc>
                  <a:txBody>
                    <a:bodyPr/>
                    <a:lstStyle/>
                    <a:p>
                      <a:pPr marL="285750" indent="-285750">
                        <a:buFont typeface="Arial" panose="020B0604020202020204" pitchFamily="34" charset="0"/>
                        <a:buChar char="•"/>
                      </a:pPr>
                      <a:r>
                        <a:rPr lang="tr-TR" sz="1100" dirty="0" smtClean="0"/>
                        <a:t>İlginç ya da tehdit içeren şeylere yönelik</a:t>
                      </a:r>
                      <a:r>
                        <a:rPr lang="tr-TR" sz="1100" baseline="0" dirty="0" smtClean="0"/>
                        <a:t> dikkati sürdürme</a:t>
                      </a:r>
                    </a:p>
                    <a:p>
                      <a:pPr marL="285750" indent="-285750">
                        <a:buFont typeface="Arial" panose="020B0604020202020204" pitchFamily="34" charset="0"/>
                        <a:buChar char="•"/>
                      </a:pPr>
                      <a:r>
                        <a:rPr lang="tr-TR" sz="1100" baseline="0" dirty="0" smtClean="0"/>
                        <a:t>Anlam/anlayış geliştirme</a:t>
                      </a:r>
                    </a:p>
                    <a:p>
                      <a:pPr marL="285750" indent="-285750">
                        <a:buFont typeface="Arial" panose="020B0604020202020204" pitchFamily="34" charset="0"/>
                        <a:buChar char="•"/>
                      </a:pPr>
                      <a:r>
                        <a:rPr lang="tr-TR" sz="1100" baseline="0" dirty="0" smtClean="0"/>
                        <a:t>Bilişsel dengesizlik ve belirsizliği azaltma/artırma</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1100" baseline="0" dirty="0" smtClean="0"/>
                        <a:t>Bir şeyi düşünme veya hesaba katma</a:t>
                      </a:r>
                    </a:p>
                    <a:p>
                      <a:pPr marL="285750" indent="-285750">
                        <a:buFont typeface="Arial" panose="020B0604020202020204" pitchFamily="34" charset="0"/>
                        <a:buChar char="•"/>
                      </a:pPr>
                      <a:r>
                        <a:rPr lang="tr-TR" sz="1100" baseline="0" dirty="0" smtClean="0"/>
                        <a:t>Bir problemi çözme ya da karar verme</a:t>
                      </a:r>
                    </a:p>
                    <a:p>
                      <a:pPr marL="285750" indent="-285750">
                        <a:buFont typeface="Arial" panose="020B0604020202020204" pitchFamily="34" charset="0"/>
                        <a:buChar char="•"/>
                      </a:pPr>
                      <a:r>
                        <a:rPr lang="tr-TR" sz="1100" baseline="0" dirty="0" smtClean="0"/>
                        <a:t>Tehdit ya da riski ortadan kaldırma</a:t>
                      </a:r>
                    </a:p>
                  </a:txBody>
                  <a:tcPr/>
                </a:tc>
                <a:extLst>
                  <a:ext uri="{0D108BD9-81ED-4DB2-BD59-A6C34878D82A}">
                    <a16:rowId xmlns:a16="http://schemas.microsoft.com/office/drawing/2014/main" val="1776326612"/>
                  </a:ext>
                </a:extLst>
              </a:tr>
              <a:tr h="878099">
                <a:tc>
                  <a:txBody>
                    <a:bodyPr/>
                    <a:lstStyle/>
                    <a:p>
                      <a:r>
                        <a:rPr lang="tr-TR" sz="1100" b="1" dirty="0" err="1" smtClean="0"/>
                        <a:t>Duyuşsal</a:t>
                      </a:r>
                      <a:endParaRPr lang="tr-TR" sz="1100" b="1" dirty="0"/>
                    </a:p>
                  </a:txBody>
                  <a:tcPr/>
                </a:tc>
                <a:tc>
                  <a:txBody>
                    <a:bodyPr/>
                    <a:lstStyle/>
                    <a:p>
                      <a:pPr marL="285750" indent="-285750">
                        <a:buFont typeface="Arial" panose="020B0604020202020204" pitchFamily="34" charset="0"/>
                        <a:buChar char="•"/>
                      </a:pPr>
                      <a:r>
                        <a:rPr lang="tr-TR" sz="1100" dirty="0" smtClean="0"/>
                        <a:t>Duygusal gerilimi artırma/azaltma</a:t>
                      </a:r>
                    </a:p>
                    <a:p>
                      <a:pPr marL="285750" indent="-285750">
                        <a:buFont typeface="Arial" panose="020B0604020202020204" pitchFamily="34" charset="0"/>
                        <a:buChar char="•"/>
                      </a:pPr>
                      <a:r>
                        <a:rPr lang="tr-TR" sz="1100" dirty="0" smtClean="0"/>
                        <a:t>Olumlu duyguları artırma</a:t>
                      </a:r>
                    </a:p>
                    <a:p>
                      <a:pPr marL="285750" indent="-285750">
                        <a:buFont typeface="Arial" panose="020B0604020202020204" pitchFamily="34" charset="0"/>
                        <a:buChar char="•"/>
                      </a:pPr>
                      <a:r>
                        <a:rPr lang="tr-TR" sz="1100" dirty="0" smtClean="0"/>
                        <a:t>Olumsuz duyguları azaltma</a:t>
                      </a:r>
                    </a:p>
                    <a:p>
                      <a:pPr marL="285750" indent="-285750">
                        <a:buFont typeface="Arial" panose="020B0604020202020204" pitchFamily="34" charset="0"/>
                        <a:buChar char="•"/>
                      </a:pPr>
                      <a:r>
                        <a:rPr lang="tr-TR" sz="1100" dirty="0" smtClean="0"/>
                        <a:t>Güven duygusunu</a:t>
                      </a:r>
                      <a:r>
                        <a:rPr lang="tr-TR" sz="1100" baseline="0" dirty="0" smtClean="0"/>
                        <a:t> artırma, özsaygıya yönelik tehditleri azaltma</a:t>
                      </a:r>
                    </a:p>
                    <a:p>
                      <a:pPr marL="285750" indent="-285750">
                        <a:buFont typeface="Arial" panose="020B0604020202020204" pitchFamily="34" charset="0"/>
                        <a:buChar char="•"/>
                      </a:pPr>
                      <a:r>
                        <a:rPr lang="tr-TR" sz="1100" dirty="0" smtClean="0"/>
                        <a:t>İyimserlik ve coşku düzeylerini</a:t>
                      </a:r>
                      <a:r>
                        <a:rPr lang="tr-TR" sz="1100" baseline="0" dirty="0" smtClean="0"/>
                        <a:t> sürdürme</a:t>
                      </a:r>
                      <a:endParaRPr lang="tr-TR" sz="1100" dirty="0"/>
                    </a:p>
                  </a:txBody>
                  <a:tcPr/>
                </a:tc>
                <a:extLst>
                  <a:ext uri="{0D108BD9-81ED-4DB2-BD59-A6C34878D82A}">
                    <a16:rowId xmlns:a16="http://schemas.microsoft.com/office/drawing/2014/main" val="2442151245"/>
                  </a:ext>
                </a:extLst>
              </a:tr>
              <a:tr h="1036445">
                <a:tc>
                  <a:txBody>
                    <a:bodyPr/>
                    <a:lstStyle/>
                    <a:p>
                      <a:r>
                        <a:rPr lang="tr-TR" sz="1100" b="1" dirty="0" smtClean="0"/>
                        <a:t>Çabaya Yönelik</a:t>
                      </a:r>
                      <a:endParaRPr lang="tr-TR" sz="1100" b="1" dirty="0"/>
                    </a:p>
                  </a:txBody>
                  <a:tcPr/>
                </a:tc>
                <a:tc>
                  <a:txBody>
                    <a:bodyPr/>
                    <a:lstStyle/>
                    <a:p>
                      <a:pPr marL="171450" indent="-171450">
                        <a:buFont typeface="Arial" panose="020B0604020202020204" pitchFamily="34" charset="0"/>
                        <a:buChar char="•"/>
                      </a:pPr>
                      <a:r>
                        <a:rPr lang="tr-TR" sz="1100" dirty="0" smtClean="0"/>
                        <a:t>Kişisel</a:t>
                      </a:r>
                      <a:r>
                        <a:rPr lang="tr-TR" sz="1100" baseline="0" dirty="0" smtClean="0"/>
                        <a:t> olarak belirlenmiş veya geliştirilmiş amaçlara ulaşma</a:t>
                      </a:r>
                    </a:p>
                    <a:p>
                      <a:pPr marL="171450" indent="-171450">
                        <a:buFont typeface="Arial" panose="020B0604020202020204" pitchFamily="34" charset="0"/>
                        <a:buChar char="•"/>
                      </a:pPr>
                      <a:r>
                        <a:rPr lang="tr-TR" sz="1100" baseline="0" dirty="0" smtClean="0"/>
                        <a:t>Kişisel hayalleri gerçekleştirme</a:t>
                      </a:r>
                    </a:p>
                    <a:p>
                      <a:pPr marL="171450" indent="-171450">
                        <a:buFont typeface="Arial" panose="020B0604020202020204" pitchFamily="34" charset="0"/>
                        <a:buChar char="•"/>
                      </a:pPr>
                      <a:r>
                        <a:rPr lang="tr-TR" sz="1100" baseline="0" dirty="0" smtClean="0"/>
                        <a:t>Öz yeterliği geliştirme/sürdürme</a:t>
                      </a:r>
                    </a:p>
                    <a:p>
                      <a:pPr marL="171450" indent="-171450">
                        <a:buFont typeface="Arial" panose="020B0604020202020204" pitchFamily="34" charset="0"/>
                        <a:buChar char="•"/>
                      </a:pPr>
                      <a:r>
                        <a:rPr lang="tr-TR" sz="1100" baseline="0" dirty="0" smtClean="0"/>
                        <a:t>Bir kimsenin yaşamını kendi kontrolü altına alması</a:t>
                      </a:r>
                    </a:p>
                    <a:p>
                      <a:pPr marL="171450" indent="-171450">
                        <a:buFont typeface="Arial" panose="020B0604020202020204" pitchFamily="34" charset="0"/>
                        <a:buChar char="•"/>
                      </a:pPr>
                      <a:r>
                        <a:rPr lang="tr-TR" sz="1100" dirty="0" smtClean="0"/>
                        <a:t>Amaçlara ulaşmayı engelleyen ya da hayalleri  gerçekleştirmeye enge</a:t>
                      </a:r>
                      <a:r>
                        <a:rPr lang="tr-TR" sz="1100" baseline="0" dirty="0" smtClean="0"/>
                        <a:t>l olan tehditleri ortadan kaldırma</a:t>
                      </a:r>
                    </a:p>
                    <a:p>
                      <a:pPr marL="171450" indent="-171450">
                        <a:buFont typeface="Arial" panose="020B0604020202020204" pitchFamily="34" charset="0"/>
                        <a:buChar char="•"/>
                      </a:pPr>
                      <a:r>
                        <a:rPr lang="tr-TR" sz="1100" baseline="0" dirty="0" smtClean="0"/>
                        <a:t>Kendi yaşamının başkalarının kontrolü altında olmasını önlemeye ya da azaltmaya çalışma</a:t>
                      </a:r>
                      <a:endParaRPr lang="tr-TR" sz="1100" dirty="0"/>
                    </a:p>
                  </a:txBody>
                  <a:tcPr/>
                </a:tc>
                <a:extLst>
                  <a:ext uri="{0D108BD9-81ED-4DB2-BD59-A6C34878D82A}">
                    <a16:rowId xmlns:a16="http://schemas.microsoft.com/office/drawing/2014/main" val="957693617"/>
                  </a:ext>
                </a:extLst>
              </a:tr>
              <a:tr h="403062">
                <a:tc>
                  <a:txBody>
                    <a:bodyPr/>
                    <a:lstStyle/>
                    <a:p>
                      <a:r>
                        <a:rPr lang="tr-TR" sz="1100" b="1" dirty="0" smtClean="0"/>
                        <a:t>Manevi</a:t>
                      </a:r>
                      <a:endParaRPr lang="tr-TR" sz="1100" b="1" dirty="0"/>
                    </a:p>
                  </a:txBody>
                  <a:tcPr/>
                </a:tc>
                <a:tc>
                  <a:txBody>
                    <a:bodyPr/>
                    <a:lstStyle/>
                    <a:p>
                      <a:pPr marL="171450" indent="-171450">
                        <a:buFont typeface="Arial" panose="020B0604020202020204" pitchFamily="34" charset="0"/>
                        <a:buChar char="•"/>
                      </a:pPr>
                      <a:r>
                        <a:rPr lang="tr-TR" sz="1100" dirty="0" smtClean="0"/>
                        <a:t>Yaşamın </a:t>
                      </a:r>
                      <a:r>
                        <a:rPr lang="tr-TR" sz="1100" baseline="0" dirty="0" smtClean="0"/>
                        <a:t>amacını anlamak  </a:t>
                      </a:r>
                    </a:p>
                    <a:p>
                      <a:pPr marL="171450" indent="-171450">
                        <a:buFont typeface="Arial" panose="020B0604020202020204" pitchFamily="34" charset="0"/>
                        <a:buChar char="•"/>
                      </a:pPr>
                      <a:r>
                        <a:rPr lang="tr-TR" sz="1100" dirty="0" smtClean="0"/>
                        <a:t>Nihaî bilinmezlikle bağlantı kurma</a:t>
                      </a:r>
                      <a:endParaRPr lang="tr-TR" sz="1100" dirty="0"/>
                    </a:p>
                  </a:txBody>
                  <a:tcPr/>
                </a:tc>
                <a:extLst>
                  <a:ext uri="{0D108BD9-81ED-4DB2-BD59-A6C34878D82A}">
                    <a16:rowId xmlns:a16="http://schemas.microsoft.com/office/drawing/2014/main" val="2072810968"/>
                  </a:ext>
                </a:extLst>
              </a:tr>
            </a:tbl>
          </a:graphicData>
        </a:graphic>
      </p:graphicFrame>
      <p:sp>
        <p:nvSpPr>
          <p:cNvPr id="6" name="Metin kutusu 5"/>
          <p:cNvSpPr txBox="1"/>
          <p:nvPr/>
        </p:nvSpPr>
        <p:spPr>
          <a:xfrm>
            <a:off x="1117600" y="817668"/>
            <a:ext cx="8405091" cy="369332"/>
          </a:xfrm>
          <a:prstGeom prst="rect">
            <a:avLst/>
          </a:prstGeom>
          <a:noFill/>
        </p:spPr>
        <p:txBody>
          <a:bodyPr wrap="square" rtlCol="0">
            <a:spAutoFit/>
          </a:bodyPr>
          <a:lstStyle/>
          <a:p>
            <a:r>
              <a:rPr lang="tr-TR" b="1" dirty="0" smtClean="0"/>
              <a:t>Çizelge</a:t>
            </a:r>
            <a:r>
              <a:rPr lang="tr-TR" dirty="0" smtClean="0"/>
              <a:t>. Farklı kuramlara dayalı olarak belirlenen motivasyon kaynakları (</a:t>
            </a:r>
            <a:r>
              <a:rPr lang="tr-TR" dirty="0" err="1" smtClean="0"/>
              <a:t>Huitt</a:t>
            </a:r>
            <a:r>
              <a:rPr lang="tr-TR" dirty="0" smtClean="0"/>
              <a:t>,  1998)</a:t>
            </a:r>
            <a:endParaRPr lang="tr-TR" dirty="0"/>
          </a:p>
        </p:txBody>
      </p:sp>
    </p:spTree>
    <p:extLst>
      <p:ext uri="{BB962C8B-B14F-4D97-AF65-F5344CB8AC3E}">
        <p14:creationId xmlns:p14="http://schemas.microsoft.com/office/powerpoint/2010/main" val="275868385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Güdülerin Ölçülmesi</a:t>
            </a:r>
            <a:endParaRPr lang="tr-TR" b="1" dirty="0"/>
          </a:p>
        </p:txBody>
      </p:sp>
      <p:sp>
        <p:nvSpPr>
          <p:cNvPr id="3" name="İçerik Yer Tutucusu 2"/>
          <p:cNvSpPr>
            <a:spLocks noGrp="1"/>
          </p:cNvSpPr>
          <p:nvPr>
            <p:ph idx="1"/>
          </p:nvPr>
        </p:nvSpPr>
        <p:spPr/>
        <p:txBody>
          <a:bodyPr/>
          <a:lstStyle/>
          <a:p>
            <a:r>
              <a:rPr lang="tr-TR" dirty="0" smtClean="0"/>
              <a:t>Güdülenme, dört farklı yolla ölçülebilmektedir:</a:t>
            </a:r>
          </a:p>
          <a:p>
            <a:pPr lvl="1"/>
            <a:r>
              <a:rPr lang="tr-TR" dirty="0" smtClean="0"/>
              <a:t>Dolaysız gözlem</a:t>
            </a:r>
          </a:p>
          <a:p>
            <a:pPr lvl="1"/>
            <a:r>
              <a:rPr lang="tr-TR" dirty="0" smtClean="0"/>
              <a:t>Öz-bildirim</a:t>
            </a:r>
          </a:p>
          <a:p>
            <a:pPr lvl="2"/>
            <a:r>
              <a:rPr lang="tr-TR" dirty="0" smtClean="0"/>
              <a:t>Ölçme Araçları</a:t>
            </a:r>
          </a:p>
          <a:p>
            <a:pPr lvl="2"/>
            <a:r>
              <a:rPr lang="tr-TR" dirty="0" smtClean="0"/>
              <a:t>Görüşme</a:t>
            </a:r>
          </a:p>
          <a:p>
            <a:pPr lvl="2"/>
            <a:r>
              <a:rPr lang="tr-TR" dirty="0" smtClean="0"/>
              <a:t>Sesli düşünme</a:t>
            </a:r>
          </a:p>
          <a:p>
            <a:pPr lvl="2"/>
            <a:r>
              <a:rPr lang="tr-TR" dirty="0" smtClean="0"/>
              <a:t>Konuşmalar</a:t>
            </a:r>
            <a:endParaRPr lang="tr-TR" dirty="0"/>
          </a:p>
          <a:p>
            <a:pPr lvl="1"/>
            <a:r>
              <a:rPr lang="tr-TR" dirty="0" smtClean="0"/>
              <a:t>Başkaları tarafından değerlendirmeler</a:t>
            </a:r>
          </a:p>
          <a:p>
            <a:pPr marL="457200" lvl="1" indent="0">
              <a:buNone/>
            </a:pPr>
            <a:endParaRPr lang="tr-TR" dirty="0" smtClean="0"/>
          </a:p>
          <a:p>
            <a:pPr marL="457200" lvl="1" indent="0" algn="r">
              <a:buNone/>
            </a:pPr>
            <a:r>
              <a:rPr lang="tr-TR" dirty="0" smtClean="0"/>
              <a:t>(</a:t>
            </a:r>
            <a:r>
              <a:rPr lang="tr-TR" dirty="0" err="1" smtClean="0"/>
              <a:t>Pintrich</a:t>
            </a:r>
            <a:r>
              <a:rPr lang="tr-TR" dirty="0" smtClean="0"/>
              <a:t> &amp; </a:t>
            </a:r>
            <a:r>
              <a:rPr lang="tr-TR" dirty="0" err="1" smtClean="0"/>
              <a:t>Schunk</a:t>
            </a:r>
            <a:r>
              <a:rPr lang="tr-TR" dirty="0" smtClean="0"/>
              <a:t>, 1996)</a:t>
            </a:r>
            <a:endParaRPr lang="tr-TR" dirty="0"/>
          </a:p>
        </p:txBody>
      </p:sp>
    </p:spTree>
    <p:extLst>
      <p:ext uri="{BB962C8B-B14F-4D97-AF65-F5344CB8AC3E}">
        <p14:creationId xmlns:p14="http://schemas.microsoft.com/office/powerpoint/2010/main" val="1619964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mn-lt"/>
              </a:rPr>
              <a:t>1. Dolaysız Gözlem</a:t>
            </a:r>
            <a:endParaRPr lang="tr-TR" sz="3600" b="1" dirty="0">
              <a:latin typeface="+mn-lt"/>
            </a:endParaRPr>
          </a:p>
        </p:txBody>
      </p:sp>
      <p:sp>
        <p:nvSpPr>
          <p:cNvPr id="3" name="İçerik Yer Tutucusu 2"/>
          <p:cNvSpPr>
            <a:spLocks noGrp="1"/>
          </p:cNvSpPr>
          <p:nvPr>
            <p:ph idx="1"/>
          </p:nvPr>
        </p:nvSpPr>
        <p:spPr/>
        <p:txBody>
          <a:bodyPr>
            <a:normAutofit lnSpcReduction="10000"/>
          </a:bodyPr>
          <a:lstStyle/>
          <a:p>
            <a:pPr algn="just"/>
            <a:r>
              <a:rPr lang="tr-TR" dirty="0"/>
              <a:t>Bireyin seçme özgürlüğü bulunduğunda; tercih ettiği görevin, gösterdiği çabanın ve görevi tamamlamak için gösterdiği sebatın doğrudan gözlenmesine dayanmaktadır.</a:t>
            </a:r>
          </a:p>
          <a:p>
            <a:pPr algn="just"/>
            <a:endParaRPr lang="tr-TR" dirty="0"/>
          </a:p>
          <a:p>
            <a:pPr algn="just"/>
            <a:r>
              <a:rPr lang="tr-TR" dirty="0"/>
              <a:t>Bu gözlemler, aracı gerektirmediği için geçerliği yüksek değerlendirmeler sağlamaktadır.</a:t>
            </a:r>
          </a:p>
          <a:p>
            <a:pPr algn="just"/>
            <a:endParaRPr lang="tr-TR" dirty="0"/>
          </a:p>
          <a:p>
            <a:pPr algn="just"/>
            <a:r>
              <a:rPr lang="tr-TR" dirty="0"/>
              <a:t>Doğrudan gözlemler, güdülenmiş davranışlar altında yatan </a:t>
            </a:r>
            <a:r>
              <a:rPr lang="tr-TR" dirty="0" err="1"/>
              <a:t>duyuşsal</a:t>
            </a:r>
            <a:r>
              <a:rPr lang="tr-TR" dirty="0"/>
              <a:t> ve bilişsel süreçleri göz ardı etmektedir.</a:t>
            </a:r>
          </a:p>
          <a:p>
            <a:pPr marL="0" lvl="1" indent="0" algn="r">
              <a:spcBef>
                <a:spcPts val="1000"/>
              </a:spcBef>
              <a:buNone/>
            </a:pPr>
            <a:r>
              <a:rPr lang="tr-TR" dirty="0"/>
              <a:t>(</a:t>
            </a:r>
            <a:r>
              <a:rPr lang="tr-TR" dirty="0" err="1"/>
              <a:t>Pintrich</a:t>
            </a:r>
            <a:r>
              <a:rPr lang="tr-TR" dirty="0"/>
              <a:t> &amp; </a:t>
            </a:r>
            <a:r>
              <a:rPr lang="tr-TR" dirty="0" err="1"/>
              <a:t>Schunk</a:t>
            </a:r>
            <a:r>
              <a:rPr lang="tr-TR" dirty="0"/>
              <a:t>, 1996)</a:t>
            </a:r>
          </a:p>
          <a:p>
            <a:pPr algn="just"/>
            <a:endParaRPr lang="tr-TR" dirty="0"/>
          </a:p>
        </p:txBody>
      </p:sp>
    </p:spTree>
    <p:extLst>
      <p:ext uri="{BB962C8B-B14F-4D97-AF65-F5344CB8AC3E}">
        <p14:creationId xmlns:p14="http://schemas.microsoft.com/office/powerpoint/2010/main" val="2068253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mn-lt"/>
              </a:rPr>
              <a:t>2. Öz Bildirim</a:t>
            </a:r>
            <a:endParaRPr lang="tr-TR" sz="3600" b="1" dirty="0">
              <a:latin typeface="+mn-lt"/>
            </a:endParaRPr>
          </a:p>
        </p:txBody>
      </p:sp>
      <p:sp>
        <p:nvSpPr>
          <p:cNvPr id="3" name="İçerik Yer Tutucusu 2"/>
          <p:cNvSpPr>
            <a:spLocks noGrp="1"/>
          </p:cNvSpPr>
          <p:nvPr>
            <p:ph idx="1"/>
          </p:nvPr>
        </p:nvSpPr>
        <p:spPr/>
        <p:txBody>
          <a:bodyPr>
            <a:normAutofit fontScale="77500" lnSpcReduction="20000"/>
          </a:bodyPr>
          <a:lstStyle/>
          <a:p>
            <a:pPr algn="just"/>
            <a:r>
              <a:rPr lang="tr-TR" dirty="0" smtClean="0"/>
              <a:t>Öz bildirim, bireylerin kendileri hakkındaki ifadelere yönelik yargılarını içermektedir.</a:t>
            </a:r>
          </a:p>
          <a:p>
            <a:endParaRPr lang="tr-TR" dirty="0"/>
          </a:p>
          <a:p>
            <a:pPr algn="just"/>
            <a:r>
              <a:rPr lang="tr-TR" dirty="0" smtClean="0"/>
              <a:t>Kişinin kendisi tarafından yanıtlanan ölçme araçları, sorulara verilen sesli yanıtlara dayanan görüşmeler, bir görevi yerine getirirken düşünce ve duygularını dile getirmeleri yoluna dayanan sesli düşünme ve iki ya da daha fazla insanın karşılıklı konuşmaları öz bildirim yönteminin farklı yöntemleri, öz bildirim örneklerinden bazılarıdır.</a:t>
            </a:r>
          </a:p>
          <a:p>
            <a:pPr algn="just"/>
            <a:endParaRPr lang="tr-TR" dirty="0" smtClean="0"/>
          </a:p>
          <a:p>
            <a:pPr algn="just"/>
            <a:r>
              <a:rPr lang="tr-TR" dirty="0" smtClean="0"/>
              <a:t>Bireyin bir işi yaparken alındığı video kaydını izlemeleri ve eylemleri gerçekleştirirken ne düşündüklerini hatırlamalarına dayalı olarak öz bildirimleri belirlenebilmektedir. Son olarak bireyler,  bireylerin </a:t>
            </a:r>
            <a:r>
              <a:rPr lang="tr-TR" dirty="0" err="1" smtClean="0"/>
              <a:t>projektif</a:t>
            </a:r>
            <a:r>
              <a:rPr lang="tr-TR" dirty="0" smtClean="0"/>
              <a:t> tekniklere dayalı olarak belirsiz görsellere verdikleri tepkilere dayalı olarak güdülenmeleri incelenmektedir.</a:t>
            </a:r>
          </a:p>
          <a:p>
            <a:pPr marL="0" lvl="1" indent="0" algn="r">
              <a:spcBef>
                <a:spcPts val="1000"/>
              </a:spcBef>
              <a:buNone/>
            </a:pPr>
            <a:endParaRPr lang="tr-TR" dirty="0"/>
          </a:p>
          <a:p>
            <a:pPr marL="0" lvl="1" indent="0" algn="r">
              <a:spcBef>
                <a:spcPts val="1000"/>
              </a:spcBef>
              <a:buNone/>
            </a:pPr>
            <a:r>
              <a:rPr lang="tr-TR" dirty="0"/>
              <a:t>(</a:t>
            </a:r>
            <a:r>
              <a:rPr lang="tr-TR" dirty="0" err="1"/>
              <a:t>Pintrich</a:t>
            </a:r>
            <a:r>
              <a:rPr lang="tr-TR" dirty="0"/>
              <a:t> &amp; </a:t>
            </a:r>
            <a:r>
              <a:rPr lang="tr-TR" dirty="0" err="1"/>
              <a:t>Schunk</a:t>
            </a:r>
            <a:r>
              <a:rPr lang="tr-TR" dirty="0"/>
              <a:t>, 1996)</a:t>
            </a:r>
          </a:p>
          <a:p>
            <a:pPr marL="0" indent="0" algn="just">
              <a:buNone/>
            </a:pPr>
            <a:endParaRPr lang="tr-TR" dirty="0"/>
          </a:p>
        </p:txBody>
      </p:sp>
    </p:spTree>
    <p:extLst>
      <p:ext uri="{BB962C8B-B14F-4D97-AF65-F5344CB8AC3E}">
        <p14:creationId xmlns:p14="http://schemas.microsoft.com/office/powerpoint/2010/main" val="1856429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marL="0" lvl="1" indent="0" algn="ctr">
              <a:spcBef>
                <a:spcPts val="1000"/>
              </a:spcBef>
            </a:pPr>
            <a:r>
              <a:rPr lang="tr-TR" sz="3200" b="1" dirty="0" smtClean="0">
                <a:latin typeface="+mn-lt"/>
              </a:rPr>
              <a:t>3. Başkaları Tarafından Yapılan Değerlendirmeler</a:t>
            </a:r>
          </a:p>
        </p:txBody>
      </p:sp>
      <p:sp>
        <p:nvSpPr>
          <p:cNvPr id="3" name="İçerik Yer Tutucusu 2"/>
          <p:cNvSpPr>
            <a:spLocks noGrp="1"/>
          </p:cNvSpPr>
          <p:nvPr>
            <p:ph idx="1"/>
          </p:nvPr>
        </p:nvSpPr>
        <p:spPr/>
        <p:txBody>
          <a:bodyPr/>
          <a:lstStyle/>
          <a:p>
            <a:pPr marL="342900" lvl="1" indent="-342900" algn="just">
              <a:spcBef>
                <a:spcPts val="1000"/>
              </a:spcBef>
            </a:pPr>
            <a:r>
              <a:rPr lang="tr-TR" dirty="0" smtClean="0"/>
              <a:t>Gözlemcilerin, bireyin güdülenme göstergelerini puanlaması bireyin güdülenmesini değerlendirmenin bir yoludur.</a:t>
            </a:r>
          </a:p>
          <a:p>
            <a:pPr marL="342900" lvl="1" indent="-342900" algn="just">
              <a:spcBef>
                <a:spcPts val="1000"/>
              </a:spcBef>
            </a:pPr>
            <a:endParaRPr lang="tr-TR" dirty="0"/>
          </a:p>
          <a:p>
            <a:pPr marL="342900" lvl="1" indent="-342900" algn="just">
              <a:spcBef>
                <a:spcPts val="1000"/>
              </a:spcBef>
            </a:pPr>
            <a:r>
              <a:rPr lang="tr-TR" dirty="0" smtClean="0"/>
              <a:t>Bu yöntem, bireyin kendi için yaptığı puanlamadan daha nesnel sonuçlar sunmaktadır. </a:t>
            </a:r>
          </a:p>
          <a:p>
            <a:pPr marL="342900" lvl="1" indent="-342900" algn="just">
              <a:spcBef>
                <a:spcPts val="1000"/>
              </a:spcBef>
            </a:pPr>
            <a:endParaRPr lang="tr-TR" dirty="0"/>
          </a:p>
          <a:p>
            <a:pPr marL="342900" lvl="1" indent="-342900" algn="just">
              <a:spcBef>
                <a:spcPts val="1000"/>
              </a:spcBef>
            </a:pPr>
            <a:r>
              <a:rPr lang="tr-TR" dirty="0" smtClean="0"/>
              <a:t>Başkaları tarafından yapılan değerlendirmeler, bireyin güdülenmesi altındaki bilişsel ve </a:t>
            </a:r>
            <a:r>
              <a:rPr lang="tr-TR" dirty="0" err="1" smtClean="0"/>
              <a:t>duyuşsal</a:t>
            </a:r>
            <a:r>
              <a:rPr lang="tr-TR" dirty="0" smtClean="0"/>
              <a:t> süreçleri ile ilgili daha fazla çıkarım yapılmasını gerektirmektedir. Bu yöntemin bir diğer zayıf yönü, gözlemcinin güçlü bir belleğe sahip olmasını gerektirmesidir.</a:t>
            </a:r>
          </a:p>
          <a:p>
            <a:pPr marL="0" lvl="1" indent="0" algn="r">
              <a:spcBef>
                <a:spcPts val="1000"/>
              </a:spcBef>
              <a:buNone/>
            </a:pPr>
            <a:r>
              <a:rPr lang="tr-TR" dirty="0"/>
              <a:t>(</a:t>
            </a:r>
            <a:r>
              <a:rPr lang="tr-TR" dirty="0" err="1"/>
              <a:t>Pintrich</a:t>
            </a:r>
            <a:r>
              <a:rPr lang="tr-TR" dirty="0"/>
              <a:t> &amp; </a:t>
            </a:r>
            <a:r>
              <a:rPr lang="tr-TR" dirty="0" err="1"/>
              <a:t>Schunk</a:t>
            </a:r>
            <a:r>
              <a:rPr lang="tr-TR" dirty="0"/>
              <a:t>, 1996)</a:t>
            </a:r>
          </a:p>
          <a:p>
            <a:pPr marL="0" lvl="1" indent="0" algn="just">
              <a:spcBef>
                <a:spcPts val="1000"/>
              </a:spcBef>
              <a:buNone/>
            </a:pPr>
            <a:endParaRPr lang="tr-TR" dirty="0" smtClean="0"/>
          </a:p>
          <a:p>
            <a:pPr marL="0" lvl="1" indent="0" algn="just">
              <a:spcBef>
                <a:spcPts val="1000"/>
              </a:spcBef>
              <a:buNone/>
            </a:pPr>
            <a:endParaRPr lang="tr-TR" dirty="0" smtClean="0"/>
          </a:p>
          <a:p>
            <a:pPr marL="342900" lvl="1" indent="-342900" algn="just">
              <a:spcBef>
                <a:spcPts val="1000"/>
              </a:spcBef>
            </a:pPr>
            <a:endParaRPr lang="tr-TR" dirty="0"/>
          </a:p>
          <a:p>
            <a:pPr marL="342900" lvl="1" indent="-342900" algn="just">
              <a:spcBef>
                <a:spcPts val="1000"/>
              </a:spcBef>
            </a:pPr>
            <a:endParaRPr lang="tr-TR" dirty="0" smtClean="0"/>
          </a:p>
          <a:p>
            <a:pPr marL="342900" lvl="1" indent="-342900" algn="just">
              <a:spcBef>
                <a:spcPts val="1000"/>
              </a:spcBef>
            </a:pPr>
            <a:endParaRPr lang="tr-TR" dirty="0"/>
          </a:p>
          <a:p>
            <a:pPr marL="342900" lvl="1" indent="-342900" algn="just">
              <a:spcBef>
                <a:spcPts val="1000"/>
              </a:spcBef>
            </a:pPr>
            <a:endParaRPr lang="tr-TR" dirty="0" smtClean="0"/>
          </a:p>
          <a:p>
            <a:pPr marL="0" lvl="1" indent="0">
              <a:spcBef>
                <a:spcPts val="1000"/>
              </a:spcBef>
              <a:buNone/>
            </a:pPr>
            <a:endParaRPr lang="tr-TR" b="1" dirty="0"/>
          </a:p>
          <a:p>
            <a:pPr marL="0" indent="0">
              <a:buNone/>
            </a:pPr>
            <a:endParaRPr lang="tr-TR" dirty="0"/>
          </a:p>
        </p:txBody>
      </p:sp>
    </p:spTree>
    <p:extLst>
      <p:ext uri="{BB962C8B-B14F-4D97-AF65-F5344CB8AC3E}">
        <p14:creationId xmlns:p14="http://schemas.microsoft.com/office/powerpoint/2010/main" val="1880492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p:txBody>
          <a:bodyPr>
            <a:normAutofit lnSpcReduction="10000"/>
          </a:bodyPr>
          <a:lstStyle/>
          <a:p>
            <a:pPr marL="0" indent="0" algn="just">
              <a:buNone/>
            </a:pPr>
            <a:r>
              <a:rPr lang="tr-TR" dirty="0" err="1"/>
              <a:t>Gerrig</a:t>
            </a:r>
            <a:r>
              <a:rPr lang="tr-TR" dirty="0"/>
              <a:t>, R. J</a:t>
            </a:r>
            <a:r>
              <a:rPr lang="tr-TR" dirty="0" smtClean="0"/>
              <a:t>.&amp; </a:t>
            </a:r>
            <a:r>
              <a:rPr lang="tr-TR" dirty="0" err="1"/>
              <a:t>Zimbardo</a:t>
            </a:r>
            <a:r>
              <a:rPr lang="tr-TR" dirty="0"/>
              <a:t>, P</a:t>
            </a:r>
            <a:r>
              <a:rPr lang="tr-TR" dirty="0" smtClean="0"/>
              <a:t>. (2009).</a:t>
            </a:r>
            <a:r>
              <a:rPr lang="tr-TR" dirty="0"/>
              <a:t> </a:t>
            </a:r>
            <a:r>
              <a:rPr lang="tr-TR" i="1" dirty="0" err="1"/>
              <a:t>Psychology</a:t>
            </a:r>
            <a:r>
              <a:rPr lang="tr-TR" i="1" dirty="0"/>
              <a:t> </a:t>
            </a:r>
            <a:r>
              <a:rPr lang="tr-TR" i="1" dirty="0" err="1"/>
              <a:t>and</a:t>
            </a:r>
            <a:r>
              <a:rPr lang="tr-TR" i="1" dirty="0"/>
              <a:t> life</a:t>
            </a:r>
            <a:r>
              <a:rPr lang="tr-TR" dirty="0"/>
              <a:t>. Boston, MA</a:t>
            </a:r>
            <a:r>
              <a:rPr lang="tr-TR" dirty="0" smtClean="0"/>
              <a:t>: 	</a:t>
            </a:r>
            <a:r>
              <a:rPr lang="tr-TR" dirty="0" err="1" smtClean="0"/>
              <a:t>Pearson</a:t>
            </a:r>
            <a:r>
              <a:rPr lang="tr-TR" dirty="0" smtClean="0"/>
              <a:t>.</a:t>
            </a:r>
          </a:p>
          <a:p>
            <a:pPr marL="0" indent="0" algn="just">
              <a:buNone/>
            </a:pPr>
            <a:endParaRPr lang="tr-TR" dirty="0" smtClean="0"/>
          </a:p>
          <a:p>
            <a:pPr marL="0" indent="0" algn="just">
              <a:buNone/>
            </a:pPr>
            <a:r>
              <a:rPr lang="tr-TR" dirty="0" err="1" smtClean="0"/>
              <a:t>Huitt</a:t>
            </a:r>
            <a:r>
              <a:rPr lang="tr-TR" dirty="0" smtClean="0"/>
              <a:t>, W. (1998). </a:t>
            </a:r>
            <a:r>
              <a:rPr lang="tr-TR" dirty="0" err="1" smtClean="0"/>
              <a:t>Motivation</a:t>
            </a:r>
            <a:r>
              <a:rPr lang="tr-TR" dirty="0"/>
              <a:t>. </a:t>
            </a:r>
            <a:r>
              <a:rPr lang="tr-TR" dirty="0" smtClean="0"/>
              <a:t>	</a:t>
            </a:r>
            <a:r>
              <a:rPr lang="tr-TR" dirty="0" smtClean="0">
                <a:hlinkClick r:id="rId2"/>
              </a:rPr>
              <a:t>http</a:t>
            </a:r>
            <a:r>
              <a:rPr lang="tr-TR" dirty="0">
                <a:hlinkClick r:id="rId2"/>
              </a:rPr>
              <a:t>://www.aui.ma/personal/~</a:t>
            </a:r>
            <a:r>
              <a:rPr lang="tr-TR" dirty="0" smtClean="0">
                <a:hlinkClick r:id="rId2"/>
              </a:rPr>
              <a:t>A.Cads/1201/Mod2/M2-links/L1-	%20Educational%20Psychology%20Interactive%20Motivation.ht	m</a:t>
            </a:r>
            <a:r>
              <a:rPr lang="tr-TR" dirty="0" smtClean="0"/>
              <a:t> </a:t>
            </a:r>
            <a:r>
              <a:rPr lang="tr-TR" dirty="0" smtClean="0"/>
              <a:t>adresinden 29 Ocak 2018 tarihinde alınmıştır.</a:t>
            </a:r>
          </a:p>
          <a:p>
            <a:pPr marL="0" indent="0" algn="just">
              <a:buNone/>
            </a:pPr>
            <a:endParaRPr lang="tr-TR" dirty="0" smtClean="0"/>
          </a:p>
          <a:p>
            <a:pPr marL="0" indent="0">
              <a:buNone/>
            </a:pPr>
            <a:r>
              <a:rPr lang="en-US" dirty="0" err="1" smtClean="0"/>
              <a:t>Printrich</a:t>
            </a:r>
            <a:r>
              <a:rPr lang="en-US" dirty="0"/>
              <a:t>, P. R., &amp; </a:t>
            </a:r>
            <a:r>
              <a:rPr lang="en-US" dirty="0" err="1"/>
              <a:t>Schunk</a:t>
            </a:r>
            <a:r>
              <a:rPr lang="en-US" dirty="0"/>
              <a:t>, D. H. (2002). </a:t>
            </a:r>
            <a:r>
              <a:rPr lang="en-US" i="1" dirty="0"/>
              <a:t>Motivation in education: theory, </a:t>
            </a:r>
            <a:r>
              <a:rPr lang="tr-TR" i="1" dirty="0"/>
              <a:t>	</a:t>
            </a:r>
            <a:r>
              <a:rPr lang="en-US" i="1" dirty="0" smtClean="0"/>
              <a:t>research</a:t>
            </a:r>
            <a:r>
              <a:rPr lang="en-US" i="1" dirty="0"/>
              <a:t>, and application</a:t>
            </a:r>
            <a:r>
              <a:rPr lang="en-US" dirty="0"/>
              <a:t>. Columbus, OH: Merrill Prentice Hall.</a:t>
            </a:r>
            <a:endParaRPr lang="tr-TR" dirty="0"/>
          </a:p>
        </p:txBody>
      </p:sp>
    </p:spTree>
    <p:extLst>
      <p:ext uri="{BB962C8B-B14F-4D97-AF65-F5344CB8AC3E}">
        <p14:creationId xmlns:p14="http://schemas.microsoft.com/office/powerpoint/2010/main" val="39039166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228</TotalTime>
  <Words>590</Words>
  <Application>Microsoft Office PowerPoint</Application>
  <PresentationFormat>Geniş ekran</PresentationFormat>
  <Paragraphs>107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Bir psikolojik yapı olarak "güdü" ve madde geliştirme süreci</vt:lpstr>
      <vt:lpstr>Güdü Nedir?</vt:lpstr>
      <vt:lpstr>Güdülenmenin Göstergeleri</vt:lpstr>
      <vt:lpstr>Güdülenme Kaynakları</vt:lpstr>
      <vt:lpstr>Güdülerin Ölçülmesi</vt:lpstr>
      <vt:lpstr>1. Dolaysız Gözlem</vt:lpstr>
      <vt:lpstr>2. Öz Bildirim</vt:lpstr>
      <vt:lpstr>3. Başkaları Tarafından Yapılan Değerlendirmeler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Cagla ALPAYAR</cp:lastModifiedBy>
  <cp:revision>25</cp:revision>
  <dcterms:created xsi:type="dcterms:W3CDTF">2017-05-16T13:19:38Z</dcterms:created>
  <dcterms:modified xsi:type="dcterms:W3CDTF">2018-01-31T08:09:00Z</dcterms:modified>
</cp:coreProperties>
</file>