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5" r:id="rId3"/>
    <p:sldId id="277" r:id="rId4"/>
    <p:sldId id="276" r:id="rId5"/>
    <p:sldId id="272" r:id="rId6"/>
    <p:sldId id="273" r:id="rId7"/>
    <p:sldId id="260" r:id="rId8"/>
    <p:sldId id="258" r:id="rId9"/>
    <p:sldId id="259"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2" autoAdjust="0"/>
    <p:restoredTop sz="94660"/>
  </p:normalViewPr>
  <p:slideViewPr>
    <p:cSldViewPr snapToGrid="0">
      <p:cViewPr varScale="1">
        <p:scale>
          <a:sx n="86" d="100"/>
          <a:sy n="86" d="100"/>
        </p:scale>
        <p:origin x="12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96945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36426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4648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76623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426E468-0BEA-4F72-AAEC-D77E93658061}" type="datetimeFigureOut">
              <a:rPr lang="tr-TR" smtClean="0"/>
              <a:t>1.04.2021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111141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34155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426E468-0BEA-4F72-AAEC-D77E93658061}" type="datetimeFigureOut">
              <a:rPr lang="tr-TR" smtClean="0"/>
              <a:t>1.04.2021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58700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426E468-0BEA-4F72-AAEC-D77E93658061}" type="datetimeFigureOut">
              <a:rPr lang="tr-TR" smtClean="0"/>
              <a:t>1.04.2021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2284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426E468-0BEA-4F72-AAEC-D77E93658061}" type="datetimeFigureOut">
              <a:rPr lang="tr-TR" smtClean="0"/>
              <a:t>1.04.2021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24050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43187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426E468-0BEA-4F72-AAEC-D77E93658061}" type="datetimeFigureOut">
              <a:rPr lang="tr-TR" smtClean="0"/>
              <a:t>1.04.2021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D221AA-A052-47D2-97B9-AA77AC3F7194}" type="slidenum">
              <a:rPr lang="tr-TR" smtClean="0"/>
              <a:t>‹#›</a:t>
            </a:fld>
            <a:endParaRPr lang="tr-TR"/>
          </a:p>
        </p:txBody>
      </p:sp>
    </p:spTree>
    <p:extLst>
      <p:ext uri="{BB962C8B-B14F-4D97-AF65-F5344CB8AC3E}">
        <p14:creationId xmlns:p14="http://schemas.microsoft.com/office/powerpoint/2010/main" val="314877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6E468-0BEA-4F72-AAEC-D77E93658061}" type="datetimeFigureOut">
              <a:rPr lang="tr-TR" smtClean="0"/>
              <a:t>1.04.2021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221AA-A052-47D2-97B9-AA77AC3F7194}" type="slidenum">
              <a:rPr lang="tr-TR" smtClean="0"/>
              <a:t>‹#›</a:t>
            </a:fld>
            <a:endParaRPr lang="tr-TR"/>
          </a:p>
        </p:txBody>
      </p:sp>
    </p:spTree>
    <p:extLst>
      <p:ext uri="{BB962C8B-B14F-4D97-AF65-F5344CB8AC3E}">
        <p14:creationId xmlns:p14="http://schemas.microsoft.com/office/powerpoint/2010/main" val="388645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EAE429-9595-F54D-A821-188941D848A3}"/>
              </a:ext>
            </a:extLst>
          </p:cNvPr>
          <p:cNvSpPr txBox="1"/>
          <p:nvPr/>
        </p:nvSpPr>
        <p:spPr>
          <a:xfrm>
            <a:off x="5141495" y="1269255"/>
            <a:ext cx="5956353" cy="3038947"/>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3800" kern="1200" dirty="0">
                <a:solidFill>
                  <a:srgbClr val="FFFFFF"/>
                </a:solidFill>
                <a:latin typeface="+mj-lt"/>
                <a:ea typeface="+mj-ea"/>
                <a:cs typeface="+mj-cs"/>
              </a:rPr>
              <a:t>COĞRAFİ BİLGİ SİSTEMLERİ</a:t>
            </a:r>
          </a:p>
          <a:p>
            <a:pPr algn="ctr">
              <a:lnSpc>
                <a:spcPct val="90000"/>
              </a:lnSpc>
              <a:spcBef>
                <a:spcPct val="0"/>
              </a:spcBef>
              <a:spcAft>
                <a:spcPts val="600"/>
              </a:spcAft>
            </a:pPr>
            <a:r>
              <a:rPr lang="en-US" sz="3800" kern="1200" dirty="0">
                <a:solidFill>
                  <a:srgbClr val="FFFFFF"/>
                </a:solidFill>
                <a:latin typeface="+mj-lt"/>
                <a:ea typeface="+mj-ea"/>
                <a:cs typeface="+mj-cs"/>
              </a:rPr>
              <a:t>(JEM359) </a:t>
            </a: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tr-TR" sz="3800" dirty="0">
                <a:solidFill>
                  <a:srgbClr val="FFFFFF"/>
                </a:solidFill>
                <a:latin typeface="+mj-lt"/>
                <a:ea typeface="+mj-ea"/>
                <a:cs typeface="+mj-cs"/>
              </a:rPr>
              <a:t>2. </a:t>
            </a:r>
            <a:r>
              <a:rPr lang="tr-TR" sz="3800" dirty="0">
                <a:solidFill>
                  <a:srgbClr val="FFFFFF"/>
                </a:solidFill>
                <a:latin typeface="+mj-lt"/>
              </a:rPr>
              <a:t>TEMEL KAVRAMLAR-</a:t>
            </a:r>
            <a:r>
              <a:rPr lang="tr-TR" sz="3800" dirty="0">
                <a:solidFill>
                  <a:srgbClr val="FFFFFF"/>
                </a:solidFill>
                <a:latin typeface="+mj-lt"/>
                <a:ea typeface="+mj-ea"/>
                <a:cs typeface="+mj-cs"/>
              </a:rPr>
              <a:t>VERİTABANI</a:t>
            </a:r>
            <a:endParaRPr lang="en-US" sz="3800" kern="1200" dirty="0">
              <a:solidFill>
                <a:srgbClr val="FFFFFF"/>
              </a:solidFill>
              <a:latin typeface="+mj-lt"/>
              <a:ea typeface="+mj-ea"/>
              <a:cs typeface="+mj-cs"/>
            </a:endParaRPr>
          </a:p>
          <a:p>
            <a:pPr>
              <a:lnSpc>
                <a:spcPct val="90000"/>
              </a:lnSpc>
              <a:spcBef>
                <a:spcPct val="0"/>
              </a:spcBef>
              <a:spcAft>
                <a:spcPts val="600"/>
              </a:spcAft>
            </a:pPr>
            <a:endParaRPr lang="en-US" sz="3800" kern="1200" dirty="0">
              <a:solidFill>
                <a:srgbClr val="FFFFFF"/>
              </a:solidFill>
              <a:latin typeface="+mj-lt"/>
              <a:ea typeface="+mj-ea"/>
              <a:cs typeface="+mj-cs"/>
            </a:endParaRPr>
          </a:p>
          <a:p>
            <a:pPr>
              <a:lnSpc>
                <a:spcPct val="90000"/>
              </a:lnSpc>
              <a:spcBef>
                <a:spcPct val="0"/>
              </a:spcBef>
              <a:spcAft>
                <a:spcPts val="600"/>
              </a:spcAft>
            </a:pPr>
            <a:r>
              <a:rPr lang="en-US" sz="3300" kern="1200" dirty="0" err="1" smtClean="0">
                <a:solidFill>
                  <a:srgbClr val="FFFFFF"/>
                </a:solidFill>
                <a:latin typeface="+mj-lt"/>
                <a:ea typeface="+mj-ea"/>
                <a:cs typeface="+mj-cs"/>
              </a:rPr>
              <a:t>Doç</a:t>
            </a:r>
            <a:r>
              <a:rPr lang="en-US" sz="3300" kern="1200" smtClean="0">
                <a:solidFill>
                  <a:srgbClr val="FFFFFF"/>
                </a:solidFill>
                <a:latin typeface="+mj-lt"/>
                <a:ea typeface="+mj-ea"/>
                <a:cs typeface="+mj-cs"/>
              </a:rPr>
              <a:t>. Dr</a:t>
            </a:r>
            <a:r>
              <a:rPr lang="en-US" sz="3300" kern="1200" dirty="0">
                <a:solidFill>
                  <a:srgbClr val="FFFFFF"/>
                </a:solidFill>
                <a:latin typeface="+mj-lt"/>
                <a:ea typeface="+mj-ea"/>
                <a:cs typeface="+mj-cs"/>
              </a:rPr>
              <a:t>. Sinan AKISKA</a:t>
            </a:r>
          </a:p>
        </p:txBody>
      </p:sp>
      <p:cxnSp>
        <p:nvCxnSpPr>
          <p:cNvPr id="47" name="Straight Connector 8">
            <a:extLst>
              <a:ext uri="{FF2B5EF4-FFF2-40B4-BE49-F238E27FC236}">
                <a16:creationId xmlns:a16="http://schemas.microsoft.com/office/drawing/2014/main"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34996"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538934" y="1602131"/>
            <a:ext cx="3737490" cy="3669945"/>
          </a:xfrm>
          <a:prstGeom prst="rect">
            <a:avLst/>
          </a:prstGeom>
        </p:spPr>
      </p:pic>
    </p:spTree>
    <p:extLst>
      <p:ext uri="{BB962C8B-B14F-4D97-AF65-F5344CB8AC3E}">
        <p14:creationId xmlns:p14="http://schemas.microsoft.com/office/powerpoint/2010/main" val="4738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38088" y="409695"/>
            <a:ext cx="2638158" cy="461665"/>
          </a:xfrm>
          <a:prstGeom prst="rect">
            <a:avLst/>
          </a:prstGeom>
        </p:spPr>
        <p:txBody>
          <a:bodyPr wrap="none">
            <a:spAutoFit/>
          </a:bodyPr>
          <a:lstStyle/>
          <a:p>
            <a:r>
              <a:rPr lang="tr-TR" sz="2400" b="1" i="1" dirty="0">
                <a:solidFill>
                  <a:schemeClr val="accent1">
                    <a:lumMod val="75000"/>
                  </a:schemeClr>
                </a:solidFill>
              </a:rPr>
              <a:t>KONUMLANDIRMA</a:t>
            </a:r>
          </a:p>
        </p:txBody>
      </p:sp>
      <p:sp>
        <p:nvSpPr>
          <p:cNvPr id="3" name="Dikdörtgen 2"/>
          <p:cNvSpPr/>
          <p:nvPr/>
        </p:nvSpPr>
        <p:spPr>
          <a:xfrm>
            <a:off x="360563" y="1328560"/>
            <a:ext cx="11470874" cy="4524315"/>
          </a:xfrm>
          <a:prstGeom prst="rect">
            <a:avLst/>
          </a:prstGeom>
        </p:spPr>
        <p:txBody>
          <a:bodyPr wrap="square">
            <a:spAutoFit/>
          </a:bodyPr>
          <a:lstStyle/>
          <a:p>
            <a:r>
              <a:rPr lang="tr-TR" b="1" dirty="0"/>
              <a:t>Koordinat: </a:t>
            </a:r>
            <a:r>
              <a:rPr lang="tr-TR" dirty="0"/>
              <a:t>Coğrafik bilgiler, enlem-boylam şeklindeki coğrafi koordinat ya da ulusal koordinatlar gibi kesin değerleri veya adres, bölge ismi, yol ismi gibi tanımlanan referans bilgileri içerirler. Bu coğrafik referanslar objelerin konumlandırılmasına yani koordinatı bilinen bir pozisyona yerleştirilmelerine imkan sağlar. Bu koordinatlar tanımlı bir yer biçimi temel alınarak tanımlanmışlardır.</a:t>
            </a:r>
          </a:p>
          <a:p>
            <a:endParaRPr lang="tr-TR" b="1" i="1" dirty="0"/>
          </a:p>
          <a:p>
            <a:r>
              <a:rPr lang="tr-TR" b="1" dirty="0"/>
              <a:t>Referans/Koordinat Sistemleri: </a:t>
            </a:r>
            <a:r>
              <a:rPr lang="tr-TR" dirty="0"/>
              <a:t>Bir noktanın dünya üzerindeki yerinin eksenlerle (enlemler-boylamlar) yaptığı açı cinsinden veya bu eksenlere uzaklığının metre cinsinden belirtildiği sistemlere denir. </a:t>
            </a:r>
          </a:p>
          <a:p>
            <a:endParaRPr lang="tr-TR" b="1" dirty="0">
              <a:solidFill>
                <a:srgbClr val="292929"/>
              </a:solidFill>
              <a:latin typeface="charter"/>
            </a:endParaRPr>
          </a:p>
          <a:p>
            <a:r>
              <a:rPr lang="tr-TR" dirty="0" err="1"/>
              <a:t>CBS'de</a:t>
            </a:r>
            <a:r>
              <a:rPr lang="tr-TR" dirty="0"/>
              <a:t> kullanılan iki yaygın koordinat sistemi türü vardır:</a:t>
            </a:r>
          </a:p>
          <a:p>
            <a:endParaRPr lang="tr-TR" dirty="0"/>
          </a:p>
          <a:p>
            <a:pPr marL="285750" indent="-285750">
              <a:buFont typeface="Arial" panose="020B0604020202020204" pitchFamily="34" charset="0"/>
              <a:buChar char="•"/>
            </a:pPr>
            <a:r>
              <a:rPr lang="tr-TR" dirty="0"/>
              <a:t>Enlem-boylam gibi küresel veya küresel bir koordinat sistemi. Bunlar genellikle coğrafi koordinat sistemleri olarak adlandırılır.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a:t>Transverse</a:t>
            </a:r>
            <a:r>
              <a:rPr lang="tr-TR" dirty="0"/>
              <a:t> </a:t>
            </a:r>
            <a:r>
              <a:rPr lang="tr-TR" dirty="0" err="1"/>
              <a:t>Mercator</a:t>
            </a:r>
            <a:r>
              <a:rPr lang="tr-TR" dirty="0"/>
              <a:t>, </a:t>
            </a:r>
            <a:r>
              <a:rPr lang="tr-TR" dirty="0" err="1"/>
              <a:t>Albers</a:t>
            </a:r>
            <a:r>
              <a:rPr lang="tr-TR" dirty="0"/>
              <a:t> eşit alanı veya </a:t>
            </a:r>
            <a:r>
              <a:rPr lang="tr-TR" dirty="0" err="1"/>
              <a:t>Robinson</a:t>
            </a:r>
            <a:r>
              <a:rPr lang="tr-TR" dirty="0"/>
              <a:t> gibi bir harita projeksiyonuna dayalı olarak öngörülen bir koordinat sistemi; bunların tümü (diğer birçok harita projeksiyon modeliyle birlikte), dünyanın küresel yüzeyinin haritalarını iki boyutlu bir Kartezyen koordinat düzlemine yansıtmak için çeşitli mekanizmalar sağlar. </a:t>
            </a:r>
            <a:endParaRPr lang="tr-TR" b="1" dirty="0">
              <a:solidFill>
                <a:srgbClr val="292929"/>
              </a:solidFill>
              <a:effectLst/>
              <a:latin typeface="charter"/>
            </a:endParaRPr>
          </a:p>
        </p:txBody>
      </p:sp>
    </p:spTree>
    <p:extLst>
      <p:ext uri="{BB962C8B-B14F-4D97-AF65-F5344CB8AC3E}">
        <p14:creationId xmlns:p14="http://schemas.microsoft.com/office/powerpoint/2010/main" val="80421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C9FA693-296C-9A40-B1B0-8C9FFFCE94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42" b="1127"/>
          <a:stretch/>
        </p:blipFill>
        <p:spPr bwMode="auto">
          <a:xfrm>
            <a:off x="198085" y="768884"/>
            <a:ext cx="5377474" cy="59866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2E96754-88FB-C14A-9BAE-E877449A70A5}"/>
              </a:ext>
            </a:extLst>
          </p:cNvPr>
          <p:cNvSpPr/>
          <p:nvPr/>
        </p:nvSpPr>
        <p:spPr>
          <a:xfrm>
            <a:off x="5575559" y="6324637"/>
            <a:ext cx="2919708" cy="430887"/>
          </a:xfrm>
          <a:prstGeom prst="rect">
            <a:avLst/>
          </a:prstGeom>
        </p:spPr>
        <p:txBody>
          <a:bodyPr wrap="square">
            <a:spAutoFit/>
          </a:bodyPr>
          <a:lstStyle/>
          <a:p>
            <a:r>
              <a:rPr lang="en-US" sz="1100" dirty="0">
                <a:latin typeface="Roboto"/>
              </a:rPr>
              <a:t>http://</a:t>
            </a:r>
            <a:r>
              <a:rPr lang="en-US" sz="1100" dirty="0" err="1">
                <a:latin typeface="Roboto"/>
              </a:rPr>
              <a:t>www.lib.utexas.edu</a:t>
            </a:r>
            <a:r>
              <a:rPr lang="en-US" sz="1100" dirty="0">
                <a:latin typeface="Roboto"/>
              </a:rPr>
              <a:t>/maps/topo/</a:t>
            </a:r>
            <a:r>
              <a:rPr lang="en-US" sz="1100" dirty="0" err="1">
                <a:latin typeface="Roboto"/>
              </a:rPr>
              <a:t>texas</a:t>
            </a:r>
            <a:r>
              <a:rPr lang="en-US" sz="1100" dirty="0">
                <a:latin typeface="Roboto"/>
              </a:rPr>
              <a:t>/txu-pclmaps-topo-tx-camp_bullis-1965.jpg</a:t>
            </a:r>
            <a:endParaRPr lang="en-TR" sz="1100" dirty="0"/>
          </a:p>
        </p:txBody>
      </p:sp>
      <p:sp>
        <p:nvSpPr>
          <p:cNvPr id="4" name="Dikdörtgen 1">
            <a:extLst>
              <a:ext uri="{FF2B5EF4-FFF2-40B4-BE49-F238E27FC236}">
                <a16:creationId xmlns:a16="http://schemas.microsoft.com/office/drawing/2014/main" id="{7DF929C5-13EF-064B-8980-52FF50EA9757}"/>
              </a:ext>
            </a:extLst>
          </p:cNvPr>
          <p:cNvSpPr/>
          <p:nvPr/>
        </p:nvSpPr>
        <p:spPr>
          <a:xfrm>
            <a:off x="4638088" y="409695"/>
            <a:ext cx="2638158" cy="461665"/>
          </a:xfrm>
          <a:prstGeom prst="rect">
            <a:avLst/>
          </a:prstGeom>
        </p:spPr>
        <p:txBody>
          <a:bodyPr wrap="none">
            <a:spAutoFit/>
          </a:bodyPr>
          <a:lstStyle/>
          <a:p>
            <a:r>
              <a:rPr lang="tr-TR" sz="2400" b="1" i="1" dirty="0">
                <a:solidFill>
                  <a:schemeClr val="accent1">
                    <a:lumMod val="75000"/>
                  </a:schemeClr>
                </a:solidFill>
              </a:rPr>
              <a:t>KONUMLANDIRMA</a:t>
            </a:r>
          </a:p>
        </p:txBody>
      </p:sp>
      <p:pic>
        <p:nvPicPr>
          <p:cNvPr id="5" name="Picture 4">
            <a:extLst>
              <a:ext uri="{FF2B5EF4-FFF2-40B4-BE49-F238E27FC236}">
                <a16:creationId xmlns:a16="http://schemas.microsoft.com/office/drawing/2014/main" id="{E82E0FC3-E3B9-6D4F-AE70-B81C87192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752" y="1590600"/>
            <a:ext cx="5620249" cy="3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1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38088" y="409695"/>
            <a:ext cx="2638158" cy="461665"/>
          </a:xfrm>
          <a:prstGeom prst="rect">
            <a:avLst/>
          </a:prstGeom>
        </p:spPr>
        <p:txBody>
          <a:bodyPr wrap="none">
            <a:spAutoFit/>
          </a:bodyPr>
          <a:lstStyle/>
          <a:p>
            <a:r>
              <a:rPr lang="tr-TR" sz="2400" b="1" i="1" dirty="0">
                <a:solidFill>
                  <a:schemeClr val="accent1">
                    <a:lumMod val="75000"/>
                  </a:schemeClr>
                </a:solidFill>
              </a:rPr>
              <a:t>KONUMLANDIRMA</a:t>
            </a:r>
          </a:p>
        </p:txBody>
      </p:sp>
      <p:sp>
        <p:nvSpPr>
          <p:cNvPr id="3" name="Dikdörtgen 2"/>
          <p:cNvSpPr/>
          <p:nvPr/>
        </p:nvSpPr>
        <p:spPr>
          <a:xfrm>
            <a:off x="353645" y="1166842"/>
            <a:ext cx="6185700" cy="5078313"/>
          </a:xfrm>
          <a:prstGeom prst="rect">
            <a:avLst/>
          </a:prstGeom>
        </p:spPr>
        <p:txBody>
          <a:bodyPr wrap="square">
            <a:spAutoFit/>
          </a:bodyPr>
          <a:lstStyle/>
          <a:p>
            <a:r>
              <a:rPr lang="tr-TR" b="1" dirty="0"/>
              <a:t>Projeksiyon: </a:t>
            </a:r>
            <a:r>
              <a:rPr lang="tr-TR" dirty="0"/>
              <a:t>Üç boyutlu harita düzleminin çeşitli </a:t>
            </a:r>
            <a:r>
              <a:rPr lang="tr-TR" dirty="0" err="1"/>
              <a:t>metodlar</a:t>
            </a:r>
            <a:r>
              <a:rPr lang="tr-TR" dirty="0"/>
              <a:t> yardımıyla iki boyutlu düzlem üzerinde temsil edilebilmesini sağlar. Projeksiyon seçerken şu faktörlere dikkat etmelisiniz:</a:t>
            </a:r>
          </a:p>
          <a:p>
            <a:endParaRPr lang="tr-TR" dirty="0"/>
          </a:p>
          <a:p>
            <a:pPr>
              <a:buFont typeface="Arial" panose="020B0604020202020204" pitchFamily="34" charset="0"/>
              <a:buChar char="•"/>
            </a:pPr>
            <a:r>
              <a:rPr lang="tr-TR" dirty="0"/>
              <a:t>Çalışma alanının boyutu (</a:t>
            </a:r>
            <a:r>
              <a:rPr lang="tr-TR" dirty="0" err="1"/>
              <a:t>örn</a:t>
            </a:r>
            <a:r>
              <a:rPr lang="tr-TR" dirty="0"/>
              <a:t>: dünya, </a:t>
            </a:r>
            <a:r>
              <a:rPr lang="tr-TR" dirty="0" err="1"/>
              <a:t>avrupa</a:t>
            </a:r>
            <a:r>
              <a:rPr lang="tr-TR" dirty="0"/>
              <a:t>, bursa)</a:t>
            </a:r>
          </a:p>
          <a:p>
            <a:pPr>
              <a:buFont typeface="Arial" panose="020B0604020202020204" pitchFamily="34" charset="0"/>
              <a:buChar char="•"/>
            </a:pPr>
            <a:r>
              <a:rPr lang="tr-TR" dirty="0"/>
              <a:t>Çalışma alanının mevkii (</a:t>
            </a:r>
            <a:r>
              <a:rPr lang="tr-TR" dirty="0" err="1"/>
              <a:t>örn</a:t>
            </a:r>
            <a:r>
              <a:rPr lang="tr-TR" dirty="0"/>
              <a:t>: kutup, ekvator)</a:t>
            </a:r>
          </a:p>
          <a:p>
            <a:pPr>
              <a:buFont typeface="Arial" panose="020B0604020202020204" pitchFamily="34" charset="0"/>
              <a:buChar char="•"/>
            </a:pPr>
            <a:r>
              <a:rPr lang="tr-TR" dirty="0"/>
              <a:t>Çalışma alanının uzandığı eksen (</a:t>
            </a:r>
            <a:r>
              <a:rPr lang="tr-TR" dirty="0" err="1"/>
              <a:t>örn</a:t>
            </a:r>
            <a:r>
              <a:rPr lang="tr-TR" dirty="0"/>
              <a:t>: doğu-batı, kuzey-güney)</a:t>
            </a:r>
          </a:p>
          <a:p>
            <a:pPr>
              <a:buFont typeface="Arial" panose="020B0604020202020204" pitchFamily="34" charset="0"/>
              <a:buChar char="•"/>
            </a:pPr>
            <a:endParaRPr lang="tr-TR" b="0" i="0" dirty="0">
              <a:solidFill>
                <a:srgbClr val="292929"/>
              </a:solidFill>
              <a:effectLst/>
              <a:latin typeface="charter"/>
            </a:endParaRPr>
          </a:p>
          <a:p>
            <a:pPr>
              <a:buFont typeface="Arial" panose="020B0604020202020204" pitchFamily="34" charset="0"/>
              <a:buChar char="•"/>
            </a:pPr>
            <a:endParaRPr lang="tr-TR" b="0" i="0" dirty="0">
              <a:solidFill>
                <a:srgbClr val="292929"/>
              </a:solidFill>
              <a:effectLst/>
              <a:latin typeface="charter"/>
            </a:endParaRPr>
          </a:p>
          <a:p>
            <a:r>
              <a:rPr lang="tr-TR" b="1" dirty="0" err="1"/>
              <a:t>Datum</a:t>
            </a:r>
            <a:r>
              <a:rPr lang="tr-TR" b="1" dirty="0"/>
              <a:t>:</a:t>
            </a:r>
            <a:r>
              <a:rPr lang="tr-TR" dirty="0"/>
              <a:t> Bir noktanın, dünya üzerindeki yatay ve düşey konumunu tanımlayabilmek amacıyla başlangıç olarak esas alınan referans yüzeydir. Dünya üzerinde çok farklı </a:t>
            </a:r>
            <a:r>
              <a:rPr lang="tr-TR" dirty="0" err="1"/>
              <a:t>datumlar</a:t>
            </a:r>
            <a:r>
              <a:rPr lang="tr-TR" dirty="0"/>
              <a:t> kullanılmaktadır. Türkiye’de ise kullanılan 3 </a:t>
            </a:r>
            <a:r>
              <a:rPr lang="tr-TR" dirty="0" err="1"/>
              <a:t>datum</a:t>
            </a:r>
            <a:r>
              <a:rPr lang="tr-TR" dirty="0"/>
              <a:t> vardır:</a:t>
            </a:r>
          </a:p>
          <a:p>
            <a:endParaRPr lang="tr-TR" dirty="0"/>
          </a:p>
          <a:p>
            <a:pPr>
              <a:buFont typeface="Arial" panose="020B0604020202020204" pitchFamily="34" charset="0"/>
              <a:buChar char="•"/>
            </a:pPr>
            <a:r>
              <a:rPr lang="tr-TR" dirty="0"/>
              <a:t>World </a:t>
            </a:r>
            <a:r>
              <a:rPr lang="tr-TR" dirty="0" err="1"/>
              <a:t>Geodetic</a:t>
            </a:r>
            <a:r>
              <a:rPr lang="tr-TR" dirty="0"/>
              <a:t> </a:t>
            </a:r>
            <a:r>
              <a:rPr lang="tr-TR" dirty="0" err="1"/>
              <a:t>System</a:t>
            </a:r>
            <a:r>
              <a:rPr lang="tr-TR" dirty="0"/>
              <a:t> 1984 (WGS84)</a:t>
            </a:r>
          </a:p>
          <a:p>
            <a:pPr>
              <a:buFont typeface="Arial" panose="020B0604020202020204" pitchFamily="34" charset="0"/>
              <a:buChar char="•"/>
            </a:pPr>
            <a:r>
              <a:rPr lang="tr-TR" dirty="0"/>
              <a:t>International </a:t>
            </a:r>
            <a:r>
              <a:rPr lang="tr-TR" dirty="0" err="1"/>
              <a:t>Terrestrial</a:t>
            </a:r>
            <a:r>
              <a:rPr lang="tr-TR" dirty="0"/>
              <a:t> Reference </a:t>
            </a:r>
            <a:r>
              <a:rPr lang="tr-TR" dirty="0" err="1"/>
              <a:t>System</a:t>
            </a:r>
            <a:r>
              <a:rPr lang="tr-TR" dirty="0"/>
              <a:t> (ITRF96)</a:t>
            </a:r>
          </a:p>
          <a:p>
            <a:pPr>
              <a:buFont typeface="Arial" panose="020B0604020202020204" pitchFamily="34" charset="0"/>
              <a:buChar char="•"/>
            </a:pPr>
            <a:r>
              <a:rPr lang="tr-TR" dirty="0" err="1"/>
              <a:t>European</a:t>
            </a:r>
            <a:r>
              <a:rPr lang="tr-TR" dirty="0"/>
              <a:t> </a:t>
            </a:r>
            <a:r>
              <a:rPr lang="tr-TR" dirty="0" err="1"/>
              <a:t>Datum</a:t>
            </a:r>
            <a:r>
              <a:rPr lang="tr-TR" dirty="0"/>
              <a:t> (ED50)</a:t>
            </a:r>
          </a:p>
          <a:p>
            <a:endParaRPr lang="tr-TR" b="0" i="0" dirty="0">
              <a:solidFill>
                <a:srgbClr val="292929"/>
              </a:solidFill>
              <a:effectLst/>
              <a:latin typeface="charter"/>
            </a:endParaRPr>
          </a:p>
        </p:txBody>
      </p:sp>
      <p:pic>
        <p:nvPicPr>
          <p:cNvPr id="11" name="Resim 3">
            <a:extLst>
              <a:ext uri="{FF2B5EF4-FFF2-40B4-BE49-F238E27FC236}">
                <a16:creationId xmlns:a16="http://schemas.microsoft.com/office/drawing/2014/main" id="{91A04638-FAB3-6645-96AE-EB83FA320CE1}"/>
              </a:ext>
            </a:extLst>
          </p:cNvPr>
          <p:cNvPicPr>
            <a:picLocks noChangeAspect="1"/>
          </p:cNvPicPr>
          <p:nvPr/>
        </p:nvPicPr>
        <p:blipFill>
          <a:blip r:embed="rId2"/>
          <a:stretch>
            <a:fillRect/>
          </a:stretch>
        </p:blipFill>
        <p:spPr>
          <a:xfrm>
            <a:off x="6797427" y="3524299"/>
            <a:ext cx="3982794" cy="3361303"/>
          </a:xfrm>
          <a:prstGeom prst="rect">
            <a:avLst/>
          </a:prstGeom>
        </p:spPr>
      </p:pic>
      <p:pic>
        <p:nvPicPr>
          <p:cNvPr id="12" name="Picture 11" descr="projections, ellipsoids/spheroids, coordinate systems, datum and all this  crazy cartographic stuff. - Digital Geography">
            <a:extLst>
              <a:ext uri="{FF2B5EF4-FFF2-40B4-BE49-F238E27FC236}">
                <a16:creationId xmlns:a16="http://schemas.microsoft.com/office/drawing/2014/main" id="{51AA752B-4C7B-9A4B-A580-18908C397D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427" y="934421"/>
            <a:ext cx="2019758" cy="1972420"/>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8">
            <a:extLst>
              <a:ext uri="{FF2B5EF4-FFF2-40B4-BE49-F238E27FC236}">
                <a16:creationId xmlns:a16="http://schemas.microsoft.com/office/drawing/2014/main" id="{E3CBB4CB-4FBD-3448-AD68-CEAF8BF82D59}"/>
              </a:ext>
            </a:extLst>
          </p:cNvPr>
          <p:cNvSpPr/>
          <p:nvPr/>
        </p:nvSpPr>
        <p:spPr>
          <a:xfrm>
            <a:off x="7058828" y="2969902"/>
            <a:ext cx="1496955" cy="261610"/>
          </a:xfrm>
          <a:prstGeom prst="rect">
            <a:avLst/>
          </a:prstGeom>
        </p:spPr>
        <p:txBody>
          <a:bodyPr wrap="square">
            <a:spAutoFit/>
          </a:bodyPr>
          <a:lstStyle/>
          <a:p>
            <a:r>
              <a:rPr lang="tr-TR" sz="1100" dirty="0"/>
              <a:t>Dünyanın şekli (</a:t>
            </a:r>
            <a:r>
              <a:rPr lang="tr-TR" sz="1100" dirty="0" err="1"/>
              <a:t>geoid</a:t>
            </a:r>
            <a:r>
              <a:rPr lang="tr-TR" sz="1100" dirty="0"/>
              <a:t>)</a:t>
            </a:r>
          </a:p>
        </p:txBody>
      </p:sp>
      <p:pic>
        <p:nvPicPr>
          <p:cNvPr id="14" name="Picture 2" descr="Harita Projeksiyonları | CBS Akademi">
            <a:extLst>
              <a:ext uri="{FF2B5EF4-FFF2-40B4-BE49-F238E27FC236}">
                <a16:creationId xmlns:a16="http://schemas.microsoft.com/office/drawing/2014/main" id="{6D50F0DB-7059-D14D-8E1E-1CF0F76D6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336" y="1376449"/>
            <a:ext cx="2566019" cy="964823"/>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5">
            <a:extLst>
              <a:ext uri="{FF2B5EF4-FFF2-40B4-BE49-F238E27FC236}">
                <a16:creationId xmlns:a16="http://schemas.microsoft.com/office/drawing/2014/main" id="{59E66ED1-C2EC-3442-B813-EB99F97BDE44}"/>
              </a:ext>
            </a:extLst>
          </p:cNvPr>
          <p:cNvSpPr/>
          <p:nvPr/>
        </p:nvSpPr>
        <p:spPr>
          <a:xfrm>
            <a:off x="10109564" y="3290700"/>
            <a:ext cx="1837781" cy="430887"/>
          </a:xfrm>
          <a:prstGeom prst="rect">
            <a:avLst/>
          </a:prstGeom>
        </p:spPr>
        <p:txBody>
          <a:bodyPr wrap="square">
            <a:spAutoFit/>
          </a:bodyPr>
          <a:lstStyle/>
          <a:p>
            <a:pPr algn="r"/>
            <a:r>
              <a:rPr lang="tr-TR" sz="1100" dirty="0"/>
              <a:t>Örnek  projeksiyonlar (silindir, konik, düzlem)</a:t>
            </a:r>
          </a:p>
        </p:txBody>
      </p:sp>
      <p:pic>
        <p:nvPicPr>
          <p:cNvPr id="16" name="Picture 15" descr="Silindirik Projeksiyon">
            <a:extLst>
              <a:ext uri="{FF2B5EF4-FFF2-40B4-BE49-F238E27FC236}">
                <a16:creationId xmlns:a16="http://schemas.microsoft.com/office/drawing/2014/main" id="{D6210808-A28E-7B4C-8974-97AF4D153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2336" y="303853"/>
            <a:ext cx="2566019" cy="10725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Konik Projeksiyon">
            <a:extLst>
              <a:ext uri="{FF2B5EF4-FFF2-40B4-BE49-F238E27FC236}">
                <a16:creationId xmlns:a16="http://schemas.microsoft.com/office/drawing/2014/main" id="{E13CE219-977F-914D-BEA3-F2A63D4C05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2336" y="2341272"/>
            <a:ext cx="2566019" cy="949428"/>
          </a:xfrm>
          <a:prstGeom prst="rect">
            <a:avLst/>
          </a:prstGeom>
          <a:noFill/>
          <a:extLst>
            <a:ext uri="{909E8E84-426E-40DD-AFC4-6F175D3DCCD1}">
              <a14:hiddenFill xmlns:a14="http://schemas.microsoft.com/office/drawing/2010/main">
                <a:solidFill>
                  <a:srgbClr val="FFFFFF"/>
                </a:solidFill>
              </a14:hiddenFill>
            </a:ext>
          </a:extLst>
        </p:spPr>
      </p:pic>
      <p:sp>
        <p:nvSpPr>
          <p:cNvPr id="18" name="Dikdörtgen 4">
            <a:extLst>
              <a:ext uri="{FF2B5EF4-FFF2-40B4-BE49-F238E27FC236}">
                <a16:creationId xmlns:a16="http://schemas.microsoft.com/office/drawing/2014/main" id="{06C23408-A9D9-7248-AD60-A91272DF8666}"/>
              </a:ext>
            </a:extLst>
          </p:cNvPr>
          <p:cNvSpPr/>
          <p:nvPr/>
        </p:nvSpPr>
        <p:spPr>
          <a:xfrm>
            <a:off x="10316663" y="6618424"/>
            <a:ext cx="1806905" cy="261610"/>
          </a:xfrm>
          <a:prstGeom prst="rect">
            <a:avLst/>
          </a:prstGeom>
        </p:spPr>
        <p:txBody>
          <a:bodyPr wrap="none">
            <a:spAutoFit/>
          </a:bodyPr>
          <a:lstStyle/>
          <a:p>
            <a:r>
              <a:rPr lang="tr-TR" sz="1100" dirty="0"/>
              <a:t>https://jeodezi.boun.edu.tr/</a:t>
            </a:r>
          </a:p>
        </p:txBody>
      </p:sp>
    </p:spTree>
    <p:extLst>
      <p:ext uri="{BB962C8B-B14F-4D97-AF65-F5344CB8AC3E}">
        <p14:creationId xmlns:p14="http://schemas.microsoft.com/office/powerpoint/2010/main" val="138699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38088" y="409695"/>
            <a:ext cx="2742482" cy="461665"/>
          </a:xfrm>
          <a:prstGeom prst="rect">
            <a:avLst/>
          </a:prstGeom>
        </p:spPr>
        <p:txBody>
          <a:bodyPr wrap="none">
            <a:spAutoFit/>
          </a:bodyPr>
          <a:lstStyle/>
          <a:p>
            <a:r>
              <a:rPr lang="tr-TR" sz="2400" b="1" i="1" dirty="0">
                <a:solidFill>
                  <a:schemeClr val="accent1">
                    <a:lumMod val="75000"/>
                  </a:schemeClr>
                </a:solidFill>
              </a:rPr>
              <a:t>VERİTABANI NEDİR?</a:t>
            </a:r>
          </a:p>
        </p:txBody>
      </p:sp>
      <p:sp>
        <p:nvSpPr>
          <p:cNvPr id="4" name="Dikdörtgen 3"/>
          <p:cNvSpPr/>
          <p:nvPr/>
        </p:nvSpPr>
        <p:spPr>
          <a:xfrm>
            <a:off x="449704" y="983126"/>
            <a:ext cx="11283718" cy="1200329"/>
          </a:xfrm>
          <a:prstGeom prst="rect">
            <a:avLst/>
          </a:prstGeom>
        </p:spPr>
        <p:txBody>
          <a:bodyPr wrap="square">
            <a:spAutoFit/>
          </a:bodyPr>
          <a:lstStyle/>
          <a:p>
            <a:r>
              <a:rPr lang="tr-TR" b="1" dirty="0"/>
              <a:t>Veri tabanları</a:t>
            </a:r>
            <a:r>
              <a:rPr lang="tr-TR" dirty="0"/>
              <a:t> birbirleriyle ilişkili bilgilerin depolandığı alanlardır. Bilgi artışıyla birlikte bilgisayarda bilgi depolama ve bilgiye erişim konularında yeni yöntemlere ihtiyaç duyulmuştur. Veri tabanları; büyük miktardaki bilgileri depolamada geleneksel yöntem olan ‘‘dosya-işlem sistemine’’ alternatif olarak geliştirilmiştir. Telefonlarımızdaki kişi rehberi günlük hayatımızda çok basit bir şekilde kullandığımız veri tabanı örneği olarak kabul edilebilir.</a:t>
            </a:r>
          </a:p>
        </p:txBody>
      </p:sp>
      <p:pic>
        <p:nvPicPr>
          <p:cNvPr id="5124" name="Picture 4" descr="Veritabanı Nedir, Veritabanı Çeşitleri Nelerdir? | Kodlama Merk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199" y="2184462"/>
            <a:ext cx="6056811" cy="45772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lişkisel Veritabanı Yönetim Sistemleri (RDBMS) | Kod5.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5816"/>
            <a:ext cx="5791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14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4.bp.blogspot.com/-u4VjxTh07gU/U2fEwqfWEPI/AAAAAAAAAto/8_ypj9c5zSE/s1600/WalshEtal04Fig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012" y="2341979"/>
            <a:ext cx="4637314" cy="346724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202053" y="225146"/>
            <a:ext cx="6059544" cy="461665"/>
          </a:xfrm>
          <a:prstGeom prst="rect">
            <a:avLst/>
          </a:prstGeom>
        </p:spPr>
        <p:txBody>
          <a:bodyPr wrap="none">
            <a:spAutoFit/>
          </a:bodyPr>
          <a:lstStyle/>
          <a:p>
            <a:r>
              <a:rPr lang="tr-TR" sz="2400" b="1" i="1" dirty="0">
                <a:solidFill>
                  <a:schemeClr val="accent1">
                    <a:lumMod val="75000"/>
                  </a:schemeClr>
                </a:solidFill>
              </a:rPr>
              <a:t>CBS’DE VERİTABANI (KONUMSAL VERİTABANI)</a:t>
            </a:r>
          </a:p>
        </p:txBody>
      </p:sp>
      <p:sp>
        <p:nvSpPr>
          <p:cNvPr id="2" name="Dikdörtgen 1"/>
          <p:cNvSpPr/>
          <p:nvPr/>
        </p:nvSpPr>
        <p:spPr>
          <a:xfrm>
            <a:off x="567270" y="5813859"/>
            <a:ext cx="3864014" cy="430887"/>
          </a:xfrm>
          <a:prstGeom prst="rect">
            <a:avLst/>
          </a:prstGeom>
        </p:spPr>
        <p:txBody>
          <a:bodyPr wrap="square">
            <a:spAutoFit/>
          </a:bodyPr>
          <a:lstStyle/>
          <a:p>
            <a:r>
              <a:rPr lang="tr-TR" sz="1100" dirty="0"/>
              <a:t>http://www.geologyin.com/2014/05/a-geographic-information-system-gis.html</a:t>
            </a:r>
          </a:p>
        </p:txBody>
      </p:sp>
      <p:sp>
        <p:nvSpPr>
          <p:cNvPr id="4" name="Dikdörtgen 3"/>
          <p:cNvSpPr/>
          <p:nvPr/>
        </p:nvSpPr>
        <p:spPr>
          <a:xfrm>
            <a:off x="449704" y="983126"/>
            <a:ext cx="11283718" cy="923330"/>
          </a:xfrm>
          <a:prstGeom prst="rect">
            <a:avLst/>
          </a:prstGeom>
        </p:spPr>
        <p:txBody>
          <a:bodyPr wrap="square">
            <a:spAutoFit/>
          </a:bodyPr>
          <a:lstStyle/>
          <a:p>
            <a:r>
              <a:rPr lang="tr-TR" dirty="0" err="1"/>
              <a:t>CBS’de</a:t>
            </a:r>
            <a:r>
              <a:rPr lang="tr-TR" dirty="0"/>
              <a:t> ise </a:t>
            </a:r>
            <a:r>
              <a:rPr lang="tr-TR" dirty="0" err="1"/>
              <a:t>konumsal</a:t>
            </a:r>
            <a:r>
              <a:rPr lang="tr-TR" dirty="0"/>
              <a:t> verilerin bir arada tutulması oldukça önemlidir. Birbirleri ile ilişkilendirilen veriler </a:t>
            </a:r>
            <a:r>
              <a:rPr lang="tr-TR" dirty="0" err="1"/>
              <a:t>veritabanı</a:t>
            </a:r>
            <a:r>
              <a:rPr lang="tr-TR" dirty="0"/>
              <a:t> düzenli bir şekilde kaydedilir. Daha sonra ise bu verilerini </a:t>
            </a:r>
            <a:r>
              <a:rPr lang="tr-TR" dirty="0" err="1"/>
              <a:t>birbirler</a:t>
            </a:r>
            <a:r>
              <a:rPr lang="tr-TR" dirty="0"/>
              <a:t> ile etkileşimleri ve çeşitli sorgulamalar ile </a:t>
            </a:r>
            <a:r>
              <a:rPr lang="tr-TR" dirty="0" err="1"/>
              <a:t>CBS’de</a:t>
            </a:r>
            <a:r>
              <a:rPr lang="tr-TR" dirty="0"/>
              <a:t> </a:t>
            </a:r>
            <a:r>
              <a:rPr lang="tr-TR" dirty="0" err="1"/>
              <a:t>veritabanı</a:t>
            </a:r>
            <a:r>
              <a:rPr lang="tr-TR" dirty="0"/>
              <a:t> işlemleri yapılmış olur.   </a:t>
            </a:r>
          </a:p>
        </p:txBody>
      </p:sp>
      <p:pic>
        <p:nvPicPr>
          <p:cNvPr id="6146" name="Picture 2" descr="The Geology of Rare Earth El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815" y="1953346"/>
            <a:ext cx="3878180" cy="4596153"/>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6262238" y="6549499"/>
            <a:ext cx="2444900" cy="261610"/>
          </a:xfrm>
          <a:prstGeom prst="rect">
            <a:avLst/>
          </a:prstGeom>
        </p:spPr>
        <p:txBody>
          <a:bodyPr wrap="none">
            <a:spAutoFit/>
          </a:bodyPr>
          <a:lstStyle/>
          <a:p>
            <a:r>
              <a:rPr lang="tr-TR" sz="1100" dirty="0"/>
              <a:t>https://geology.com/usgs/ree-geology/</a:t>
            </a:r>
          </a:p>
        </p:txBody>
      </p:sp>
      <p:sp>
        <p:nvSpPr>
          <p:cNvPr id="6" name="Metin kutusu 5"/>
          <p:cNvSpPr txBox="1"/>
          <p:nvPr/>
        </p:nvSpPr>
        <p:spPr>
          <a:xfrm>
            <a:off x="9581995" y="3512758"/>
            <a:ext cx="1677062" cy="1477328"/>
          </a:xfrm>
          <a:prstGeom prst="rect">
            <a:avLst/>
          </a:prstGeom>
          <a:noFill/>
        </p:spPr>
        <p:txBody>
          <a:bodyPr wrap="none" rtlCol="0">
            <a:spAutoFit/>
          </a:bodyPr>
          <a:lstStyle/>
          <a:p>
            <a:pPr algn="ctr"/>
            <a:r>
              <a:rPr lang="tr-TR" dirty="0"/>
              <a:t>Basit CAD çizimi</a:t>
            </a:r>
          </a:p>
          <a:p>
            <a:pPr algn="ctr"/>
            <a:endParaRPr lang="tr-TR" dirty="0"/>
          </a:p>
          <a:p>
            <a:pPr algn="ctr"/>
            <a:r>
              <a:rPr lang="tr-TR" dirty="0"/>
              <a:t>ve</a:t>
            </a:r>
          </a:p>
          <a:p>
            <a:pPr algn="ctr"/>
            <a:endParaRPr lang="tr-TR" dirty="0"/>
          </a:p>
          <a:p>
            <a:pPr algn="ctr"/>
            <a:r>
              <a:rPr lang="tr-TR" dirty="0" err="1"/>
              <a:t>Veritabanı</a:t>
            </a:r>
            <a:endParaRPr lang="tr-TR" dirty="0"/>
          </a:p>
        </p:txBody>
      </p:sp>
    </p:spTree>
    <p:extLst>
      <p:ext uri="{BB962C8B-B14F-4D97-AF65-F5344CB8AC3E}">
        <p14:creationId xmlns:p14="http://schemas.microsoft.com/office/powerpoint/2010/main" val="290636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9269" y="1762128"/>
            <a:ext cx="7018316" cy="2585323"/>
          </a:xfrm>
          <a:prstGeom prst="rect">
            <a:avLst/>
          </a:prstGeom>
        </p:spPr>
        <p:txBody>
          <a:bodyPr wrap="square">
            <a:spAutoFit/>
          </a:bodyPr>
          <a:lstStyle/>
          <a:p>
            <a:r>
              <a:rPr lang="tr-TR" dirty="0"/>
              <a:t>Bir ağaç hayal edin. Bu ağaç hakkındaki bilgileri, her şeyi bilmesi gereken diğer insanlara nasıl iletirsiniz? </a:t>
            </a:r>
          </a:p>
          <a:p>
            <a:endParaRPr lang="tr-TR" dirty="0"/>
          </a:p>
          <a:p>
            <a:r>
              <a:rPr lang="tr-TR" dirty="0"/>
              <a:t>Hangi tür olduğunu, kaç yaşında olduğunu, ne kadar uzun olduğunu, ne kadar sağlıklı olduğunu ve önemli olan diğer nitelikleri (özellikleri) izlemek için bir </a:t>
            </a:r>
            <a:r>
              <a:rPr lang="tr-TR" dirty="0" err="1"/>
              <a:t>veritabanı</a:t>
            </a:r>
            <a:r>
              <a:rPr lang="tr-TR" dirty="0"/>
              <a:t> kullanabilirsiniz.</a:t>
            </a:r>
          </a:p>
          <a:p>
            <a:endParaRPr lang="tr-TR" dirty="0"/>
          </a:p>
          <a:p>
            <a:r>
              <a:rPr lang="tr-TR" dirty="0"/>
              <a:t>Bu ağaç, veri tabanındaki bir kayıttır. Her kategoriye (</a:t>
            </a:r>
            <a:r>
              <a:rPr lang="tr-TR" dirty="0" err="1"/>
              <a:t>örn</a:t>
            </a:r>
            <a:r>
              <a:rPr lang="tr-TR" dirty="0"/>
              <a:t>. ağaç yüksekliği) bir alan diyoruz.</a:t>
            </a:r>
          </a:p>
        </p:txBody>
      </p:sp>
      <p:pic>
        <p:nvPicPr>
          <p:cNvPr id="3" name="Resim 2"/>
          <p:cNvPicPr>
            <a:picLocks noChangeAspect="1"/>
          </p:cNvPicPr>
          <p:nvPr/>
        </p:nvPicPr>
        <p:blipFill>
          <a:blip r:embed="rId2"/>
          <a:stretch>
            <a:fillRect/>
          </a:stretch>
        </p:blipFill>
        <p:spPr>
          <a:xfrm>
            <a:off x="9572096" y="1642308"/>
            <a:ext cx="963900" cy="1643733"/>
          </a:xfrm>
          <a:prstGeom prst="rect">
            <a:avLst/>
          </a:prstGeom>
        </p:spPr>
      </p:pic>
      <p:pic>
        <p:nvPicPr>
          <p:cNvPr id="5" name="Resim 4"/>
          <p:cNvPicPr>
            <a:picLocks noChangeAspect="1"/>
          </p:cNvPicPr>
          <p:nvPr/>
        </p:nvPicPr>
        <p:blipFill>
          <a:blip r:embed="rId3"/>
          <a:stretch>
            <a:fillRect/>
          </a:stretch>
        </p:blipFill>
        <p:spPr>
          <a:xfrm>
            <a:off x="9143696" y="3677927"/>
            <a:ext cx="1820700" cy="1000533"/>
          </a:xfrm>
          <a:prstGeom prst="rect">
            <a:avLst/>
          </a:prstGeom>
        </p:spPr>
      </p:pic>
      <p:sp>
        <p:nvSpPr>
          <p:cNvPr id="7" name="Dikdörtgen 6"/>
          <p:cNvSpPr/>
          <p:nvPr/>
        </p:nvSpPr>
        <p:spPr>
          <a:xfrm>
            <a:off x="2640350" y="396632"/>
            <a:ext cx="7413696" cy="461665"/>
          </a:xfrm>
          <a:prstGeom prst="rect">
            <a:avLst/>
          </a:prstGeom>
        </p:spPr>
        <p:txBody>
          <a:bodyPr wrap="none">
            <a:spAutoFit/>
          </a:bodyPr>
          <a:lstStyle/>
          <a:p>
            <a:r>
              <a:rPr lang="tr-TR" sz="2400" b="1" i="1" dirty="0">
                <a:solidFill>
                  <a:schemeClr val="accent1">
                    <a:lumMod val="75000"/>
                  </a:schemeClr>
                </a:solidFill>
              </a:rPr>
              <a:t>Haritadaki nesnelerin kendileriyle ilişkili nitelikleri vardır</a:t>
            </a:r>
          </a:p>
        </p:txBody>
      </p:sp>
      <p:sp>
        <p:nvSpPr>
          <p:cNvPr id="8" name="Dikdörtgen 7"/>
          <p:cNvSpPr/>
          <p:nvPr/>
        </p:nvSpPr>
        <p:spPr>
          <a:xfrm>
            <a:off x="7615342" y="6472927"/>
            <a:ext cx="4576658" cy="276999"/>
          </a:xfrm>
          <a:prstGeom prst="rect">
            <a:avLst/>
          </a:prstGeom>
        </p:spPr>
        <p:txBody>
          <a:bodyPr wrap="square">
            <a:spAutoFit/>
          </a:bodyPr>
          <a:lstStyle/>
          <a:p>
            <a:r>
              <a:rPr lang="tr-TR" sz="1200" dirty="0"/>
              <a:t>www.idahoadventure.org/sites/default/files/attachments/GIS101.pdf</a:t>
            </a:r>
          </a:p>
        </p:txBody>
      </p:sp>
    </p:spTree>
    <p:extLst>
      <p:ext uri="{BB962C8B-B14F-4D97-AF65-F5344CB8AC3E}">
        <p14:creationId xmlns:p14="http://schemas.microsoft.com/office/powerpoint/2010/main" val="302997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303608" y="901790"/>
            <a:ext cx="1600063" cy="1053656"/>
          </a:xfrm>
          <a:prstGeom prst="rect">
            <a:avLst/>
          </a:prstGeom>
        </p:spPr>
      </p:pic>
      <p:pic>
        <p:nvPicPr>
          <p:cNvPr id="3" name="Resim 2"/>
          <p:cNvPicPr>
            <a:picLocks noChangeAspect="1"/>
          </p:cNvPicPr>
          <p:nvPr/>
        </p:nvPicPr>
        <p:blipFill>
          <a:blip r:embed="rId3"/>
          <a:stretch>
            <a:fillRect/>
          </a:stretch>
        </p:blipFill>
        <p:spPr>
          <a:xfrm>
            <a:off x="7793932" y="2056712"/>
            <a:ext cx="2922931" cy="1636060"/>
          </a:xfrm>
          <a:prstGeom prst="rect">
            <a:avLst/>
          </a:prstGeom>
        </p:spPr>
      </p:pic>
      <p:sp>
        <p:nvSpPr>
          <p:cNvPr id="9" name="Dikdörtgen 8"/>
          <p:cNvSpPr/>
          <p:nvPr/>
        </p:nvSpPr>
        <p:spPr>
          <a:xfrm>
            <a:off x="753904" y="1758745"/>
            <a:ext cx="6527073" cy="1477328"/>
          </a:xfrm>
          <a:prstGeom prst="rect">
            <a:avLst/>
          </a:prstGeom>
        </p:spPr>
        <p:txBody>
          <a:bodyPr wrap="square">
            <a:spAutoFit/>
          </a:bodyPr>
          <a:lstStyle/>
          <a:p>
            <a:r>
              <a:rPr lang="tr-TR" dirty="0"/>
              <a:t>Şimdi, niteliklerini takip etmeniz gereken bir ağaç korusu hayal edin. </a:t>
            </a:r>
          </a:p>
          <a:p>
            <a:endParaRPr lang="tr-TR" dirty="0"/>
          </a:p>
          <a:p>
            <a:r>
              <a:rPr lang="tr-TR" dirty="0"/>
              <a:t>Şu anda birden fazla ağaçla uğraştığımız için, her ağacın nerede olduğu alakalı hale gelir, böylece hangi bilginin hangi ağaçla ilgili olduğunu biliriz.</a:t>
            </a:r>
          </a:p>
        </p:txBody>
      </p:sp>
      <p:sp>
        <p:nvSpPr>
          <p:cNvPr id="10" name="Dikdörtgen 9"/>
          <p:cNvSpPr/>
          <p:nvPr/>
        </p:nvSpPr>
        <p:spPr>
          <a:xfrm>
            <a:off x="435430" y="4052397"/>
            <a:ext cx="6527072" cy="2308324"/>
          </a:xfrm>
          <a:prstGeom prst="rect">
            <a:avLst/>
          </a:prstGeom>
        </p:spPr>
        <p:txBody>
          <a:bodyPr wrap="square">
            <a:spAutoFit/>
          </a:bodyPr>
          <a:lstStyle/>
          <a:p>
            <a:r>
              <a:rPr lang="tr-TR" dirty="0"/>
              <a:t>Her bir ağacın konumunu haritalandırır ve hangi niteliklerin hangi ağaca ait olduğunu belirleriz. </a:t>
            </a:r>
            <a:r>
              <a:rPr lang="tr-TR" dirty="0" err="1"/>
              <a:t>CBS'nin</a:t>
            </a:r>
            <a:r>
              <a:rPr lang="tr-TR" dirty="0"/>
              <a:t> temeli budur.</a:t>
            </a:r>
          </a:p>
          <a:p>
            <a:endParaRPr lang="tr-TR" dirty="0"/>
          </a:p>
          <a:p>
            <a:r>
              <a:rPr lang="tr-TR" dirty="0"/>
              <a:t>CBS bize bir şeyin nerede olduğunu ve ne olduğunu söyler. </a:t>
            </a:r>
          </a:p>
          <a:p>
            <a:endParaRPr lang="tr-TR" dirty="0"/>
          </a:p>
          <a:p>
            <a:r>
              <a:rPr lang="tr-TR" dirty="0"/>
              <a:t>Bilgisayarlar CBS ile eş anlamlıdır ve bir bilgisayar kullanarak milyonlarca kayıt (ağaç) için yüzlerce alana (farklı özniteliklere) sahip olabiliriz.</a:t>
            </a:r>
          </a:p>
        </p:txBody>
      </p:sp>
      <p:pic>
        <p:nvPicPr>
          <p:cNvPr id="11" name="Resim 10"/>
          <p:cNvPicPr>
            <a:picLocks noChangeAspect="1"/>
          </p:cNvPicPr>
          <p:nvPr/>
        </p:nvPicPr>
        <p:blipFill>
          <a:blip r:embed="rId4"/>
          <a:stretch>
            <a:fillRect/>
          </a:stretch>
        </p:blipFill>
        <p:spPr>
          <a:xfrm>
            <a:off x="7996225" y="4227617"/>
            <a:ext cx="2518346" cy="1978700"/>
          </a:xfrm>
          <a:prstGeom prst="rect">
            <a:avLst/>
          </a:prstGeom>
        </p:spPr>
      </p:pic>
      <p:sp>
        <p:nvSpPr>
          <p:cNvPr id="17" name="Dikdörtgen 16"/>
          <p:cNvSpPr/>
          <p:nvPr/>
        </p:nvSpPr>
        <p:spPr>
          <a:xfrm>
            <a:off x="7615342" y="6472927"/>
            <a:ext cx="4576658" cy="276999"/>
          </a:xfrm>
          <a:prstGeom prst="rect">
            <a:avLst/>
          </a:prstGeom>
        </p:spPr>
        <p:txBody>
          <a:bodyPr wrap="square">
            <a:spAutoFit/>
          </a:bodyPr>
          <a:lstStyle/>
          <a:p>
            <a:r>
              <a:rPr lang="tr-TR" sz="1200" dirty="0"/>
              <a:t>www.idahoadventure.org/sites/default/files/attachments/GIS101.pdf</a:t>
            </a:r>
          </a:p>
        </p:txBody>
      </p:sp>
      <p:sp>
        <p:nvSpPr>
          <p:cNvPr id="8" name="Dikdörtgen 6">
            <a:extLst>
              <a:ext uri="{FF2B5EF4-FFF2-40B4-BE49-F238E27FC236}">
                <a16:creationId xmlns:a16="http://schemas.microsoft.com/office/drawing/2014/main" id="{391122B9-EFCA-7042-907E-53418FFFE6A2}"/>
              </a:ext>
            </a:extLst>
          </p:cNvPr>
          <p:cNvSpPr/>
          <p:nvPr/>
        </p:nvSpPr>
        <p:spPr>
          <a:xfrm>
            <a:off x="2640350" y="396632"/>
            <a:ext cx="7413696" cy="461665"/>
          </a:xfrm>
          <a:prstGeom prst="rect">
            <a:avLst/>
          </a:prstGeom>
        </p:spPr>
        <p:txBody>
          <a:bodyPr wrap="none">
            <a:spAutoFit/>
          </a:bodyPr>
          <a:lstStyle/>
          <a:p>
            <a:r>
              <a:rPr lang="tr-TR" sz="2400" b="1" i="1" dirty="0">
                <a:solidFill>
                  <a:schemeClr val="accent1">
                    <a:lumMod val="75000"/>
                  </a:schemeClr>
                </a:solidFill>
              </a:rPr>
              <a:t>Haritadaki nesnelerin kendileriyle ilişkili nitelikleri vardır</a:t>
            </a:r>
          </a:p>
        </p:txBody>
      </p:sp>
    </p:spTree>
    <p:extLst>
      <p:ext uri="{BB962C8B-B14F-4D97-AF65-F5344CB8AC3E}">
        <p14:creationId xmlns:p14="http://schemas.microsoft.com/office/powerpoint/2010/main" val="111571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4079520" y="279065"/>
            <a:ext cx="3728649" cy="461665"/>
          </a:xfrm>
          <a:prstGeom prst="rect">
            <a:avLst/>
          </a:prstGeom>
        </p:spPr>
        <p:txBody>
          <a:bodyPr wrap="none">
            <a:spAutoFit/>
          </a:bodyPr>
          <a:lstStyle/>
          <a:p>
            <a:r>
              <a:rPr lang="tr-TR" sz="2400" b="1" i="1" dirty="0">
                <a:solidFill>
                  <a:schemeClr val="accent1">
                    <a:lumMod val="75000"/>
                  </a:schemeClr>
                </a:solidFill>
              </a:rPr>
              <a:t>Bilgi katmanlara ayrılmıştır</a:t>
            </a:r>
          </a:p>
        </p:txBody>
      </p:sp>
      <p:sp>
        <p:nvSpPr>
          <p:cNvPr id="10" name="Dikdörtgen 9"/>
          <p:cNvSpPr/>
          <p:nvPr/>
        </p:nvSpPr>
        <p:spPr>
          <a:xfrm>
            <a:off x="572339" y="963952"/>
            <a:ext cx="6244047" cy="2585323"/>
          </a:xfrm>
          <a:prstGeom prst="rect">
            <a:avLst/>
          </a:prstGeom>
        </p:spPr>
        <p:txBody>
          <a:bodyPr wrap="square">
            <a:spAutoFit/>
          </a:bodyPr>
          <a:lstStyle/>
          <a:p>
            <a:r>
              <a:rPr lang="tr-TR" dirty="0" err="1"/>
              <a:t>CBS'mizde</a:t>
            </a:r>
            <a:r>
              <a:rPr lang="tr-TR" dirty="0"/>
              <a:t> başka bilgi katmanlarına da sahip olabiliriz. Ağaçlarla ilgili bilgilerimiz tek bir bilgi katmanı oluşturacaktır. </a:t>
            </a:r>
          </a:p>
          <a:p>
            <a:endParaRPr lang="tr-TR" dirty="0"/>
          </a:p>
          <a:p>
            <a:r>
              <a:rPr lang="tr-TR" dirty="0"/>
              <a:t>Her ağaç, o katmanda benzersiz bir özelliktir. </a:t>
            </a:r>
          </a:p>
          <a:p>
            <a:endParaRPr lang="tr-TR" dirty="0"/>
          </a:p>
          <a:p>
            <a:r>
              <a:rPr lang="tr-TR" dirty="0"/>
              <a:t>Ayrıca nehirlerle ve toprak türleriyle bir katmanımız olabilir. Nehirler tabakası nehir özelliklerini içerir. </a:t>
            </a:r>
          </a:p>
          <a:p>
            <a:endParaRPr lang="tr-TR" dirty="0"/>
          </a:p>
          <a:p>
            <a:r>
              <a:rPr lang="tr-TR" dirty="0"/>
              <a:t>Toprak tipi katmanı, toprak sınıflandırma özelliklerini içerir.</a:t>
            </a:r>
          </a:p>
        </p:txBody>
      </p:sp>
      <p:pic>
        <p:nvPicPr>
          <p:cNvPr id="11" name="Resim 10"/>
          <p:cNvPicPr>
            <a:picLocks noChangeAspect="1"/>
          </p:cNvPicPr>
          <p:nvPr/>
        </p:nvPicPr>
        <p:blipFill>
          <a:blip r:embed="rId2"/>
          <a:stretch>
            <a:fillRect/>
          </a:stretch>
        </p:blipFill>
        <p:spPr>
          <a:xfrm>
            <a:off x="6912852" y="1222208"/>
            <a:ext cx="4743450" cy="1647825"/>
          </a:xfrm>
          <a:prstGeom prst="rect">
            <a:avLst/>
          </a:prstGeom>
        </p:spPr>
      </p:pic>
      <p:sp>
        <p:nvSpPr>
          <p:cNvPr id="16" name="Dikdörtgen 15"/>
          <p:cNvSpPr/>
          <p:nvPr/>
        </p:nvSpPr>
        <p:spPr>
          <a:xfrm>
            <a:off x="7079644" y="2943610"/>
            <a:ext cx="4576658" cy="261610"/>
          </a:xfrm>
          <a:prstGeom prst="rect">
            <a:avLst/>
          </a:prstGeom>
        </p:spPr>
        <p:txBody>
          <a:bodyPr wrap="square">
            <a:spAutoFit/>
          </a:bodyPr>
          <a:lstStyle/>
          <a:p>
            <a:r>
              <a:rPr lang="tr-TR" sz="1100" dirty="0"/>
              <a:t>www.idahoadventure.org/sites/default/files/attachments/GIS101.pdf</a:t>
            </a:r>
          </a:p>
        </p:txBody>
      </p:sp>
      <p:pic>
        <p:nvPicPr>
          <p:cNvPr id="4098" name="Picture 2" descr="https://1.bp.blogspot.com/-Vzvo10Audww/U2fEB2Od_TI/AAAAAAAAAtg/AatnKhiCYw8/s1600/concept_GIS.gif"/>
          <p:cNvPicPr>
            <a:picLocks noChangeAspect="1" noChangeArrowheads="1"/>
          </p:cNvPicPr>
          <p:nvPr/>
        </p:nvPicPr>
        <p:blipFill rotWithShape="1">
          <a:blip r:embed="rId3">
            <a:extLst>
              <a:ext uri="{28A0092B-C50C-407E-A947-70E740481C1C}">
                <a14:useLocalDpi xmlns:a14="http://schemas.microsoft.com/office/drawing/2010/main" val="0"/>
              </a:ext>
            </a:extLst>
          </a:blip>
          <a:srcRect l="15397" t="9137" r="19460" b="4006"/>
          <a:stretch/>
        </p:blipFill>
        <p:spPr bwMode="auto">
          <a:xfrm>
            <a:off x="444136" y="3657787"/>
            <a:ext cx="2769326" cy="2769326"/>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132805" y="6427113"/>
            <a:ext cx="3391989" cy="430887"/>
          </a:xfrm>
          <a:prstGeom prst="rect">
            <a:avLst/>
          </a:prstGeom>
        </p:spPr>
        <p:txBody>
          <a:bodyPr wrap="square">
            <a:spAutoFit/>
          </a:bodyPr>
          <a:lstStyle/>
          <a:p>
            <a:pPr algn="ctr"/>
            <a:r>
              <a:rPr lang="tr-TR" sz="1100" dirty="0"/>
              <a:t>http://www.geologyin.com/2014/05/a-geographic-information-system-gis.html</a:t>
            </a:r>
          </a:p>
        </p:txBody>
      </p:sp>
      <p:pic>
        <p:nvPicPr>
          <p:cNvPr id="4100" name="Picture 4" descr="Data layers in a GIS"/>
          <p:cNvPicPr>
            <a:picLocks noChangeAspect="1" noChangeArrowheads="1"/>
          </p:cNvPicPr>
          <p:nvPr/>
        </p:nvPicPr>
        <p:blipFill rotWithShape="1">
          <a:blip r:embed="rId4">
            <a:extLst>
              <a:ext uri="{28A0092B-C50C-407E-A947-70E740481C1C}">
                <a14:useLocalDpi xmlns:a14="http://schemas.microsoft.com/office/drawing/2010/main" val="0"/>
              </a:ext>
            </a:extLst>
          </a:blip>
          <a:srcRect b="13658"/>
          <a:stretch/>
        </p:blipFill>
        <p:spPr bwMode="auto">
          <a:xfrm>
            <a:off x="4493772" y="3543077"/>
            <a:ext cx="2585872" cy="3001953"/>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p:cNvSpPr/>
          <p:nvPr/>
        </p:nvSpPr>
        <p:spPr>
          <a:xfrm>
            <a:off x="3640183" y="6545244"/>
            <a:ext cx="3552576" cy="261610"/>
          </a:xfrm>
          <a:prstGeom prst="rect">
            <a:avLst/>
          </a:prstGeom>
        </p:spPr>
        <p:txBody>
          <a:bodyPr wrap="none">
            <a:spAutoFit/>
          </a:bodyPr>
          <a:lstStyle/>
          <a:p>
            <a:r>
              <a:rPr lang="tr-TR" sz="1100" dirty="0"/>
              <a:t>https://geography.name/geographic-information-systems/</a:t>
            </a:r>
          </a:p>
        </p:txBody>
      </p:sp>
      <p:pic>
        <p:nvPicPr>
          <p:cNvPr id="14" name="Resim 13"/>
          <p:cNvPicPr>
            <a:picLocks noChangeAspect="1"/>
          </p:cNvPicPr>
          <p:nvPr/>
        </p:nvPicPr>
        <p:blipFill rotWithShape="1">
          <a:blip r:embed="rId5"/>
          <a:srcRect b="3756"/>
          <a:stretch/>
        </p:blipFill>
        <p:spPr>
          <a:xfrm>
            <a:off x="8196916" y="3571187"/>
            <a:ext cx="3459386" cy="2942526"/>
          </a:xfrm>
          <a:prstGeom prst="rect">
            <a:avLst/>
          </a:prstGeom>
        </p:spPr>
      </p:pic>
      <p:sp>
        <p:nvSpPr>
          <p:cNvPr id="15" name="Dikdörtgen 14"/>
          <p:cNvSpPr/>
          <p:nvPr/>
        </p:nvSpPr>
        <p:spPr>
          <a:xfrm>
            <a:off x="7879053" y="6427113"/>
            <a:ext cx="4358640" cy="461665"/>
          </a:xfrm>
          <a:prstGeom prst="rect">
            <a:avLst/>
          </a:prstGeom>
        </p:spPr>
        <p:txBody>
          <a:bodyPr wrap="square">
            <a:spAutoFit/>
          </a:bodyPr>
          <a:lstStyle/>
          <a:p>
            <a:r>
              <a:rPr lang="tr-TR" sz="1200" dirty="0"/>
              <a:t>https://www.nationalgeographic.org/encyclopedia/geographic-information-system-gis/</a:t>
            </a:r>
          </a:p>
        </p:txBody>
      </p:sp>
    </p:spTree>
    <p:extLst>
      <p:ext uri="{BB962C8B-B14F-4D97-AF65-F5344CB8AC3E}">
        <p14:creationId xmlns:p14="http://schemas.microsoft.com/office/powerpoint/2010/main" val="29878501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492</Words>
  <Application>Microsoft Office PowerPoint</Application>
  <PresentationFormat>Geniş ekran</PresentationFormat>
  <Paragraphs>74</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Arial</vt:lpstr>
      <vt:lpstr>Calibri</vt:lpstr>
      <vt:lpstr>Calibri Light</vt:lpstr>
      <vt:lpstr>charter</vt:lpstr>
      <vt:lpstr>Roboto</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 AKISKA</cp:lastModifiedBy>
  <cp:revision>83</cp:revision>
  <dcterms:created xsi:type="dcterms:W3CDTF">2020-10-12T14:09:30Z</dcterms:created>
  <dcterms:modified xsi:type="dcterms:W3CDTF">2021-04-01T11:25:07Z</dcterms:modified>
</cp:coreProperties>
</file>