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D27728-4158-4058-A5A6-3CAA784C54AD}" type="datetimeFigureOut">
              <a:rPr lang="tr-TR" smtClean="0"/>
              <a:pPr/>
              <a:t>24.04.2020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B1D8F3-CFF9-46EB-9881-FE96082A12D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B170E-159D-473E-9204-BBF968508143}" type="datetimeFigureOut">
              <a:rPr lang="tr-TR" smtClean="0"/>
              <a:pPr/>
              <a:t>24.04.2020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BA3B8-C783-49DF-88C2-6608447CAD4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Sektör </a:t>
            </a:r>
            <a:r>
              <a:rPr lang="tr-TR" dirty="0" smtClean="0"/>
              <a:t>Analizi </a:t>
            </a:r>
            <a:r>
              <a:rPr lang="tr-TR" dirty="0" smtClean="0"/>
              <a:t>ve </a:t>
            </a:r>
            <a:r>
              <a:rPr lang="tr-TR" dirty="0" smtClean="0"/>
              <a:t>Örnek </a:t>
            </a:r>
            <a:r>
              <a:rPr lang="tr-TR" dirty="0" smtClean="0"/>
              <a:t>Ç</a:t>
            </a:r>
            <a:r>
              <a:rPr lang="tr-TR" dirty="0" smtClean="0"/>
              <a:t>alışma</a:t>
            </a:r>
            <a:endParaRPr lang="tr-TR" dirty="0"/>
          </a:p>
        </p:txBody>
      </p:sp>
      <p:sp>
        <p:nvSpPr>
          <p:cNvPr id="3" name="2 Alt Başlık"/>
          <p:cNvSpPr>
            <a:spLocks noGrp="1"/>
          </p:cNvSpPr>
          <p:nvPr>
            <p:ph type="subTitle" idx="1"/>
          </p:nvPr>
        </p:nvSpPr>
        <p:spPr/>
        <p:txBody>
          <a:bodyPr>
            <a:normAutofit/>
          </a:bodyPr>
          <a:lstStyle/>
          <a:p>
            <a:r>
              <a:rPr lang="tr-TR" sz="4800" b="1" dirty="0" err="1" smtClean="0">
                <a:solidFill>
                  <a:schemeClr val="tx1"/>
                </a:solidFill>
              </a:rPr>
              <a:t>Starbuck’s</a:t>
            </a:r>
            <a:r>
              <a:rPr lang="tr-TR" sz="4800" b="1" dirty="0" smtClean="0">
                <a:solidFill>
                  <a:schemeClr val="tx1"/>
                </a:solidFill>
              </a:rPr>
              <a:t> Örneği</a:t>
            </a:r>
            <a:endParaRPr lang="tr-TR" sz="48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385646" y="260648"/>
            <a:ext cx="6172200" cy="1219200"/>
          </a:xfrm>
        </p:spPr>
        <p:txBody>
          <a:bodyPr>
            <a:normAutofit fontScale="90000"/>
          </a:bodyPr>
          <a:lstStyle/>
          <a:p>
            <a:r>
              <a:rPr lang="tr-TR" dirty="0" smtClean="0"/>
              <a:t>Sosyal ve Çevresel Sorumluluk Stratejisi</a:t>
            </a:r>
            <a:endParaRPr lang="tr-TR" dirty="0"/>
          </a:p>
        </p:txBody>
      </p:sp>
      <p:sp>
        <p:nvSpPr>
          <p:cNvPr id="2" name="1 İçerik Yer Tutucusu"/>
          <p:cNvSpPr>
            <a:spLocks noGrp="1"/>
          </p:cNvSpPr>
          <p:nvPr>
            <p:ph idx="1"/>
          </p:nvPr>
        </p:nvSpPr>
        <p:spPr>
          <a:xfrm>
            <a:off x="143508" y="4221089"/>
            <a:ext cx="8262918" cy="2420888"/>
          </a:xfrm>
        </p:spPr>
        <p:txBody>
          <a:bodyPr>
            <a:normAutofit/>
          </a:bodyPr>
          <a:lstStyle/>
          <a:p>
            <a:pPr algn="just"/>
            <a:r>
              <a:rPr lang="tr-TR" sz="3200" dirty="0" smtClean="0"/>
              <a:t>Sosyal ve çevresel duyarlılık konusunda tüketicilerde oluşan beklentileri fark eden şirket “Küresel Sorumluluk Programını”  uzun dönemli stratejilerine  dahil ederek sürdürülebilirliğe önem veren, duyarlı ve sorumlu marka imajını güçlendirmiştir. </a:t>
            </a:r>
            <a:endParaRPr lang="tr-TR" sz="3200" dirty="0"/>
          </a:p>
        </p:txBody>
      </p:sp>
      <p:pic>
        <p:nvPicPr>
          <p:cNvPr id="27649" name="Picture 1" descr="C:\Users\DOKTORA\Desktop\strategic management\starbucks-recycling-the-cup-and-systems-thinking-with-peter-senge-2-728.jpg"/>
          <p:cNvPicPr>
            <a:picLocks noChangeAspect="1" noChangeArrowheads="1"/>
          </p:cNvPicPr>
          <p:nvPr/>
        </p:nvPicPr>
        <p:blipFill>
          <a:blip r:embed="rId2" cstate="print"/>
          <a:srcRect/>
          <a:stretch>
            <a:fillRect/>
          </a:stretch>
        </p:blipFill>
        <p:spPr bwMode="auto">
          <a:xfrm>
            <a:off x="2014473" y="1182457"/>
            <a:ext cx="4914546" cy="3038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869280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Pazarlama stratejileri:</a:t>
            </a:r>
            <a:endParaRPr lang="tr-TR" dirty="0"/>
          </a:p>
        </p:txBody>
      </p:sp>
      <p:sp>
        <p:nvSpPr>
          <p:cNvPr id="2" name="1 İçerik Yer Tutucusu"/>
          <p:cNvSpPr>
            <a:spLocks noGrp="1"/>
          </p:cNvSpPr>
          <p:nvPr>
            <p:ph idx="1"/>
          </p:nvPr>
        </p:nvSpPr>
        <p:spPr>
          <a:xfrm>
            <a:off x="467544" y="3212976"/>
            <a:ext cx="8154906" cy="2883024"/>
          </a:xfrm>
        </p:spPr>
        <p:txBody>
          <a:bodyPr>
            <a:normAutofit/>
          </a:bodyPr>
          <a:lstStyle/>
          <a:p>
            <a:pPr algn="ctr"/>
            <a:r>
              <a:rPr lang="tr-TR" sz="4800" i="1" dirty="0"/>
              <a:t>Bizim işimiz insanlara sunduğumuz “kahve” değil, kahve sunduğumuz “insanlardır.”</a:t>
            </a:r>
            <a:r>
              <a:rPr lang="tr-TR" sz="4800" dirty="0"/>
              <a:t> </a:t>
            </a:r>
            <a:endParaRPr lang="tr-TR" sz="4800" dirty="0" smtClean="0"/>
          </a:p>
          <a:p>
            <a:pPr marL="0" indent="0" algn="ctr">
              <a:buNone/>
            </a:pPr>
            <a:r>
              <a:rPr lang="tr-TR" sz="4000" dirty="0" smtClean="0"/>
              <a:t>(</a:t>
            </a:r>
            <a:r>
              <a:rPr lang="tr-TR" sz="4000" dirty="0" err="1"/>
              <a:t>Howard</a:t>
            </a:r>
            <a:r>
              <a:rPr lang="tr-TR" sz="4000" dirty="0"/>
              <a:t> </a:t>
            </a:r>
            <a:r>
              <a:rPr lang="tr-TR" sz="4000" dirty="0" err="1"/>
              <a:t>Schultz</a:t>
            </a:r>
            <a:r>
              <a:rPr lang="tr-TR" sz="4000" dirty="0"/>
              <a:t>)</a:t>
            </a:r>
          </a:p>
          <a:p>
            <a:endParaRPr lang="tr-TR" sz="4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sp>
        <p:nvSpPr>
          <p:cNvPr id="2" name="1 İçerik Yer Tutucusu"/>
          <p:cNvSpPr>
            <a:spLocks noGrp="1"/>
          </p:cNvSpPr>
          <p:nvPr>
            <p:ph idx="1"/>
          </p:nvPr>
        </p:nvSpPr>
        <p:spPr>
          <a:xfrm>
            <a:off x="251520" y="3789040"/>
            <a:ext cx="8478942" cy="2771354"/>
          </a:xfrm>
        </p:spPr>
        <p:txBody>
          <a:bodyPr>
            <a:normAutofit/>
          </a:bodyPr>
          <a:lstStyle/>
          <a:p>
            <a:pPr algn="just"/>
            <a:r>
              <a:rPr lang="tr-TR" sz="3200" i="1" dirty="0" smtClean="0"/>
              <a:t>Biz </a:t>
            </a:r>
            <a:r>
              <a:rPr lang="tr-TR" sz="3200" i="1" dirty="0" err="1" smtClean="0"/>
              <a:t>Starbucks</a:t>
            </a:r>
            <a:r>
              <a:rPr lang="tr-TR" sz="3200" i="1" dirty="0" smtClean="0"/>
              <a:t> markasını müşterilerimizle değil çalışanlarımızla yarattık. Bu nedenle  inanıyoruz ki müşterilerimizin beklentilerini karşılamamız ve bu beklentilerin üzerine çıkabilmemizin en iyi yolu doğru insanları işe almak ve onları doğru şekilde eğitmektir. Biz en büyük yatırımımızı çalışanlarımıza yaptık </a:t>
            </a:r>
            <a:endParaRPr lang="tr-TR" sz="3200" i="1" dirty="0"/>
          </a:p>
        </p:txBody>
      </p:sp>
      <p:pic>
        <p:nvPicPr>
          <p:cNvPr id="72706" name="Picture 2" descr="http://www.brandautopsy.com/images/various/howard_says.jpg"/>
          <p:cNvPicPr>
            <a:picLocks noChangeAspect="1" noChangeArrowheads="1"/>
          </p:cNvPicPr>
          <p:nvPr/>
        </p:nvPicPr>
        <p:blipFill>
          <a:blip r:embed="rId2" cstate="print"/>
          <a:srcRect/>
          <a:stretch>
            <a:fillRect/>
          </a:stretch>
        </p:blipFill>
        <p:spPr bwMode="auto">
          <a:xfrm>
            <a:off x="1412649" y="0"/>
            <a:ext cx="6318702" cy="393305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Pazarlama Stratejileri</a:t>
            </a:r>
            <a:endParaRPr lang="tr-TR" dirty="0"/>
          </a:p>
        </p:txBody>
      </p:sp>
      <p:sp>
        <p:nvSpPr>
          <p:cNvPr id="2" name="1 İçerik Yer Tutucusu"/>
          <p:cNvSpPr>
            <a:spLocks noGrp="1"/>
          </p:cNvSpPr>
          <p:nvPr>
            <p:ph idx="1"/>
          </p:nvPr>
        </p:nvSpPr>
        <p:spPr>
          <a:xfrm>
            <a:off x="413538" y="3933056"/>
            <a:ext cx="8046894" cy="1872208"/>
          </a:xfrm>
        </p:spPr>
        <p:txBody>
          <a:bodyPr>
            <a:noAutofit/>
          </a:bodyPr>
          <a:lstStyle/>
          <a:p>
            <a:pPr>
              <a:buNone/>
            </a:pPr>
            <a:r>
              <a:rPr lang="tr-TR" i="1" dirty="0" smtClean="0"/>
              <a:t>	</a:t>
            </a:r>
          </a:p>
          <a:p>
            <a:pPr algn="just">
              <a:buNone/>
            </a:pPr>
            <a:r>
              <a:rPr lang="tr-TR" sz="3200" dirty="0" smtClean="0"/>
              <a:t>	En iyi hizmetin en iyi çalışanla gerçekleşebileceği felsefesiyle hareket eden  şirket için en önemli unsurlardan biri çalışanlarının eğitimi ve  iş tatminidir.</a:t>
            </a:r>
          </a:p>
          <a:p>
            <a:pPr>
              <a:buNone/>
            </a:pPr>
            <a:r>
              <a:rPr lang="tr-TR" dirty="0" smtClean="0"/>
              <a:t>	</a:t>
            </a:r>
            <a:endParaRPr lang="tr-TR" dirty="0"/>
          </a:p>
        </p:txBody>
      </p:sp>
      <p:pic>
        <p:nvPicPr>
          <p:cNvPr id="10242" name="Picture 2" descr="http://mms.businesswire.com/media/20140605005494/en/419044/5/GZ_forum.jpg"/>
          <p:cNvPicPr>
            <a:picLocks noChangeAspect="1" noChangeArrowheads="1"/>
          </p:cNvPicPr>
          <p:nvPr/>
        </p:nvPicPr>
        <p:blipFill>
          <a:blip r:embed="rId2" cstate="print"/>
          <a:srcRect/>
          <a:stretch>
            <a:fillRect/>
          </a:stretch>
        </p:blipFill>
        <p:spPr bwMode="auto">
          <a:xfrm>
            <a:off x="1601670" y="620688"/>
            <a:ext cx="5940660" cy="36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774594" y="321875"/>
            <a:ext cx="7200897" cy="1303867"/>
          </a:xfrm>
        </p:spPr>
        <p:txBody>
          <a:bodyPr/>
          <a:lstStyle/>
          <a:p>
            <a:r>
              <a:rPr lang="tr-TR" dirty="0" smtClean="0"/>
              <a:t>Pazarlama Stratejileri</a:t>
            </a:r>
            <a:endParaRPr lang="tr-TR" dirty="0"/>
          </a:p>
        </p:txBody>
      </p:sp>
      <p:sp>
        <p:nvSpPr>
          <p:cNvPr id="2" name="1 İçerik Yer Tutucusu"/>
          <p:cNvSpPr>
            <a:spLocks noGrp="1"/>
          </p:cNvSpPr>
          <p:nvPr>
            <p:ph idx="1"/>
          </p:nvPr>
        </p:nvSpPr>
        <p:spPr>
          <a:xfrm>
            <a:off x="467544" y="1484784"/>
            <a:ext cx="4536504" cy="5112568"/>
          </a:xfrm>
        </p:spPr>
        <p:txBody>
          <a:bodyPr>
            <a:normAutofit/>
          </a:bodyPr>
          <a:lstStyle/>
          <a:p>
            <a:pPr algn="ctr"/>
            <a:r>
              <a:rPr lang="tr-TR" sz="2800" dirty="0" smtClean="0"/>
              <a:t>Her çalışan şirketi temsil eden en önemli pazarlama aracıdır.</a:t>
            </a:r>
          </a:p>
          <a:p>
            <a:pPr algn="ctr"/>
            <a:r>
              <a:rPr lang="tr-TR" sz="2800" dirty="0" err="1" smtClean="0"/>
              <a:t>Starbucks</a:t>
            </a:r>
            <a:r>
              <a:rPr lang="tr-TR" sz="2800" dirty="0" smtClean="0"/>
              <a:t> çalışanlarını “ortak”(partner) olarak adlandırır. Şirkette 6 ayını dolduran her çalışan aynı zamanda şirketin ortağıdır.</a:t>
            </a:r>
          </a:p>
          <a:p>
            <a:pPr algn="ctr"/>
            <a:r>
              <a:rPr lang="tr-TR" sz="2800" dirty="0" smtClean="0"/>
              <a:t>Yarı zamanlı çalışanların tümü tam zamanlı çalışanlar gibi sigortalıdır.</a:t>
            </a:r>
          </a:p>
          <a:p>
            <a:pPr algn="ctr"/>
            <a:r>
              <a:rPr lang="tr-TR" sz="2800" dirty="0" smtClean="0"/>
              <a:t>Çalışanlar sürekli olarak şirket içi eğitime tabi tutulurlar. </a:t>
            </a:r>
            <a:endParaRPr lang="tr-TR" sz="2800" dirty="0"/>
          </a:p>
        </p:txBody>
      </p:sp>
      <p:pic>
        <p:nvPicPr>
          <p:cNvPr id="8194" name="Picture 2" descr="http://www.brimg.net/images/gallery/jobs-employment/2012/part-time-jobs-health-insurance/2-starbucks.jpg"/>
          <p:cNvPicPr>
            <a:picLocks noChangeAspect="1" noChangeArrowheads="1"/>
          </p:cNvPicPr>
          <p:nvPr/>
        </p:nvPicPr>
        <p:blipFill>
          <a:blip r:embed="rId2" cstate="print"/>
          <a:srcRect/>
          <a:stretch>
            <a:fillRect/>
          </a:stretch>
        </p:blipFill>
        <p:spPr bwMode="auto">
          <a:xfrm>
            <a:off x="5004048" y="973809"/>
            <a:ext cx="3861048" cy="50851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971552" y="620689"/>
            <a:ext cx="7200897" cy="1303867"/>
          </a:xfrm>
        </p:spPr>
        <p:txBody>
          <a:bodyPr>
            <a:normAutofit/>
          </a:bodyPr>
          <a:lstStyle/>
          <a:p>
            <a:r>
              <a:rPr lang="tr-TR" sz="4800" b="1" dirty="0" smtClean="0"/>
              <a:t>Pazarlama Stratejileri</a:t>
            </a:r>
            <a:endParaRPr lang="tr-TR" sz="4800" b="1" dirty="0"/>
          </a:p>
        </p:txBody>
      </p:sp>
      <p:sp>
        <p:nvSpPr>
          <p:cNvPr id="2" name="1 İçerik Yer Tutucusu"/>
          <p:cNvSpPr>
            <a:spLocks noGrp="1"/>
          </p:cNvSpPr>
          <p:nvPr>
            <p:ph idx="1"/>
          </p:nvPr>
        </p:nvSpPr>
        <p:spPr>
          <a:xfrm>
            <a:off x="575556" y="2285998"/>
            <a:ext cx="7938882" cy="3810001"/>
          </a:xfrm>
        </p:spPr>
        <p:txBody>
          <a:bodyPr>
            <a:normAutofit fontScale="92500" lnSpcReduction="10000"/>
          </a:bodyPr>
          <a:lstStyle/>
          <a:p>
            <a:pPr>
              <a:buNone/>
            </a:pPr>
            <a:endParaRPr lang="tr-TR" i="1" dirty="0" smtClean="0"/>
          </a:p>
          <a:p>
            <a:pPr algn="just"/>
            <a:r>
              <a:rPr lang="tr-TR" sz="3600" i="1" dirty="0" smtClean="0"/>
              <a:t>“</a:t>
            </a:r>
            <a:r>
              <a:rPr lang="tr-TR" sz="4000" i="1" dirty="0" smtClean="0"/>
              <a:t>Şirketin başarısını, bu başarıya şirketteki herkesi katarak ve çalışanlarımızı dışarıda bırakmayarak inşa ediş tarzımız, bir şirket kurmanın doğru yolunun ne olduğunu gösteren harika bir örnektir.”</a:t>
            </a:r>
          </a:p>
          <a:p>
            <a:pPr marL="0" indent="0" algn="ctr">
              <a:buNone/>
            </a:pPr>
            <a:r>
              <a:rPr lang="tr-TR" sz="3600" dirty="0" smtClean="0"/>
              <a:t>(</a:t>
            </a:r>
            <a:r>
              <a:rPr lang="tr-TR" sz="3600" dirty="0" err="1" smtClean="0"/>
              <a:t>Howard</a:t>
            </a:r>
            <a:r>
              <a:rPr lang="tr-TR" sz="3600" dirty="0" smtClean="0"/>
              <a:t> </a:t>
            </a:r>
            <a:r>
              <a:rPr lang="tr-TR" sz="3600" dirty="0" err="1" smtClean="0"/>
              <a:t>Schultz</a:t>
            </a:r>
            <a:r>
              <a:rPr lang="tr-TR" sz="3600" dirty="0" smtClean="0"/>
              <a:t>)</a:t>
            </a: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077738" y="2492897"/>
            <a:ext cx="5346594" cy="1303867"/>
          </a:xfrm>
        </p:spPr>
        <p:txBody>
          <a:bodyPr>
            <a:normAutofit/>
          </a:bodyPr>
          <a:lstStyle/>
          <a:p>
            <a:r>
              <a:rPr lang="tr-TR" sz="4000" dirty="0" smtClean="0"/>
              <a:t>Fiziksel Ortam</a:t>
            </a:r>
            <a:endParaRPr lang="tr-TR" sz="4000" dirty="0"/>
          </a:p>
        </p:txBody>
      </p:sp>
      <p:sp>
        <p:nvSpPr>
          <p:cNvPr id="2" name="1 İçerik Yer Tutucusu"/>
          <p:cNvSpPr>
            <a:spLocks noGrp="1"/>
          </p:cNvSpPr>
          <p:nvPr>
            <p:ph idx="1"/>
          </p:nvPr>
        </p:nvSpPr>
        <p:spPr>
          <a:xfrm>
            <a:off x="305526" y="5229200"/>
            <a:ext cx="8478942" cy="1628800"/>
          </a:xfrm>
        </p:spPr>
        <p:txBody>
          <a:bodyPr>
            <a:normAutofit/>
          </a:bodyPr>
          <a:lstStyle/>
          <a:p>
            <a:endParaRPr lang="tr-TR" dirty="0"/>
          </a:p>
        </p:txBody>
      </p:sp>
      <p:pic>
        <p:nvPicPr>
          <p:cNvPr id="6146" name="Picture 2" descr="http://retaildesignblog.net/wp-content/uploads/2011/08/Starbucks-15th-Avenue-Coffee-Tea-Shop-Seatle.jpg"/>
          <p:cNvPicPr>
            <a:picLocks noChangeAspect="1" noChangeArrowheads="1"/>
          </p:cNvPicPr>
          <p:nvPr/>
        </p:nvPicPr>
        <p:blipFill>
          <a:blip r:embed="rId2" cstate="print"/>
          <a:srcRect/>
          <a:stretch>
            <a:fillRect/>
          </a:stretch>
        </p:blipFill>
        <p:spPr bwMode="auto">
          <a:xfrm>
            <a:off x="2843808" y="476673"/>
            <a:ext cx="6066581" cy="5904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382090"/>
            <a:ext cx="7200897" cy="1303867"/>
          </a:xfrm>
        </p:spPr>
        <p:txBody>
          <a:bodyPr/>
          <a:lstStyle/>
          <a:p>
            <a:r>
              <a:rPr lang="tr-TR" dirty="0"/>
              <a:t>Fiziksel Ortam</a:t>
            </a:r>
          </a:p>
        </p:txBody>
      </p:sp>
      <p:sp>
        <p:nvSpPr>
          <p:cNvPr id="3" name="İçerik Yer Tutucusu 2"/>
          <p:cNvSpPr>
            <a:spLocks noGrp="1"/>
          </p:cNvSpPr>
          <p:nvPr>
            <p:ph idx="1"/>
          </p:nvPr>
        </p:nvSpPr>
        <p:spPr>
          <a:xfrm>
            <a:off x="413539" y="4365104"/>
            <a:ext cx="8316923" cy="2014820"/>
          </a:xfrm>
        </p:spPr>
        <p:txBody>
          <a:bodyPr>
            <a:normAutofit lnSpcReduction="10000"/>
          </a:bodyPr>
          <a:lstStyle/>
          <a:p>
            <a:pPr algn="just"/>
            <a:r>
              <a:rPr lang="tr-TR" sz="3200" dirty="0" err="1"/>
              <a:t>Starbucks</a:t>
            </a:r>
            <a:r>
              <a:rPr lang="tr-TR" sz="3200" dirty="0"/>
              <a:t>, mağazalarının ortamını, İtalyan zarafeti ile Amerikan samimiyetinin birleşimi  olarak  ifade etmektedir. Bu mağazalar müşteri deneyiminin her evresinin değerini arttırmak için tasarlanmış olup dinlendirici ve rahatlatıcı bir ortam sağlamaktadır.</a:t>
            </a:r>
          </a:p>
          <a:p>
            <a:endParaRPr lang="tr-TR" dirty="0"/>
          </a:p>
        </p:txBody>
      </p:sp>
      <p:pic>
        <p:nvPicPr>
          <p:cNvPr id="4" name="Picture 6" descr="http://www.japantrends.com/japan-trends/wp-content/uploads/2013/06/starbucks-coffee-japan-meguro-store-4.jpg"/>
          <p:cNvPicPr>
            <a:picLocks noChangeAspect="1" noChangeArrowheads="1"/>
          </p:cNvPicPr>
          <p:nvPr/>
        </p:nvPicPr>
        <p:blipFill>
          <a:blip r:embed="rId2" cstate="print"/>
          <a:srcRect/>
          <a:stretch>
            <a:fillRect/>
          </a:stretch>
        </p:blipFill>
        <p:spPr bwMode="auto">
          <a:xfrm>
            <a:off x="459987" y="1412777"/>
            <a:ext cx="4112013" cy="2854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http://rbmtechblog.files.wordpress.com/2012/03/starbucks-concept-store-retail-localization.jpg"/>
          <p:cNvPicPr>
            <a:picLocks noChangeAspect="1" noChangeArrowheads="1"/>
          </p:cNvPicPr>
          <p:nvPr/>
        </p:nvPicPr>
        <p:blipFill>
          <a:blip r:embed="rId3" cstate="print"/>
          <a:srcRect/>
          <a:stretch>
            <a:fillRect/>
          </a:stretch>
        </p:blipFill>
        <p:spPr bwMode="auto">
          <a:xfrm>
            <a:off x="4572000" y="1412777"/>
            <a:ext cx="4096899" cy="2854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026787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sp>
        <p:nvSpPr>
          <p:cNvPr id="5" name="4 İçerik Yer Tutucusu"/>
          <p:cNvSpPr>
            <a:spLocks noGrp="1"/>
          </p:cNvSpPr>
          <p:nvPr>
            <p:ph idx="1"/>
          </p:nvPr>
        </p:nvSpPr>
        <p:spPr>
          <a:xfrm>
            <a:off x="1493658" y="5949280"/>
            <a:ext cx="6172200" cy="908720"/>
          </a:xfrm>
        </p:spPr>
        <p:txBody>
          <a:bodyPr/>
          <a:lstStyle/>
          <a:p>
            <a:r>
              <a:rPr lang="tr-TR" dirty="0" smtClean="0"/>
              <a:t>Teşekkürler…</a:t>
            </a:r>
            <a:endParaRPr lang="tr-TR" dirty="0"/>
          </a:p>
        </p:txBody>
      </p:sp>
      <p:pic>
        <p:nvPicPr>
          <p:cNvPr id="6" name="Picture 2" descr="C:\Users\DOKTORA\Desktop\strategic management\quote-i-believe-life-is-a-series-of-near-misses-a-lot-of-what-we-ascribe-to-luck-is-not-luck-at-all-howard-schultz-165116.jpg"/>
          <p:cNvPicPr>
            <a:picLocks noChangeAspect="1" noChangeArrowheads="1"/>
          </p:cNvPicPr>
          <p:nvPr/>
        </p:nvPicPr>
        <p:blipFill>
          <a:blip r:embed="rId2" cstate="print"/>
          <a:srcRect/>
          <a:stretch>
            <a:fillRect/>
          </a:stretch>
        </p:blipFill>
        <p:spPr bwMode="auto">
          <a:xfrm>
            <a:off x="359532" y="476672"/>
            <a:ext cx="8586954" cy="597666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971552" y="404665"/>
            <a:ext cx="7200897" cy="1303867"/>
          </a:xfrm>
        </p:spPr>
        <p:txBody>
          <a:bodyPr>
            <a:normAutofit/>
          </a:bodyPr>
          <a:lstStyle/>
          <a:p>
            <a:r>
              <a:rPr lang="tr-TR" dirty="0" err="1" smtClean="0"/>
              <a:t>Starbucks’ın</a:t>
            </a:r>
            <a:r>
              <a:rPr lang="tr-TR" dirty="0" smtClean="0"/>
              <a:t> Büyüme Stratejileri</a:t>
            </a:r>
            <a:endParaRPr lang="tr-TR" dirty="0"/>
          </a:p>
        </p:txBody>
      </p:sp>
      <p:sp>
        <p:nvSpPr>
          <p:cNvPr id="5" name="4 İçerik Yer Tutucusu"/>
          <p:cNvSpPr>
            <a:spLocks noGrp="1"/>
          </p:cNvSpPr>
          <p:nvPr>
            <p:ph idx="1"/>
          </p:nvPr>
        </p:nvSpPr>
        <p:spPr>
          <a:xfrm>
            <a:off x="1485900" y="5085184"/>
            <a:ext cx="6172200" cy="1772816"/>
          </a:xfrm>
        </p:spPr>
        <p:txBody>
          <a:bodyPr/>
          <a:lstStyle/>
          <a:p>
            <a:endParaRPr lang="tr-TR" dirty="0"/>
          </a:p>
        </p:txBody>
      </p:sp>
      <p:pic>
        <p:nvPicPr>
          <p:cNvPr id="75779" name="Picture 3" descr="C:\Users\DOKTORA\Desktop\strategic management\Starbucks_Map2.png"/>
          <p:cNvPicPr>
            <a:picLocks noChangeAspect="1" noChangeArrowheads="1"/>
          </p:cNvPicPr>
          <p:nvPr/>
        </p:nvPicPr>
        <p:blipFill>
          <a:blip r:embed="rId2" cstate="print"/>
          <a:srcRect/>
          <a:stretch>
            <a:fillRect/>
          </a:stretch>
        </p:blipFill>
        <p:spPr bwMode="auto">
          <a:xfrm>
            <a:off x="1264323" y="1340768"/>
            <a:ext cx="6615354" cy="5229200"/>
          </a:xfrm>
          <a:prstGeom prst="rect">
            <a:avLst/>
          </a:prstGeom>
          <a:ln>
            <a:noFill/>
          </a:ln>
          <a:effectLst>
            <a:softEdge rad="112500"/>
          </a:effectLst>
        </p:spPr>
      </p:pic>
    </p:spTree>
    <p:extLst>
      <p:ext uri="{BB962C8B-B14F-4D97-AF65-F5344CB8AC3E}">
        <p14:creationId xmlns:p14="http://schemas.microsoft.com/office/powerpoint/2010/main" xmlns="" val="3546025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482893" y="337592"/>
            <a:ext cx="6326460" cy="1219200"/>
          </a:xfrm>
        </p:spPr>
        <p:txBody>
          <a:bodyPr>
            <a:normAutofit fontScale="90000"/>
          </a:bodyPr>
          <a:lstStyle/>
          <a:p>
            <a:r>
              <a:rPr lang="tr-TR" dirty="0" smtClean="0"/>
              <a:t>Uluslararası Pazarlara Girme Stratejisi:</a:t>
            </a:r>
            <a:endParaRPr lang="tr-TR" dirty="0"/>
          </a:p>
        </p:txBody>
      </p:sp>
      <p:sp>
        <p:nvSpPr>
          <p:cNvPr id="2" name="1 İçerik Yer Tutucusu"/>
          <p:cNvSpPr>
            <a:spLocks noGrp="1"/>
          </p:cNvSpPr>
          <p:nvPr>
            <p:ph idx="1"/>
          </p:nvPr>
        </p:nvSpPr>
        <p:spPr>
          <a:xfrm>
            <a:off x="575556" y="4077072"/>
            <a:ext cx="8100900" cy="2996952"/>
          </a:xfrm>
        </p:spPr>
        <p:txBody>
          <a:bodyPr>
            <a:normAutofit/>
          </a:bodyPr>
          <a:lstStyle/>
          <a:p>
            <a:pPr algn="just"/>
            <a:r>
              <a:rPr lang="tr-TR" sz="3200" dirty="0" smtClean="0"/>
              <a:t>Şirket dış pazarlardaki potansiyeli görerek Kuzey Amerika dışındaki ilk mağazası 1996 yılında Tokyo’da (Japonya) açmıştır.</a:t>
            </a:r>
          </a:p>
          <a:p>
            <a:pPr algn="just"/>
            <a:r>
              <a:rPr lang="tr-TR" sz="3200" dirty="0" smtClean="0"/>
              <a:t>1996-2004 yılları arasında Amerika dışındaki mağaza sayısı 8,569’a ulaşmıştır.</a:t>
            </a:r>
          </a:p>
        </p:txBody>
      </p:sp>
      <p:pic>
        <p:nvPicPr>
          <p:cNvPr id="3075" name="Picture 3" descr="C:\Users\DOKTORA\Desktop\strategic management\starbucks_behind_the_scenes_wide_image.jpg"/>
          <p:cNvPicPr>
            <a:picLocks noChangeAspect="1" noChangeArrowheads="1"/>
          </p:cNvPicPr>
          <p:nvPr/>
        </p:nvPicPr>
        <p:blipFill>
          <a:blip r:embed="rId2" cstate="print"/>
          <a:srcRect/>
          <a:stretch>
            <a:fillRect/>
          </a:stretch>
        </p:blipFill>
        <p:spPr bwMode="auto">
          <a:xfrm>
            <a:off x="2627784" y="1556792"/>
            <a:ext cx="3726414" cy="2016224"/>
          </a:xfrm>
          <a:prstGeom prst="rect">
            <a:avLst/>
          </a:prstGeom>
          <a:ln>
            <a:noFill/>
          </a:ln>
          <a:effectLst>
            <a:softEdge rad="112500"/>
          </a:effectLst>
        </p:spPr>
      </p:pic>
    </p:spTree>
    <p:extLst>
      <p:ext uri="{BB962C8B-B14F-4D97-AF65-F5344CB8AC3E}">
        <p14:creationId xmlns:p14="http://schemas.microsoft.com/office/powerpoint/2010/main" xmlns="" val="481537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493658" y="260648"/>
            <a:ext cx="6380466" cy="1219200"/>
          </a:xfrm>
        </p:spPr>
        <p:txBody>
          <a:bodyPr>
            <a:normAutofit/>
          </a:bodyPr>
          <a:lstStyle/>
          <a:p>
            <a:r>
              <a:rPr lang="tr-TR" dirty="0" smtClean="0"/>
              <a:t>Uluslararası Pazarlara Girme Stratejisi:</a:t>
            </a:r>
            <a:endParaRPr lang="tr-TR" dirty="0"/>
          </a:p>
        </p:txBody>
      </p:sp>
      <p:sp>
        <p:nvSpPr>
          <p:cNvPr id="2" name="1 İçerik Yer Tutucusu"/>
          <p:cNvSpPr>
            <a:spLocks noGrp="1"/>
          </p:cNvSpPr>
          <p:nvPr>
            <p:ph idx="1"/>
          </p:nvPr>
        </p:nvSpPr>
        <p:spPr>
          <a:xfrm>
            <a:off x="305526" y="3977680"/>
            <a:ext cx="8478942" cy="2880320"/>
          </a:xfrm>
        </p:spPr>
        <p:txBody>
          <a:bodyPr>
            <a:normAutofit/>
          </a:bodyPr>
          <a:lstStyle/>
          <a:p>
            <a:pPr algn="just"/>
            <a:r>
              <a:rPr lang="tr-TR" sz="3000" dirty="0" smtClean="0"/>
              <a:t>2000’li yılların başlarına kadar Avustralya, Avrupa gibi gelişmiş bölgelere ağırlık verilirken 2008 yılındaki global mali  krizden sonra Çin, Tayvan, Kore gibi gelişmekte olan ve krizden daha az etkilenen ülkeler önem kazanmaya başlamıştır. Dünyadaki </a:t>
            </a:r>
            <a:r>
              <a:rPr lang="tr-TR" sz="3000" dirty="0" err="1" smtClean="0"/>
              <a:t>Starbucks</a:t>
            </a:r>
            <a:r>
              <a:rPr lang="tr-TR" sz="3000" dirty="0" smtClean="0"/>
              <a:t> sayısı 2014 yılında </a:t>
            </a:r>
            <a:r>
              <a:rPr lang="tr-TR" sz="3000" dirty="0" smtClean="0">
                <a:latin typeface="Andalus" pitchFamily="18" charset="-78"/>
                <a:cs typeface="Andalus" pitchFamily="18" charset="-78"/>
              </a:rPr>
              <a:t>21,366’</a:t>
            </a:r>
            <a:r>
              <a:rPr lang="tr-TR" sz="3000" dirty="0" smtClean="0"/>
              <a:t>ya ulaşmıştır. </a:t>
            </a:r>
          </a:p>
          <a:p>
            <a:endParaRPr lang="tr-TR" dirty="0"/>
          </a:p>
        </p:txBody>
      </p:sp>
      <p:pic>
        <p:nvPicPr>
          <p:cNvPr id="4" name="Picture 2" descr="http://4.bp.blogspot.com/-O2vk8EXVkSA/Uk84XBHsBII/AAAAAAAAAGA/soxwFJf7nNI/s1600/image.jpg"/>
          <p:cNvPicPr>
            <a:picLocks noChangeAspect="1" noChangeArrowheads="1"/>
          </p:cNvPicPr>
          <p:nvPr/>
        </p:nvPicPr>
        <p:blipFill>
          <a:blip r:embed="rId2" cstate="print"/>
          <a:srcRect/>
          <a:stretch>
            <a:fillRect/>
          </a:stretch>
        </p:blipFill>
        <p:spPr bwMode="auto">
          <a:xfrm>
            <a:off x="2303748" y="1201188"/>
            <a:ext cx="3996444" cy="2900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85987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Ortaklık Stratejisi:</a:t>
            </a:r>
            <a:endParaRPr lang="tr-TR" dirty="0"/>
          </a:p>
        </p:txBody>
      </p:sp>
      <p:sp>
        <p:nvSpPr>
          <p:cNvPr id="2" name="1 İçerik Yer Tutucusu"/>
          <p:cNvSpPr>
            <a:spLocks noGrp="1"/>
          </p:cNvSpPr>
          <p:nvPr>
            <p:ph idx="1"/>
          </p:nvPr>
        </p:nvSpPr>
        <p:spPr>
          <a:xfrm>
            <a:off x="305526" y="3590764"/>
            <a:ext cx="8262918" cy="3267237"/>
          </a:xfrm>
        </p:spPr>
        <p:txBody>
          <a:bodyPr>
            <a:normAutofit/>
          </a:bodyPr>
          <a:lstStyle/>
          <a:p>
            <a:pPr algn="just"/>
            <a:r>
              <a:rPr lang="tr-TR" sz="3200" dirty="0" err="1" smtClean="0"/>
              <a:t>Starbucks’ın</a:t>
            </a:r>
            <a:r>
              <a:rPr lang="tr-TR" sz="3200" dirty="0" smtClean="0"/>
              <a:t> ulusal pazarda yakaladığı başarıyı uluslar arası alanda da tekrarlayabilmesindeki en önemli etmenlerden biri </a:t>
            </a:r>
            <a:r>
              <a:rPr lang="tr-TR" sz="3200" dirty="0" smtClean="0">
                <a:latin typeface="+mj-lt"/>
              </a:rPr>
              <a:t>bulunduğu ülkelerde </a:t>
            </a:r>
            <a:r>
              <a:rPr lang="tr-TR" sz="3200" dirty="0" smtClean="0"/>
              <a:t>kurduğu stratejik ortaklıklardır.</a:t>
            </a:r>
          </a:p>
          <a:p>
            <a:pPr algn="just"/>
            <a:r>
              <a:rPr lang="tr-TR" sz="3200" dirty="0" err="1" smtClean="0"/>
              <a:t>Starbucks</a:t>
            </a:r>
            <a:r>
              <a:rPr lang="tr-TR" sz="3200" dirty="0" smtClean="0"/>
              <a:t> yabancı ülkelerde faaliyet gösterirken “</a:t>
            </a:r>
            <a:r>
              <a:rPr lang="tr-TR" sz="3200" dirty="0" err="1" smtClean="0"/>
              <a:t>franchising</a:t>
            </a:r>
            <a:r>
              <a:rPr lang="tr-TR" sz="3200" dirty="0" smtClean="0"/>
              <a:t>” sistemini kullanmamaktadır</a:t>
            </a:r>
            <a:r>
              <a:rPr lang="tr-TR" dirty="0" smtClean="0"/>
              <a:t>.</a:t>
            </a:r>
          </a:p>
          <a:p>
            <a:pPr algn="just">
              <a:buNone/>
            </a:pPr>
            <a:r>
              <a:rPr lang="tr-TR" dirty="0" smtClean="0"/>
              <a:t> </a:t>
            </a:r>
            <a:endParaRPr lang="tr-TR" dirty="0"/>
          </a:p>
        </p:txBody>
      </p:sp>
      <p:pic>
        <p:nvPicPr>
          <p:cNvPr id="5121" name="Picture 1" descr="C:\Users\DOKTORA\Desktop\strategic management\From-L-to-R-Ruth-Yam-Denise-Phua-Minister-Chan-Chun-Sing-Jeff-Hansberry-and-Sures-Muniasamy-officiating-the-Starbucks-Singapore-100th-store-opening-at-the-Fullerton-Waterboat-House.jpg"/>
          <p:cNvPicPr>
            <a:picLocks noChangeAspect="1" noChangeArrowheads="1"/>
          </p:cNvPicPr>
          <p:nvPr/>
        </p:nvPicPr>
        <p:blipFill>
          <a:blip r:embed="rId2" cstate="print"/>
          <a:srcRect/>
          <a:stretch>
            <a:fillRect/>
          </a:stretch>
        </p:blipFill>
        <p:spPr bwMode="auto">
          <a:xfrm>
            <a:off x="1817694" y="737827"/>
            <a:ext cx="4914546" cy="3096344"/>
          </a:xfrm>
          <a:prstGeom prst="rect">
            <a:avLst/>
          </a:prstGeom>
          <a:ln>
            <a:noFill/>
          </a:ln>
          <a:effectLst>
            <a:softEdge rad="112500"/>
          </a:effectLst>
        </p:spPr>
      </p:pic>
    </p:spTree>
    <p:extLst>
      <p:ext uri="{BB962C8B-B14F-4D97-AF65-F5344CB8AC3E}">
        <p14:creationId xmlns:p14="http://schemas.microsoft.com/office/powerpoint/2010/main" xmlns="" val="3322163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Ortaklık Stratejisi:</a:t>
            </a:r>
            <a:endParaRPr lang="tr-TR" dirty="0"/>
          </a:p>
        </p:txBody>
      </p:sp>
      <p:sp>
        <p:nvSpPr>
          <p:cNvPr id="2" name="1 İçerik Yer Tutucusu"/>
          <p:cNvSpPr>
            <a:spLocks noGrp="1"/>
          </p:cNvSpPr>
          <p:nvPr>
            <p:ph idx="1"/>
          </p:nvPr>
        </p:nvSpPr>
        <p:spPr>
          <a:xfrm>
            <a:off x="467544" y="2286000"/>
            <a:ext cx="8262918" cy="4023321"/>
          </a:xfrm>
        </p:spPr>
        <p:txBody>
          <a:bodyPr>
            <a:normAutofit fontScale="92500"/>
          </a:bodyPr>
          <a:lstStyle/>
          <a:p>
            <a:pPr algn="just"/>
            <a:r>
              <a:rPr lang="tr-TR" sz="3000" dirty="0" smtClean="0"/>
              <a:t>“</a:t>
            </a:r>
            <a:r>
              <a:rPr lang="tr-TR" sz="3000" dirty="0" err="1" smtClean="0"/>
              <a:t>Starbucks</a:t>
            </a:r>
            <a:r>
              <a:rPr lang="tr-TR" sz="3000" dirty="0" smtClean="0"/>
              <a:t> uluslararası çalışmalarında her ülke ya da bölge için belirli gruplar ile ortaklık kurarak ya da kendi yapılanmasını gerçekleştirerek hareket etmektedir.”</a:t>
            </a:r>
          </a:p>
          <a:p>
            <a:pPr algn="just"/>
            <a:r>
              <a:rPr lang="tr-TR" sz="3000" dirty="0" smtClean="0"/>
              <a:t>Örneğin, “</a:t>
            </a:r>
            <a:r>
              <a:rPr lang="tr-TR" sz="3000" dirty="0" err="1" smtClean="0"/>
              <a:t>Starbucks</a:t>
            </a:r>
            <a:r>
              <a:rPr lang="tr-TR" sz="3000" dirty="0" smtClean="0"/>
              <a:t>, Türkiye’deki tüm operasyonu için </a:t>
            </a:r>
            <a:r>
              <a:rPr lang="tr-TR" sz="3000" dirty="0" err="1" smtClean="0"/>
              <a:t>Shaya</a:t>
            </a:r>
            <a:r>
              <a:rPr lang="tr-TR" sz="3000" dirty="0" smtClean="0"/>
              <a:t> Grubu’nu ortağı seçmiştir. </a:t>
            </a:r>
            <a:r>
              <a:rPr lang="tr-TR" sz="3000" dirty="0" err="1" smtClean="0"/>
              <a:t>Shaya</a:t>
            </a:r>
            <a:r>
              <a:rPr lang="tr-TR" sz="3000" dirty="0" smtClean="0"/>
              <a:t> Kahve’nin sahip olduğu bu lisans hakkı, başka kişi veya kuruluşlara alt lisans ya da bayilik verilmesi şeklinde uygulanmamaktadır.  Bunun sonucu olarak, Türkiye’de  açılan tüm </a:t>
            </a:r>
            <a:r>
              <a:rPr lang="tr-TR" sz="3000" dirty="0" err="1" smtClean="0"/>
              <a:t>Starbucks</a:t>
            </a:r>
            <a:r>
              <a:rPr lang="tr-TR" sz="3000" dirty="0" smtClean="0"/>
              <a:t> mağazaları </a:t>
            </a:r>
            <a:r>
              <a:rPr lang="tr-TR" sz="3000" dirty="0" err="1" smtClean="0"/>
              <a:t>Shaya</a:t>
            </a:r>
            <a:r>
              <a:rPr lang="tr-TR" sz="3000" dirty="0" smtClean="0"/>
              <a:t> Kahve A.Ş. tarafından açılmakta ve işletilmektedir.”</a:t>
            </a:r>
          </a:p>
          <a:p>
            <a:pPr algn="just"/>
            <a:endParaRPr lang="tr-TR" dirty="0"/>
          </a:p>
        </p:txBody>
      </p:sp>
    </p:spTree>
    <p:extLst>
      <p:ext uri="{BB962C8B-B14F-4D97-AF65-F5344CB8AC3E}">
        <p14:creationId xmlns:p14="http://schemas.microsoft.com/office/powerpoint/2010/main" xmlns="" val="163291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lide(fromBottom)">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Merkezileşme  Stratejisi:</a:t>
            </a:r>
            <a:endParaRPr lang="tr-TR" dirty="0"/>
          </a:p>
        </p:txBody>
      </p:sp>
      <p:sp>
        <p:nvSpPr>
          <p:cNvPr id="2" name="1 İçerik Yer Tutucusu"/>
          <p:cNvSpPr>
            <a:spLocks noGrp="1"/>
          </p:cNvSpPr>
          <p:nvPr>
            <p:ph idx="1"/>
          </p:nvPr>
        </p:nvSpPr>
        <p:spPr>
          <a:xfrm>
            <a:off x="251520" y="1844824"/>
            <a:ext cx="8262918" cy="4176464"/>
          </a:xfrm>
        </p:spPr>
        <p:txBody>
          <a:bodyPr>
            <a:noAutofit/>
          </a:bodyPr>
          <a:lstStyle/>
          <a:p>
            <a:pPr marL="0" indent="0" algn="just">
              <a:buNone/>
            </a:pPr>
            <a:endParaRPr lang="tr-TR" sz="3200" dirty="0" smtClean="0"/>
          </a:p>
          <a:p>
            <a:pPr algn="just"/>
            <a:r>
              <a:rPr lang="tr-TR" sz="3200" dirty="0" smtClean="0"/>
              <a:t>Şirket yeni pazarlara girerken yerel şirketlerle ortaklık kurma yöntemini kullanmasına rağmen  yerel pazarlar hakkında yeterince bilgi ve deneyime sahip olduktan sonra ortaklığı bitirerek mağazaların tüm kontrolünü elde etmek stratejisini benimsemiş durumdadır.</a:t>
            </a:r>
          </a:p>
          <a:p>
            <a:pPr algn="just"/>
            <a:r>
              <a:rPr lang="tr-TR" sz="3200" dirty="0" smtClean="0"/>
              <a:t>Bu sayede hem fikri mülkiyet hırsızlıklarını engellemek hem de gelirlerini arttırmayı hedeflemektedir.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b="1" dirty="0" smtClean="0"/>
              <a:t>Tutundurma: </a:t>
            </a:r>
            <a:endParaRPr lang="tr-TR" b="1" dirty="0"/>
          </a:p>
        </p:txBody>
      </p:sp>
      <p:sp>
        <p:nvSpPr>
          <p:cNvPr id="2" name="1 İçerik Yer Tutucusu"/>
          <p:cNvSpPr>
            <a:spLocks noGrp="1"/>
          </p:cNvSpPr>
          <p:nvPr>
            <p:ph idx="1"/>
          </p:nvPr>
        </p:nvSpPr>
        <p:spPr>
          <a:xfrm>
            <a:off x="971551" y="2556932"/>
            <a:ext cx="7704905" cy="3318936"/>
          </a:xfrm>
        </p:spPr>
        <p:txBody>
          <a:bodyPr>
            <a:normAutofit fontScale="92500" lnSpcReduction="20000"/>
          </a:bodyPr>
          <a:lstStyle/>
          <a:p>
            <a:endParaRPr lang="tr-TR" dirty="0" smtClean="0"/>
          </a:p>
          <a:p>
            <a:pPr algn="ctr"/>
            <a:r>
              <a:rPr lang="tr-TR" sz="3500" dirty="0" smtClean="0"/>
              <a:t>Sizce 16 milyar $ yıllık geliri olan </a:t>
            </a:r>
            <a:r>
              <a:rPr lang="tr-TR" sz="3500" dirty="0" err="1" smtClean="0"/>
              <a:t>Starbucks’ın</a:t>
            </a:r>
            <a:r>
              <a:rPr lang="tr-TR" sz="3500" dirty="0" smtClean="0"/>
              <a:t> reklam bütçesi ne kadardır?</a:t>
            </a:r>
          </a:p>
          <a:p>
            <a:endParaRPr lang="tr-TR" dirty="0" smtClean="0"/>
          </a:p>
          <a:p>
            <a:pPr lvl="8"/>
            <a:r>
              <a:rPr lang="tr-TR" sz="9600" dirty="0"/>
              <a:t>“</a:t>
            </a:r>
            <a:r>
              <a:rPr lang="tr-TR" sz="9600" dirty="0">
                <a:latin typeface="Andalus" pitchFamily="18" charset="-78"/>
                <a:cs typeface="Andalus" pitchFamily="18" charset="-78"/>
              </a:rPr>
              <a:t>0</a:t>
            </a:r>
            <a:r>
              <a:rPr lang="tr-TR" sz="9600" dirty="0"/>
              <a:t>”</a:t>
            </a:r>
            <a:r>
              <a:rPr lang="tr-TR" sz="6400" dirty="0"/>
              <a:t>	                         </a:t>
            </a:r>
          </a:p>
          <a:p>
            <a:pPr lvl="8"/>
            <a:endParaRPr lang="tr-TR" sz="6400" dirty="0"/>
          </a:p>
        </p:txBody>
      </p:sp>
    </p:spTree>
    <p:extLst>
      <p:ext uri="{BB962C8B-B14F-4D97-AF65-F5344CB8AC3E}">
        <p14:creationId xmlns:p14="http://schemas.microsoft.com/office/powerpoint/2010/main" xmlns="" val="182944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b="1" dirty="0" smtClean="0"/>
              <a:t>Tutundurma: </a:t>
            </a:r>
            <a:endParaRPr lang="tr-TR" b="1" dirty="0"/>
          </a:p>
        </p:txBody>
      </p:sp>
      <p:sp>
        <p:nvSpPr>
          <p:cNvPr id="2" name="1 İçerik Yer Tutucusu"/>
          <p:cNvSpPr>
            <a:spLocks noGrp="1"/>
          </p:cNvSpPr>
          <p:nvPr>
            <p:ph idx="1"/>
          </p:nvPr>
        </p:nvSpPr>
        <p:spPr>
          <a:xfrm>
            <a:off x="359532" y="2285999"/>
            <a:ext cx="8424936" cy="3318936"/>
          </a:xfrm>
        </p:spPr>
        <p:txBody>
          <a:bodyPr>
            <a:noAutofit/>
          </a:bodyPr>
          <a:lstStyle/>
          <a:p>
            <a:r>
              <a:rPr lang="tr-TR" sz="3200" dirty="0" err="1" smtClean="0"/>
              <a:t>Starbucks</a:t>
            </a:r>
            <a:r>
              <a:rPr lang="tr-TR" sz="3200" dirty="0" smtClean="0"/>
              <a:t> yazılı ve görsel medyada reklam yapmaz.</a:t>
            </a:r>
          </a:p>
          <a:p>
            <a:r>
              <a:rPr lang="tr-TR" sz="3200" dirty="0" smtClean="0"/>
              <a:t>Tüm mağazalarını,çalışanlarını ve müşterilerini reklam aracı olarak kullanmaktadır.</a:t>
            </a:r>
          </a:p>
          <a:p>
            <a:r>
              <a:rPr lang="tr-TR" sz="3200" dirty="0" smtClean="0"/>
              <a:t>Tanıtımını esas itibariyle ilişkisel pazarlama, WOM (Ağızdan </a:t>
            </a:r>
            <a:r>
              <a:rPr lang="tr-TR" sz="3200" dirty="0" err="1" smtClean="0"/>
              <a:t>ağıza</a:t>
            </a:r>
            <a:r>
              <a:rPr lang="tr-TR" sz="3200" dirty="0" smtClean="0"/>
              <a:t> iletişim, sosyal medya (</a:t>
            </a:r>
            <a:r>
              <a:rPr lang="tr-TR" sz="3200" dirty="0" err="1" smtClean="0"/>
              <a:t>Facebook</a:t>
            </a:r>
            <a:r>
              <a:rPr lang="tr-TR" sz="3200" dirty="0" smtClean="0"/>
              <a:t>, </a:t>
            </a:r>
            <a:r>
              <a:rPr lang="tr-TR" sz="3200" dirty="0" err="1" smtClean="0"/>
              <a:t>Twittir</a:t>
            </a:r>
            <a:r>
              <a:rPr lang="tr-TR" sz="3200" dirty="0" smtClean="0"/>
              <a:t> v.b.) aracılığı ile yapmaktadır.</a:t>
            </a:r>
          </a:p>
          <a:p>
            <a:r>
              <a:rPr lang="tr-TR" sz="3200" dirty="0" smtClean="0"/>
              <a:t>Şirketin diğer bir tanıtım aracı ise sosyal sorumluluk projeleridir.</a:t>
            </a:r>
            <a:endParaRPr lang="tr-TR" sz="3200" dirty="0"/>
          </a:p>
        </p:txBody>
      </p:sp>
    </p:spTree>
    <p:extLst>
      <p:ext uri="{BB962C8B-B14F-4D97-AF65-F5344CB8AC3E}">
        <p14:creationId xmlns:p14="http://schemas.microsoft.com/office/powerpoint/2010/main" xmlns="" val="162511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lide(fromBottom)">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lide(fromBottom)">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slide(fromBottom)">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511</Words>
  <Application>Microsoft Office PowerPoint</Application>
  <PresentationFormat>Ekran Gösterisi (4:3)</PresentationFormat>
  <Paragraphs>52</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Ofis Teması</vt:lpstr>
      <vt:lpstr>Sektör Analizi ve Örnek Çalışma</vt:lpstr>
      <vt:lpstr>Starbucks’ın Büyüme Stratejileri</vt:lpstr>
      <vt:lpstr>Uluslararası Pazarlara Girme Stratejisi:</vt:lpstr>
      <vt:lpstr>Uluslararası Pazarlara Girme Stratejisi:</vt:lpstr>
      <vt:lpstr>Ortaklık Stratejisi:</vt:lpstr>
      <vt:lpstr>Ortaklık Stratejisi:</vt:lpstr>
      <vt:lpstr>Merkezileşme  Stratejisi:</vt:lpstr>
      <vt:lpstr>Tutundurma: </vt:lpstr>
      <vt:lpstr>Tutundurma: </vt:lpstr>
      <vt:lpstr>Sosyal ve Çevresel Sorumluluk Stratejisi</vt:lpstr>
      <vt:lpstr>Pazarlama stratejileri:</vt:lpstr>
      <vt:lpstr>Slayt 12</vt:lpstr>
      <vt:lpstr>Pazarlama Stratejileri</vt:lpstr>
      <vt:lpstr>Pazarlama Stratejileri</vt:lpstr>
      <vt:lpstr>Pazarlama Stratejileri</vt:lpstr>
      <vt:lpstr>Fiziksel Ortam</vt:lpstr>
      <vt:lpstr>Fiziksel Ortam</vt:lpstr>
      <vt:lpstr>Slayt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Sektör analizi ve örnek çalışma</dc:title>
  <dc:creator>güneş</dc:creator>
  <cp:lastModifiedBy>güneş</cp:lastModifiedBy>
  <cp:revision>14</cp:revision>
  <dcterms:created xsi:type="dcterms:W3CDTF">2020-03-13T11:34:14Z</dcterms:created>
  <dcterms:modified xsi:type="dcterms:W3CDTF">2020-04-24T16:39:23Z</dcterms:modified>
</cp:coreProperties>
</file>