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7"/>
  </p:notesMasterIdLst>
  <p:sldIdLst>
    <p:sldId id="441" r:id="rId3"/>
    <p:sldId id="442" r:id="rId4"/>
    <p:sldId id="444" r:id="rId5"/>
    <p:sldId id="443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6FF0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2E8EC8-7880-5247-8A24-84AE0B01BFFF}" type="datetimeFigureOut">
              <a:rPr lang="en-US" smtClean="0"/>
              <a:pPr/>
              <a:t>1/26/2017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E45D8-07DE-3D4A-AC9B-349D2A9F75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44802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B031BB-4B44-42C1-83FF-72921AEAE74D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B0AE3F-8481-4C1C-83A1-63D39A798E4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244A29-5AF9-48CC-9D85-328A7AE26BE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A7D39-F163-4AB8-AA4A-2E70F58A7CC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9666" y="274638"/>
            <a:ext cx="7704667" cy="69056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727605" y="1083204"/>
            <a:ext cx="7696728" cy="5402262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0"/>
              </a:spcBef>
              <a:defRPr sz="24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400">
                <a:solidFill>
                  <a:srgbClr val="FFFFFF"/>
                </a:solidFill>
              </a:defRPr>
            </a:lvl4pPr>
            <a:lvl5pPr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DB9428-D0CD-4F35-A859-627AF521695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BAEBF7-3506-4AA3-8592-4A079B2FF69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619006-9FF2-4AD1-A6A6-BDF96CE6031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173D5-57BE-43AE-ACEE-16843934D3F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22FB7-6DAA-45A1-81FD-90AD31AC27D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6AD92-7F3A-4CD1-8984-DDF3850D204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714E7-AD07-40AF-BA30-472AD64FB47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CD5362-5CDD-45C4-99AA-E09EC28A0D7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" charset="0"/>
              </a:defRPr>
            </a:lvl1pPr>
          </a:lstStyle>
          <a:p>
            <a:fld id="{A1EE5468-A83A-4DC4-8935-3D3216460C0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74738"/>
            <a:ext cx="82296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723900" y="990600"/>
            <a:ext cx="7696200" cy="0"/>
          </a:xfrm>
          <a:prstGeom prst="line">
            <a:avLst/>
          </a:prstGeom>
          <a:noFill/>
          <a:ln w="28575">
            <a:solidFill>
              <a:srgbClr val="E6DDAF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 sz="2400" b="1">
              <a:solidFill>
                <a:prstClr val="black"/>
              </a:solidFill>
              <a:latin typeface="Verdana"/>
              <a:ea typeface="ＭＳ Ｐゴシック" charset="-128"/>
              <a:cs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E3D39C"/>
          </a:solidFill>
          <a:latin typeface="Verdana"/>
          <a:ea typeface="ＭＳ Ｐゴシック" charset="-128"/>
          <a:cs typeface="Verdana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Verdana"/>
          <a:ea typeface="ＭＳ Ｐゴシック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/>
        </p:nvSpPr>
        <p:spPr bwMode="auto">
          <a:xfrm>
            <a:off x="236490" y="4495800"/>
            <a:ext cx="8434316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2800" dirty="0" err="1" smtClean="0">
                <a:solidFill>
                  <a:srgbClr val="FFFFFF"/>
                </a:solidFill>
                <a:latin typeface="Arial" charset="0"/>
              </a:rPr>
              <a:t>Lecture</a:t>
            </a:r>
            <a:r>
              <a:rPr lang="tr-TR" sz="2800" dirty="0" smtClean="0">
                <a:solidFill>
                  <a:srgbClr val="FFFFFF"/>
                </a:solidFill>
                <a:latin typeface="Arial" charset="0"/>
              </a:rPr>
              <a:t> 9</a:t>
            </a:r>
            <a:endParaRPr lang="en-US" sz="2800" dirty="0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120000"/>
              </a:lnSpc>
            </a:pPr>
            <a:r>
              <a:rPr lang="tr-TR" sz="2800" dirty="0" err="1" smtClean="0">
                <a:solidFill>
                  <a:srgbClr val="FFFFFF"/>
                </a:solidFill>
                <a:latin typeface="Arial" charset="0"/>
              </a:rPr>
              <a:t>Signal</a:t>
            </a:r>
            <a:r>
              <a:rPr lang="tr-TR" sz="2800" dirty="0" smtClean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tr-TR" sz="2800" dirty="0" err="1" smtClean="0">
                <a:solidFill>
                  <a:srgbClr val="FFFFFF"/>
                </a:solidFill>
                <a:latin typeface="Arial" charset="0"/>
              </a:rPr>
              <a:t>Transduction</a:t>
            </a:r>
            <a:r>
              <a:rPr lang="tr-TR" sz="2800" dirty="0" smtClean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tr-TR" sz="2800" dirty="0" err="1" smtClean="0">
                <a:solidFill>
                  <a:srgbClr val="FFFFFF"/>
                </a:solidFill>
                <a:latin typeface="Arial" charset="0"/>
              </a:rPr>
              <a:t>Pathways</a:t>
            </a:r>
            <a:r>
              <a:rPr lang="tr-TR" sz="2800" dirty="0" smtClean="0">
                <a:solidFill>
                  <a:srgbClr val="FFFFFF"/>
                </a:solidFill>
                <a:latin typeface="Arial" charset="0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lang="tr-TR" sz="1800" b="0" dirty="0" err="1" smtClean="0">
                <a:solidFill>
                  <a:srgbClr val="FFFFFF"/>
                </a:solidFill>
                <a:latin typeface="Arial" charset="0"/>
              </a:rPr>
              <a:t>Assist</a:t>
            </a:r>
            <a:r>
              <a:rPr lang="tr-TR" sz="1800" b="0" dirty="0">
                <a:solidFill>
                  <a:srgbClr val="FFFFFF"/>
                </a:solidFill>
                <a:latin typeface="Arial" charset="0"/>
              </a:rPr>
              <a:t>. Prof. Dr. Açelya </a:t>
            </a:r>
            <a:r>
              <a:rPr lang="tr-TR" sz="1800" b="0" dirty="0" err="1">
                <a:solidFill>
                  <a:srgbClr val="FFFFFF"/>
                </a:solidFill>
                <a:latin typeface="Arial" charset="0"/>
              </a:rPr>
              <a:t>Yılmazer</a:t>
            </a:r>
            <a:r>
              <a:rPr lang="tr-TR" sz="1800" b="0" dirty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tr-TR" sz="1800" b="0" dirty="0" err="1">
                <a:solidFill>
                  <a:srgbClr val="FFFFFF"/>
                </a:solidFill>
                <a:latin typeface="Arial" charset="0"/>
              </a:rPr>
              <a:t>Aktuna</a:t>
            </a:r>
            <a:endParaRPr lang="en-US" sz="1600" b="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4339" name="Rectangle 10"/>
          <p:cNvSpPr>
            <a:spLocks noGrp="1" noChangeArrowheads="1"/>
          </p:cNvSpPr>
          <p:nvPr/>
        </p:nvSpPr>
        <p:spPr bwMode="auto">
          <a:xfrm>
            <a:off x="1907704" y="1124744"/>
            <a:ext cx="5105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05000"/>
              </a:lnSpc>
            </a:pPr>
            <a:r>
              <a:rPr lang="en-US" sz="6000" i="1" dirty="0">
                <a:solidFill>
                  <a:srgbClr val="FFFFFF"/>
                </a:solidFill>
                <a:latin typeface="Arial" charset="0"/>
              </a:rPr>
              <a:t>Cell Biology</a:t>
            </a:r>
            <a:endParaRPr lang="tr-TR" sz="6000" i="1" dirty="0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105000"/>
              </a:lnSpc>
            </a:pPr>
            <a:r>
              <a:rPr lang="tr-TR" sz="4000" dirty="0">
                <a:solidFill>
                  <a:srgbClr val="FFFFFF"/>
                </a:solidFill>
                <a:latin typeface="Arial" charset="0"/>
              </a:rPr>
              <a:t>BME140</a:t>
            </a:r>
            <a:endParaRPr lang="en-US" sz="20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4341" name="Line 13"/>
          <p:cNvSpPr>
            <a:spLocks noChangeShapeType="1"/>
          </p:cNvSpPr>
          <p:nvPr/>
        </p:nvSpPr>
        <p:spPr bwMode="auto">
          <a:xfrm>
            <a:off x="723900" y="10668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  <a:latin typeface="Verdana" charset="0"/>
            </a:endParaRPr>
          </a:p>
        </p:txBody>
      </p:sp>
      <p:sp>
        <p:nvSpPr>
          <p:cNvPr id="14342" name="Line 14"/>
          <p:cNvSpPr>
            <a:spLocks noChangeShapeType="1"/>
          </p:cNvSpPr>
          <p:nvPr/>
        </p:nvSpPr>
        <p:spPr bwMode="auto">
          <a:xfrm>
            <a:off x="723900" y="42672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  <a:latin typeface="Verdana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Signal Transduction Pathways </a:t>
            </a: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Verdana" charset="0"/>
              </a:rPr>
              <a:t> </a:t>
            </a:r>
            <a:r>
              <a:rPr lang="en-US" b="1" dirty="0" smtClean="0"/>
              <a:t>Signaling networks are the nervous system of a cell</a:t>
            </a:r>
          </a:p>
          <a:p>
            <a:pPr lvl="1"/>
            <a:r>
              <a:rPr lang="en-US" dirty="0" smtClean="0"/>
              <a:t>Signaling networks transmit information from extracellular environment to interior of cell (i.e., sensory nerves)</a:t>
            </a:r>
          </a:p>
          <a:p>
            <a:pPr lvl="1"/>
            <a:r>
              <a:rPr lang="en-US" dirty="0" smtClean="0"/>
              <a:t>Cells collect multiple sources of information and process the information to make decisions (i.e., central nervous system)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Signal Transduction Pathways </a:t>
            </a: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Verdana" charset="0"/>
              </a:rPr>
              <a:t> </a:t>
            </a:r>
            <a:r>
              <a:rPr lang="en-US" b="1" dirty="0" smtClean="0"/>
              <a:t>Signaling networks are the nervous system of a </a:t>
            </a:r>
            <a:r>
              <a:rPr lang="en-US" b="1" dirty="0" smtClean="0"/>
              <a:t>cell</a:t>
            </a:r>
            <a:endParaRPr lang="tr-TR" b="1" dirty="0" smtClean="0"/>
          </a:p>
          <a:p>
            <a:endParaRPr lang="en-US" b="1" dirty="0" smtClean="0"/>
          </a:p>
          <a:p>
            <a:pPr lvl="1"/>
            <a:r>
              <a:rPr lang="en-US" dirty="0" smtClean="0"/>
              <a:t>Signaling </a:t>
            </a:r>
            <a:r>
              <a:rPr lang="en-US" dirty="0" smtClean="0"/>
              <a:t>networks transmit decisions to </a:t>
            </a:r>
            <a:r>
              <a:rPr lang="en-US" dirty="0" err="1" smtClean="0"/>
              <a:t>effector</a:t>
            </a:r>
            <a:r>
              <a:rPr lang="en-US" dirty="0" smtClean="0"/>
              <a:t> proteins (i.e., motor nerves</a:t>
            </a:r>
            <a:r>
              <a:rPr lang="en-US" dirty="0" smtClean="0"/>
              <a:t>)</a:t>
            </a:r>
            <a:endParaRPr lang="tr-TR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Signaling networks permit cells to maintain homeostasis (i.e., reflex arcs)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smtClean="0">
                <a:latin typeface="Verdana" charset="0"/>
              </a:rPr>
              <a:t>Signal Transduction Pathways </a:t>
            </a: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  <a:p>
            <a:pPr lvl="1" eaLnBrk="1" hangingPunct="1"/>
            <a:r>
              <a:rPr lang="en-US" sz="2600" dirty="0" smtClean="0">
                <a:latin typeface="Arial" pitchFamily="34" charset="0"/>
                <a:cs typeface="Arial" pitchFamily="34" charset="0"/>
              </a:rPr>
              <a:t>Signaling networks relay information from the extracellular environment to the interior of a cell</a:t>
            </a:r>
          </a:p>
          <a:p>
            <a:pPr lvl="1" eaLnBrk="1" hangingPunct="1"/>
            <a:r>
              <a:rPr lang="en-US" sz="2600" dirty="0" smtClean="0">
                <a:latin typeface="Arial" pitchFamily="34" charset="0"/>
                <a:cs typeface="Arial" pitchFamily="34" charset="0"/>
              </a:rPr>
              <a:t>The basic unit of a signaling network is a signal transduction pathway, which carries one specific signal in a single direction from the source (a </a:t>
            </a:r>
            <a:r>
              <a:rPr lang="en-US" sz="2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receptor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) to the </a:t>
            </a:r>
            <a:r>
              <a:rPr lang="en-US" sz="260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effector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/>
            <a:r>
              <a:rPr lang="en-US" sz="2600" smtClean="0">
                <a:latin typeface="Arial" pitchFamily="34" charset="0"/>
                <a:cs typeface="Arial" pitchFamily="34" charset="0"/>
              </a:rPr>
              <a:t>Most signal transduction pathways are comprised of several different molecules that activate each other in a carefully controlled sequence of binding interactions</a:t>
            </a: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EDEBE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EECDB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6452</TotalTime>
  <Words>178</Words>
  <Application>Microsoft Office PowerPoint</Application>
  <PresentationFormat>Ekran Gösterisi (4:3)</PresentationFormat>
  <Paragraphs>22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4</vt:i4>
      </vt:variant>
    </vt:vector>
  </HeadingPairs>
  <TitlesOfParts>
    <vt:vector size="6" baseType="lpstr">
      <vt:lpstr>2_Blank Presentation</vt:lpstr>
      <vt:lpstr>1_Office Theme</vt:lpstr>
      <vt:lpstr>Slayt 1</vt:lpstr>
      <vt:lpstr>Signal Transduction Pathways </vt:lpstr>
      <vt:lpstr>Signal Transduction Pathways </vt:lpstr>
      <vt:lpstr>Signal Transduction Pathways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of Cell Biology</dc:title>
  <dc:creator>Melissa</dc:creator>
  <cp:lastModifiedBy>ASUSPC</cp:lastModifiedBy>
  <cp:revision>566</cp:revision>
  <dcterms:created xsi:type="dcterms:W3CDTF">2011-08-23T14:43:42Z</dcterms:created>
  <dcterms:modified xsi:type="dcterms:W3CDTF">2017-01-26T19:58:07Z</dcterms:modified>
</cp:coreProperties>
</file>